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18" r:id="rId3"/>
    <p:sldId id="319" r:id="rId4"/>
    <p:sldId id="28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FEE1A-3338-0941-848B-4107F0218883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7B0B-EC57-CC45-B3D6-E4E028A5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4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85B1-8B76-9E40-97EE-5028757C3A8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CA2D-4A20-4F45-B95D-E5ED94E9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657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the reach of info-metrics to dynamic and non-hierarchical complex systems 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SFI Workshop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15 &amp;16,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5764" y="12012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7372"/>
              </p:ext>
            </p:extLst>
          </p:nvPr>
        </p:nvGraphicFramePr>
        <p:xfrm>
          <a:off x="127001" y="1977571"/>
          <a:ext cx="8890000" cy="3779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9010"/>
                <a:gridCol w="3316132"/>
                <a:gridCol w="3664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lt1"/>
                          </a:solidFill>
                        </a:rPr>
                        <a:t>SYSTEM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State</a:t>
                      </a:r>
                      <a:r>
                        <a:rPr lang="en-US" sz="2000" baseline="0" dirty="0" smtClean="0"/>
                        <a:t> Variables (macro)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Probability Distributions (micro)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Thermodynamic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P, V, T,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Molecular Kinetic</a:t>
                      </a:r>
                      <a:r>
                        <a:rPr lang="en-US" baseline="0" dirty="0" smtClean="0"/>
                        <a:t> energies, </a:t>
                      </a:r>
                      <a:r>
                        <a:rPr lang="is-IS" baseline="0" dirty="0" smtClean="0"/>
                        <a:t>…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Ecological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Area, total # species, individuals, total  metabolic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Individuals among species,  metabolism among individuals, species</a:t>
                      </a:r>
                      <a:r>
                        <a:rPr lang="en-US" sz="1800" baseline="0" dirty="0" smtClean="0"/>
                        <a:t> and individuals over space, </a:t>
                      </a:r>
                      <a:r>
                        <a:rPr lang="is-IS" sz="1800" baseline="0" dirty="0" smtClean="0"/>
                        <a:t>…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Linguistic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speakers,</a:t>
                      </a:r>
                      <a:r>
                        <a:rPr lang="en-US" baseline="0" dirty="0" smtClean="0"/>
                        <a:t> # 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Speakers</a:t>
                      </a:r>
                      <a:r>
                        <a:rPr lang="en-US" baseline="0" dirty="0" smtClean="0"/>
                        <a:t> per language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Economic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sectors, </a:t>
                      </a:r>
                      <a:r>
                        <a:rPr lang="en-US" sz="1800" dirty="0" smtClean="0"/>
                        <a:t>firms, nations, people;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total</a:t>
                      </a:r>
                      <a:r>
                        <a:rPr lang="en-US" sz="1800" baseline="0" dirty="0" smtClean="0"/>
                        <a:t>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 incomes, inputs and outputs, 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6429" y="0"/>
            <a:ext cx="725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     Hierarchical Systems: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5852" y="435424"/>
            <a:ext cx="890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Decomposable into a macro and a micro scale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7001" y="6204857"/>
            <a:ext cx="901699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 </a:t>
            </a:r>
            <a:r>
              <a:rPr lang="en-US" sz="2300" b="1" dirty="0"/>
              <a:t>These are the type systems for which </a:t>
            </a:r>
            <a:r>
              <a:rPr lang="en-US" sz="2300" b="1" dirty="0" err="1"/>
              <a:t>MaxEnt</a:t>
            </a:r>
            <a:r>
              <a:rPr lang="en-US" sz="2300" b="1" dirty="0"/>
              <a:t> has a natural application.</a:t>
            </a:r>
            <a:endParaRPr lang="en-US" sz="2300" dirty="0"/>
          </a:p>
          <a:p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4590142" y="1034143"/>
            <a:ext cx="2050144" cy="2068285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58750" y="1350664"/>
            <a:ext cx="1818220" cy="13788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</a:rPr>
              <a:t>MaxEnt</a:t>
            </a:r>
            <a:endParaRPr lang="en-US" sz="2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401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991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     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lang="en-US" sz="2400" dirty="0" smtClean="0">
                <a:latin typeface="+mn-lt"/>
                <a:cs typeface="Verdana"/>
              </a:rPr>
              <a:t>  </a:t>
            </a:r>
            <a:r>
              <a:rPr lang="en-US" sz="2000" b="1" dirty="0" smtClean="0">
                <a:latin typeface="+mn-lt"/>
                <a:cs typeface="Verdana"/>
              </a:rPr>
              <a:t>             </a:t>
            </a:r>
            <a:r>
              <a:rPr lang="en-US" sz="2400" b="1" dirty="0" smtClean="0">
                <a:cs typeface="Verdana"/>
              </a:rPr>
              <a:t>Hierarchical</a:t>
            </a:r>
            <a:r>
              <a:rPr lang="en-US" sz="2400" b="1" dirty="0" smtClean="0">
                <a:latin typeface="+mn-lt"/>
                <a:cs typeface="Verdana"/>
              </a:rPr>
              <a:t> and </a:t>
            </a:r>
            <a:r>
              <a:rPr lang="en-US" sz="2400" b="1" dirty="0">
                <a:cs typeface="Verdana"/>
              </a:rPr>
              <a:t>N</a:t>
            </a:r>
            <a:r>
              <a:rPr lang="en-US" sz="2400" b="1" dirty="0" smtClean="0">
                <a:cs typeface="Verdana"/>
              </a:rPr>
              <a:t>on-Hierarchical</a:t>
            </a:r>
            <a:r>
              <a:rPr lang="en-US" sz="2400" b="1" dirty="0" smtClean="0">
                <a:latin typeface="+mn-lt"/>
                <a:cs typeface="Verdana"/>
              </a:rPr>
              <a:t> Systems</a:t>
            </a:r>
          </a:p>
          <a:p>
            <a:endParaRPr lang="en-US" sz="2000" dirty="0">
              <a:latin typeface="+mn-lt"/>
              <a:cs typeface="Verdana"/>
            </a:endParaRPr>
          </a:p>
          <a:p>
            <a:endParaRPr lang="en-US" sz="2000" b="1" dirty="0" smtClean="0">
              <a:latin typeface="+mn-lt"/>
              <a:cs typeface="Verdana"/>
            </a:endParaRPr>
          </a:p>
          <a:p>
            <a:endParaRPr lang="en-US" sz="2000" b="1" dirty="0">
              <a:cs typeface="Verdana"/>
            </a:endParaRPr>
          </a:p>
          <a:p>
            <a:r>
              <a:rPr lang="en-US" sz="2000" b="1" dirty="0" smtClean="0">
                <a:latin typeface="+mn-lt"/>
                <a:cs typeface="Verdana"/>
              </a:rPr>
              <a:t>The former: Systems that can be </a:t>
            </a:r>
            <a:r>
              <a:rPr lang="en-US" sz="2000" b="1" dirty="0" smtClean="0">
                <a:cs typeface="Verdana"/>
              </a:rPr>
              <a:t>usefully divided </a:t>
            </a:r>
            <a:r>
              <a:rPr lang="en-US" sz="2000" b="1" dirty="0" smtClean="0">
                <a:latin typeface="+mn-lt"/>
                <a:cs typeface="Verdana"/>
              </a:rPr>
              <a:t>into a macro- and a micro-level.  </a:t>
            </a:r>
            <a:endParaRPr lang="en-US" sz="2000" dirty="0" smtClean="0">
              <a:latin typeface="+mn-lt"/>
              <a:cs typeface="Verdana"/>
            </a:endParaRPr>
          </a:p>
          <a:p>
            <a:endParaRPr lang="en-US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The latter:   Complexity across a continuum of scales: no natural way to separate .</a:t>
            </a:r>
          </a:p>
          <a:p>
            <a:r>
              <a:rPr lang="en-US" sz="2000" dirty="0" smtClean="0"/>
              <a:t>                     </a:t>
            </a:r>
            <a:r>
              <a:rPr lang="en-US" sz="2000" dirty="0" smtClean="0">
                <a:latin typeface="+mn-lt"/>
              </a:rPr>
              <a:t>E.G., Turbulence </a:t>
            </a:r>
          </a:p>
          <a:p>
            <a:pPr algn="ctr"/>
            <a:endParaRPr lang="en-US" sz="2800" b="1" dirty="0" smtClean="0">
              <a:latin typeface="+mn-lt"/>
            </a:endParaRP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>
                <a:latin typeface="+mn-lt"/>
              </a:rPr>
              <a:t>How can the </a:t>
            </a:r>
            <a:r>
              <a:rPr lang="en-US" sz="2800" b="1" dirty="0" err="1" smtClean="0">
                <a:latin typeface="+mn-lt"/>
              </a:rPr>
              <a:t>MaxEnt</a:t>
            </a:r>
            <a:r>
              <a:rPr lang="en-US" sz="2800" b="1" dirty="0" smtClean="0">
                <a:latin typeface="+mn-lt"/>
              </a:rPr>
              <a:t> inference procedure </a:t>
            </a:r>
          </a:p>
          <a:p>
            <a:pPr algn="ctr"/>
            <a:r>
              <a:rPr lang="en-US" sz="2800" b="1" dirty="0" smtClean="0">
                <a:latin typeface="+mn-lt"/>
              </a:rPr>
              <a:t>be applied to systems of the latter type?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642" y="88209"/>
            <a:ext cx="37396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Dynamic Systems?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118" y="864423"/>
            <a:ext cx="900288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Some terminology we need to decide upon:</a:t>
            </a:r>
          </a:p>
          <a:p>
            <a:r>
              <a:rPr lang="en-US" sz="2800" dirty="0" smtClean="0"/>
              <a:t>My preference:</a:t>
            </a:r>
            <a:endParaRPr lang="en-US" sz="2800" dirty="0"/>
          </a:p>
          <a:p>
            <a:endParaRPr lang="en-US" sz="2800" i="1" dirty="0" smtClean="0"/>
          </a:p>
          <a:p>
            <a:r>
              <a:rPr lang="en-US" sz="2800" i="1" dirty="0" smtClean="0"/>
              <a:t>Non-equilibrium</a:t>
            </a:r>
            <a:r>
              <a:rPr lang="en-US" sz="2800" dirty="0" smtClean="0"/>
              <a:t>:    Out of thermodynamic equilibrium; 						dissipative   (e.g., anything alive)         							</a:t>
            </a:r>
            <a:endParaRPr lang="en-US" sz="2800" i="1" dirty="0" smtClean="0"/>
          </a:p>
          <a:p>
            <a:r>
              <a:rPr lang="en-US" sz="2800" i="1" dirty="0" smtClean="0"/>
              <a:t>Non-steady state</a:t>
            </a:r>
            <a:r>
              <a:rPr lang="en-US" sz="2800" dirty="0" smtClean="0"/>
              <a:t>:  The state variables are changing in time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31882"/>
              </p:ext>
            </p:extLst>
          </p:nvPr>
        </p:nvGraphicFramePr>
        <p:xfrm>
          <a:off x="829068" y="4431279"/>
          <a:ext cx="7623177" cy="19901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34510"/>
                <a:gridCol w="2918218"/>
                <a:gridCol w="2570449"/>
              </a:tblGrid>
              <a:tr h="66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Equilibrium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Non-Equilibrium</a:t>
                      </a:r>
                      <a:endParaRPr lang="en-US" dirty="0"/>
                    </a:p>
                  </a:txBody>
                  <a:tcPr/>
                </a:tc>
              </a:tr>
              <a:tr h="660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Steady</a:t>
                      </a:r>
                      <a:r>
                        <a:rPr lang="en-US" b="1" baseline="0" dirty="0" smtClean="0"/>
                        <a:t> State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ideal gas at fixed P,V,T;                        ~pot of sterile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ol;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old-growth forest; ~adult animal</a:t>
                      </a:r>
                      <a:endParaRPr lang="en-US" dirty="0"/>
                    </a:p>
                  </a:txBody>
                  <a:tcPr/>
                </a:tc>
              </a:tr>
              <a:tr h="6697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Non-Stead</a:t>
                      </a:r>
                      <a:r>
                        <a:rPr lang="en-US" b="1" baseline="0" dirty="0" smtClean="0"/>
                        <a:t>y State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adiabatic change in</a:t>
                      </a:r>
                      <a:r>
                        <a:rPr lang="en-US" baseline="0" dirty="0" smtClean="0"/>
                        <a:t> ideal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ecosystem undergoing succession; embryo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210"/>
            <a:ext cx="9143999" cy="6063198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MaxEnt</a:t>
            </a:r>
            <a:r>
              <a:rPr lang="en-US" sz="3600" dirty="0" smtClean="0"/>
              <a:t> often makes good predictions for </a:t>
            </a:r>
          </a:p>
          <a:p>
            <a:r>
              <a:rPr lang="en-US" sz="3600" dirty="0" smtClean="0"/>
              <a:t> steady state systems </a:t>
            </a:r>
            <a:r>
              <a:rPr lang="en-US" sz="2800" dirty="0" smtClean="0"/>
              <a:t>(whether in or out of equilibrium)</a:t>
            </a:r>
          </a:p>
          <a:p>
            <a:endParaRPr lang="en-US" sz="2800" dirty="0"/>
          </a:p>
          <a:p>
            <a:r>
              <a:rPr lang="en-US" sz="3600" dirty="0" smtClean="0"/>
              <a:t>Static state variables </a:t>
            </a:r>
            <a:r>
              <a:rPr lang="en-US" sz="3600" dirty="0" smtClean="0">
                <a:sym typeface="Wingdings"/>
              </a:rPr>
              <a:t> fixed constraints  predicts of distributions at </a:t>
            </a:r>
            <a:r>
              <a:rPr lang="en-US" sz="3600" dirty="0" err="1" smtClean="0">
                <a:sym typeface="Wingdings"/>
              </a:rPr>
              <a:t>microscale</a:t>
            </a:r>
            <a:r>
              <a:rPr lang="en-US" sz="3600" dirty="0" smtClean="0">
                <a:sym typeface="Wingdings"/>
              </a:rPr>
              <a:t>. </a:t>
            </a:r>
          </a:p>
          <a:p>
            <a:endParaRPr lang="en-US" sz="3600" dirty="0" smtClean="0">
              <a:sym typeface="Wingdings"/>
            </a:endParaRPr>
          </a:p>
          <a:p>
            <a:r>
              <a:rPr lang="en-US" sz="3600" dirty="0" smtClean="0">
                <a:sym typeface="Wingdings"/>
              </a:rPr>
              <a:t>But in systems that are not in steady state,   Instantaneous constraints    </a:t>
            </a:r>
            <a:r>
              <a:rPr lang="en-US" sz="3600" b="1" dirty="0" smtClean="0">
                <a:sym typeface="Wingdings"/>
              </a:rPr>
              <a:t>/</a:t>
            </a:r>
          </a:p>
          <a:p>
            <a:r>
              <a:rPr lang="en-US" sz="3600" dirty="0" smtClean="0">
                <a:sym typeface="Wingdings"/>
              </a:rPr>
              <a:t>accurate instantaneous predictions.        		</a:t>
            </a:r>
            <a:r>
              <a:rPr lang="en-US" sz="4000" b="1" dirty="0" smtClean="0">
                <a:sym typeface="Wingdings"/>
              </a:rPr>
              <a:t>                      </a:t>
            </a:r>
          </a:p>
          <a:p>
            <a:r>
              <a:rPr lang="en-US" sz="3600" b="1" dirty="0">
                <a:sym typeface="Wingdings"/>
              </a:rPr>
              <a:t> </a:t>
            </a:r>
            <a:r>
              <a:rPr lang="en-US" sz="3600" b="1" dirty="0" smtClean="0">
                <a:sym typeface="Wingdings"/>
              </a:rPr>
              <a:t>              </a:t>
            </a:r>
            <a:r>
              <a:rPr lang="en-US" sz="3200" b="1" dirty="0" smtClean="0">
                <a:sym typeface="Wingdings"/>
              </a:rPr>
              <a:t>   </a:t>
            </a:r>
          </a:p>
          <a:p>
            <a:r>
              <a:rPr lang="en-US" sz="3200" b="1" dirty="0" smtClean="0">
                <a:sym typeface="Wingdings"/>
              </a:rPr>
              <a:t> </a:t>
            </a:r>
            <a:r>
              <a:rPr lang="en-US" sz="3100" b="1" dirty="0" smtClean="0">
                <a:sym typeface="Wingdings"/>
              </a:rPr>
              <a:t>Can </a:t>
            </a:r>
            <a:r>
              <a:rPr lang="en-US" sz="3100" b="1" dirty="0" err="1" smtClean="0">
                <a:sym typeface="Wingdings"/>
              </a:rPr>
              <a:t>MaxEnt</a:t>
            </a:r>
            <a:r>
              <a:rPr lang="en-US" sz="3100" b="1" dirty="0" smtClean="0">
                <a:sym typeface="Wingdings"/>
              </a:rPr>
              <a:t> be extended to non-steady-state </a:t>
            </a:r>
            <a:r>
              <a:rPr lang="en-US" sz="3100" b="1" dirty="0" err="1" smtClean="0">
                <a:sym typeface="Wingdings"/>
              </a:rPr>
              <a:t>sytems</a:t>
            </a:r>
            <a:r>
              <a:rPr lang="en-US" sz="3100" b="1" dirty="0" smtClean="0">
                <a:sym typeface="Wingdings"/>
              </a:rPr>
              <a:t>?</a:t>
            </a:r>
            <a:r>
              <a:rPr lang="en-US" sz="3100" dirty="0" smtClean="0">
                <a:sym typeface="Wingdings"/>
              </a:rPr>
              <a:t>                                    </a:t>
            </a:r>
            <a:endParaRPr lang="en-US" sz="3100" dirty="0"/>
          </a:p>
        </p:txBody>
      </p:sp>
      <p:sp>
        <p:nvSpPr>
          <p:cNvPr id="3" name="Right Arrow 2"/>
          <p:cNvSpPr/>
          <p:nvPr/>
        </p:nvSpPr>
        <p:spPr>
          <a:xfrm>
            <a:off x="5017505" y="4016118"/>
            <a:ext cx="731450" cy="282257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730427" y="58215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63412" y="3615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289</Words>
  <Application>Microsoft Macintosh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Office Theme</vt:lpstr>
      <vt:lpstr>Extending the reach of info-metrics to dynamic and non-hierarchical complex systems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Nathan Metheny</cp:lastModifiedBy>
  <cp:revision>48</cp:revision>
  <cp:lastPrinted>2018-03-14T02:06:45Z</cp:lastPrinted>
  <dcterms:created xsi:type="dcterms:W3CDTF">2018-02-21T17:13:18Z</dcterms:created>
  <dcterms:modified xsi:type="dcterms:W3CDTF">2018-03-15T14:52:29Z</dcterms:modified>
</cp:coreProperties>
</file>