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5" r:id="rId2"/>
    <p:sldId id="256" r:id="rId3"/>
    <p:sldId id="284" r:id="rId4"/>
    <p:sldId id="314" r:id="rId5"/>
    <p:sldId id="315" r:id="rId6"/>
    <p:sldId id="257" r:id="rId7"/>
    <p:sldId id="258" r:id="rId8"/>
    <p:sldId id="259" r:id="rId9"/>
    <p:sldId id="302" r:id="rId10"/>
    <p:sldId id="268" r:id="rId11"/>
    <p:sldId id="269" r:id="rId12"/>
    <p:sldId id="317" r:id="rId13"/>
    <p:sldId id="271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311" r:id="rId23"/>
    <p:sldId id="312" r:id="rId24"/>
    <p:sldId id="313" r:id="rId25"/>
    <p:sldId id="316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31" d="100"/>
          <a:sy n="131" d="100"/>
        </p:scale>
        <p:origin x="-2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9F592-882A-8B49-8BEE-953E5F95F8B6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F42D4-0ADE-FC4F-8784-BC9A1973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scales below the individual, hierarchical structure is reflected in physical structure. In</a:t>
            </a:r>
            <a:r>
              <a:rPr lang="en-US" baseline="0" dirty="0"/>
              <a:t> ecology, at scales larger than the individual, hierarchical structure is </a:t>
            </a:r>
            <a:r>
              <a:rPr lang="en-US" baseline="0" dirty="0" err="1"/>
              <a:t>foten</a:t>
            </a:r>
            <a:r>
              <a:rPr lang="en-US" baseline="0" dirty="0"/>
              <a:t> </a:t>
            </a:r>
            <a:r>
              <a:rPr lang="en-US" baseline="0" dirty="0" err="1"/>
              <a:t>imposted</a:t>
            </a:r>
            <a:r>
              <a:rPr lang="en-US" baseline="0" dirty="0"/>
              <a:t> by human attempts to categorize and order so as to understand.  Exceptions do occur – flocks, hives, other social systems in animals, forests (so some extent)??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42D4-0ADE-FC4F-8784-BC9A19735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science has been emerging as a useful abstraction for understanding complex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42D4-0ADE-FC4F-8784-BC9A197352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Feeding interactions, Feeding plus pollination – mutualistic interaction</a:t>
            </a:r>
          </a:p>
          <a:p>
            <a:r>
              <a:rPr lang="en-US" dirty="0"/>
              <a:t>Habitat</a:t>
            </a:r>
            <a:r>
              <a:rPr lang="en-US" baseline="0" dirty="0"/>
              <a:t>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42D4-0ADE-FC4F-8784-BC9A197352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42D4-0ADE-FC4F-8784-BC9A197352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Incorporating knowledge from another sub-discipline (metabolic theory) drastically constrains the parameter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42D4-0ADE-FC4F-8784-BC9A197352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356100" y="2420938"/>
            <a:ext cx="35988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263196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6FD04D-9B5F-BE4D-B025-22B7B8D1D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F7E6-30C4-C44B-8536-9600083D95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769D-270B-014D-9C5A-930E34C1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728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Coupling Structure and Dynamics in Complex Ecological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 Williams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Network and Food Web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Connectance (link density) = L/S</a:t>
            </a:r>
            <a:r>
              <a:rPr lang="en-US" baseline="30000" dirty="0"/>
              <a:t>2</a:t>
            </a:r>
            <a:r>
              <a:rPr lang="en-US" dirty="0"/>
              <a:t> = O(0.1)</a:t>
            </a:r>
          </a:p>
          <a:p>
            <a:r>
              <a:rPr lang="en-US" dirty="0"/>
              <a:t>Degree – number of links attached to a node</a:t>
            </a:r>
          </a:p>
          <a:p>
            <a:r>
              <a:rPr lang="en-US" dirty="0"/>
              <a:t>Trophic level – average number of number of feeding links to the base of the food web</a:t>
            </a:r>
          </a:p>
        </p:txBody>
      </p:sp>
    </p:spTree>
    <p:extLst>
      <p:ext uri="{BB962C8B-B14F-4D97-AF65-F5344CB8AC3E}">
        <p14:creationId xmlns:p14="http://schemas.microsoft.com/office/powerpoint/2010/main" val="24178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617538" y="1012825"/>
            <a:ext cx="8274050" cy="101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sz="2400" dirty="0"/>
              <a:t>How many nodes have a particular number of links?</a:t>
            </a:r>
          </a:p>
          <a:p>
            <a:endParaRPr lang="en-US" b="1" dirty="0"/>
          </a:p>
          <a:p>
            <a:r>
              <a:rPr lang="en-US" b="1" dirty="0"/>
              <a:t>Are food webs scale-free? 	No…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5260975" y="2470150"/>
            <a:ext cx="3810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000" dirty="0">
                <a:cs typeface="Arial" charset="0"/>
                <a:sym typeface="Wingdings" charset="0"/>
              </a:rPr>
              <a:t>•</a:t>
            </a:r>
            <a:r>
              <a:rPr lang="en-US" sz="2000" dirty="0"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Most food webs display single-scale</a:t>
            </a:r>
          </a:p>
          <a:p>
            <a:pPr algn="l"/>
            <a:r>
              <a:rPr lang="en-US" sz="1600" dirty="0">
                <a:cs typeface="Arial" charset="0"/>
              </a:rPr>
              <a:t>  (exponential-like) distributions.</a:t>
            </a:r>
          </a:p>
          <a:p>
            <a:pPr algn="l"/>
            <a:r>
              <a:rPr lang="en-US" sz="1600" dirty="0">
                <a:cs typeface="Arial" charset="0"/>
              </a:rPr>
              <a:t>  -i.e., no structurally </a:t>
            </a:r>
            <a:r>
              <a:rPr lang="ja-JP" altLang="en-US" sz="1600" dirty="0">
                <a:cs typeface="Arial" charset="0"/>
              </a:rPr>
              <a:t>‘</a:t>
            </a:r>
            <a:r>
              <a:rPr lang="en-US" sz="1600" dirty="0">
                <a:cs typeface="Arial" charset="0"/>
              </a:rPr>
              <a:t>over-dominant</a:t>
            </a:r>
            <a:r>
              <a:rPr lang="ja-JP" altLang="en-US" sz="1600" dirty="0">
                <a:cs typeface="Arial" charset="0"/>
              </a:rPr>
              <a:t>’</a:t>
            </a:r>
            <a:endParaRPr lang="en-US" sz="1600" dirty="0">
              <a:cs typeface="Arial" charset="0"/>
            </a:endParaRPr>
          </a:p>
          <a:p>
            <a:pPr algn="l"/>
            <a:r>
              <a:rPr lang="en-US" sz="1600" dirty="0">
                <a:cs typeface="Arial" charset="0"/>
              </a:rPr>
              <a:t>   taxa in food webs.</a:t>
            </a:r>
          </a:p>
          <a:p>
            <a:pPr algn="l"/>
            <a:endParaRPr lang="en-US" sz="1000" dirty="0">
              <a:cs typeface="Arial" charset="0"/>
            </a:endParaRPr>
          </a:p>
          <a:p>
            <a:pPr algn="l"/>
            <a:r>
              <a:rPr lang="en-US" sz="2000" dirty="0">
                <a:cs typeface="Arial" charset="0"/>
                <a:sym typeface="Wingdings" charset="0"/>
              </a:rPr>
              <a:t>•</a:t>
            </a:r>
            <a:r>
              <a:rPr lang="en-US" sz="2000" dirty="0"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The relatively high L/S and low </a:t>
            </a:r>
            <a:r>
              <a:rPr lang="en-US" sz="1600" i="1" dirty="0">
                <a:cs typeface="Arial" charset="0"/>
              </a:rPr>
              <a:t>S</a:t>
            </a:r>
            <a:r>
              <a:rPr lang="en-US" sz="1600" dirty="0">
                <a:cs typeface="Arial" charset="0"/>
              </a:rPr>
              <a:t> of</a:t>
            </a:r>
          </a:p>
          <a:p>
            <a:pPr algn="l"/>
            <a:r>
              <a:rPr lang="en-US" sz="1600" dirty="0">
                <a:cs typeface="Arial" charset="0"/>
              </a:rPr>
              <a:t>food webs limits potential heterogeneity of feeding link distribution.  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4400550" y="6003925"/>
            <a:ext cx="4572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cs typeface="Arial" charset="0"/>
              </a:rPr>
              <a:t>Dunne, Williams and Martinez 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cs typeface="Arial" charset="0"/>
              </a:rPr>
              <a:t>2002 </a:t>
            </a:r>
            <a:r>
              <a:rPr lang="en-US" sz="1400" i="1" dirty="0">
                <a:cs typeface="Arial" charset="0"/>
              </a:rPr>
              <a:t>PNAS</a:t>
            </a:r>
            <a:r>
              <a:rPr lang="en-US" sz="1400" dirty="0">
                <a:cs typeface="Arial" charset="0"/>
              </a:rPr>
              <a:t> 99:12917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Food Webs Degree Distributions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" y="2154099"/>
            <a:ext cx="4602286" cy="39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A9B19-9FFC-8442-8CFA-BCFCA08734C8}"/>
              </a:ext>
            </a:extLst>
          </p:cNvPr>
          <p:cNvSpPr txBox="1"/>
          <p:nvPr/>
        </p:nvSpPr>
        <p:spPr>
          <a:xfrm>
            <a:off x="423943" y="204282"/>
            <a:ext cx="87159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simple </a:t>
            </a:r>
            <a:r>
              <a:rPr lang="en-US" sz="2600" dirty="0" err="1"/>
              <a:t>MaxEnt</a:t>
            </a:r>
            <a:r>
              <a:rPr lang="en-US" sz="2600" dirty="0"/>
              <a:t> model explains food web degree distributions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FA30AF-46D2-C148-B525-81917B2B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986" y="877968"/>
            <a:ext cx="31434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Cumulative Resource Distributions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07E4E2-FCB2-3B4B-AFDA-7EADE2C66FB0}"/>
              </a:ext>
            </a:extLst>
          </p:cNvPr>
          <p:cNvGrpSpPr/>
          <p:nvPr/>
        </p:nvGrpSpPr>
        <p:grpSpPr>
          <a:xfrm>
            <a:off x="1167319" y="1225685"/>
            <a:ext cx="7229232" cy="5512300"/>
            <a:chOff x="648000" y="540000"/>
            <a:chExt cx="7748551" cy="619798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D12518E-039E-D74E-8CB9-AFE88C27A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8000" y="540000"/>
              <a:ext cx="7748551" cy="6197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D835E9CE-48DB-9A4B-AB99-EA25E0467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8000" y="540000"/>
              <a:ext cx="7748551" cy="6114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C764BC83-ADAC-0448-976A-73DF62A1F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8000" y="540000"/>
              <a:ext cx="7748551" cy="619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AFDD584C-3719-9949-A54B-0C18090F3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8000" y="540000"/>
              <a:ext cx="7748551" cy="6114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Rectangle 7">
            <a:extLst>
              <a:ext uri="{FF2B5EF4-FFF2-40B4-BE49-F238E27FC236}">
                <a16:creationId xmlns:a16="http://schemas.microsoft.com/office/drawing/2014/main" id="{0FEC6837-3D6F-EB4B-94C4-FEBEFD80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545" y="6065850"/>
            <a:ext cx="214642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x: # of links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y: 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og(fraction of nodes)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Modeling Food Web Structure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609600" y="1433649"/>
            <a:ext cx="8124825" cy="392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Predict the structure of empirical networks given their size and number of interactions</a:t>
            </a:r>
          </a:p>
          <a:p>
            <a:r>
              <a:rPr lang="en-GB" sz="2800" dirty="0"/>
              <a:t>Constrain which links are possible by using insights from earlier ecological studies</a:t>
            </a:r>
          </a:p>
          <a:p>
            <a:pPr lvl="1"/>
            <a:r>
              <a:rPr lang="en-GB" sz="2400" dirty="0"/>
              <a:t>Hierarchy: big things eat smaller things (or small things parasitize big things)</a:t>
            </a:r>
          </a:p>
          <a:p>
            <a:pPr lvl="1"/>
            <a:r>
              <a:rPr lang="en-GB" sz="2400" dirty="0"/>
              <a:t>Niche: organisms consume resources that fall in a constrained range of values of one or more traits</a:t>
            </a:r>
          </a:p>
          <a:p>
            <a:pPr marL="457200" lvl="1" indent="0"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2568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04800" y="1701015"/>
            <a:ext cx="8586788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Char char="l"/>
            </a:pPr>
            <a:r>
              <a:rPr lang="en-US" sz="2400" b="0" dirty="0">
                <a:latin typeface="Segoe" charset="0"/>
              </a:rPr>
              <a:t>Step 1: Create a one-dimensional community niche space.  Each species is assigned a uniform random </a:t>
            </a:r>
            <a:r>
              <a:rPr lang="en-US" sz="2400" b="0" dirty="0" err="1">
                <a:latin typeface="Segoe" charset="0"/>
              </a:rPr>
              <a:t>n</a:t>
            </a:r>
            <a:r>
              <a:rPr lang="en-US" sz="2400" b="0" baseline="-25000" dirty="0" err="1">
                <a:latin typeface="Segoe" charset="0"/>
              </a:rPr>
              <a:t>i</a:t>
            </a:r>
            <a:r>
              <a:rPr lang="en-US" sz="2400" b="0" baseline="-25000" dirty="0">
                <a:latin typeface="Segoe" charset="0"/>
              </a:rPr>
              <a:t> </a:t>
            </a:r>
            <a:endParaRPr lang="en-US" sz="2400" b="0" dirty="0">
              <a:latin typeface="Segoe" charset="0"/>
            </a:endParaRP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Char char="l"/>
            </a:pPr>
            <a:r>
              <a:rPr lang="en-US" sz="2400" b="0" dirty="0">
                <a:latin typeface="Segoe" charset="0"/>
              </a:rPr>
              <a:t>Step 2: Each species gets a (beta) random feeding range </a:t>
            </a:r>
            <a:r>
              <a:rPr lang="en-US" sz="2400" b="0" dirty="0" err="1">
                <a:latin typeface="Segoe" charset="0"/>
              </a:rPr>
              <a:t>r</a:t>
            </a:r>
            <a:r>
              <a:rPr lang="en-US" sz="2400" b="0" baseline="-25000" dirty="0" err="1">
                <a:latin typeface="Segoe" charset="0"/>
              </a:rPr>
              <a:t>i</a:t>
            </a:r>
            <a:endParaRPr lang="en-US" sz="2400" dirty="0">
              <a:latin typeface="Segoe" charset="0"/>
            </a:endParaRP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Char char="l"/>
            </a:pPr>
            <a:r>
              <a:rPr lang="en-US" sz="2400" b="0" dirty="0">
                <a:latin typeface="Segoe" charset="0"/>
              </a:rPr>
              <a:t>Step 3: Each feeding range is placed by uniformly choosing a random range center (</a:t>
            </a:r>
            <a:r>
              <a:rPr lang="en-US" sz="2400" b="0" dirty="0" err="1">
                <a:latin typeface="Segoe" charset="0"/>
              </a:rPr>
              <a:t>c</a:t>
            </a:r>
            <a:r>
              <a:rPr lang="en-US" sz="2400" b="0" baseline="-25000" dirty="0" err="1">
                <a:latin typeface="Segoe" charset="0"/>
              </a:rPr>
              <a:t>i</a:t>
            </a:r>
            <a:r>
              <a:rPr lang="en-US" sz="2400" b="0" dirty="0">
                <a:latin typeface="Segoe" charset="0"/>
              </a:rPr>
              <a:t>) so that </a:t>
            </a:r>
            <a:r>
              <a:rPr lang="en-US" sz="2400" b="0" dirty="0" err="1">
                <a:latin typeface="Segoe" charset="0"/>
              </a:rPr>
              <a:t>r</a:t>
            </a:r>
            <a:r>
              <a:rPr lang="en-US" sz="2400" b="0" baseline="-25000" dirty="0" err="1">
                <a:latin typeface="Segoe" charset="0"/>
              </a:rPr>
              <a:t>i</a:t>
            </a:r>
            <a:r>
              <a:rPr lang="en-US" sz="2400" b="0" dirty="0">
                <a:latin typeface="Segoe" charset="0"/>
              </a:rPr>
              <a:t>/2 &lt; </a:t>
            </a:r>
            <a:r>
              <a:rPr lang="en-US" sz="2400" b="0" dirty="0" err="1">
                <a:latin typeface="Segoe" charset="0"/>
              </a:rPr>
              <a:t>c</a:t>
            </a:r>
            <a:r>
              <a:rPr lang="en-US" sz="2400" b="0" baseline="-25000" dirty="0" err="1">
                <a:latin typeface="Segoe" charset="0"/>
              </a:rPr>
              <a:t>i</a:t>
            </a:r>
            <a:r>
              <a:rPr lang="en-US" sz="2400" b="0" baseline="-25000" dirty="0">
                <a:latin typeface="Segoe" charset="0"/>
              </a:rPr>
              <a:t> </a:t>
            </a:r>
            <a:r>
              <a:rPr lang="en-US" sz="2400" b="0" dirty="0">
                <a:latin typeface="Segoe" charset="0"/>
              </a:rPr>
              <a:t>&lt; min(</a:t>
            </a:r>
            <a:r>
              <a:rPr lang="en-US" sz="2400" b="0" dirty="0" err="1">
                <a:latin typeface="Segoe" charset="0"/>
              </a:rPr>
              <a:t>n</a:t>
            </a:r>
            <a:r>
              <a:rPr lang="en-US" sz="2400" b="0" baseline="-25000" dirty="0" err="1">
                <a:latin typeface="Segoe" charset="0"/>
              </a:rPr>
              <a:t>i</a:t>
            </a:r>
            <a:r>
              <a:rPr lang="en-US" sz="2400" b="0" dirty="0">
                <a:latin typeface="Segoe" charset="0"/>
              </a:rPr>
              <a:t>, 1- </a:t>
            </a:r>
            <a:r>
              <a:rPr lang="en-US" sz="2400" b="0" dirty="0" err="1">
                <a:latin typeface="Segoe" charset="0"/>
              </a:rPr>
              <a:t>r</a:t>
            </a:r>
            <a:r>
              <a:rPr lang="en-US" sz="2400" b="0" baseline="-25000" dirty="0" err="1">
                <a:latin typeface="Segoe" charset="0"/>
              </a:rPr>
              <a:t>i</a:t>
            </a:r>
            <a:r>
              <a:rPr lang="en-US" sz="2400" b="0" dirty="0">
                <a:latin typeface="Segoe" charset="0"/>
              </a:rPr>
              <a:t>/2)</a:t>
            </a: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Char char="l"/>
            </a:pPr>
            <a:endParaRPr lang="en-US" sz="2400" b="0" dirty="0">
              <a:latin typeface="Segoe" charset="0"/>
            </a:endParaRP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Char char="l"/>
            </a:pPr>
            <a:r>
              <a:rPr lang="en-US" sz="2400" b="0" dirty="0">
                <a:latin typeface="Segoe" charset="0"/>
              </a:rPr>
              <a:t>A relaxed hierarchy </a:t>
            </a:r>
            <a:r>
              <a:rPr lang="en-US" sz="2400" dirty="0">
                <a:latin typeface="Segoe" charset="0"/>
              </a:rPr>
              <a:t>which</a:t>
            </a:r>
            <a:r>
              <a:rPr lang="en-US" sz="2400" b="0" dirty="0">
                <a:latin typeface="Segoe" charset="0"/>
              </a:rPr>
              <a:t> allows some looping and cannibalism</a:t>
            </a: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Char char="l"/>
            </a:pPr>
            <a:r>
              <a:rPr lang="en-US" sz="2400" b="0" dirty="0">
                <a:latin typeface="Segoe" charset="0"/>
              </a:rPr>
              <a:t>Constrains each species to consume from a contiguous region in the one-dimensional community niche space.</a:t>
            </a: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None/>
            </a:pPr>
            <a:endParaRPr lang="en-US" sz="1600" b="0" dirty="0">
              <a:latin typeface="Segoe" charset="0"/>
            </a:endParaRPr>
          </a:p>
          <a:p>
            <a:pPr marL="342900" indent="-342900" eaLnBrk="0" hangingPunct="0">
              <a:spcBef>
                <a:spcPct val="20000"/>
              </a:spcBef>
              <a:buSzPct val="50000"/>
              <a:buFont typeface="Monotype Sorts" pitchFamily="2" charset="2"/>
              <a:buNone/>
            </a:pPr>
            <a:r>
              <a:rPr lang="en-US" sz="2800" b="0" dirty="0">
                <a:latin typeface="Segoe" charset="0"/>
              </a:rPr>
              <a:t>(</a:t>
            </a:r>
            <a:r>
              <a:rPr lang="en-GB" sz="2000" b="0" dirty="0">
                <a:latin typeface="Segoe" charset="0"/>
              </a:rPr>
              <a:t>Williams &amp; Martinez 2000 </a:t>
            </a:r>
            <a:r>
              <a:rPr lang="en-GB" sz="2000" b="0" i="1" dirty="0">
                <a:latin typeface="Segoe" charset="0"/>
              </a:rPr>
              <a:t>Nature</a:t>
            </a:r>
            <a:r>
              <a:rPr lang="en-US" sz="2800" b="0" dirty="0">
                <a:latin typeface="Segoe" charset="0"/>
              </a:rPr>
              <a:t>)</a:t>
            </a:r>
          </a:p>
        </p:txBody>
      </p:sp>
      <p:sp>
        <p:nvSpPr>
          <p:cNvPr id="81924" name="Text Box 4"/>
          <p:cNvSpPr txBox="1">
            <a:spLocks noChangeAspect="1" noChangeArrowheads="1"/>
          </p:cNvSpPr>
          <p:nvPr/>
        </p:nvSpPr>
        <p:spPr bwMode="auto">
          <a:xfrm flipH="1">
            <a:off x="5275263" y="1046163"/>
            <a:ext cx="376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  <a:cs typeface="Arial" charset="0"/>
              </a:rPr>
              <a:t>c</a:t>
            </a:r>
            <a:r>
              <a:rPr lang="en-US" sz="2400" b="0" baseline="-25000">
                <a:latin typeface="Times New Roman" pitchFamily="18" charset="0"/>
                <a:cs typeface="Arial" charset="0"/>
              </a:rPr>
              <a:t>i</a:t>
            </a:r>
            <a:endParaRPr lang="en-US" sz="2400" b="0">
              <a:cs typeface="Arial" charset="0"/>
            </a:endParaRPr>
          </a:p>
        </p:txBody>
      </p:sp>
      <p:sp>
        <p:nvSpPr>
          <p:cNvPr id="81925" name="Line 5"/>
          <p:cNvSpPr>
            <a:spLocks noChangeAspect="1" noChangeShapeType="1"/>
          </p:cNvSpPr>
          <p:nvPr/>
        </p:nvSpPr>
        <p:spPr bwMode="auto">
          <a:xfrm flipH="1" flipV="1">
            <a:off x="3886200" y="555625"/>
            <a:ext cx="4999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26" name="Line 6"/>
          <p:cNvSpPr>
            <a:spLocks noChangeAspect="1" noChangeShapeType="1"/>
          </p:cNvSpPr>
          <p:nvPr/>
        </p:nvSpPr>
        <p:spPr bwMode="auto">
          <a:xfrm>
            <a:off x="8877300" y="409575"/>
            <a:ext cx="6350" cy="29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27" name="Line 7"/>
          <p:cNvSpPr>
            <a:spLocks noChangeAspect="1" noChangeShapeType="1"/>
          </p:cNvSpPr>
          <p:nvPr/>
        </p:nvSpPr>
        <p:spPr bwMode="auto">
          <a:xfrm>
            <a:off x="3879850" y="412750"/>
            <a:ext cx="1270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28" name="Text Box 8"/>
          <p:cNvSpPr txBox="1">
            <a:spLocks noChangeAspect="1" noChangeArrowheads="1"/>
          </p:cNvSpPr>
          <p:nvPr/>
        </p:nvSpPr>
        <p:spPr bwMode="auto">
          <a:xfrm flipH="1">
            <a:off x="8693150" y="6731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cs typeface="Arial" charset="0"/>
              </a:rPr>
              <a:t>1</a:t>
            </a:r>
          </a:p>
        </p:txBody>
      </p:sp>
      <p:sp>
        <p:nvSpPr>
          <p:cNvPr id="81929" name="Text Box 9"/>
          <p:cNvSpPr txBox="1">
            <a:spLocks noChangeAspect="1" noChangeArrowheads="1"/>
          </p:cNvSpPr>
          <p:nvPr/>
        </p:nvSpPr>
        <p:spPr bwMode="auto">
          <a:xfrm flipH="1">
            <a:off x="3717925" y="663575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dirty="0">
                <a:cs typeface="Arial" charset="0"/>
              </a:rPr>
              <a:t>0</a:t>
            </a:r>
          </a:p>
        </p:txBody>
      </p:sp>
      <p:sp>
        <p:nvSpPr>
          <p:cNvPr id="81930" name="AutoShape 10"/>
          <p:cNvSpPr>
            <a:spLocks noChangeAspect="1" noChangeArrowheads="1"/>
          </p:cNvSpPr>
          <p:nvPr/>
        </p:nvSpPr>
        <p:spPr bwMode="auto">
          <a:xfrm flipH="1" flipV="1">
            <a:off x="8401050" y="244475"/>
            <a:ext cx="282575" cy="2873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 eaLnBrk="0" hangingPunct="0"/>
            <a:endParaRPr lang="en-GB" sz="1400" b="0">
              <a:cs typeface="Arial" charset="0"/>
            </a:endParaRPr>
          </a:p>
        </p:txBody>
      </p:sp>
      <p:sp>
        <p:nvSpPr>
          <p:cNvPr id="81931" name="AutoShape 11"/>
          <p:cNvSpPr>
            <a:spLocks noChangeAspect="1" noChangeArrowheads="1"/>
          </p:cNvSpPr>
          <p:nvPr/>
        </p:nvSpPr>
        <p:spPr bwMode="auto">
          <a:xfrm flipH="1" flipV="1">
            <a:off x="7186613" y="244475"/>
            <a:ext cx="282575" cy="2873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2" name="AutoShape 12"/>
          <p:cNvSpPr>
            <a:spLocks noChangeAspect="1" noChangeArrowheads="1"/>
          </p:cNvSpPr>
          <p:nvPr/>
        </p:nvSpPr>
        <p:spPr bwMode="auto">
          <a:xfrm flipH="1" flipV="1">
            <a:off x="5718175" y="244475"/>
            <a:ext cx="282575" cy="2873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3" name="AutoShape 13"/>
          <p:cNvSpPr>
            <a:spLocks noChangeAspect="1" noChangeArrowheads="1"/>
          </p:cNvSpPr>
          <p:nvPr/>
        </p:nvSpPr>
        <p:spPr bwMode="auto">
          <a:xfrm flipH="1" flipV="1">
            <a:off x="6249988" y="244475"/>
            <a:ext cx="282575" cy="2873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4" name="AutoShape 14"/>
          <p:cNvSpPr>
            <a:spLocks noChangeAspect="1" noChangeArrowheads="1"/>
          </p:cNvSpPr>
          <p:nvPr/>
        </p:nvSpPr>
        <p:spPr bwMode="auto">
          <a:xfrm flipH="1" flipV="1">
            <a:off x="5078413" y="244475"/>
            <a:ext cx="282575" cy="2873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5" name="AutoShape 15"/>
          <p:cNvSpPr>
            <a:spLocks noChangeAspect="1" noChangeArrowheads="1"/>
          </p:cNvSpPr>
          <p:nvPr/>
        </p:nvSpPr>
        <p:spPr bwMode="auto">
          <a:xfrm flipH="1" flipV="1">
            <a:off x="4718050" y="244475"/>
            <a:ext cx="280988" cy="2873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6" name="Text Box 16"/>
          <p:cNvSpPr txBox="1">
            <a:spLocks noChangeAspect="1" noChangeArrowheads="1"/>
          </p:cNvSpPr>
          <p:nvPr/>
        </p:nvSpPr>
        <p:spPr bwMode="auto">
          <a:xfrm flipH="1">
            <a:off x="7172325" y="436563"/>
            <a:ext cx="393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>
                <a:latin typeface="Times New Roman" pitchFamily="18" charset="0"/>
                <a:cs typeface="Arial" charset="0"/>
              </a:rPr>
              <a:t>n</a:t>
            </a:r>
            <a:r>
              <a:rPr lang="en-US" sz="2400" b="0" baseline="-25000">
                <a:latin typeface="Times New Roman" pitchFamily="18" charset="0"/>
                <a:cs typeface="Arial" charset="0"/>
              </a:rPr>
              <a:t>i</a:t>
            </a:r>
            <a:endParaRPr lang="en-US" sz="2400" b="0">
              <a:cs typeface="Arial" charset="0"/>
            </a:endParaRPr>
          </a:p>
        </p:txBody>
      </p:sp>
      <p:sp>
        <p:nvSpPr>
          <p:cNvPr id="81937" name="Line 17"/>
          <p:cNvSpPr>
            <a:spLocks noChangeAspect="1" noChangeShapeType="1"/>
          </p:cNvSpPr>
          <p:nvPr/>
        </p:nvSpPr>
        <p:spPr bwMode="auto">
          <a:xfrm>
            <a:off x="5530850" y="1095375"/>
            <a:ext cx="11113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8" name="Line 18"/>
          <p:cNvSpPr>
            <a:spLocks noChangeAspect="1" noChangeShapeType="1"/>
          </p:cNvSpPr>
          <p:nvPr/>
        </p:nvSpPr>
        <p:spPr bwMode="auto">
          <a:xfrm>
            <a:off x="5541963" y="1239838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39" name="Line 19"/>
          <p:cNvSpPr>
            <a:spLocks noChangeAspect="1" noChangeShapeType="1"/>
          </p:cNvSpPr>
          <p:nvPr/>
        </p:nvSpPr>
        <p:spPr bwMode="auto">
          <a:xfrm>
            <a:off x="7331075" y="898525"/>
            <a:ext cx="11113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40" name="Line 20"/>
          <p:cNvSpPr>
            <a:spLocks noChangeAspect="1" noChangeShapeType="1"/>
          </p:cNvSpPr>
          <p:nvPr/>
        </p:nvSpPr>
        <p:spPr bwMode="auto">
          <a:xfrm flipH="1">
            <a:off x="4987925" y="868363"/>
            <a:ext cx="1087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41" name="Text Box 21"/>
          <p:cNvSpPr txBox="1">
            <a:spLocks noChangeAspect="1" noChangeArrowheads="1"/>
          </p:cNvSpPr>
          <p:nvPr/>
        </p:nvSpPr>
        <p:spPr bwMode="auto">
          <a:xfrm flipH="1">
            <a:off x="5341938" y="482600"/>
            <a:ext cx="3889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0" dirty="0" err="1">
                <a:latin typeface="Times New Roman" pitchFamily="18" charset="0"/>
                <a:cs typeface="Arial" charset="0"/>
              </a:rPr>
              <a:t>r</a:t>
            </a:r>
            <a:r>
              <a:rPr lang="en-US" sz="2400" b="0" baseline="-25000" dirty="0" err="1">
                <a:latin typeface="Times New Roman" pitchFamily="18" charset="0"/>
                <a:cs typeface="Arial" charset="0"/>
              </a:rPr>
              <a:t>i</a:t>
            </a:r>
            <a:endParaRPr lang="en-US" sz="2400" b="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1942" name="Rectangle 22"/>
          <p:cNvSpPr>
            <a:spLocks noChangeAspect="1" noChangeArrowheads="1"/>
          </p:cNvSpPr>
          <p:nvPr/>
        </p:nvSpPr>
        <p:spPr bwMode="auto">
          <a:xfrm flipH="1">
            <a:off x="4967288" y="555625"/>
            <a:ext cx="1096963" cy="552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43" name="Line 23"/>
          <p:cNvSpPr>
            <a:spLocks noChangeAspect="1" noChangeShapeType="1"/>
          </p:cNvSpPr>
          <p:nvPr/>
        </p:nvSpPr>
        <p:spPr bwMode="auto">
          <a:xfrm flipH="1" flipV="1">
            <a:off x="6069013" y="544513"/>
            <a:ext cx="6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44" name="Line 24"/>
          <p:cNvSpPr>
            <a:spLocks noChangeAspect="1" noChangeShapeType="1"/>
          </p:cNvSpPr>
          <p:nvPr/>
        </p:nvSpPr>
        <p:spPr bwMode="auto">
          <a:xfrm flipH="1" flipV="1">
            <a:off x="4972050" y="550863"/>
            <a:ext cx="6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273050" y="469900"/>
            <a:ext cx="3448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2800" b="0" dirty="0">
                <a:solidFill>
                  <a:schemeClr val="tx2"/>
                </a:solidFill>
                <a:latin typeface="Segoe" charset="0"/>
              </a:rPr>
              <a:t>Niche Model of food web structure:</a:t>
            </a:r>
            <a:br>
              <a:rPr lang="en-US" sz="2800" b="0" dirty="0">
                <a:solidFill>
                  <a:schemeClr val="tx2"/>
                </a:solidFill>
                <a:latin typeface="Segoe" charset="0"/>
              </a:rPr>
            </a:br>
            <a:endParaRPr lang="en-US" sz="800" b="0" dirty="0">
              <a:solidFill>
                <a:schemeClr val="tx2"/>
              </a:solidFill>
              <a:latin typeface="Segoe" charset="0"/>
            </a:endParaRPr>
          </a:p>
          <a:p>
            <a:pPr eaLnBrk="0" hangingPunct="0"/>
            <a:r>
              <a:rPr lang="en-US" sz="2800" b="0" dirty="0">
                <a:solidFill>
                  <a:schemeClr val="tx2"/>
                </a:solidFill>
                <a:latin typeface="Segoe" charset="0"/>
              </a:rPr>
              <a:t>3 Simple Rules </a:t>
            </a:r>
          </a:p>
        </p:txBody>
      </p:sp>
    </p:spTree>
    <p:extLst>
      <p:ext uri="{BB962C8B-B14F-4D97-AF65-F5344CB8AC3E}">
        <p14:creationId xmlns:p14="http://schemas.microsoft.com/office/powerpoint/2010/main" val="391653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36" y="1321081"/>
            <a:ext cx="5526942" cy="553691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Niche model results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08358" y="1893177"/>
            <a:ext cx="1461171" cy="43083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Unconstrained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Hierarchy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Hierarchy and niche</a:t>
            </a:r>
          </a:p>
        </p:txBody>
      </p:sp>
    </p:spTree>
    <p:extLst>
      <p:ext uri="{BB962C8B-B14F-4D97-AF65-F5344CB8AC3E}">
        <p14:creationId xmlns:p14="http://schemas.microsoft.com/office/powerpoint/2010/main" val="122093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225425" y="1526628"/>
            <a:ext cx="8751888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err="1">
                <a:solidFill>
                  <a:schemeClr val="tx2"/>
                </a:solidFill>
              </a:rPr>
              <a:t>Allometric</a:t>
            </a:r>
            <a:r>
              <a:rPr lang="en-US" sz="2800" dirty="0">
                <a:solidFill>
                  <a:schemeClr val="tx2"/>
                </a:solidFill>
              </a:rPr>
              <a:t> Trophic Network Model</a:t>
            </a:r>
          </a:p>
          <a:p>
            <a:pPr algn="l" eaLnBrk="0" hangingPunct="0"/>
            <a:endParaRPr lang="en-US" sz="2000" dirty="0">
              <a:solidFill>
                <a:schemeClr val="tx2"/>
              </a:solidFill>
            </a:endParaRPr>
          </a:p>
          <a:p>
            <a:pPr algn="l" eaLnBrk="0" hangingPunct="0"/>
            <a:r>
              <a:rPr lang="en-US" sz="2000" dirty="0" err="1"/>
              <a:t>Netwrok</a:t>
            </a:r>
            <a:r>
              <a:rPr lang="en-US" sz="2000" dirty="0"/>
              <a:t> structure and energy (biomass) flow between nodes in the network</a:t>
            </a:r>
          </a:p>
          <a:p>
            <a:pPr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1. Food Web Structure:  </a:t>
            </a:r>
            <a:r>
              <a:rPr lang="en-US" sz="2000" i="1" dirty="0"/>
              <a:t>Niche Model</a:t>
            </a:r>
            <a:r>
              <a:rPr lang="en-US" sz="2000" dirty="0"/>
              <a:t> (Williams and Martinez 2000) or </a:t>
            </a:r>
            <a:r>
              <a:rPr lang="en-US" sz="2000" i="1" dirty="0"/>
              <a:t>Empirical Data </a:t>
            </a:r>
            <a:r>
              <a:rPr lang="en-US" sz="2000" dirty="0"/>
              <a:t>(</a:t>
            </a:r>
            <a:r>
              <a:rPr lang="en-US" sz="2000" dirty="0" err="1"/>
              <a:t>Boit</a:t>
            </a:r>
            <a:r>
              <a:rPr lang="en-US" sz="2000" dirty="0"/>
              <a:t> et al. 2012)</a:t>
            </a:r>
          </a:p>
          <a:p>
            <a:pPr algn="l" eaLnBrk="0" hangingPunct="0"/>
            <a:endParaRPr lang="en-US" sz="2000" dirty="0"/>
          </a:p>
          <a:p>
            <a:pPr algn="l" eaLnBrk="0" hangingPunct="0"/>
            <a:r>
              <a:rPr lang="en-US" sz="2000" dirty="0"/>
              <a:t>2. Predator-Prey Interactions: </a:t>
            </a:r>
            <a:r>
              <a:rPr lang="en-US" sz="2000" i="1" dirty="0" err="1"/>
              <a:t>Allometric</a:t>
            </a:r>
            <a:r>
              <a:rPr lang="en-US" sz="2000" i="1" dirty="0"/>
              <a:t> </a:t>
            </a:r>
            <a:r>
              <a:rPr lang="en-US" sz="2000" i="1" dirty="0" err="1"/>
              <a:t>Bioenergetic</a:t>
            </a:r>
            <a:r>
              <a:rPr lang="en-US" sz="2000" i="1" dirty="0"/>
              <a:t> Model </a:t>
            </a:r>
            <a:r>
              <a:rPr lang="en-US" sz="2000" dirty="0"/>
              <a:t>(</a:t>
            </a:r>
            <a:r>
              <a:rPr lang="en-US" sz="2000" dirty="0" err="1"/>
              <a:t>Yodzis</a:t>
            </a:r>
            <a:r>
              <a:rPr lang="en-US" sz="2000" dirty="0"/>
              <a:t> and Innes 1992, Williams and Martinez 2004, Brose et al. 2006)</a:t>
            </a:r>
          </a:p>
          <a:p>
            <a:pPr algn="l" eaLnBrk="0" hangingPunct="0"/>
            <a:r>
              <a:rPr lang="en-US" sz="2000" dirty="0"/>
              <a:t>	- Everything needs energy to stay alive</a:t>
            </a:r>
          </a:p>
          <a:p>
            <a:pPr algn="l" eaLnBrk="0" hangingPunct="0"/>
            <a:r>
              <a:rPr lang="en-US" sz="2000" dirty="0"/>
              <a:t>	- Body size is important in constraining how energy is acquired and used</a:t>
            </a:r>
          </a:p>
          <a:p>
            <a:pPr algn="l" eaLnBrk="0" hangingPunct="0"/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233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Modeling Food Web Dynamics</a:t>
            </a:r>
          </a:p>
        </p:txBody>
      </p:sp>
    </p:spTree>
    <p:extLst>
      <p:ext uri="{BB962C8B-B14F-4D97-AF65-F5344CB8AC3E}">
        <p14:creationId xmlns:p14="http://schemas.microsoft.com/office/powerpoint/2010/main" val="280749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68" name="Object 16"/>
          <p:cNvGraphicFramePr>
            <a:graphicFrameLocks noChangeAspect="1"/>
          </p:cNvGraphicFramePr>
          <p:nvPr/>
        </p:nvGraphicFramePr>
        <p:xfrm>
          <a:off x="760413" y="3184525"/>
          <a:ext cx="73644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2933700" imgH="355600" progId="Equation.3">
                  <p:embed/>
                </p:oleObj>
              </mc:Choice>
              <mc:Fallback>
                <p:oleObj name="Equation" r:id="rId3" imgW="2933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184525"/>
                        <a:ext cx="736441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135353" y="2080994"/>
            <a:ext cx="19192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Rate of change of </a:t>
            </a:r>
            <a:r>
              <a:rPr lang="en-US" dirty="0" err="1"/>
              <a:t>biomass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at time </a:t>
            </a:r>
            <a:r>
              <a:rPr lang="en-US" i="1" dirty="0"/>
              <a:t>t</a:t>
            </a:r>
            <a:endParaRPr lang="en-US" dirty="0"/>
          </a:p>
        </p:txBody>
      </p:sp>
      <p:sp>
        <p:nvSpPr>
          <p:cNvPr id="305156" name="Line 4"/>
          <p:cNvSpPr>
            <a:spLocks noChangeShapeType="1"/>
          </p:cNvSpPr>
          <p:nvPr/>
        </p:nvSpPr>
        <p:spPr bwMode="auto">
          <a:xfrm>
            <a:off x="935038" y="2727325"/>
            <a:ext cx="0" cy="4587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1660860" y="4697128"/>
            <a:ext cx="546817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 i="1" dirty="0"/>
              <a:t>Biomass </a:t>
            </a:r>
            <a:r>
              <a:rPr lang="en-US" sz="2000" dirty="0"/>
              <a:t>of each species (</a:t>
            </a:r>
            <a:r>
              <a:rPr lang="en-US" sz="2000" i="1" dirty="0" err="1"/>
              <a:t>i</a:t>
            </a:r>
            <a:r>
              <a:rPr lang="en-US" sz="2000" dirty="0"/>
              <a:t>) at time (</a:t>
            </a:r>
            <a:r>
              <a:rPr lang="en-US" sz="2000" i="1" dirty="0"/>
              <a:t>t</a:t>
            </a:r>
            <a:r>
              <a:rPr lang="en-US" sz="2000" dirty="0"/>
              <a:t>) is balance of</a:t>
            </a:r>
          </a:p>
          <a:p>
            <a:pPr eaLnBrk="0" hangingPunct="0"/>
            <a:r>
              <a:rPr lang="en-US" sz="2000" b="1" dirty="0"/>
              <a:t>	1.</a:t>
            </a:r>
            <a:r>
              <a:rPr lang="en-US" sz="2000" b="1" i="1" dirty="0"/>
              <a:t> gain</a:t>
            </a:r>
            <a:r>
              <a:rPr lang="en-US" sz="2000" dirty="0"/>
              <a:t> from </a:t>
            </a:r>
            <a:r>
              <a:rPr lang="en-US" sz="2000" u="sng" dirty="0"/>
              <a:t>consuming prey species</a:t>
            </a:r>
            <a:r>
              <a:rPr lang="en-US" sz="2000" dirty="0"/>
              <a:t> </a:t>
            </a:r>
          </a:p>
          <a:p>
            <a:pPr algn="l" eaLnBrk="0" hangingPunct="0"/>
            <a:r>
              <a:rPr lang="en-US" sz="2000" b="1" i="1" dirty="0"/>
              <a:t>	</a:t>
            </a:r>
            <a:r>
              <a:rPr lang="en-US" sz="2000" b="1" dirty="0"/>
              <a:t>2.</a:t>
            </a:r>
            <a:r>
              <a:rPr lang="en-US" sz="2000" b="1" i="1" dirty="0"/>
              <a:t> loss</a:t>
            </a:r>
            <a:r>
              <a:rPr lang="en-US" sz="2000" dirty="0"/>
              <a:t> to </a:t>
            </a:r>
            <a:r>
              <a:rPr lang="en-US" sz="2000" u="sng" dirty="0"/>
              <a:t>being consumed by other species</a:t>
            </a:r>
            <a:r>
              <a:rPr lang="en-US" sz="2000" dirty="0"/>
              <a:t> </a:t>
            </a:r>
          </a:p>
          <a:p>
            <a:pPr eaLnBrk="0" hangingPunct="0"/>
            <a:r>
              <a:rPr lang="en-US" sz="2000" dirty="0"/>
              <a:t>	3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  <a:r>
              <a:rPr lang="en-US" sz="2000" b="1" i="1" dirty="0"/>
              <a:t>loss</a:t>
            </a:r>
            <a:r>
              <a:rPr lang="en-US" sz="2000" dirty="0"/>
              <a:t> to metabolism</a:t>
            </a:r>
          </a:p>
          <a:p>
            <a:pPr algn="l" eaLnBrk="0" hangingPunct="0"/>
            <a:endParaRPr lang="en-US" sz="2000" dirty="0"/>
          </a:p>
          <a:p>
            <a:pPr algn="l" eaLnBrk="0" hangingPunct="0"/>
            <a:endParaRPr lang="en-US" b="1" i="1" dirty="0">
              <a:latin typeface="Georgia" charset="0"/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1579563" y="3173413"/>
            <a:ext cx="858837" cy="8620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2781300" y="3181350"/>
            <a:ext cx="2117725" cy="8699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5189538" y="3155950"/>
            <a:ext cx="2906712" cy="8874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38175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dirty="0" err="1">
                <a:solidFill>
                  <a:schemeClr val="tx2"/>
                </a:solidFill>
              </a:rPr>
              <a:t>Bioenergetic</a:t>
            </a:r>
            <a:r>
              <a:rPr lang="en-US" sz="3600" dirty="0">
                <a:solidFill>
                  <a:schemeClr val="tx2"/>
                </a:solidFill>
              </a:rPr>
              <a:t> Predator-Prey Dynamics (Animals)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8771" y="4043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305" y="40492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6164" y="4035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40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0" grpId="0" animBg="1"/>
      <p:bldP spid="305161" grpId="0" animBg="1"/>
      <p:bldP spid="3051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2736755" y="2226831"/>
            <a:ext cx="2220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dirty="0"/>
              <a:t>mass-specific metabolic rate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3710860" y="4752130"/>
            <a:ext cx="2973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maximum metabolic-specific</a:t>
            </a:r>
          </a:p>
          <a:p>
            <a:pPr eaLnBrk="0" hangingPunct="0"/>
            <a:r>
              <a:rPr lang="en-US" dirty="0"/>
              <a:t>ingestion rate</a:t>
            </a:r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 flipH="1">
            <a:off x="2044700" y="2854325"/>
            <a:ext cx="501650" cy="495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 flipV="1">
            <a:off x="6110288" y="3765550"/>
            <a:ext cx="474662" cy="10271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 flipH="1">
            <a:off x="3797300" y="2838450"/>
            <a:ext cx="7938" cy="546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>
            <a:off x="4440238" y="2725738"/>
            <a:ext cx="1839912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 flipH="1" flipV="1">
            <a:off x="4086225" y="3754438"/>
            <a:ext cx="31750" cy="1079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4" name="Text Box 18"/>
          <p:cNvSpPr txBox="1">
            <a:spLocks noChangeArrowheads="1"/>
          </p:cNvSpPr>
          <p:nvPr/>
        </p:nvSpPr>
        <p:spPr bwMode="auto">
          <a:xfrm>
            <a:off x="4731394" y="1731809"/>
            <a:ext cx="2432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Functional Response</a:t>
            </a:r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 flipH="1">
            <a:off x="4724400" y="2171700"/>
            <a:ext cx="1195388" cy="1063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auto">
          <a:xfrm flipH="1" flipV="1">
            <a:off x="7989888" y="3886200"/>
            <a:ext cx="0" cy="377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7173913" y="4186238"/>
            <a:ext cx="1779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assimilation</a:t>
            </a:r>
          </a:p>
          <a:p>
            <a:pPr eaLnBrk="0" hangingPunct="0"/>
            <a:r>
              <a:rPr lang="en-US"/>
              <a:t>efficiency</a:t>
            </a:r>
          </a:p>
        </p:txBody>
      </p:sp>
      <p:graphicFrame>
        <p:nvGraphicFramePr>
          <p:cNvPr id="301086" name="Object 30"/>
          <p:cNvGraphicFramePr>
            <a:graphicFrameLocks noGrp="1" noChangeAspect="1"/>
          </p:cNvGraphicFramePr>
          <p:nvPr>
            <p:ph/>
          </p:nvPr>
        </p:nvGraphicFramePr>
        <p:xfrm>
          <a:off x="757238" y="3179763"/>
          <a:ext cx="7542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2933700" imgH="355600" progId="Equation.3">
                  <p:embed/>
                </p:oleObj>
              </mc:Choice>
              <mc:Fallback>
                <p:oleObj name="Equation" r:id="rId3" imgW="2933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179763"/>
                        <a:ext cx="7542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88" name="Line 32"/>
          <p:cNvSpPr>
            <a:spLocks noChangeShapeType="1"/>
          </p:cNvSpPr>
          <p:nvPr/>
        </p:nvSpPr>
        <p:spPr bwMode="auto">
          <a:xfrm>
            <a:off x="6524625" y="2151063"/>
            <a:ext cx="781050" cy="11001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89" name="Text Box 33"/>
          <p:cNvSpPr txBox="1">
            <a:spLocks noChangeArrowheads="1"/>
          </p:cNvSpPr>
          <p:nvPr/>
        </p:nvSpPr>
        <p:spPr bwMode="auto">
          <a:xfrm>
            <a:off x="387680" y="5700713"/>
            <a:ext cx="5214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  <a:latin typeface="Times New Roman" charset="0"/>
              </a:rPr>
              <a:t>x</a:t>
            </a:r>
            <a:r>
              <a:rPr lang="en-US" b="1" i="1" baseline="-25000" dirty="0">
                <a:solidFill>
                  <a:schemeClr val="accent1"/>
                </a:solidFill>
                <a:latin typeface="Times New Roman" charset="0"/>
              </a:rPr>
              <a:t>i</a:t>
            </a:r>
            <a:r>
              <a:rPr lang="en-US" b="1" i="1" dirty="0">
                <a:solidFill>
                  <a:schemeClr val="accent1"/>
                </a:solidFill>
                <a:latin typeface="Times New Roman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Times New Roman" charset="0"/>
              </a:rPr>
              <a:t>scales with body size (</a:t>
            </a:r>
            <a:r>
              <a:rPr lang="en-US" b="1" dirty="0" err="1">
                <a:solidFill>
                  <a:schemeClr val="accent1"/>
                </a:solidFill>
                <a:latin typeface="Times New Roman" charset="0"/>
              </a:rPr>
              <a:t>allometric</a:t>
            </a:r>
            <a:r>
              <a:rPr lang="en-US" b="1" dirty="0">
                <a:solidFill>
                  <a:schemeClr val="accent1"/>
                </a:solidFill>
                <a:latin typeface="Times New Roman" charset="0"/>
              </a:rPr>
              <a:t> scaling) 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charset="0"/>
              </a:rPr>
              <a:t>typically body size is correlated with web structure</a:t>
            </a:r>
            <a:endParaRPr lang="en-US" b="1" baseline="30000" dirty="0">
              <a:solidFill>
                <a:schemeClr val="accent1"/>
              </a:solidFill>
              <a:latin typeface="Times New Roman" charset="0"/>
            </a:endParaRPr>
          </a:p>
        </p:txBody>
      </p:sp>
      <p:grpSp>
        <p:nvGrpSpPr>
          <p:cNvPr id="301098" name="Group 42"/>
          <p:cNvGrpSpPr>
            <a:grpSpLocks/>
          </p:cNvGrpSpPr>
          <p:nvPr/>
        </p:nvGrpSpPr>
        <p:grpSpPr bwMode="auto">
          <a:xfrm>
            <a:off x="6841324" y="1219201"/>
            <a:ext cx="1668464" cy="1277938"/>
            <a:chOff x="4636" y="1271"/>
            <a:chExt cx="1051" cy="805"/>
          </a:xfrm>
        </p:grpSpPr>
        <p:sp>
          <p:nvSpPr>
            <p:cNvPr id="301090" name="Line 34"/>
            <p:cNvSpPr>
              <a:spLocks noChangeShapeType="1"/>
            </p:cNvSpPr>
            <p:nvPr/>
          </p:nvSpPr>
          <p:spPr bwMode="auto">
            <a:xfrm>
              <a:off x="4841" y="1377"/>
              <a:ext cx="0" cy="5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4833" y="1880"/>
              <a:ext cx="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093" name="Freeform 37"/>
            <p:cNvSpPr>
              <a:spLocks/>
            </p:cNvSpPr>
            <p:nvPr/>
          </p:nvSpPr>
          <p:spPr bwMode="auto">
            <a:xfrm>
              <a:off x="4846" y="1436"/>
              <a:ext cx="611" cy="448"/>
            </a:xfrm>
            <a:custGeom>
              <a:avLst/>
              <a:gdLst>
                <a:gd name="T0" fmla="*/ 0 w 357"/>
                <a:gd name="T1" fmla="*/ 243 h 243"/>
                <a:gd name="T2" fmla="*/ 139 w 357"/>
                <a:gd name="T3" fmla="*/ 40 h 243"/>
                <a:gd name="T4" fmla="*/ 357 w 357"/>
                <a:gd name="T5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" h="243">
                  <a:moveTo>
                    <a:pt x="0" y="243"/>
                  </a:moveTo>
                  <a:cubicBezTo>
                    <a:pt x="39" y="161"/>
                    <a:pt x="79" y="80"/>
                    <a:pt x="139" y="40"/>
                  </a:cubicBezTo>
                  <a:cubicBezTo>
                    <a:pt x="199" y="0"/>
                    <a:pt x="322" y="9"/>
                    <a:pt x="357" y="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094" name="Freeform 38"/>
            <p:cNvSpPr>
              <a:spLocks/>
            </p:cNvSpPr>
            <p:nvPr/>
          </p:nvSpPr>
          <p:spPr bwMode="auto">
            <a:xfrm rot="17227787" flipV="1">
              <a:off x="4767" y="1603"/>
              <a:ext cx="448" cy="148"/>
            </a:xfrm>
            <a:custGeom>
              <a:avLst/>
              <a:gdLst>
                <a:gd name="T0" fmla="*/ 0 w 357"/>
                <a:gd name="T1" fmla="*/ 243 h 243"/>
                <a:gd name="T2" fmla="*/ 139 w 357"/>
                <a:gd name="T3" fmla="*/ 40 h 243"/>
                <a:gd name="T4" fmla="*/ 357 w 357"/>
                <a:gd name="T5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" h="243">
                  <a:moveTo>
                    <a:pt x="0" y="243"/>
                  </a:moveTo>
                  <a:cubicBezTo>
                    <a:pt x="39" y="161"/>
                    <a:pt x="79" y="80"/>
                    <a:pt x="139" y="40"/>
                  </a:cubicBezTo>
                  <a:cubicBezTo>
                    <a:pt x="199" y="0"/>
                    <a:pt x="322" y="9"/>
                    <a:pt x="357" y="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095" name="Rectangle 39"/>
            <p:cNvSpPr>
              <a:spLocks noChangeArrowheads="1"/>
            </p:cNvSpPr>
            <p:nvPr/>
          </p:nvSpPr>
          <p:spPr bwMode="auto">
            <a:xfrm>
              <a:off x="4753" y="1902"/>
              <a:ext cx="93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Georgia" charset="0"/>
                </a:rPr>
                <a:t>Prey Abundance</a:t>
              </a:r>
            </a:p>
          </p:txBody>
        </p:sp>
        <p:sp>
          <p:nvSpPr>
            <p:cNvPr id="301096" name="Rectangle 40"/>
            <p:cNvSpPr>
              <a:spLocks noChangeArrowheads="1"/>
            </p:cNvSpPr>
            <p:nvPr/>
          </p:nvSpPr>
          <p:spPr bwMode="auto">
            <a:xfrm rot="16200000">
              <a:off x="4330" y="1577"/>
              <a:ext cx="7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Georgia" charset="0"/>
                </a:rPr>
                <a:t>Consumption</a:t>
              </a:r>
            </a:p>
          </p:txBody>
        </p:sp>
      </p:grp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38175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dirty="0" err="1">
                <a:solidFill>
                  <a:schemeClr val="tx2"/>
                </a:solidFill>
              </a:rPr>
              <a:t>Bioenergetic</a:t>
            </a:r>
            <a:r>
              <a:rPr lang="en-US" sz="3600" dirty="0">
                <a:solidFill>
                  <a:schemeClr val="tx2"/>
                </a:solidFill>
              </a:rPr>
              <a:t> Predator-Prey Dynamics (Animals)</a:t>
            </a:r>
          </a:p>
        </p:txBody>
      </p:sp>
    </p:spTree>
    <p:extLst>
      <p:ext uri="{BB962C8B-B14F-4D97-AF65-F5344CB8AC3E}">
        <p14:creationId xmlns:p14="http://schemas.microsoft.com/office/powerpoint/2010/main" val="34006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/>
      <p:bldP spid="301061" grpId="0"/>
      <p:bldP spid="301066" grpId="0" animBg="1"/>
      <p:bldP spid="301067" grpId="0" animBg="1"/>
      <p:bldP spid="301069" grpId="0" animBg="1"/>
      <p:bldP spid="301070" grpId="0" animBg="1"/>
      <p:bldP spid="301071" grpId="0" animBg="1"/>
      <p:bldP spid="301074" grpId="0"/>
      <p:bldP spid="301075" grpId="0" animBg="1"/>
      <p:bldP spid="301077" grpId="0" animBg="1"/>
      <p:bldP spid="301078" grpId="0"/>
      <p:bldP spid="301088" grpId="0" animBg="1"/>
      <p:bldP spid="3010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Line 4"/>
          <p:cNvSpPr>
            <a:spLocks noChangeShapeType="1"/>
          </p:cNvSpPr>
          <p:nvPr/>
        </p:nvSpPr>
        <p:spPr bwMode="auto">
          <a:xfrm flipV="1">
            <a:off x="2332038" y="3517900"/>
            <a:ext cx="25400" cy="8175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160462" y="4338638"/>
            <a:ext cx="216477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Density-dependent</a:t>
            </a:r>
          </a:p>
          <a:p>
            <a:pPr eaLnBrk="0" hangingPunct="0"/>
            <a:r>
              <a:rPr lang="en-US" dirty="0"/>
              <a:t>growth rate of plants</a:t>
            </a:r>
          </a:p>
        </p:txBody>
      </p:sp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0" y="311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1125538" y="3001963"/>
          <a:ext cx="6088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3" imgW="2413000" imgH="355600" progId="Equation.3">
                  <p:embed/>
                </p:oleObj>
              </mc:Choice>
              <mc:Fallback>
                <p:oleObj name="Equation" r:id="rId3" imgW="2413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001963"/>
                        <a:ext cx="60880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0" y="311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2096" name="Rectangle 16"/>
          <p:cNvSpPr>
            <a:spLocks noChangeArrowheads="1"/>
          </p:cNvSpPr>
          <p:nvPr/>
        </p:nvSpPr>
        <p:spPr bwMode="auto">
          <a:xfrm>
            <a:off x="0" y="347345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GB" sz="1200">
                <a:latin typeface="Times New Roman" charset="0"/>
                <a:cs typeface="Times New Roman" charset="0"/>
              </a:rPr>
              <a:t>  </a:t>
            </a:r>
            <a:endParaRPr lang="en-GB">
              <a:latin typeface="Times New Roman" charset="0"/>
            </a:endParaRPr>
          </a:p>
        </p:txBody>
      </p:sp>
      <p:sp>
        <p:nvSpPr>
          <p:cNvPr id="302098" name="Text Box 18"/>
          <p:cNvSpPr txBox="1">
            <a:spLocks noChangeArrowheads="1"/>
          </p:cNvSpPr>
          <p:nvPr/>
        </p:nvSpPr>
        <p:spPr bwMode="auto">
          <a:xfrm>
            <a:off x="1130300" y="1646238"/>
            <a:ext cx="20320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mass-specific</a:t>
            </a:r>
          </a:p>
          <a:p>
            <a:pPr eaLnBrk="0" hangingPunct="0"/>
            <a:r>
              <a:rPr lang="en-US"/>
              <a:t>growth rate</a:t>
            </a:r>
          </a:p>
        </p:txBody>
      </p:sp>
      <p:sp>
        <p:nvSpPr>
          <p:cNvPr id="302100" name="Line 20"/>
          <p:cNvSpPr>
            <a:spLocks noChangeShapeType="1"/>
          </p:cNvSpPr>
          <p:nvPr/>
        </p:nvSpPr>
        <p:spPr bwMode="auto">
          <a:xfrm>
            <a:off x="2033588" y="2439988"/>
            <a:ext cx="7937" cy="731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 flipH="1">
            <a:off x="3632200" y="2406650"/>
            <a:ext cx="187325" cy="6461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06" name="Text Box 26"/>
          <p:cNvSpPr txBox="1">
            <a:spLocks noChangeArrowheads="1"/>
          </p:cNvSpPr>
          <p:nvPr/>
        </p:nvSpPr>
        <p:spPr bwMode="auto">
          <a:xfrm>
            <a:off x="3259138" y="1973263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metabolic loss</a:t>
            </a:r>
          </a:p>
        </p:txBody>
      </p:sp>
      <p:sp>
        <p:nvSpPr>
          <p:cNvPr id="302107" name="Text Box 27"/>
          <p:cNvSpPr txBox="1">
            <a:spLocks noChangeArrowheads="1"/>
          </p:cNvSpPr>
          <p:nvPr/>
        </p:nvSpPr>
        <p:spPr bwMode="auto">
          <a:xfrm>
            <a:off x="5654675" y="2011363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loss to herbivores/omnivores</a:t>
            </a:r>
          </a:p>
        </p:txBody>
      </p:sp>
      <p:sp>
        <p:nvSpPr>
          <p:cNvPr id="302108" name="Line 28"/>
          <p:cNvSpPr>
            <a:spLocks noChangeShapeType="1"/>
          </p:cNvSpPr>
          <p:nvPr/>
        </p:nvSpPr>
        <p:spPr bwMode="auto">
          <a:xfrm flipH="1">
            <a:off x="6080125" y="2444750"/>
            <a:ext cx="111125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882650" y="5632450"/>
            <a:ext cx="4677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accent1"/>
                </a:solidFill>
                <a:latin typeface="Times New Roman" charset="0"/>
              </a:rPr>
              <a:t>r</a:t>
            </a:r>
            <a:r>
              <a:rPr lang="en-US" b="1" i="1" baseline="-25000" dirty="0" err="1">
                <a:solidFill>
                  <a:schemeClr val="accent1"/>
                </a:solidFill>
                <a:latin typeface="Times New Roman" charset="0"/>
              </a:rPr>
              <a:t>i</a:t>
            </a:r>
            <a:r>
              <a:rPr lang="en-US" sz="1000" b="1" i="1" dirty="0">
                <a:solidFill>
                  <a:schemeClr val="accent1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1"/>
                </a:solidFill>
                <a:latin typeface="Times New Roman" charset="0"/>
              </a:rPr>
              <a:t>, </a:t>
            </a:r>
            <a:r>
              <a:rPr lang="en-US" b="1" i="1" dirty="0" err="1">
                <a:solidFill>
                  <a:schemeClr val="accent1"/>
                </a:solidFill>
                <a:latin typeface="Times New Roman" charset="0"/>
              </a:rPr>
              <a:t>x</a:t>
            </a:r>
            <a:r>
              <a:rPr lang="en-US" b="1" i="1" baseline="-25000" dirty="0" err="1">
                <a:solidFill>
                  <a:schemeClr val="accent1"/>
                </a:solidFill>
                <a:latin typeface="Times New Roman" charset="0"/>
              </a:rPr>
              <a:t>j</a:t>
            </a:r>
            <a:r>
              <a:rPr lang="en-US" sz="1000" b="1" i="1" dirty="0">
                <a:solidFill>
                  <a:schemeClr val="accent1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1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charset="0"/>
              </a:rPr>
              <a:t>scale with body size (</a:t>
            </a:r>
            <a:r>
              <a:rPr lang="en-US" b="1" dirty="0" err="1">
                <a:solidFill>
                  <a:schemeClr val="accent1"/>
                </a:solidFill>
                <a:latin typeface="Times New Roman" charset="0"/>
              </a:rPr>
              <a:t>allometric</a:t>
            </a:r>
            <a:r>
              <a:rPr lang="en-US" b="1" dirty="0">
                <a:solidFill>
                  <a:schemeClr val="accent1"/>
                </a:solidFill>
                <a:latin typeface="Times New Roman" charset="0"/>
              </a:rPr>
              <a:t> scaling)</a:t>
            </a:r>
            <a:endParaRPr lang="en-US" b="1" baseline="30000" dirty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638175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dirty="0" err="1">
                <a:solidFill>
                  <a:schemeClr val="tx2"/>
                </a:solidFill>
              </a:rPr>
              <a:t>Bioenergetic</a:t>
            </a:r>
            <a:r>
              <a:rPr lang="en-US" sz="3600" dirty="0">
                <a:solidFill>
                  <a:schemeClr val="tx2"/>
                </a:solidFill>
              </a:rPr>
              <a:t> Predator-Prey Dynamics (Plants)</a:t>
            </a:r>
          </a:p>
        </p:txBody>
      </p:sp>
    </p:spTree>
    <p:extLst>
      <p:ext uri="{BB962C8B-B14F-4D97-AF65-F5344CB8AC3E}">
        <p14:creationId xmlns:p14="http://schemas.microsoft.com/office/powerpoint/2010/main" val="21605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nimBg="1"/>
      <p:bldP spid="302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9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Who am I?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8950"/>
            <a:ext cx="7772400" cy="405765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Engineer, physical oceanographer, software developer, theoretical ecologist, network scientist,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55664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Allometrically</a:t>
            </a:r>
            <a:r>
              <a:rPr lang="en-US" sz="3600" dirty="0">
                <a:solidFill>
                  <a:schemeClr val="tx2"/>
                </a:solidFill>
              </a:rPr>
              <a:t> Scaled Parameter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600" y="1417638"/>
            <a:ext cx="7885358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From individual ecology</a:t>
            </a:r>
            <a:r>
              <a:rPr lang="en-US" sz="2400"/>
              <a:t>, a	llometric</a:t>
            </a:r>
            <a:r>
              <a:rPr lang="en-US" sz="2400" dirty="0"/>
              <a:t> (body size) scaling of metabolic and growth rates: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 = a</a:t>
            </a:r>
            <a:r>
              <a:rPr lang="en-US" sz="2400" i="1" baseline="-25000" dirty="0"/>
              <a:t>X</a:t>
            </a:r>
            <a:r>
              <a:rPr lang="en-US" sz="2400" i="1" dirty="0"/>
              <a:t>M</a:t>
            </a:r>
            <a:r>
              <a:rPr lang="en-US" sz="2400" i="1" baseline="-25000" dirty="0"/>
              <a:t>i</a:t>
            </a:r>
            <a:r>
              <a:rPr lang="en-US" sz="2400" i="1" baseline="30000" dirty="0"/>
              <a:t>-0.25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en-US" sz="2400" i="1" dirty="0"/>
              <a:t> = a</a:t>
            </a:r>
            <a:r>
              <a:rPr lang="en-US" sz="2400" i="1" baseline="-25000" dirty="0"/>
              <a:t>R</a:t>
            </a:r>
            <a:r>
              <a:rPr lang="en-US" sz="2400" i="1" dirty="0"/>
              <a:t>M</a:t>
            </a:r>
            <a:r>
              <a:rPr lang="en-US" sz="2400" i="1" baseline="-25000" dirty="0"/>
              <a:t>i</a:t>
            </a:r>
            <a:r>
              <a:rPr lang="en-US" sz="2400" i="1" baseline="30000" dirty="0"/>
              <a:t>-0.25</a:t>
            </a:r>
          </a:p>
          <a:p>
            <a:pPr marL="342900" indent="-342900">
              <a:buFont typeface="Arial"/>
              <a:buChar char="•"/>
            </a:pPr>
            <a:endParaRPr lang="en-US" sz="2400" i="1" baseline="300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constants </a:t>
            </a:r>
            <a:r>
              <a:rPr lang="en-US" sz="2400" dirty="0" err="1"/>
              <a:t>a</a:t>
            </a:r>
            <a:r>
              <a:rPr lang="en-US" sz="2400" baseline="-25000" dirty="0" err="1"/>
              <a:t>X</a:t>
            </a:r>
            <a:r>
              <a:rPr lang="en-US" sz="2400" i="1" baseline="-25000" dirty="0"/>
              <a:t> ,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/>
              <a:t> and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ij</a:t>
            </a:r>
            <a:r>
              <a:rPr lang="en-US" sz="2400" dirty="0"/>
              <a:t> are derived from empirical observation of metabolic rates, growth rates and feeding behavior respectively. 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metabolic and feeding rate parameters depend on the broad category of the organism (invertebrate, </a:t>
            </a:r>
            <a:r>
              <a:rPr lang="en-US" sz="2400" dirty="0" err="1"/>
              <a:t>ectotherm</a:t>
            </a:r>
            <a:r>
              <a:rPr lang="en-US" sz="2400" dirty="0"/>
              <a:t> vertebrate, endotherm vertebrate).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Body size scaling drastically constrains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357757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>
          <a:xfrm>
            <a:off x="552450" y="142875"/>
            <a:ext cx="8010525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Multi-species Functional Response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2933700"/>
            <a:ext cx="8124825" cy="3924300"/>
          </a:xfrm>
        </p:spPr>
        <p:txBody>
          <a:bodyPr>
            <a:normAutofit/>
          </a:bodyPr>
          <a:lstStyle/>
          <a:p>
            <a:r>
              <a:rPr lang="en-GB" sz="2800" dirty="0"/>
              <a:t>Based on foraging theory and measurement of predator-prey interaction rates</a:t>
            </a:r>
          </a:p>
          <a:p>
            <a:r>
              <a:rPr lang="en-GB" sz="2800" dirty="0"/>
              <a:t>q = 0 gives type II response, q &gt; 0 gives type III response (</a:t>
            </a:r>
            <a:r>
              <a:rPr lang="en-GB" sz="2800" dirty="0" err="1"/>
              <a:t>Holling</a:t>
            </a:r>
            <a:r>
              <a:rPr lang="en-GB" sz="2800" dirty="0"/>
              <a:t> 1959, Real 1977)</a:t>
            </a:r>
          </a:p>
          <a:p>
            <a:r>
              <a:rPr lang="en-GB" sz="2800" dirty="0"/>
              <a:t>d controls predator interference/prey resistance: increased predator density decreases per capita consumption rate (</a:t>
            </a:r>
            <a:r>
              <a:rPr lang="en-GB" sz="2800" dirty="0" err="1"/>
              <a:t>Beddington</a:t>
            </a:r>
            <a:r>
              <a:rPr lang="en-GB" sz="2800" dirty="0"/>
              <a:t> 1975, De Angelis 1975)</a:t>
            </a:r>
          </a:p>
          <a:p>
            <a:pPr>
              <a:buFont typeface="Arial" charset="0"/>
              <a:buNone/>
            </a:pPr>
            <a:endParaRPr lang="en-GB" sz="2800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674813" y="1147763"/>
          <a:ext cx="54641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2361960" imgH="596880" progId="Equation.3">
                  <p:embed/>
                </p:oleObj>
              </mc:Choice>
              <mc:Fallback>
                <p:oleObj name="Equation" r:id="rId3" imgW="23619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147763"/>
                        <a:ext cx="5464175" cy="1381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130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D472-060A-1C42-AB50-9E0C03C08A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Role of the Functional Response in System Dynamics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73C75E-1507-A74F-9793-DE241C718E98}"/>
              </a:ext>
            </a:extLst>
          </p:cNvPr>
          <p:cNvSpPr txBox="1">
            <a:spLocks/>
          </p:cNvSpPr>
          <p:nvPr/>
        </p:nvSpPr>
        <p:spPr>
          <a:xfrm>
            <a:off x="5143500" y="2212116"/>
            <a:ext cx="4000500" cy="392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Single-species functional response</a:t>
            </a:r>
          </a:p>
          <a:p>
            <a:r>
              <a:rPr lang="en-GB" sz="2800" dirty="0"/>
              <a:t>Small changes in q are empirically indistinguishable</a:t>
            </a:r>
          </a:p>
          <a:p>
            <a:pPr>
              <a:buFont typeface="Arial" charset="0"/>
              <a:buNone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8B9D-41A9-FC4F-8C4D-A819E031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75"/>
            <a:ext cx="51435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D472-060A-1C42-AB50-9E0C03C08A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Role of the Functional Response in System Dynamics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73C75E-1507-A74F-9793-DE241C718E98}"/>
              </a:ext>
            </a:extLst>
          </p:cNvPr>
          <p:cNvSpPr txBox="1">
            <a:spLocks/>
          </p:cNvSpPr>
          <p:nvPr/>
        </p:nvSpPr>
        <p:spPr>
          <a:xfrm>
            <a:off x="457200" y="4840942"/>
            <a:ext cx="8396344" cy="13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Three-species food chain</a:t>
            </a:r>
          </a:p>
          <a:p>
            <a:r>
              <a:rPr lang="en-GB" sz="2800" dirty="0"/>
              <a:t>Small changes in q drive significant changes in dynamics</a:t>
            </a:r>
          </a:p>
          <a:p>
            <a:pPr>
              <a:buFont typeface="Arial" charset="0"/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4DCE5-ED96-774F-812B-604BB09B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828800"/>
            <a:ext cx="811033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D472-060A-1C42-AB50-9E0C03C08A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Role of the Functional Response in System Dynamics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73C75E-1507-A74F-9793-DE241C718E98}"/>
              </a:ext>
            </a:extLst>
          </p:cNvPr>
          <p:cNvSpPr txBox="1">
            <a:spLocks/>
          </p:cNvSpPr>
          <p:nvPr/>
        </p:nvSpPr>
        <p:spPr>
          <a:xfrm>
            <a:off x="290456" y="2192188"/>
            <a:ext cx="8396344" cy="4025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In multispecies systems, small changes in q drive changes in dynamical regime and in ability of species to co-exist, with many more extinctions in systems with q = 0</a:t>
            </a:r>
          </a:p>
          <a:p>
            <a:endParaRPr lang="en-GB" sz="2800" dirty="0"/>
          </a:p>
          <a:p>
            <a:r>
              <a:rPr lang="en-GB" sz="2800" dirty="0"/>
              <a:t>Are these sensitivities reflective of the dynamics of the underlying system or of the approximations inherent in aggregating from individual organisms to species?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 typeface="Arial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0831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B69C2A-BC5A-C145-ADAC-706A012BC02F}"/>
              </a:ext>
            </a:extLst>
          </p:cNvPr>
          <p:cNvSpPr/>
          <p:nvPr/>
        </p:nvSpPr>
        <p:spPr>
          <a:xfrm>
            <a:off x="758757" y="544749"/>
            <a:ext cx="81712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Species can be viewed as having processes operating on short time scales (foraging) and long time scales (breeding)</a:t>
            </a:r>
          </a:p>
          <a:p>
            <a:endParaRPr lang="en-US" dirty="0"/>
          </a:p>
          <a:p>
            <a:r>
              <a:rPr lang="en-US" dirty="0"/>
              <a:t>How do we model systems in which the long time scale (generation time) of some species is similar in magnitude to the short time scale (feeding frequency) of other species?</a:t>
            </a:r>
          </a:p>
          <a:p>
            <a:endParaRPr lang="en-US" dirty="0"/>
          </a:p>
          <a:p>
            <a:r>
              <a:rPr lang="en-US" dirty="0"/>
              <a:t>Are there better ways to aggregate individuals, and to describe the dynamical evolution of the aggregates?</a:t>
            </a:r>
          </a:p>
        </p:txBody>
      </p:sp>
    </p:spTree>
    <p:extLst>
      <p:ext uri="{BB962C8B-B14F-4D97-AF65-F5344CB8AC3E}">
        <p14:creationId xmlns:p14="http://schemas.microsoft.com/office/powerpoint/2010/main" val="186618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6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291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Ecology as a complex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interacting entities (organisms)</a:t>
            </a:r>
          </a:p>
          <a:p>
            <a:r>
              <a:rPr lang="en-US" dirty="0"/>
              <a:t>Interactions occur across a wide range of spatial and temporal scales</a:t>
            </a:r>
          </a:p>
          <a:p>
            <a:r>
              <a:rPr lang="en-US" dirty="0"/>
              <a:t>Hierarchical structure?</a:t>
            </a:r>
          </a:p>
        </p:txBody>
      </p:sp>
    </p:spTree>
    <p:extLst>
      <p:ext uri="{BB962C8B-B14F-4D97-AF65-F5344CB8AC3E}">
        <p14:creationId xmlns:p14="http://schemas.microsoft.com/office/powerpoint/2010/main" val="42504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77B1-3B72-0E42-9758-D8B90C56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517" y="345612"/>
            <a:ext cx="6858000" cy="59872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Hierarchy in Biology and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BBF1-2445-4E40-B8F8-69E403C36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26" y="1252130"/>
            <a:ext cx="8460147" cy="5030336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Biological Hierarchy: Organism-organ-tissue-cell-organelle-molecule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- </a:t>
            </a:r>
            <a:r>
              <a:rPr lang="en-US" sz="2400" dirty="0">
                <a:solidFill>
                  <a:schemeClr val="tx1"/>
                </a:solidFill>
              </a:rPr>
              <a:t>Hierarchy of spatial and temporal scales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Ecological Hierarchy: Ecosystem - ??? – organism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- </a:t>
            </a:r>
            <a:r>
              <a:rPr lang="en-US" sz="2400" dirty="0">
                <a:solidFill>
                  <a:schemeClr val="tx1"/>
                </a:solidFill>
              </a:rPr>
              <a:t>Organisms in an ecosystem span many orders of magnitude 	of scales: 	body size, metabolic rate, generation time, 	movement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- Aggregates of organisms – populations, functional groups, 	body-size groupings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77B1-3B72-0E42-9758-D8B90C56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517" y="345612"/>
            <a:ext cx="6858000" cy="59872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Ecological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BBF1-2445-4E40-B8F8-69E403C36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26" y="1252130"/>
            <a:ext cx="8460147" cy="5030336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Individual-based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Aggregate individuals</a:t>
            </a:r>
          </a:p>
          <a:p>
            <a:pPr marL="914400" lvl="1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Species</a:t>
            </a:r>
          </a:p>
          <a:p>
            <a:pPr marL="914400" lvl="1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Species and age cohort</a:t>
            </a:r>
          </a:p>
          <a:p>
            <a:pPr marL="914400" lvl="1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Species and life history stage</a:t>
            </a:r>
          </a:p>
          <a:p>
            <a:pPr marL="914400" lvl="1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Body size group</a:t>
            </a:r>
          </a:p>
          <a:p>
            <a:pPr marL="914400" lvl="1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Functional group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Aggregate Rules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Aggregate-level feeding rate and functional response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Growth function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Networks in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Interactions between</a:t>
            </a:r>
          </a:p>
          <a:p>
            <a:pPr lvl="1"/>
            <a:r>
              <a:rPr lang="en-US" dirty="0"/>
              <a:t>Individuals</a:t>
            </a:r>
          </a:p>
          <a:p>
            <a:pPr lvl="1"/>
            <a:r>
              <a:rPr lang="en-US" dirty="0"/>
              <a:t>Species</a:t>
            </a:r>
          </a:p>
          <a:p>
            <a:pPr lvl="1"/>
            <a:r>
              <a:rPr lang="en-US" dirty="0"/>
              <a:t>Functional groups</a:t>
            </a:r>
          </a:p>
          <a:p>
            <a:r>
              <a:rPr lang="en-US" dirty="0"/>
              <a:t>Links – feeding, pollination, providing habitat, transmitting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39251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" y="3993230"/>
            <a:ext cx="4501193" cy="2505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540" y="3640794"/>
            <a:ext cx="4254500" cy="2851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9824"/>
          <a:stretch/>
        </p:blipFill>
        <p:spPr>
          <a:xfrm>
            <a:off x="57205" y="954794"/>
            <a:ext cx="4300264" cy="2903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0868" r="-10868"/>
          <a:stretch/>
        </p:blipFill>
        <p:spPr>
          <a:xfrm>
            <a:off x="4558398" y="964660"/>
            <a:ext cx="5048220" cy="25644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14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Ecological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4918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Food Webs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of feeding interactions between</a:t>
            </a:r>
          </a:p>
          <a:p>
            <a:pPr lvl="1"/>
            <a:r>
              <a:rPr lang="en-US" dirty="0"/>
              <a:t>Species</a:t>
            </a:r>
          </a:p>
          <a:p>
            <a:pPr lvl="1"/>
            <a:r>
              <a:rPr lang="en-US" dirty="0"/>
              <a:t>Functional groups</a:t>
            </a:r>
          </a:p>
          <a:p>
            <a:r>
              <a:rPr lang="en-US" dirty="0"/>
              <a:t>Links might be weighted (diet fraction, net flow of biomass) but more often just indicate presence of a feeding interaction</a:t>
            </a:r>
          </a:p>
          <a:p>
            <a:r>
              <a:rPr lang="en-US" dirty="0"/>
              <a:t>Even presence/absence data is difficult to compile</a:t>
            </a:r>
          </a:p>
        </p:txBody>
      </p:sp>
    </p:spTree>
    <p:extLst>
      <p:ext uri="{BB962C8B-B14F-4D97-AF65-F5344CB8AC3E}">
        <p14:creationId xmlns:p14="http://schemas.microsoft.com/office/powerpoint/2010/main" val="374693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1442"/>
            <a:ext cx="9144000" cy="686944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pic>
        <p:nvPicPr>
          <p:cNvPr id="7" name="Picture 5" descr="lrl focus 2 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441601"/>
            <a:ext cx="696595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229600" y="2467126"/>
            <a:ext cx="666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Fishes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29600" y="3229126"/>
            <a:ext cx="708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Insects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229600" y="3851426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Zoo-</a:t>
            </a:r>
          </a:p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plankton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29600" y="5145238"/>
            <a:ext cx="598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Algae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8008938" y="2209951"/>
            <a:ext cx="152400" cy="3276600"/>
          </a:xfrm>
          <a:prstGeom prst="upArrow">
            <a:avLst>
              <a:gd name="adj1" fmla="val 50000"/>
              <a:gd name="adj2" fmla="val 537500"/>
            </a:avLst>
          </a:prstGeom>
          <a:gradFill rotWithShape="0">
            <a:gsLst>
              <a:gs pos="0">
                <a:srgbClr val="E6E600"/>
              </a:gs>
              <a:gs pos="100000">
                <a:srgbClr val="E633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02475" y="5599263"/>
            <a:ext cx="185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bg1"/>
                </a:solidFill>
              </a:rPr>
              <a:t>Node Color Indicates </a:t>
            </a:r>
          </a:p>
          <a:p>
            <a:pPr algn="r" eaLnBrk="0" hangingPunct="0"/>
            <a:r>
              <a:rPr lang="en-US" sz="1200" b="1">
                <a:solidFill>
                  <a:schemeClr val="bg1"/>
                </a:solidFill>
              </a:rPr>
              <a:t>Trophic Level of Taxon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108075" y="2209951"/>
            <a:ext cx="152400" cy="3276600"/>
          </a:xfrm>
          <a:prstGeom prst="upArrow">
            <a:avLst>
              <a:gd name="adj1" fmla="val 50000"/>
              <a:gd name="adj2" fmla="val 537500"/>
            </a:avLst>
          </a:prstGeom>
          <a:gradFill rotWithShape="0">
            <a:gsLst>
              <a:gs pos="0">
                <a:srgbClr val="008181"/>
              </a:gs>
              <a:gs pos="100000">
                <a:srgbClr val="B3B3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2400" y="2478238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Secondary</a:t>
            </a:r>
          </a:p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Carnivory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52400" y="3468838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Primary</a:t>
            </a:r>
          </a:p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Carnivory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52400" y="4535638"/>
            <a:ext cx="893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solidFill>
                  <a:schemeClr val="bg1"/>
                </a:solidFill>
              </a:rPr>
              <a:t>Herbivory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4800" y="5600851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bg1"/>
                </a:solidFill>
              </a:rPr>
              <a:t>Link Color Indicates </a:t>
            </a:r>
          </a:p>
          <a:p>
            <a:pPr algn="r" eaLnBrk="0" hangingPunct="0"/>
            <a:r>
              <a:rPr lang="en-US" sz="1200" b="1">
                <a:solidFill>
                  <a:schemeClr val="bg1"/>
                </a:solidFill>
              </a:rPr>
              <a:t>Type of Feeding Link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33425" y="1379208"/>
            <a:ext cx="770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</a:rPr>
              <a:t>Martinez, N.D. 1991. Artifacts or attributes?  Effects of resolution on the Little Rock Lake food web. Ecological Monographs 61:367-392</a:t>
            </a:r>
          </a:p>
        </p:txBody>
      </p:sp>
      <p:sp>
        <p:nvSpPr>
          <p:cNvPr id="21" name="Rectangle 22"/>
          <p:cNvSpPr>
            <a:spLocks noGrp="1" noChangeArrowheads="1"/>
          </p:cNvSpPr>
          <p:nvPr>
            <p:ph type="title"/>
          </p:nvPr>
        </p:nvSpPr>
        <p:spPr>
          <a:xfrm>
            <a:off x="406400" y="387021"/>
            <a:ext cx="8491538" cy="820737"/>
          </a:xfrm>
          <a:noFill/>
          <a:ln/>
        </p:spPr>
        <p:txBody>
          <a:bodyPr anchor="b"/>
          <a:lstStyle/>
          <a:p>
            <a:r>
              <a:rPr lang="en-US" sz="2000" b="1" dirty="0">
                <a:solidFill>
                  <a:schemeClr val="bg1"/>
                </a:solidFill>
              </a:rPr>
              <a:t>Little Rock Lake, Wisconsin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997 Feeding Links among 92 Taxa: 10 Basal, 72 Invertebrates, 10 Fishes</a:t>
            </a:r>
          </a:p>
        </p:txBody>
      </p:sp>
    </p:spTree>
    <p:extLst>
      <p:ext uri="{BB962C8B-B14F-4D97-AF65-F5344CB8AC3E}">
        <p14:creationId xmlns:p14="http://schemas.microsoft.com/office/powerpoint/2010/main" val="397444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1065</Words>
  <Application>Microsoft Macintosh PowerPoint</Application>
  <PresentationFormat>On-screen Show (4:3)</PresentationFormat>
  <Paragraphs>188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Georgia</vt:lpstr>
      <vt:lpstr>Monotype Sorts</vt:lpstr>
      <vt:lpstr>Segoe</vt:lpstr>
      <vt:lpstr>Times New Roman</vt:lpstr>
      <vt:lpstr>Wingdings</vt:lpstr>
      <vt:lpstr>Office Theme</vt:lpstr>
      <vt:lpstr>Equation</vt:lpstr>
      <vt:lpstr>Coupling Structure and Dynamics in Complex Ecological Networks</vt:lpstr>
      <vt:lpstr>Who am I?</vt:lpstr>
      <vt:lpstr>Ecology as a complex system</vt:lpstr>
      <vt:lpstr>Hierarchy in Biology and Ecology</vt:lpstr>
      <vt:lpstr>Ecological Models</vt:lpstr>
      <vt:lpstr>Networks in Ecology</vt:lpstr>
      <vt:lpstr>Ecological Interactions</vt:lpstr>
      <vt:lpstr>Food Webs</vt:lpstr>
      <vt:lpstr>Little Rock Lake, Wisconsin  997 Feeding Links among 92 Taxa: 10 Basal, 72 Invertebrates, 10 Fishes</vt:lpstr>
      <vt:lpstr>Network and Food Web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Allometrically Scaled Parameter Values</vt:lpstr>
      <vt:lpstr>Multi-species Functional Response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Quid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Williams</dc:creator>
  <cp:lastModifiedBy>Rich Williams</cp:lastModifiedBy>
  <cp:revision>52</cp:revision>
  <dcterms:created xsi:type="dcterms:W3CDTF">2015-11-21T02:36:09Z</dcterms:created>
  <dcterms:modified xsi:type="dcterms:W3CDTF">2018-03-14T23:24:07Z</dcterms:modified>
</cp:coreProperties>
</file>