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5"/>
  </p:notesMasterIdLst>
  <p:sldIdLst>
    <p:sldId id="384" r:id="rId2"/>
    <p:sldId id="385" r:id="rId3"/>
    <p:sldId id="388" r:id="rId4"/>
    <p:sldId id="387" r:id="rId5"/>
    <p:sldId id="391" r:id="rId6"/>
    <p:sldId id="392" r:id="rId7"/>
    <p:sldId id="389" r:id="rId8"/>
    <p:sldId id="395" r:id="rId9"/>
    <p:sldId id="396" r:id="rId10"/>
    <p:sldId id="397" r:id="rId11"/>
    <p:sldId id="377" r:id="rId12"/>
    <p:sldId id="382" r:id="rId13"/>
    <p:sldId id="374" r:id="rId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Catic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FF"/>
    <a:srgbClr val="FF3300"/>
    <a:srgbClr val="E2DAFE"/>
    <a:srgbClr val="E1E1FF"/>
    <a:srgbClr val="99CCFF"/>
    <a:srgbClr val="CCE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6" autoAdjust="0"/>
    <p:restoredTop sz="97174" autoAdjust="0"/>
  </p:normalViewPr>
  <p:slideViewPr>
    <p:cSldViewPr snapToGrid="0" showGuides="1">
      <p:cViewPr varScale="1">
        <p:scale>
          <a:sx n="68" d="100"/>
          <a:sy n="68" d="100"/>
        </p:scale>
        <p:origin x="1464" y="72"/>
      </p:cViewPr>
      <p:guideLst>
        <p:guide orient="horz" pos="213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A24684-157F-429C-8E7E-48FB4412A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2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8F876-5330-40DF-B13D-B1324A064B6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977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9B1F7E-B9E4-4EE4-885E-3C04BBE74D84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26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9B1F7E-B9E4-4EE4-885E-3C04BBE74D84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72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9FC3B5-9D4B-4215-8D62-F010523FEC38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6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9FC3B5-9D4B-4215-8D62-F010523FEC38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2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9D3C9-2F6B-4152-BB7E-46574DF7933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56313-55FC-413A-82E6-0718D5A708A0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30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6EBA7-0FEF-4F69-9797-3DC179BE30A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4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834B4-9E46-477C-B03E-2AFE7E0BBB0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32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87A30-5565-4564-8148-37FA40059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8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8870B-D6BC-4438-BF2A-E5737BE4E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4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18486-CE3C-4F11-BD21-2966A02AD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1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78E3CF-6117-421E-811F-7AB1F521B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C8B0-04B4-4CBA-ACFE-125BA1D89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7C906-D4EE-4C2B-91FE-F550D2AC5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0A48-1B15-480B-A84C-50272935E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5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9AE4C-2058-41D2-8412-D4BADB5ED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1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57174-5999-4D4A-A897-E9EC5EED1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681A1-8CD9-4E82-B3BF-A20B9BAEC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8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EFF16-CAAA-4948-92FA-4E4FF1925E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0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8CBA4-9EBD-4900-8E1C-5AE59B609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2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C5612C0-4EDC-4148-8CAE-18DAB5AF5B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0175" y="1412875"/>
            <a:ext cx="6351588" cy="194945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/>
              <a:t>Entropic Dynamics:</a:t>
            </a:r>
            <a:r>
              <a:rPr lang="en-US" altLang="en-US" sz="3200" dirty="0" smtClean="0"/>
              <a:t> </a:t>
            </a:r>
            <a:br>
              <a:rPr lang="en-US" altLang="en-US" sz="3200" dirty="0" smtClean="0"/>
            </a:br>
            <a:r>
              <a:rPr lang="de-DE" altLang="en-US" sz="3200" dirty="0" smtClean="0"/>
              <a:t>Mechanics without Mechanism</a:t>
            </a:r>
            <a:r>
              <a:rPr lang="en-US" altLang="en-US" sz="3200" dirty="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3781425"/>
            <a:ext cx="64008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Ariel </a:t>
            </a:r>
            <a:r>
              <a:rPr lang="en-US" altLang="en-US" dirty="0" err="1" smtClean="0"/>
              <a:t>Caticha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Department of Physics </a:t>
            </a:r>
          </a:p>
          <a:p>
            <a:pPr eaLnBrk="1" hangingPunct="1"/>
            <a:r>
              <a:rPr lang="en-US" altLang="en-US" dirty="0" smtClean="0"/>
              <a:t>University at Albany - SUNY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383088" y="5681663"/>
            <a:ext cx="3819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Santa Fe Institute 2018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D9DA3-73D6-4F5D-9236-CB1F6A01344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46019" y="935392"/>
            <a:ext cx="3069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b="1" dirty="0" smtClean="0">
                <a:latin typeface="+mj-lt"/>
                <a:cs typeface="Times New Roman" panose="02020603050405020304" pitchFamily="18" charset="0"/>
              </a:rPr>
              <a:t>The Constraint:</a:t>
            </a:r>
            <a:endParaRPr lang="en-US" altLang="en-US" sz="2400" b="1" dirty="0" smtClean="0">
              <a:latin typeface="+mj-lt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937736" y="1709658"/>
          <a:ext cx="6646228" cy="49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9" name="Equation" r:id="rId3" imgW="2755800" imgH="203040" progId="Equation.DSMT4">
                  <p:embed/>
                </p:oleObj>
              </mc:Choice>
              <mc:Fallback>
                <p:oleObj name="Equation" r:id="rId3" imgW="275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736" y="1709658"/>
                        <a:ext cx="6646228" cy="490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740640" y="2553504"/>
          <a:ext cx="1407479" cy="4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0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640" y="2553504"/>
                        <a:ext cx="1407479" cy="49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656731" y="2527718"/>
          <a:ext cx="1500028" cy="49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1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731" y="2527718"/>
                        <a:ext cx="1500028" cy="490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3"/>
          <p:cNvSpPr>
            <a:spLocks/>
          </p:cNvSpPr>
          <p:nvPr/>
        </p:nvSpPr>
        <p:spPr bwMode="auto">
          <a:xfrm rot="5400000">
            <a:off x="4297532" y="1559495"/>
            <a:ext cx="209726" cy="1491448"/>
          </a:xfrm>
          <a:prstGeom prst="rightBrace">
            <a:avLst>
              <a:gd name="adj1" fmla="val 404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8" name="AutoShape 23"/>
          <p:cNvSpPr>
            <a:spLocks/>
          </p:cNvSpPr>
          <p:nvPr/>
        </p:nvSpPr>
        <p:spPr bwMode="auto">
          <a:xfrm rot="5400000">
            <a:off x="6271025" y="1315722"/>
            <a:ext cx="187676" cy="1956943"/>
          </a:xfrm>
          <a:prstGeom prst="rightBrace">
            <a:avLst>
              <a:gd name="adj1" fmla="val 404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53134" y="3478089"/>
            <a:ext cx="570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The </a:t>
            </a:r>
            <a:r>
              <a:rPr lang="en-US" altLang="en-US" sz="2400" b="1" dirty="0" smtClean="0"/>
              <a:t>transition probability:</a:t>
            </a:r>
            <a:endParaRPr lang="en-US" altLang="en-US" sz="2400" b="1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9078"/>
              </p:ext>
            </p:extLst>
          </p:nvPr>
        </p:nvGraphicFramePr>
        <p:xfrm>
          <a:off x="674688" y="4243388"/>
          <a:ext cx="81867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2" name="Equation" r:id="rId9" imgW="3276360" imgH="457200" progId="Equation.DSMT4">
                  <p:embed/>
                </p:oleObj>
              </mc:Choice>
              <mc:Fallback>
                <p:oleObj name="Equation" r:id="rId9" imgW="3276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243388"/>
                        <a:ext cx="81867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1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7D7D-CD8E-4DA1-8495-40C50E21E68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818492" y="87601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dirty="0" smtClean="0"/>
              <a:t>Time:</a:t>
            </a:r>
            <a:endParaRPr lang="en-US" altLang="en-US" b="1" dirty="0"/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2704296" y="887413"/>
            <a:ext cx="5543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/>
              <a:t>Time is introduced to keep track of the accumulation of many small changes.</a:t>
            </a:r>
          </a:p>
        </p:txBody>
      </p:sp>
      <p:graphicFrame>
        <p:nvGraphicFramePr>
          <p:cNvPr id="3276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22416"/>
              </p:ext>
            </p:extLst>
          </p:nvPr>
        </p:nvGraphicFramePr>
        <p:xfrm>
          <a:off x="2316163" y="4883150"/>
          <a:ext cx="46640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5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883150"/>
                        <a:ext cx="46640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788987" y="4247368"/>
            <a:ext cx="42894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dirty="0" smtClean="0"/>
              <a:t>Entropic Dynamics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14107"/>
              </p:ext>
            </p:extLst>
          </p:nvPr>
        </p:nvGraphicFramePr>
        <p:xfrm>
          <a:off x="1368623" y="2306638"/>
          <a:ext cx="3344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6" name="Equation" r:id="rId6" imgW="1320480" imgH="279360" progId="Equation.DSMT4">
                  <p:embed/>
                </p:oleObj>
              </mc:Choice>
              <mc:Fallback>
                <p:oleObj name="Equation" r:id="rId6" imgW="1320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623" y="2306638"/>
                        <a:ext cx="33448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70859"/>
              </p:ext>
            </p:extLst>
          </p:nvPr>
        </p:nvGraphicFramePr>
        <p:xfrm>
          <a:off x="4791738" y="2304582"/>
          <a:ext cx="3248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7" name="Equation" r:id="rId8" imgW="1282680" imgH="279360" progId="Equation.DSMT4">
                  <p:embed/>
                </p:oleObj>
              </mc:Choice>
              <mc:Fallback>
                <p:oleObj name="Equation" r:id="rId8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738" y="2304582"/>
                        <a:ext cx="32480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6963508" y="2307148"/>
            <a:ext cx="1146517" cy="683419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77816" y="2304800"/>
            <a:ext cx="1146517" cy="683419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36500"/>
              </p:ext>
            </p:extLst>
          </p:nvPr>
        </p:nvGraphicFramePr>
        <p:xfrm>
          <a:off x="3447658" y="3336925"/>
          <a:ext cx="241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8" name="Equation" r:id="rId10" imgW="952200" imgH="228600" progId="Equation.DSMT4">
                  <p:embed/>
                </p:oleObj>
              </mc:Choice>
              <mc:Fallback>
                <p:oleObj name="Equation" r:id="rId10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658" y="3336925"/>
                        <a:ext cx="2413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1" grpId="0"/>
      <p:bldP spid="327699" grpId="0"/>
      <p:bldP spid="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5945"/>
              </p:ext>
            </p:extLst>
          </p:nvPr>
        </p:nvGraphicFramePr>
        <p:xfrm>
          <a:off x="2686050" y="4645025"/>
          <a:ext cx="36845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5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645025"/>
                        <a:ext cx="36845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C5C6-AE5D-42E7-A7C8-3EF70E8D2A0F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99725"/>
              </p:ext>
            </p:extLst>
          </p:nvPr>
        </p:nvGraphicFramePr>
        <p:xfrm>
          <a:off x="3209826" y="2133527"/>
          <a:ext cx="28384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6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826" y="2133527"/>
                        <a:ext cx="28384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7860" y="1209824"/>
            <a:ext cx="3972952" cy="5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Rewrite in differential form: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7715" y="2969279"/>
            <a:ext cx="1288371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where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97333"/>
              </p:ext>
            </p:extLst>
          </p:nvPr>
        </p:nvGraphicFramePr>
        <p:xfrm>
          <a:off x="2443705" y="3704963"/>
          <a:ext cx="27352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7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05" y="3704963"/>
                        <a:ext cx="27352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31077" y="1207484"/>
            <a:ext cx="3972952" cy="5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</a:rPr>
              <a:t>A Fokker-Planck equation</a:t>
            </a:r>
            <a:endParaRPr lang="en-US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548148" y="5485569"/>
            <a:ext cx="759655" cy="759656"/>
          </a:xfrm>
          <a:custGeom>
            <a:avLst/>
            <a:gdLst>
              <a:gd name="connsiteX0" fmla="*/ 0 w 759655"/>
              <a:gd name="connsiteY0" fmla="*/ 759656 h 759656"/>
              <a:gd name="connsiteX1" fmla="*/ 211015 w 759655"/>
              <a:gd name="connsiteY1" fmla="*/ 267287 h 759656"/>
              <a:gd name="connsiteX2" fmla="*/ 534572 w 759655"/>
              <a:gd name="connsiteY2" fmla="*/ 436099 h 759656"/>
              <a:gd name="connsiteX3" fmla="*/ 759655 w 759655"/>
              <a:gd name="connsiteY3" fmla="*/ 0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655" h="759656">
                <a:moveTo>
                  <a:pt x="0" y="759656"/>
                </a:moveTo>
                <a:cubicBezTo>
                  <a:pt x="60960" y="540434"/>
                  <a:pt x="121920" y="321213"/>
                  <a:pt x="211015" y="267287"/>
                </a:cubicBezTo>
                <a:cubicBezTo>
                  <a:pt x="300110" y="213361"/>
                  <a:pt x="443132" y="480647"/>
                  <a:pt x="534572" y="436099"/>
                </a:cubicBezTo>
                <a:cubicBezTo>
                  <a:pt x="626012" y="391551"/>
                  <a:pt x="692833" y="195775"/>
                  <a:pt x="759655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686597" y="5485569"/>
            <a:ext cx="759655" cy="759656"/>
          </a:xfrm>
          <a:custGeom>
            <a:avLst/>
            <a:gdLst>
              <a:gd name="connsiteX0" fmla="*/ 0 w 759655"/>
              <a:gd name="connsiteY0" fmla="*/ 759656 h 759656"/>
              <a:gd name="connsiteX1" fmla="*/ 211015 w 759655"/>
              <a:gd name="connsiteY1" fmla="*/ 267287 h 759656"/>
              <a:gd name="connsiteX2" fmla="*/ 534572 w 759655"/>
              <a:gd name="connsiteY2" fmla="*/ 436099 h 759656"/>
              <a:gd name="connsiteX3" fmla="*/ 759655 w 759655"/>
              <a:gd name="connsiteY3" fmla="*/ 0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655" h="759656">
                <a:moveTo>
                  <a:pt x="0" y="759656"/>
                </a:moveTo>
                <a:cubicBezTo>
                  <a:pt x="60960" y="540434"/>
                  <a:pt x="121920" y="321213"/>
                  <a:pt x="211015" y="267287"/>
                </a:cubicBezTo>
                <a:cubicBezTo>
                  <a:pt x="300110" y="213361"/>
                  <a:pt x="443132" y="480647"/>
                  <a:pt x="534572" y="436099"/>
                </a:cubicBezTo>
                <a:cubicBezTo>
                  <a:pt x="626012" y="391551"/>
                  <a:pt x="692833" y="195775"/>
                  <a:pt x="759655" y="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3C2-E2C8-4D64-9844-16FC1FE056C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690688" y="2764252"/>
            <a:ext cx="637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Dynamics </a:t>
            </a:r>
            <a:r>
              <a:rPr lang="en-US" altLang="en-US" dirty="0" smtClean="0"/>
              <a:t>can be derived as an example of inference (entropic dynamics).</a:t>
            </a:r>
            <a:endParaRPr lang="en-US" altLang="en-US" dirty="0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690688" y="1570309"/>
            <a:ext cx="6370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 smtClean="0"/>
              <a:t>space of states is a statistical manifold with a lot of structure (information geometry).</a:t>
            </a:r>
            <a:endParaRPr lang="en-US" altLang="en-US" dirty="0"/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800834" y="830629"/>
            <a:ext cx="435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en-US" b="1" dirty="0" smtClean="0"/>
              <a:t>Conclusions:</a:t>
            </a:r>
            <a:endParaRPr lang="en-US" altLang="en-US" b="1" dirty="0"/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1692275" y="3971335"/>
            <a:ext cx="5999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Time </a:t>
            </a:r>
            <a:r>
              <a:rPr lang="en-US" altLang="en-US" dirty="0" smtClean="0"/>
              <a:t>is book-keeping device for handling the accumulation of change. 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03995" y="5066270"/>
            <a:ext cx="59991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71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Entropic dynamics on statistical manifolds leads to a diffusion with drift along the entropy gradient.  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4" grpId="0"/>
      <p:bldP spid="32256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DAE647-8080-4C8C-8D5D-F14095A5255E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81100" y="423863"/>
            <a:ext cx="31924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Acknowledgments: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Mohammad </a:t>
            </a:r>
            <a:r>
              <a:rPr lang="en-US" altLang="en-US" sz="2400" dirty="0" err="1"/>
              <a:t>Abedi</a:t>
            </a:r>
            <a:r>
              <a:rPr lang="en-US" altLang="en-US" sz="2400" dirty="0"/>
              <a:t> Daniel Bartolomeo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Nick Carrara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Selman </a:t>
            </a:r>
            <a:r>
              <a:rPr lang="en-US" altLang="en-US" sz="2400" dirty="0" err="1"/>
              <a:t>Ipek</a:t>
            </a: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Pedro Pessoa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Kevin </a:t>
            </a:r>
            <a:r>
              <a:rPr lang="en-US" altLang="en-US" sz="2400" dirty="0" err="1"/>
              <a:t>Vanslette</a:t>
            </a: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Carlo </a:t>
            </a:r>
            <a:r>
              <a:rPr lang="en-US" altLang="en-US" sz="2400" dirty="0" err="1" smtClean="0"/>
              <a:t>Cafaro</a:t>
            </a:r>
            <a:endParaRPr lang="en-US" altLang="en-US" sz="2400" dirty="0" smtClean="0"/>
          </a:p>
          <a:p>
            <a:pPr algn="l" eaLnBrk="1" hangingPunct="1">
              <a:spcBef>
                <a:spcPct val="0"/>
              </a:spcBef>
              <a:buNone/>
            </a:pPr>
            <a:r>
              <a:rPr lang="en-US" altLang="en-US" sz="2400" dirty="0" smtClean="0"/>
              <a:t>Anthony </a:t>
            </a:r>
            <a:r>
              <a:rPr lang="en-US" altLang="en-US" sz="2400" dirty="0" err="1" smtClean="0"/>
              <a:t>Demme</a:t>
            </a:r>
            <a:endParaRPr lang="en-US" altLang="en-US" sz="2400" dirty="0" smtClean="0"/>
          </a:p>
          <a:p>
            <a:pPr algn="l" eaLnBrk="1" hangingPunct="1">
              <a:spcBef>
                <a:spcPct val="0"/>
              </a:spcBef>
              <a:buNone/>
            </a:pPr>
            <a:r>
              <a:rPr lang="en-US" altLang="en-US" sz="2400" dirty="0" smtClean="0"/>
              <a:t>Susan </a:t>
            </a:r>
            <a:r>
              <a:rPr lang="en-US" altLang="en-US" sz="2400" dirty="0" err="1" smtClean="0"/>
              <a:t>DiFranzo</a:t>
            </a: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Adom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Giffin</a:t>
            </a:r>
            <a:r>
              <a:rPr lang="en-US" altLang="en-US" sz="2400" dirty="0"/>
              <a:t>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David T. Johnson </a:t>
            </a:r>
            <a:r>
              <a:rPr lang="en-US" altLang="en-US" sz="2400" dirty="0" err="1"/>
              <a:t>Shahid</a:t>
            </a:r>
            <a:r>
              <a:rPr lang="en-US" altLang="en-US" sz="2400" dirty="0"/>
              <a:t> Nawaz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Chih</a:t>
            </a:r>
            <a:r>
              <a:rPr lang="en-US" altLang="en-US" sz="2400" dirty="0"/>
              <a:t>-Yuan Tseng</a:t>
            </a: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7524750" y="6883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388AAF-50C0-4C0D-BF0C-A3770D63F1AE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4776788" y="1193800"/>
            <a:ext cx="31924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Néstor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Caticha</a:t>
            </a:r>
            <a:endParaRPr lang="en-US" altLang="en-US" sz="2400" dirty="0" smtClean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Amos Golan</a:t>
            </a: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Keith Earle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Kevin Knuth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Marcel </a:t>
            </a:r>
            <a:r>
              <a:rPr lang="en-US" altLang="en-US" sz="2400" dirty="0" err="1"/>
              <a:t>Reginatto</a:t>
            </a:r>
            <a:endParaRPr lang="en-US" altLang="en-US" sz="2400" dirty="0"/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Carlos </a:t>
            </a:r>
            <a:r>
              <a:rPr lang="en-US" altLang="en-US" sz="2400" dirty="0" smtClean="0"/>
              <a:t>Rodríguez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5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701CE-81DA-4F16-8AC8-DC3E5374E79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93531" y="1069178"/>
            <a:ext cx="21606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Question: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809186" y="1614593"/>
            <a:ext cx="793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Are </a:t>
            </a:r>
            <a:r>
              <a:rPr lang="en-US" altLang="en-US" sz="2400" dirty="0" smtClean="0"/>
              <a:t>the laws of science rules </a:t>
            </a:r>
            <a:r>
              <a:rPr lang="en-US" altLang="en-US" sz="2400" dirty="0"/>
              <a:t>for processing </a:t>
            </a:r>
            <a:r>
              <a:rPr lang="en-US" altLang="en-US" sz="2400" dirty="0" smtClean="0"/>
              <a:t>information?</a:t>
            </a:r>
            <a:endParaRPr lang="en-US" altLang="en-US" sz="2400" dirty="0"/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794387" y="2474320"/>
            <a:ext cx="7108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The Entropic Physics Program:</a:t>
            </a:r>
            <a:endParaRPr lang="en-US" altLang="en-US" sz="2400" b="1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0177" y="3006549"/>
            <a:ext cx="7108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To </a:t>
            </a:r>
            <a:r>
              <a:rPr lang="en-US" altLang="en-US" sz="2400" dirty="0"/>
              <a:t>derive </a:t>
            </a:r>
            <a:r>
              <a:rPr lang="en-US" altLang="en-US" sz="2400" dirty="0" smtClean="0"/>
              <a:t>laws of Physics as examples of entropic inference.</a:t>
            </a:r>
            <a:endParaRPr lang="en-US" altLang="en-US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88730" y="4064613"/>
            <a:ext cx="2967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Entropic Inference:</a:t>
            </a:r>
            <a:endParaRPr lang="en-US" altLang="en-US" sz="2400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02104" y="4681251"/>
            <a:ext cx="1825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uncertainty </a:t>
            </a:r>
            <a:endParaRPr lang="en-US" altLang="en-US" sz="2400" b="1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98441" y="5185338"/>
            <a:ext cx="1842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updating</a:t>
            </a:r>
            <a:endParaRPr lang="en-US" altLang="en-US" sz="2400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696094" y="5689432"/>
            <a:ext cx="2538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distinguishability</a:t>
            </a:r>
            <a:endParaRPr lang="en-US" alt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409225" y="4678906"/>
            <a:ext cx="2829626" cy="461665"/>
            <a:chOff x="4409225" y="4847722"/>
            <a:chExt cx="2829626" cy="461665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413631" y="4847722"/>
              <a:ext cx="18252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/>
                <a:t>probability </a:t>
              </a:r>
              <a:endParaRPr lang="en-US" altLang="en-US" sz="2400" b="1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784882"/>
                </p:ext>
              </p:extLst>
            </p:nvPr>
          </p:nvGraphicFramePr>
          <p:xfrm>
            <a:off x="4409225" y="4954402"/>
            <a:ext cx="448896" cy="329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79" name="Equation" r:id="rId4" imgW="190440" imgH="139680" progId="Equation.DSMT4">
                    <p:embed/>
                  </p:oleObj>
                </mc:Choice>
                <mc:Fallback>
                  <p:oleObj name="Equation" r:id="rId4" imgW="19044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09225" y="4954402"/>
                          <a:ext cx="448896" cy="329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4416182" y="5182993"/>
            <a:ext cx="3501098" cy="461665"/>
            <a:chOff x="4416182" y="5351809"/>
            <a:chExt cx="3501098" cy="461665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395900" y="5351809"/>
              <a:ext cx="25213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/>
                <a:t>entropy, Bayes</a:t>
              </a:r>
              <a:endParaRPr lang="en-US" altLang="en-US" sz="2400" b="1" dirty="0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867982"/>
                </p:ext>
              </p:extLst>
            </p:nvPr>
          </p:nvGraphicFramePr>
          <p:xfrm>
            <a:off x="4416182" y="5477106"/>
            <a:ext cx="448896" cy="329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80" name="Equation" r:id="rId6" imgW="190440" imgH="139680" progId="Equation.DSMT4">
                    <p:embed/>
                  </p:oleObj>
                </mc:Choice>
                <mc:Fallback>
                  <p:oleObj name="Equation" r:id="rId6" imgW="19044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16182" y="5477106"/>
                          <a:ext cx="448896" cy="329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4413839" y="5687087"/>
            <a:ext cx="4111182" cy="461665"/>
            <a:chOff x="4413839" y="5827767"/>
            <a:chExt cx="4111182" cy="461665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407620" y="5827767"/>
              <a:ext cx="31174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/>
                <a:t>information geometry</a:t>
              </a:r>
              <a:endParaRPr lang="en-US" altLang="en-US" sz="2400" b="1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347396"/>
                </p:ext>
              </p:extLst>
            </p:nvPr>
          </p:nvGraphicFramePr>
          <p:xfrm>
            <a:off x="4413839" y="5953063"/>
            <a:ext cx="448896" cy="329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81" name="Equation" r:id="rId7" imgW="190440" imgH="139680" progId="Equation.DSMT4">
                    <p:embed/>
                  </p:oleObj>
                </mc:Choice>
                <mc:Fallback>
                  <p:oleObj name="Equation" r:id="rId7" imgW="19044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13839" y="5953063"/>
                          <a:ext cx="448896" cy="329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59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/>
      <p:bldP spid="392201" grpId="0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701CE-81DA-4F16-8AC8-DC3E5374E79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808455" y="1109766"/>
            <a:ext cx="7108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The Entropic Physics Program:</a:t>
            </a:r>
            <a:endParaRPr lang="en-US" altLang="en-US" sz="2400" b="1" dirty="0"/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806034" y="1829071"/>
            <a:ext cx="3245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Statistical mechanics:</a:t>
            </a:r>
            <a:endParaRPr lang="en-US" altLang="en-US" sz="24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27199" y="3192388"/>
            <a:ext cx="292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Entropic Dynamics: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33282" y="5333054"/>
            <a:ext cx="1938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Economics:</a:t>
            </a:r>
            <a:endParaRPr lang="en-US" altLang="en-US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46891" y="2276887"/>
            <a:ext cx="3908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Renormalization Group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44553" y="2668446"/>
            <a:ext cx="3981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Density Functional Theory</a:t>
            </a:r>
            <a:endParaRPr lang="en-US" altLang="en-US" sz="2400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68049" y="3668351"/>
            <a:ext cx="1102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Time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53985" y="4048177"/>
            <a:ext cx="4040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Quantum Mechanics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65717" y="4453793"/>
            <a:ext cx="4040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Quantum Field Theory </a:t>
            </a:r>
            <a:endParaRPr lang="en-US" altLang="en-US" sz="2400" b="1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63366" y="4845343"/>
            <a:ext cx="4040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General Relativity </a:t>
            </a:r>
            <a:endParaRPr lang="en-US" altLang="en-US" sz="2400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560070" y="5569862"/>
            <a:ext cx="2095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Equilibrium</a:t>
            </a:r>
            <a:endParaRPr lang="en-US" altLang="en-US" sz="2400" b="1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571790" y="6017689"/>
            <a:ext cx="1938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Dynamics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3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1" grpId="0"/>
      <p:bldP spid="39220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DD3D1-8BE6-4A50-B43C-AE9D939CB345}" type="slidenum">
              <a:rPr lang="en-US" altLang="en-US" sz="1400"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804863" y="836291"/>
            <a:ext cx="29512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latin typeface="Arial" panose="020B0604020202020204" pitchFamily="34" charset="0"/>
              </a:rPr>
              <a:t>The </a:t>
            </a:r>
            <a:r>
              <a:rPr lang="en-US" altLang="en-US" sz="2400" b="1" dirty="0">
                <a:latin typeface="Arial" panose="020B0604020202020204" pitchFamily="34" charset="0"/>
              </a:rPr>
              <a:t>subject matter</a:t>
            </a:r>
          </a:p>
        </p:txBody>
      </p:sp>
      <p:sp>
        <p:nvSpPr>
          <p:cNvPr id="283691" name="Rectangle 43"/>
          <p:cNvSpPr>
            <a:spLocks noChangeArrowheads="1"/>
          </p:cNvSpPr>
          <p:nvPr/>
        </p:nvSpPr>
        <p:spPr bwMode="auto">
          <a:xfrm>
            <a:off x="806451" y="1687635"/>
            <a:ext cx="2021156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Microstates:</a:t>
            </a:r>
            <a:endParaRPr lang="en-US" altLang="en-US" sz="2400" dirty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37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22963"/>
              </p:ext>
            </p:extLst>
          </p:nvPr>
        </p:nvGraphicFramePr>
        <p:xfrm>
          <a:off x="2947447" y="2540661"/>
          <a:ext cx="2776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2" name="Equation" r:id="rId4" imgW="1155600" imgH="228600" progId="Equation.DSMT4">
                  <p:embed/>
                </p:oleObj>
              </mc:Choice>
              <mc:Fallback>
                <p:oleObj name="Equation" r:id="rId4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447" y="2540661"/>
                        <a:ext cx="27765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50499"/>
              </p:ext>
            </p:extLst>
          </p:nvPr>
        </p:nvGraphicFramePr>
        <p:xfrm>
          <a:off x="3122585" y="1876206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3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2585" y="1876206"/>
                        <a:ext cx="328613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20292"/>
              </p:ext>
            </p:extLst>
          </p:nvPr>
        </p:nvGraphicFramePr>
        <p:xfrm>
          <a:off x="3457230" y="1787086"/>
          <a:ext cx="4884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4" name="Equation" r:id="rId8" imgW="2070000" imgH="203040" progId="Equation.DSMT4">
                  <p:embed/>
                </p:oleObj>
              </mc:Choice>
              <mc:Fallback>
                <p:oleObj name="Equation" r:id="rId8" imgW="2070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7230" y="1787086"/>
                        <a:ext cx="48847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804104" y="2515286"/>
            <a:ext cx="2021156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Macrostates:</a:t>
            </a:r>
            <a:endParaRPr lang="en-US" altLang="en-US" sz="2400" dirty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72017"/>
              </p:ext>
            </p:extLst>
          </p:nvPr>
        </p:nvGraphicFramePr>
        <p:xfrm>
          <a:off x="2501900" y="3454400"/>
          <a:ext cx="41163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5" name="Equation" r:id="rId10" imgW="1714320" imgH="279360" progId="Equation.DSMT4">
                  <p:embed/>
                </p:oleObj>
              </mc:Choice>
              <mc:Fallback>
                <p:oleObj name="Equation" r:id="rId10" imgW="1714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454400"/>
                        <a:ext cx="41163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818710" y="4424095"/>
            <a:ext cx="2876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 dirty="0" smtClean="0">
                <a:latin typeface="Arial" panose="020B0604020202020204" pitchFamily="34" charset="0"/>
              </a:rPr>
              <a:t>Maximize entropy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17493"/>
              </p:ext>
            </p:extLst>
          </p:nvPr>
        </p:nvGraphicFramePr>
        <p:xfrm>
          <a:off x="2779034" y="4987955"/>
          <a:ext cx="35893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6" name="Equation" r:id="rId12" imgW="1562040" imgH="419040" progId="Equation.DSMT4">
                  <p:embed/>
                </p:oleObj>
              </mc:Choice>
              <mc:Fallback>
                <p:oleObj name="Equation" r:id="rId12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034" y="4987955"/>
                        <a:ext cx="35893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35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91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DD3D1-8BE6-4A50-B43C-AE9D939CB345}" type="slidenum">
              <a:rPr lang="en-US" altLang="en-US" sz="1400">
                <a:latin typeface="Arial" panose="020B0604020202020204" pitchFamily="34" charset="0"/>
              </a:rPr>
              <a:pPr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3691" name="Rectangle 43"/>
          <p:cNvSpPr>
            <a:spLocks noChangeArrowheads="1"/>
          </p:cNvSpPr>
          <p:nvPr/>
        </p:nvSpPr>
        <p:spPr bwMode="auto">
          <a:xfrm>
            <a:off x="806450" y="1153062"/>
            <a:ext cx="4919461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The macrostates are Gibbs states:</a:t>
            </a:r>
            <a:endParaRPr lang="en-US" altLang="en-US" sz="2400" dirty="0">
              <a:solidFill>
                <a:srgbClr val="0099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71039"/>
              </p:ext>
            </p:extLst>
          </p:nvPr>
        </p:nvGraphicFramePr>
        <p:xfrm>
          <a:off x="1503632" y="2025176"/>
          <a:ext cx="6064787" cy="94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8" name="Equation" r:id="rId4" imgW="2527200" imgH="393480" progId="Equation.DSMT4">
                  <p:embed/>
                </p:oleObj>
              </mc:Choice>
              <mc:Fallback>
                <p:oleObj name="Equation" r:id="rId4" imgW="252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632" y="2025176"/>
                        <a:ext cx="6064787" cy="94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437149" y="3285245"/>
            <a:ext cx="3313509" cy="1042988"/>
            <a:chOff x="1437149" y="3285245"/>
            <a:chExt cx="3313509" cy="1042988"/>
          </a:xfrm>
        </p:grpSpPr>
        <p:graphicFrame>
          <p:nvGraphicFramePr>
            <p:cNvPr id="28370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8377137"/>
                </p:ext>
              </p:extLst>
            </p:nvPr>
          </p:nvGraphicFramePr>
          <p:xfrm>
            <a:off x="2798033" y="3285245"/>
            <a:ext cx="1952625" cy="104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99" name="Equation" r:id="rId6" imgW="812520" imgH="431640" progId="Equation.DSMT4">
                    <p:embed/>
                  </p:oleObj>
                </mc:Choice>
                <mc:Fallback>
                  <p:oleObj name="Equation" r:id="rId6" imgW="8125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033" y="3285245"/>
                          <a:ext cx="1952625" cy="1042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1437149" y="3443753"/>
              <a:ext cx="1151305" cy="63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400" dirty="0" smtClean="0">
                  <a:solidFill>
                    <a:schemeClr val="tx2"/>
                  </a:solidFill>
                  <a:latin typeface="Arial" panose="020B0604020202020204" pitchFamily="34" charset="0"/>
                </a:rPr>
                <a:t>where</a:t>
              </a:r>
              <a:endParaRPr lang="en-US" altLang="en-US" sz="2400" dirty="0">
                <a:solidFill>
                  <a:srgbClr val="0099CC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00612"/>
              </p:ext>
            </p:extLst>
          </p:nvPr>
        </p:nvGraphicFramePr>
        <p:xfrm>
          <a:off x="1421434" y="4932931"/>
          <a:ext cx="30495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0" name="Equation" r:id="rId8" imgW="1269720" imgH="241200" progId="Equation.DSMT4">
                  <p:embed/>
                </p:oleObj>
              </mc:Choice>
              <mc:Fallback>
                <p:oleObj name="Equation" r:id="rId8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34" y="4932931"/>
                        <a:ext cx="30495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60749"/>
              </p:ext>
            </p:extLst>
          </p:nvPr>
        </p:nvGraphicFramePr>
        <p:xfrm>
          <a:off x="5404119" y="4778646"/>
          <a:ext cx="17700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1" name="Equation" r:id="rId10" imgW="736560" imgH="393480" progId="Equation.DSMT4">
                  <p:embed/>
                </p:oleObj>
              </mc:Choice>
              <mc:Fallback>
                <p:oleObj name="Equation" r:id="rId10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119" y="4778646"/>
                        <a:ext cx="17700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4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5" y="6203021"/>
            <a:ext cx="2133600" cy="476250"/>
          </a:xfrm>
        </p:spPr>
        <p:txBody>
          <a:bodyPr/>
          <a:lstStyle/>
          <a:p>
            <a:fld id="{DBCB4E52-A176-4D2A-94CD-9B653C0E6F7D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817522" y="938560"/>
            <a:ext cx="4007696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5138" indent="-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1" dirty="0" smtClean="0"/>
              <a:t>The Space of Macrostates</a:t>
            </a:r>
            <a:endParaRPr lang="en-US" alt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128890" y="2676358"/>
            <a:ext cx="4563038" cy="2149499"/>
            <a:chOff x="2719729" y="2746698"/>
            <a:chExt cx="4563038" cy="2149499"/>
          </a:xfrm>
        </p:grpSpPr>
        <p:grpSp>
          <p:nvGrpSpPr>
            <p:cNvPr id="250884" name="Group 4"/>
            <p:cNvGrpSpPr>
              <a:grpSpLocks/>
            </p:cNvGrpSpPr>
            <p:nvPr/>
          </p:nvGrpSpPr>
          <p:grpSpPr bwMode="auto">
            <a:xfrm>
              <a:off x="2845705" y="2891185"/>
              <a:ext cx="4437062" cy="2005012"/>
              <a:chOff x="1305" y="1279"/>
              <a:chExt cx="2795" cy="1263"/>
            </a:xfrm>
          </p:grpSpPr>
          <p:sp>
            <p:nvSpPr>
              <p:cNvPr id="250885" name="Arc 5"/>
              <p:cNvSpPr>
                <a:spLocks/>
              </p:cNvSpPr>
              <p:nvPr/>
            </p:nvSpPr>
            <p:spPr bwMode="auto">
              <a:xfrm>
                <a:off x="1305" y="1552"/>
                <a:ext cx="827" cy="990"/>
              </a:xfrm>
              <a:custGeom>
                <a:avLst/>
                <a:gdLst>
                  <a:gd name="G0" fmla="+- 1094 0 0"/>
                  <a:gd name="G1" fmla="+- 21600 0 0"/>
                  <a:gd name="G2" fmla="+- 21600 0 0"/>
                  <a:gd name="T0" fmla="*/ 0 w 21723"/>
                  <a:gd name="T1" fmla="*/ 28 h 21600"/>
                  <a:gd name="T2" fmla="*/ 21723 w 21723"/>
                  <a:gd name="T3" fmla="*/ 15196 h 21600"/>
                  <a:gd name="T4" fmla="*/ 1094 w 2172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23" h="21600" fill="none" extrusionOk="0">
                    <a:moveTo>
                      <a:pt x="-1" y="27"/>
                    </a:moveTo>
                    <a:cubicBezTo>
                      <a:pt x="364" y="9"/>
                      <a:pt x="729" y="-1"/>
                      <a:pt x="1094" y="0"/>
                    </a:cubicBezTo>
                    <a:cubicBezTo>
                      <a:pt x="10556" y="0"/>
                      <a:pt x="18917" y="6158"/>
                      <a:pt x="21722" y="15196"/>
                    </a:cubicBezTo>
                  </a:path>
                  <a:path w="21723" h="21600" stroke="0" extrusionOk="0">
                    <a:moveTo>
                      <a:pt x="-1" y="27"/>
                    </a:moveTo>
                    <a:cubicBezTo>
                      <a:pt x="364" y="9"/>
                      <a:pt x="729" y="-1"/>
                      <a:pt x="1094" y="0"/>
                    </a:cubicBezTo>
                    <a:cubicBezTo>
                      <a:pt x="10556" y="0"/>
                      <a:pt x="18917" y="6158"/>
                      <a:pt x="21722" y="15196"/>
                    </a:cubicBezTo>
                    <a:lnTo>
                      <a:pt x="1094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86" name="Arc 6"/>
              <p:cNvSpPr>
                <a:spLocks/>
              </p:cNvSpPr>
              <p:nvPr/>
            </p:nvSpPr>
            <p:spPr bwMode="auto">
              <a:xfrm>
                <a:off x="3283" y="1282"/>
                <a:ext cx="787" cy="99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53 w 20685"/>
                  <a:gd name="T1" fmla="*/ 0 h 21600"/>
                  <a:gd name="T2" fmla="*/ 20685 w 20685"/>
                  <a:gd name="T3" fmla="*/ 15379 h 21600"/>
                  <a:gd name="T4" fmla="*/ 0 w 2068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5" h="21600" fill="none" extrusionOk="0">
                    <a:moveTo>
                      <a:pt x="52" y="0"/>
                    </a:moveTo>
                    <a:cubicBezTo>
                      <a:pt x="9566" y="23"/>
                      <a:pt x="17944" y="6268"/>
                      <a:pt x="20684" y="15379"/>
                    </a:cubicBezTo>
                  </a:path>
                  <a:path w="20685" h="21600" stroke="0" extrusionOk="0">
                    <a:moveTo>
                      <a:pt x="52" y="0"/>
                    </a:moveTo>
                    <a:cubicBezTo>
                      <a:pt x="9566" y="23"/>
                      <a:pt x="17944" y="6268"/>
                      <a:pt x="20684" y="1537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87" name="Arc 7"/>
              <p:cNvSpPr>
                <a:spLocks noChangeAspect="1"/>
              </p:cNvSpPr>
              <p:nvPr/>
            </p:nvSpPr>
            <p:spPr bwMode="auto">
              <a:xfrm flipH="1">
                <a:off x="1308" y="1279"/>
                <a:ext cx="2004" cy="552"/>
              </a:xfrm>
              <a:custGeom>
                <a:avLst/>
                <a:gdLst>
                  <a:gd name="G0" fmla="+- 28 0 0"/>
                  <a:gd name="G1" fmla="+- 21600 0 0"/>
                  <a:gd name="G2" fmla="+- 21600 0 0"/>
                  <a:gd name="T0" fmla="*/ 0 w 18630"/>
                  <a:gd name="T1" fmla="*/ 0 h 21600"/>
                  <a:gd name="T2" fmla="*/ 18630 w 18630"/>
                  <a:gd name="T3" fmla="*/ 10621 h 21600"/>
                  <a:gd name="T4" fmla="*/ 28 w 1863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30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8" y="0"/>
                    </a:cubicBezTo>
                    <a:cubicBezTo>
                      <a:pt x="7670" y="0"/>
                      <a:pt x="14744" y="4039"/>
                      <a:pt x="18629" y="10621"/>
                    </a:cubicBezTo>
                  </a:path>
                  <a:path w="18630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8" y="0"/>
                    </a:cubicBezTo>
                    <a:cubicBezTo>
                      <a:pt x="7670" y="0"/>
                      <a:pt x="14744" y="4039"/>
                      <a:pt x="18629" y="10621"/>
                    </a:cubicBezTo>
                    <a:lnTo>
                      <a:pt x="28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88" name="Arc 8"/>
              <p:cNvSpPr>
                <a:spLocks noChangeAspect="1"/>
              </p:cNvSpPr>
              <p:nvPr/>
            </p:nvSpPr>
            <p:spPr bwMode="auto">
              <a:xfrm flipH="1">
                <a:off x="2125" y="1982"/>
                <a:ext cx="1975" cy="552"/>
              </a:xfrm>
              <a:custGeom>
                <a:avLst/>
                <a:gdLst>
                  <a:gd name="G0" fmla="+- 0 0 0"/>
                  <a:gd name="G1" fmla="+- 21598 0 0"/>
                  <a:gd name="G2" fmla="+- 21600 0 0"/>
                  <a:gd name="T0" fmla="*/ 270 w 18364"/>
                  <a:gd name="T1" fmla="*/ 0 h 21598"/>
                  <a:gd name="T2" fmla="*/ 18364 w 18364"/>
                  <a:gd name="T3" fmla="*/ 10225 h 21598"/>
                  <a:gd name="T4" fmla="*/ 0 w 18364"/>
                  <a:gd name="T5" fmla="*/ 21598 h 2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64" h="21598" fill="none" extrusionOk="0">
                    <a:moveTo>
                      <a:pt x="270" y="-1"/>
                    </a:moveTo>
                    <a:cubicBezTo>
                      <a:pt x="7652" y="91"/>
                      <a:pt x="14476" y="3948"/>
                      <a:pt x="18363" y="10225"/>
                    </a:cubicBezTo>
                  </a:path>
                  <a:path w="18364" h="21598" stroke="0" extrusionOk="0">
                    <a:moveTo>
                      <a:pt x="270" y="-1"/>
                    </a:moveTo>
                    <a:cubicBezTo>
                      <a:pt x="7652" y="91"/>
                      <a:pt x="14476" y="3948"/>
                      <a:pt x="18363" y="10225"/>
                    </a:cubicBezTo>
                    <a:lnTo>
                      <a:pt x="0" y="21598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0889" name="Text Box 9"/>
            <p:cNvSpPr txBox="1">
              <a:spLocks noChangeArrowheads="1"/>
            </p:cNvSpPr>
            <p:nvPr/>
          </p:nvSpPr>
          <p:spPr bwMode="auto">
            <a:xfrm>
              <a:off x="2719729" y="2746698"/>
              <a:ext cx="481786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008000"/>
                  </a:solidFill>
                  <a:latin typeface="Lucida Calligraphy" panose="03010101010101010101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altLang="en-US" dirty="0">
                <a:solidFill>
                  <a:srgbClr val="008000"/>
                </a:solidFill>
                <a:latin typeface="Lucida Calligraphy" panose="03010101010101010101" pitchFamily="66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50891" name="Group 11"/>
          <p:cNvGrpSpPr>
            <a:grpSpLocks/>
          </p:cNvGrpSpPr>
          <p:nvPr/>
        </p:nvGrpSpPr>
        <p:grpSpPr bwMode="auto">
          <a:xfrm>
            <a:off x="2776714" y="2994541"/>
            <a:ext cx="2706688" cy="1836738"/>
            <a:chOff x="2240" y="1919"/>
            <a:chExt cx="1705" cy="1157"/>
          </a:xfrm>
        </p:grpSpPr>
        <p:grpSp>
          <p:nvGrpSpPr>
            <p:cNvPr id="250892" name="Group 12"/>
            <p:cNvGrpSpPr>
              <a:grpSpLocks/>
            </p:cNvGrpSpPr>
            <p:nvPr/>
          </p:nvGrpSpPr>
          <p:grpSpPr bwMode="auto">
            <a:xfrm>
              <a:off x="2240" y="2106"/>
              <a:ext cx="1705" cy="970"/>
              <a:chOff x="2240" y="2106"/>
              <a:chExt cx="1705" cy="970"/>
            </a:xfrm>
          </p:grpSpPr>
          <p:sp>
            <p:nvSpPr>
              <p:cNvPr id="250893" name="Arc 13"/>
              <p:cNvSpPr>
                <a:spLocks/>
              </p:cNvSpPr>
              <p:nvPr/>
            </p:nvSpPr>
            <p:spPr bwMode="auto">
              <a:xfrm rot="786854">
                <a:off x="2240" y="2106"/>
                <a:ext cx="633" cy="970"/>
              </a:xfrm>
              <a:custGeom>
                <a:avLst/>
                <a:gdLst>
                  <a:gd name="G0" fmla="+- 0 0 0"/>
                  <a:gd name="G1" fmla="+- 21163 0 0"/>
                  <a:gd name="G2" fmla="+- 21600 0 0"/>
                  <a:gd name="T0" fmla="*/ 4323 w 16635"/>
                  <a:gd name="T1" fmla="*/ 0 h 21163"/>
                  <a:gd name="T2" fmla="*/ 16635 w 16635"/>
                  <a:gd name="T3" fmla="*/ 7385 h 21163"/>
                  <a:gd name="T4" fmla="*/ 0 w 16635"/>
                  <a:gd name="T5" fmla="*/ 21163 h 2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35" h="21163" fill="none" extrusionOk="0">
                    <a:moveTo>
                      <a:pt x="4322" y="0"/>
                    </a:moveTo>
                    <a:cubicBezTo>
                      <a:pt x="9148" y="985"/>
                      <a:pt x="13493" y="3591"/>
                      <a:pt x="16635" y="7384"/>
                    </a:cubicBezTo>
                  </a:path>
                  <a:path w="16635" h="21163" stroke="0" extrusionOk="0">
                    <a:moveTo>
                      <a:pt x="4322" y="0"/>
                    </a:moveTo>
                    <a:cubicBezTo>
                      <a:pt x="9148" y="985"/>
                      <a:pt x="13493" y="3591"/>
                      <a:pt x="16635" y="7384"/>
                    </a:cubicBezTo>
                    <a:lnTo>
                      <a:pt x="0" y="21163"/>
                    </a:lnTo>
                    <a:close/>
                  </a:path>
                </a:pathLst>
              </a:custGeom>
              <a:noFill/>
              <a:ln w="19050">
                <a:solidFill>
                  <a:srgbClr val="000080"/>
                </a:solidFill>
                <a:round/>
                <a:headEnd type="arrow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94" name="Arc 14"/>
              <p:cNvSpPr>
                <a:spLocks noChangeAspect="1"/>
              </p:cNvSpPr>
              <p:nvPr/>
            </p:nvSpPr>
            <p:spPr bwMode="auto">
              <a:xfrm rot="502894" flipH="1">
                <a:off x="2822" y="2370"/>
                <a:ext cx="1123" cy="519"/>
              </a:xfrm>
              <a:custGeom>
                <a:avLst/>
                <a:gdLst>
                  <a:gd name="G0" fmla="+- 0 0 0"/>
                  <a:gd name="G1" fmla="+- 20297 0 0"/>
                  <a:gd name="G2" fmla="+- 21600 0 0"/>
                  <a:gd name="T0" fmla="*/ 7389 w 18364"/>
                  <a:gd name="T1" fmla="*/ 0 h 20297"/>
                  <a:gd name="T2" fmla="*/ 18364 w 18364"/>
                  <a:gd name="T3" fmla="*/ 8924 h 20297"/>
                  <a:gd name="T4" fmla="*/ 0 w 18364"/>
                  <a:gd name="T5" fmla="*/ 20297 h 20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64" h="20297" fill="none" extrusionOk="0">
                    <a:moveTo>
                      <a:pt x="7388" y="0"/>
                    </a:moveTo>
                    <a:cubicBezTo>
                      <a:pt x="11945" y="1658"/>
                      <a:pt x="15810" y="4802"/>
                      <a:pt x="18363" y="8924"/>
                    </a:cubicBezTo>
                  </a:path>
                  <a:path w="18364" h="20297" stroke="0" extrusionOk="0">
                    <a:moveTo>
                      <a:pt x="7388" y="0"/>
                    </a:moveTo>
                    <a:cubicBezTo>
                      <a:pt x="11945" y="1658"/>
                      <a:pt x="15810" y="4802"/>
                      <a:pt x="18363" y="8924"/>
                    </a:cubicBezTo>
                    <a:lnTo>
                      <a:pt x="0" y="20297"/>
                    </a:lnTo>
                    <a:close/>
                  </a:path>
                </a:pathLst>
              </a:custGeom>
              <a:noFill/>
              <a:ln w="19050">
                <a:solidFill>
                  <a:srgbClr val="000080"/>
                </a:solidFill>
                <a:round/>
                <a:headEnd type="arrow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5089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571290"/>
                </p:ext>
              </p:extLst>
            </p:nvPr>
          </p:nvGraphicFramePr>
          <p:xfrm>
            <a:off x="3500" y="2283"/>
            <a:ext cx="2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2" name="Equation" r:id="rId4" imgW="177480" imgH="190440" progId="Equation.DSMT4">
                    <p:embed/>
                  </p:oleObj>
                </mc:Choice>
                <mc:Fallback>
                  <p:oleObj name="Equation" r:id="rId4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283"/>
                          <a:ext cx="2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342457"/>
                </p:ext>
              </p:extLst>
            </p:nvPr>
          </p:nvGraphicFramePr>
          <p:xfrm>
            <a:off x="2290" y="1919"/>
            <a:ext cx="2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3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919"/>
                          <a:ext cx="2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4770570" y="1927211"/>
            <a:ext cx="1385034" cy="1246991"/>
            <a:chOff x="4781550" y="1248559"/>
            <a:chExt cx="1385034" cy="1246991"/>
          </a:xfrm>
        </p:grpSpPr>
        <p:graphicFrame>
          <p:nvGraphicFramePr>
            <p:cNvPr id="25090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89002"/>
                </p:ext>
              </p:extLst>
            </p:nvPr>
          </p:nvGraphicFramePr>
          <p:xfrm>
            <a:off x="4973637" y="1248559"/>
            <a:ext cx="1192947" cy="453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4" name="Equation" r:id="rId8" imgW="533160" imgH="203040" progId="Equation.DSMT4">
                    <p:embed/>
                  </p:oleObj>
                </mc:Choice>
                <mc:Fallback>
                  <p:oleObj name="Equation" r:id="rId8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637" y="1248559"/>
                          <a:ext cx="1192947" cy="453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Arc 37"/>
            <p:cNvSpPr>
              <a:spLocks/>
            </p:cNvSpPr>
            <p:nvPr/>
          </p:nvSpPr>
          <p:spPr bwMode="auto">
            <a:xfrm flipH="1">
              <a:off x="4781550" y="1495425"/>
              <a:ext cx="200025" cy="10001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36761" y="2974687"/>
            <a:ext cx="461963" cy="394381"/>
            <a:chOff x="4546600" y="2196419"/>
            <a:chExt cx="461963" cy="394381"/>
          </a:xfrm>
        </p:grpSpPr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916488" y="2516188"/>
              <a:ext cx="92075" cy="46038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275369"/>
                </p:ext>
              </p:extLst>
            </p:nvPr>
          </p:nvGraphicFramePr>
          <p:xfrm>
            <a:off x="4546600" y="2196419"/>
            <a:ext cx="365012" cy="394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5"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600" y="2196419"/>
                          <a:ext cx="365012" cy="394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887624" y="3094431"/>
            <a:ext cx="1198562" cy="423862"/>
            <a:chOff x="7326313" y="2439988"/>
            <a:chExt cx="1198562" cy="423862"/>
          </a:xfrm>
        </p:grpSpPr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7326313" y="2716213"/>
              <a:ext cx="92075" cy="46038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910694"/>
                </p:ext>
              </p:extLst>
            </p:nvPr>
          </p:nvGraphicFramePr>
          <p:xfrm>
            <a:off x="7429500" y="2439988"/>
            <a:ext cx="1095375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6" name="Equation" r:id="rId12" imgW="457200" imgH="177480" progId="Equation.DSMT4">
                    <p:embed/>
                  </p:oleObj>
                </mc:Choice>
                <mc:Fallback>
                  <p:oleObj name="Equation" r:id="rId12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00" y="2439988"/>
                          <a:ext cx="1095375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669724" y="936212"/>
            <a:ext cx="3953769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5138" indent="-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1" dirty="0" smtClean="0"/>
              <a:t>is a Statistical Manifold</a:t>
            </a:r>
            <a:endParaRPr lang="en-US" altLang="en-US" sz="2400" b="1" dirty="0"/>
          </a:p>
        </p:txBody>
      </p:sp>
      <p:graphicFrame>
        <p:nvGraphicFramePr>
          <p:cNvPr id="4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14553"/>
              </p:ext>
            </p:extLst>
          </p:nvPr>
        </p:nvGraphicFramePr>
        <p:xfrm>
          <a:off x="4548188" y="4284663"/>
          <a:ext cx="24717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7" name="Equation" r:id="rId14" imgW="1028520" imgH="419040" progId="Equation.DSMT4">
                  <p:embed/>
                </p:oleObj>
              </mc:Choice>
              <mc:Fallback>
                <p:oleObj name="Equation" r:id="rId14" imgW="1028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284663"/>
                        <a:ext cx="247173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64722"/>
              </p:ext>
            </p:extLst>
          </p:nvPr>
        </p:nvGraphicFramePr>
        <p:xfrm>
          <a:off x="7031079" y="4377057"/>
          <a:ext cx="1036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8" name="Equation" r:id="rId16" imgW="431640" imgH="393480" progId="Equation.DSMT4">
                  <p:embed/>
                </p:oleObj>
              </mc:Choice>
              <mc:Fallback>
                <p:oleObj name="Equation" r:id="rId16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79" y="4377057"/>
                        <a:ext cx="1036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00916"/>
              </p:ext>
            </p:extLst>
          </p:nvPr>
        </p:nvGraphicFramePr>
        <p:xfrm>
          <a:off x="1428449" y="4552137"/>
          <a:ext cx="27162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9" name="Equation" r:id="rId18" imgW="1130040" imgH="253800" progId="Equation.DSMT4">
                  <p:embed/>
                </p:oleObj>
              </mc:Choice>
              <mc:Fallback>
                <p:oleObj name="Equation" r:id="rId18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9" y="4552137"/>
                        <a:ext cx="27162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83832"/>
              </p:ext>
            </p:extLst>
          </p:nvPr>
        </p:nvGraphicFramePr>
        <p:xfrm>
          <a:off x="1406229" y="5379008"/>
          <a:ext cx="5035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0" name="Equation" r:id="rId20" imgW="2095200" imgH="253800" progId="Equation.DSMT4">
                  <p:embed/>
                </p:oleObj>
              </mc:Choice>
              <mc:Fallback>
                <p:oleObj name="Equation" r:id="rId20" imgW="2095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229" y="5379008"/>
                        <a:ext cx="5035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77AB3-6E11-40DB-B872-BD6A2D30753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D3F6D4-6B81-406B-B37B-08A7A49B9A05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grpSp>
        <p:nvGrpSpPr>
          <p:cNvPr id="279554" name="Group 2"/>
          <p:cNvGrpSpPr>
            <a:grpSpLocks/>
          </p:cNvGrpSpPr>
          <p:nvPr/>
        </p:nvGrpSpPr>
        <p:grpSpPr bwMode="auto">
          <a:xfrm>
            <a:off x="3935638" y="3525592"/>
            <a:ext cx="347663" cy="366712"/>
            <a:chOff x="2606" y="2973"/>
            <a:chExt cx="219" cy="231"/>
          </a:xfrm>
        </p:grpSpPr>
        <p:graphicFrame>
          <p:nvGraphicFramePr>
            <p:cNvPr id="17446" name="Object 3"/>
            <p:cNvGraphicFramePr>
              <a:graphicFrameLocks noChangeAspect="1"/>
            </p:cNvGraphicFramePr>
            <p:nvPr/>
          </p:nvGraphicFramePr>
          <p:xfrm>
            <a:off x="2606" y="2973"/>
            <a:ext cx="21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16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2973"/>
                          <a:ext cx="21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Oval 4"/>
            <p:cNvSpPr>
              <a:spLocks noChangeArrowheads="1"/>
            </p:cNvSpPr>
            <p:nvPr/>
          </p:nvSpPr>
          <p:spPr bwMode="auto">
            <a:xfrm>
              <a:off x="2785" y="2995"/>
              <a:ext cx="40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3225" y="3019206"/>
            <a:ext cx="4648201" cy="2005012"/>
            <a:chOff x="1673225" y="3019206"/>
            <a:chExt cx="4648201" cy="2005012"/>
          </a:xfrm>
        </p:grpSpPr>
        <p:sp>
          <p:nvSpPr>
            <p:cNvPr id="17433" name="Text Box 13"/>
            <p:cNvSpPr txBox="1">
              <a:spLocks noChangeArrowheads="1"/>
            </p:cNvSpPr>
            <p:nvPr/>
          </p:nvSpPr>
          <p:spPr bwMode="auto">
            <a:xfrm>
              <a:off x="1673225" y="3463925"/>
              <a:ext cx="5429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00B050"/>
                  </a:solidFill>
                  <a:latin typeface="Lucida Calligraphy" panose="03010101010101010101" pitchFamily="66" charset="0"/>
                </a:rPr>
                <a:t>A</a:t>
              </a:r>
              <a:endParaRPr lang="en-US" altLang="en-US" sz="2400" dirty="0">
                <a:solidFill>
                  <a:srgbClr val="00B050"/>
                </a:solidFill>
                <a:latin typeface="Lucida Calligraphy" panose="03010101010101010101" pitchFamily="66" charset="0"/>
              </a:endParaRPr>
            </a:p>
          </p:txBody>
        </p:sp>
        <p:grpSp>
          <p:nvGrpSpPr>
            <p:cNvPr id="17434" name="Group 14"/>
            <p:cNvGrpSpPr>
              <a:grpSpLocks/>
            </p:cNvGrpSpPr>
            <p:nvPr/>
          </p:nvGrpSpPr>
          <p:grpSpPr bwMode="auto">
            <a:xfrm>
              <a:off x="1884363" y="3019206"/>
              <a:ext cx="4437063" cy="2005012"/>
              <a:chOff x="1305" y="1279"/>
              <a:chExt cx="2795" cy="1263"/>
            </a:xfrm>
          </p:grpSpPr>
          <p:sp>
            <p:nvSpPr>
              <p:cNvPr id="17436" name="Arc 15"/>
              <p:cNvSpPr>
                <a:spLocks/>
              </p:cNvSpPr>
              <p:nvPr/>
            </p:nvSpPr>
            <p:spPr bwMode="auto">
              <a:xfrm>
                <a:off x="1305" y="1552"/>
                <a:ext cx="827" cy="990"/>
              </a:xfrm>
              <a:custGeom>
                <a:avLst/>
                <a:gdLst>
                  <a:gd name="T0" fmla="*/ 0 w 21723"/>
                  <a:gd name="T1" fmla="*/ 0 h 21600"/>
                  <a:gd name="T2" fmla="*/ 0 w 21723"/>
                  <a:gd name="T3" fmla="*/ 0 h 21600"/>
                  <a:gd name="T4" fmla="*/ 0 w 2172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23" h="21600" fill="none" extrusionOk="0">
                    <a:moveTo>
                      <a:pt x="-1" y="27"/>
                    </a:moveTo>
                    <a:cubicBezTo>
                      <a:pt x="364" y="9"/>
                      <a:pt x="729" y="-1"/>
                      <a:pt x="1094" y="0"/>
                    </a:cubicBezTo>
                    <a:cubicBezTo>
                      <a:pt x="10556" y="0"/>
                      <a:pt x="18917" y="6158"/>
                      <a:pt x="21722" y="15196"/>
                    </a:cubicBezTo>
                  </a:path>
                  <a:path w="21723" h="21600" stroke="0" extrusionOk="0">
                    <a:moveTo>
                      <a:pt x="-1" y="27"/>
                    </a:moveTo>
                    <a:cubicBezTo>
                      <a:pt x="364" y="9"/>
                      <a:pt x="729" y="-1"/>
                      <a:pt x="1094" y="0"/>
                    </a:cubicBezTo>
                    <a:cubicBezTo>
                      <a:pt x="10556" y="0"/>
                      <a:pt x="18917" y="6158"/>
                      <a:pt x="21722" y="15196"/>
                    </a:cubicBezTo>
                    <a:lnTo>
                      <a:pt x="1094" y="21600"/>
                    </a:lnTo>
                    <a:lnTo>
                      <a:pt x="-1" y="27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Arc 16"/>
              <p:cNvSpPr>
                <a:spLocks/>
              </p:cNvSpPr>
              <p:nvPr/>
            </p:nvSpPr>
            <p:spPr bwMode="auto">
              <a:xfrm>
                <a:off x="3283" y="1282"/>
                <a:ext cx="787" cy="990"/>
              </a:xfrm>
              <a:custGeom>
                <a:avLst/>
                <a:gdLst>
                  <a:gd name="T0" fmla="*/ 0 w 20685"/>
                  <a:gd name="T1" fmla="*/ 0 h 21600"/>
                  <a:gd name="T2" fmla="*/ 0 w 20685"/>
                  <a:gd name="T3" fmla="*/ 0 h 21600"/>
                  <a:gd name="T4" fmla="*/ 0 w 2068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685" h="21600" fill="none" extrusionOk="0">
                    <a:moveTo>
                      <a:pt x="52" y="0"/>
                    </a:moveTo>
                    <a:cubicBezTo>
                      <a:pt x="9566" y="23"/>
                      <a:pt x="17944" y="6268"/>
                      <a:pt x="20684" y="15379"/>
                    </a:cubicBezTo>
                  </a:path>
                  <a:path w="20685" h="21600" stroke="0" extrusionOk="0">
                    <a:moveTo>
                      <a:pt x="52" y="0"/>
                    </a:moveTo>
                    <a:cubicBezTo>
                      <a:pt x="9566" y="23"/>
                      <a:pt x="17944" y="6268"/>
                      <a:pt x="20684" y="15379"/>
                    </a:cubicBezTo>
                    <a:lnTo>
                      <a:pt x="0" y="21600"/>
                    </a:lnTo>
                    <a:lnTo>
                      <a:pt x="52" y="0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Arc 17"/>
              <p:cNvSpPr>
                <a:spLocks noChangeAspect="1"/>
              </p:cNvSpPr>
              <p:nvPr/>
            </p:nvSpPr>
            <p:spPr bwMode="auto">
              <a:xfrm flipH="1">
                <a:off x="1308" y="1279"/>
                <a:ext cx="2004" cy="552"/>
              </a:xfrm>
              <a:custGeom>
                <a:avLst/>
                <a:gdLst>
                  <a:gd name="T0" fmla="*/ 0 w 18630"/>
                  <a:gd name="T1" fmla="*/ 0 h 21600"/>
                  <a:gd name="T2" fmla="*/ 0 w 18630"/>
                  <a:gd name="T3" fmla="*/ 0 h 21600"/>
                  <a:gd name="T4" fmla="*/ 0 w 1863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30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8" y="0"/>
                    </a:cubicBezTo>
                    <a:cubicBezTo>
                      <a:pt x="7670" y="0"/>
                      <a:pt x="14744" y="4039"/>
                      <a:pt x="18629" y="10621"/>
                    </a:cubicBezTo>
                  </a:path>
                  <a:path w="18630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8" y="0"/>
                    </a:cubicBezTo>
                    <a:cubicBezTo>
                      <a:pt x="7670" y="0"/>
                      <a:pt x="14744" y="4039"/>
                      <a:pt x="18629" y="10621"/>
                    </a:cubicBezTo>
                    <a:lnTo>
                      <a:pt x="2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Arc 18"/>
              <p:cNvSpPr>
                <a:spLocks noChangeAspect="1"/>
              </p:cNvSpPr>
              <p:nvPr/>
            </p:nvSpPr>
            <p:spPr bwMode="auto">
              <a:xfrm flipH="1">
                <a:off x="2125" y="1982"/>
                <a:ext cx="1975" cy="552"/>
              </a:xfrm>
              <a:custGeom>
                <a:avLst/>
                <a:gdLst>
                  <a:gd name="T0" fmla="*/ 0 w 18364"/>
                  <a:gd name="T1" fmla="*/ 0 h 21598"/>
                  <a:gd name="T2" fmla="*/ 0 w 18364"/>
                  <a:gd name="T3" fmla="*/ 0 h 21598"/>
                  <a:gd name="T4" fmla="*/ 0 w 18364"/>
                  <a:gd name="T5" fmla="*/ 0 h 215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364" h="21598" fill="none" extrusionOk="0">
                    <a:moveTo>
                      <a:pt x="270" y="-1"/>
                    </a:moveTo>
                    <a:cubicBezTo>
                      <a:pt x="7652" y="91"/>
                      <a:pt x="14476" y="3948"/>
                      <a:pt x="18363" y="10225"/>
                    </a:cubicBezTo>
                  </a:path>
                  <a:path w="18364" h="21598" stroke="0" extrusionOk="0">
                    <a:moveTo>
                      <a:pt x="270" y="-1"/>
                    </a:moveTo>
                    <a:cubicBezTo>
                      <a:pt x="7652" y="91"/>
                      <a:pt x="14476" y="3948"/>
                      <a:pt x="18363" y="10225"/>
                    </a:cubicBezTo>
                    <a:lnTo>
                      <a:pt x="0" y="21598"/>
                    </a:lnTo>
                    <a:lnTo>
                      <a:pt x="27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804863" y="1228725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/>
              <a:t>Dynamics: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79042" y="2633664"/>
            <a:ext cx="1461930" cy="1001846"/>
            <a:chOff x="2636838" y="1719263"/>
            <a:chExt cx="1461930" cy="1001846"/>
          </a:xfrm>
        </p:grpSpPr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2636838" y="1719263"/>
            <a:ext cx="9604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17" name="Equation" r:id="rId5" imgW="507960" imgH="203040" progId="Equation.DSMT4">
                    <p:embed/>
                  </p:oleObj>
                </mc:Choice>
                <mc:Fallback>
                  <p:oleObj name="Equation" r:id="rId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838" y="1719263"/>
                          <a:ext cx="960437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Freeform 24"/>
            <p:cNvSpPr>
              <a:spLocks/>
            </p:cNvSpPr>
            <p:nvPr/>
          </p:nvSpPr>
          <p:spPr bwMode="auto">
            <a:xfrm>
              <a:off x="3460593" y="2089284"/>
              <a:ext cx="638175" cy="631825"/>
            </a:xfrm>
            <a:custGeom>
              <a:avLst/>
              <a:gdLst>
                <a:gd name="T0" fmla="*/ 402 w 402"/>
                <a:gd name="T1" fmla="*/ 318 h 398"/>
                <a:gd name="T2" fmla="*/ 282 w 402"/>
                <a:gd name="T3" fmla="*/ 156 h 398"/>
                <a:gd name="T4" fmla="*/ 180 w 402"/>
                <a:gd name="T5" fmla="*/ 372 h 398"/>
                <a:gd name="T6" fmla="*/ 0 w 402"/>
                <a:gd name="T7" fmla="*/ 0 h 3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2" h="398">
                  <a:moveTo>
                    <a:pt x="402" y="318"/>
                  </a:moveTo>
                  <a:cubicBezTo>
                    <a:pt x="360" y="232"/>
                    <a:pt x="319" y="147"/>
                    <a:pt x="282" y="156"/>
                  </a:cubicBezTo>
                  <a:cubicBezTo>
                    <a:pt x="245" y="165"/>
                    <a:pt x="227" y="398"/>
                    <a:pt x="180" y="372"/>
                  </a:cubicBezTo>
                  <a:cubicBezTo>
                    <a:pt x="133" y="346"/>
                    <a:pt x="66" y="173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42800" y="2539022"/>
            <a:ext cx="1504808" cy="875027"/>
            <a:chOff x="5307037" y="1793436"/>
            <a:chExt cx="1504808" cy="875027"/>
          </a:xfrm>
        </p:grpSpPr>
        <p:graphicFrame>
          <p:nvGraphicFramePr>
            <p:cNvPr id="17422" name="Object 34"/>
            <p:cNvGraphicFramePr>
              <a:graphicFrameLocks noChangeAspect="1"/>
            </p:cNvGraphicFramePr>
            <p:nvPr/>
          </p:nvGraphicFramePr>
          <p:xfrm>
            <a:off x="5706945" y="1793436"/>
            <a:ext cx="11049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18" name="Equation" r:id="rId7" imgW="583920" imgH="203040" progId="Equation.DSMT4">
                    <p:embed/>
                  </p:oleObj>
                </mc:Choice>
                <mc:Fallback>
                  <p:oleObj name="Equation" r:id="rId7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6945" y="1793436"/>
                          <a:ext cx="110490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Freeform 35"/>
            <p:cNvSpPr>
              <a:spLocks/>
            </p:cNvSpPr>
            <p:nvPr/>
          </p:nvSpPr>
          <p:spPr bwMode="auto">
            <a:xfrm>
              <a:off x="5307037" y="2125538"/>
              <a:ext cx="466725" cy="542925"/>
            </a:xfrm>
            <a:custGeom>
              <a:avLst/>
              <a:gdLst>
                <a:gd name="T0" fmla="*/ 0 w 294"/>
                <a:gd name="T1" fmla="*/ 342 h 342"/>
                <a:gd name="T2" fmla="*/ 84 w 294"/>
                <a:gd name="T3" fmla="*/ 168 h 342"/>
                <a:gd name="T4" fmla="*/ 126 w 294"/>
                <a:gd name="T5" fmla="*/ 252 h 342"/>
                <a:gd name="T6" fmla="*/ 294 w 294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342">
                  <a:moveTo>
                    <a:pt x="0" y="342"/>
                  </a:moveTo>
                  <a:cubicBezTo>
                    <a:pt x="31" y="262"/>
                    <a:pt x="63" y="183"/>
                    <a:pt x="84" y="168"/>
                  </a:cubicBezTo>
                  <a:cubicBezTo>
                    <a:pt x="105" y="153"/>
                    <a:pt x="91" y="280"/>
                    <a:pt x="126" y="252"/>
                  </a:cubicBezTo>
                  <a:cubicBezTo>
                    <a:pt x="161" y="224"/>
                    <a:pt x="227" y="112"/>
                    <a:pt x="294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588" name="Text Box 2"/>
          <p:cNvSpPr txBox="1">
            <a:spLocks noChangeArrowheads="1"/>
          </p:cNvSpPr>
          <p:nvPr/>
        </p:nvSpPr>
        <p:spPr bwMode="auto">
          <a:xfrm>
            <a:off x="2740025" y="1239838"/>
            <a:ext cx="2695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 smtClean="0"/>
              <a:t>Change happens</a:t>
            </a:r>
            <a:r>
              <a:rPr lang="en-US" altLang="en-US" sz="2400" dirty="0"/>
              <a:t>.</a:t>
            </a:r>
            <a:endParaRPr lang="en-US" alt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251325" y="3095625"/>
            <a:ext cx="917203" cy="668338"/>
            <a:chOff x="4251325" y="3095625"/>
            <a:chExt cx="917203" cy="668338"/>
          </a:xfrm>
        </p:grpSpPr>
        <p:sp>
          <p:nvSpPr>
            <p:cNvPr id="17425" name="Arc 32"/>
            <p:cNvSpPr>
              <a:spLocks/>
            </p:cNvSpPr>
            <p:nvPr/>
          </p:nvSpPr>
          <p:spPr bwMode="auto">
            <a:xfrm>
              <a:off x="4251325" y="3095625"/>
              <a:ext cx="496888" cy="457200"/>
            </a:xfrm>
            <a:custGeom>
              <a:avLst/>
              <a:gdLst>
                <a:gd name="T0" fmla="*/ 0 w 41739"/>
                <a:gd name="T1" fmla="*/ 0 h 21600"/>
                <a:gd name="T2" fmla="*/ 0 w 41739"/>
                <a:gd name="T3" fmla="*/ 0 h 21600"/>
                <a:gd name="T4" fmla="*/ 0 w 4173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39" h="21600" fill="none" extrusionOk="0">
                  <a:moveTo>
                    <a:pt x="-1" y="21097"/>
                  </a:moveTo>
                  <a:cubicBezTo>
                    <a:pt x="272" y="9367"/>
                    <a:pt x="9860" y="-1"/>
                    <a:pt x="21594" y="0"/>
                  </a:cubicBezTo>
                  <a:cubicBezTo>
                    <a:pt x="30515" y="0"/>
                    <a:pt x="38519" y="5485"/>
                    <a:pt x="41738" y="13806"/>
                  </a:cubicBezTo>
                </a:path>
                <a:path w="41739" h="21600" stroke="0" extrusionOk="0">
                  <a:moveTo>
                    <a:pt x="-1" y="21097"/>
                  </a:moveTo>
                  <a:cubicBezTo>
                    <a:pt x="272" y="9367"/>
                    <a:pt x="9860" y="-1"/>
                    <a:pt x="21594" y="0"/>
                  </a:cubicBezTo>
                  <a:cubicBezTo>
                    <a:pt x="30515" y="0"/>
                    <a:pt x="38519" y="5485"/>
                    <a:pt x="41738" y="13806"/>
                  </a:cubicBezTo>
                  <a:lnTo>
                    <a:pt x="21594" y="21600"/>
                  </a:lnTo>
                  <a:lnTo>
                    <a:pt x="-1" y="21097"/>
                  </a:lnTo>
                  <a:close/>
                </a:path>
              </a:pathLst>
            </a:custGeom>
            <a:noFill/>
            <a:ln w="15875">
              <a:solidFill>
                <a:srgbClr val="008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737958" y="3397250"/>
              <a:ext cx="430570" cy="366713"/>
              <a:chOff x="4737958" y="3397250"/>
              <a:chExt cx="430570" cy="366713"/>
            </a:xfrm>
          </p:grpSpPr>
          <p:graphicFrame>
            <p:nvGraphicFramePr>
              <p:cNvPr id="41" name="Object 3"/>
              <p:cNvGraphicFramePr>
                <a:graphicFrameLocks noChangeAspect="1"/>
              </p:cNvGraphicFramePr>
              <p:nvPr/>
            </p:nvGraphicFramePr>
            <p:xfrm>
              <a:off x="4776415" y="3397250"/>
              <a:ext cx="392113" cy="366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119" name="Equation" r:id="rId9" imgW="177480" imgH="164880" progId="Equation.DSMT4">
                      <p:embed/>
                    </p:oleObj>
                  </mc:Choice>
                  <mc:Fallback>
                    <p:oleObj name="Equation" r:id="rId9" imgW="1774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6415" y="3397250"/>
                            <a:ext cx="392113" cy="366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Oval 4"/>
              <p:cNvSpPr>
                <a:spLocks noChangeArrowheads="1"/>
              </p:cNvSpPr>
              <p:nvPr/>
            </p:nvSpPr>
            <p:spPr bwMode="auto">
              <a:xfrm>
                <a:off x="4737958" y="3431563"/>
                <a:ext cx="63500" cy="365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91623" y="4946707"/>
            <a:ext cx="6833801" cy="479717"/>
            <a:chOff x="791623" y="4946707"/>
            <a:chExt cx="6833801" cy="479717"/>
          </a:xfrm>
        </p:grpSpPr>
        <p:graphicFrame>
          <p:nvGraphicFramePr>
            <p:cNvPr id="49" name="Object 6"/>
            <p:cNvGraphicFramePr>
              <a:graphicFrameLocks noChangeAspect="1"/>
            </p:cNvGraphicFramePr>
            <p:nvPr/>
          </p:nvGraphicFramePr>
          <p:xfrm>
            <a:off x="5648987" y="4980337"/>
            <a:ext cx="1976437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0" name="Equation" r:id="rId11" imgW="901440" imgH="203040" progId="Equation.DSMT4">
                    <p:embed/>
                  </p:oleObj>
                </mc:Choice>
                <mc:Fallback>
                  <p:oleObj name="Equation" r:id="rId11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8987" y="4980337"/>
                          <a:ext cx="1976437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791623" y="4946707"/>
              <a:ext cx="48073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4310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1717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en-US" sz="2400" dirty="0" smtClean="0">
                  <a:latin typeface="+mj-lt"/>
                  <a:cs typeface="Times New Roman" panose="02020603050405020304" pitchFamily="18" charset="0"/>
                </a:rPr>
                <a:t>We want the transition probability:</a:t>
              </a:r>
              <a:endParaRPr lang="en-US" altLang="en-US" sz="24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8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1CB8D4-15FF-4A40-893B-6E17C4740E0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838200" y="889608"/>
            <a:ext cx="3132138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Entropic Dynamics: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4149725" y="989620"/>
            <a:ext cx="388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Maximize the joint entropy</a:t>
            </a:r>
          </a:p>
        </p:txBody>
      </p:sp>
      <p:graphicFrame>
        <p:nvGraphicFramePr>
          <p:cNvPr id="488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98212"/>
              </p:ext>
            </p:extLst>
          </p:nvPr>
        </p:nvGraphicFramePr>
        <p:xfrm>
          <a:off x="2337911" y="1863805"/>
          <a:ext cx="4411028" cy="101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6" name="Equation" r:id="rId4" imgW="1828800" imgH="419040" progId="Equation.DSMT4">
                  <p:embed/>
                </p:oleObj>
              </mc:Choice>
              <mc:Fallback>
                <p:oleObj name="Equation" r:id="rId4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911" y="1863805"/>
                        <a:ext cx="4411028" cy="1011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912029" y="4139144"/>
          <a:ext cx="50117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7" name="Equation" r:id="rId6" imgW="2286000" imgH="203040" progId="Equation.DSMT4">
                  <p:embed/>
                </p:oleObj>
              </mc:Choice>
              <mc:Fallback>
                <p:oleObj name="Equation" r:id="rId6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29" y="4139144"/>
                        <a:ext cx="50117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53791" y="3236679"/>
            <a:ext cx="1762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400" b="1" dirty="0" smtClean="0">
                <a:latin typeface="+mj-lt"/>
                <a:cs typeface="Times New Roman" panose="02020603050405020304" pitchFamily="18" charset="0"/>
              </a:rPr>
              <a:t>The Prior:</a:t>
            </a:r>
            <a:endParaRPr lang="en-US" altLang="en-US" sz="2400" b="1" dirty="0" smtClean="0">
              <a:latin typeface="+mj-lt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550086" y="3238238"/>
            <a:ext cx="3186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Motion is continuous.</a:t>
            </a:r>
            <a:endParaRPr lang="en-US" altLang="en-US" sz="2400" dirty="0" smtClean="0">
              <a:latin typeface="+mj-lt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11108"/>
              </p:ext>
            </p:extLst>
          </p:nvPr>
        </p:nvGraphicFramePr>
        <p:xfrm>
          <a:off x="2914583" y="5053146"/>
          <a:ext cx="1501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8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583" y="5053146"/>
                        <a:ext cx="1501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27955"/>
              </p:ext>
            </p:extLst>
          </p:nvPr>
        </p:nvGraphicFramePr>
        <p:xfrm>
          <a:off x="4364798" y="4827368"/>
          <a:ext cx="45100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9" name="Equation" r:id="rId10" imgW="2057400" imgH="419040" progId="Equation.DSMT4">
                  <p:embed/>
                </p:oleObj>
              </mc:Choice>
              <mc:Fallback>
                <p:oleObj name="Equation" r:id="rId10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798" y="4827368"/>
                        <a:ext cx="451008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23"/>
          <p:cNvSpPr>
            <a:spLocks/>
          </p:cNvSpPr>
          <p:nvPr/>
        </p:nvSpPr>
        <p:spPr bwMode="auto">
          <a:xfrm rot="5400000">
            <a:off x="3738739" y="4258771"/>
            <a:ext cx="231775" cy="1123950"/>
          </a:xfrm>
          <a:prstGeom prst="rightBrace">
            <a:avLst>
              <a:gd name="adj1" fmla="val 404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" name="AutoShape 23"/>
          <p:cNvSpPr>
            <a:spLocks/>
          </p:cNvSpPr>
          <p:nvPr/>
        </p:nvSpPr>
        <p:spPr bwMode="auto">
          <a:xfrm rot="5400000">
            <a:off x="5058758" y="4256421"/>
            <a:ext cx="231775" cy="1123950"/>
          </a:xfrm>
          <a:prstGeom prst="rightBrace">
            <a:avLst>
              <a:gd name="adj1" fmla="val 404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544160" y="3235890"/>
            <a:ext cx="3221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Consider short steps.</a:t>
            </a:r>
            <a:endParaRPr lang="en-US" alt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/>
      <p:bldP spid="24" grpId="0"/>
      <p:bldP spid="26" grpId="0"/>
      <p:bldP spid="31" grpId="0" animBg="1"/>
      <p:bldP spid="32" grpId="0" animBg="1"/>
      <p:bldP spid="1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17817</TotalTime>
  <Words>299</Words>
  <Application>Microsoft Office PowerPoint</Application>
  <PresentationFormat>On-screen Show (4:3)</PresentationFormat>
  <Paragraphs>102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Lucida Calligraphy</vt:lpstr>
      <vt:lpstr>Times New Roman</vt:lpstr>
      <vt:lpstr>Default Design</vt:lpstr>
      <vt:lpstr>Equation</vt:lpstr>
      <vt:lpstr>MathType 6.0 Equation</vt:lpstr>
      <vt:lpstr>Entropic Dynamics:  Mechanics without Mechanism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ED: towards QM</dc:title>
  <dc:creator>Ariel Caticha</dc:creator>
  <dc:description>Tuesday Seminar 3/09</dc:description>
  <cp:lastModifiedBy>Caticha, Ariel</cp:lastModifiedBy>
  <cp:revision>486</cp:revision>
  <dcterms:created xsi:type="dcterms:W3CDTF">2003-11-14T02:22:37Z</dcterms:created>
  <dcterms:modified xsi:type="dcterms:W3CDTF">2018-03-15T12:30:46Z</dcterms:modified>
</cp:coreProperties>
</file>