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xlsm" ContentType="application/vnd.ms-excel.sheet.macroEnabled.12"/>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92" r:id="rId2"/>
    <p:sldId id="293" r:id="rId3"/>
    <p:sldId id="296" r:id="rId4"/>
    <p:sldId id="320" r:id="rId5"/>
    <p:sldId id="268" r:id="rId6"/>
    <p:sldId id="308" r:id="rId7"/>
    <p:sldId id="269" r:id="rId8"/>
    <p:sldId id="310" r:id="rId9"/>
    <p:sldId id="317" r:id="rId10"/>
    <p:sldId id="311" r:id="rId11"/>
    <p:sldId id="281" r:id="rId12"/>
    <p:sldId id="315" r:id="rId13"/>
    <p:sldId id="326" r:id="rId14"/>
    <p:sldId id="325" r:id="rId15"/>
    <p:sldId id="32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68" d="100"/>
          <a:sy n="68" d="100"/>
        </p:scale>
        <p:origin x="-1816" y="-10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johnharte:Documents:SuperFolder:JH:MaxEnt:Gamma%20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7516880042632"/>
          <c:y val="0.0630252100840336"/>
          <c:w val="0.711948619072323"/>
          <c:h val="0.798373417737081"/>
        </c:manualLayout>
      </c:layout>
      <c:scatterChart>
        <c:scatterStyle val="lineMarker"/>
        <c:varyColors val="0"/>
        <c:ser>
          <c:idx val="0"/>
          <c:order val="0"/>
          <c:tx>
            <c:v>MaxEnt Prediction</c:v>
          </c:tx>
          <c:spPr>
            <a:ln w="20205">
              <a:solidFill>
                <a:srgbClr val="000000"/>
              </a:solidFill>
              <a:prstDash val="solid"/>
            </a:ln>
          </c:spPr>
          <c:marker>
            <c:symbol val="none"/>
          </c:marker>
          <c:xVal>
            <c:numRef>
              <c:f>Sheet1!$B$4:$B$285</c:f>
              <c:numCache>
                <c:formatCode>General</c:formatCode>
                <c:ptCount val="282"/>
                <c:pt idx="0">
                  <c:v>2.0</c:v>
                </c:pt>
                <c:pt idx="1">
                  <c:v>2.5</c:v>
                </c:pt>
                <c:pt idx="2">
                  <c:v>3.0</c:v>
                </c:pt>
                <c:pt idx="3">
                  <c:v>0.693</c:v>
                </c:pt>
                <c:pt idx="4">
                  <c:v>0.924764029078777</c:v>
                </c:pt>
                <c:pt idx="5">
                  <c:v>1.203764492690977</c:v>
                </c:pt>
                <c:pt idx="6">
                  <c:v>1.529010663321486</c:v>
                </c:pt>
                <c:pt idx="7">
                  <c:v>1.897432533724181</c:v>
                </c:pt>
                <c:pt idx="8">
                  <c:v>2.304461853006906</c:v>
                </c:pt>
                <c:pt idx="9">
                  <c:v>2.745155964838542</c:v>
                </c:pt>
                <c:pt idx="10">
                  <c:v>2.746141552224932</c:v>
                </c:pt>
                <c:pt idx="11">
                  <c:v>3.217626605467769</c:v>
                </c:pt>
                <c:pt idx="12">
                  <c:v>3.71265998277934</c:v>
                </c:pt>
                <c:pt idx="13">
                  <c:v>4.228018822194534</c:v>
                </c:pt>
                <c:pt idx="14">
                  <c:v>4.760363075393793</c:v>
                </c:pt>
                <c:pt idx="15">
                  <c:v>5.307105872580861</c:v>
                </c:pt>
                <c:pt idx="16">
                  <c:v>5.866209496612896</c:v>
                </c:pt>
                <c:pt idx="17">
                  <c:v>6.43580042960514</c:v>
                </c:pt>
                <c:pt idx="18">
                  <c:v>7.014636046860184</c:v>
                </c:pt>
                <c:pt idx="19">
                  <c:v>7.601293160855902</c:v>
                </c:pt>
                <c:pt idx="20">
                  <c:v>8.19501770146029</c:v>
                </c:pt>
                <c:pt idx="21">
                  <c:v>8.7948346936872</c:v>
                </c:pt>
                <c:pt idx="22">
                  <c:v>9.400111482923448</c:v>
                </c:pt>
                <c:pt idx="23">
                  <c:v>10.0101781624467</c:v>
                </c:pt>
                <c:pt idx="24">
                  <c:v>10.62435928111093</c:v>
                </c:pt>
                <c:pt idx="25">
                  <c:v>11.24257410193664</c:v>
                </c:pt>
                <c:pt idx="26">
                  <c:v>11.86438679825953</c:v>
                </c:pt>
                <c:pt idx="27">
                  <c:v>12.48943058444375</c:v>
                </c:pt>
                <c:pt idx="28">
                  <c:v>4.156972523606695</c:v>
                </c:pt>
                <c:pt idx="29">
                  <c:v>3.597356735671288</c:v>
                </c:pt>
                <c:pt idx="30">
                  <c:v>3.059781699285979</c:v>
                </c:pt>
                <c:pt idx="31">
                  <c:v>2.55781454179236</c:v>
                </c:pt>
                <c:pt idx="32">
                  <c:v>2.085552843926551</c:v>
                </c:pt>
                <c:pt idx="33">
                  <c:v>1.67182953811183</c:v>
                </c:pt>
                <c:pt idx="34">
                  <c:v>1.295257994693447</c:v>
                </c:pt>
                <c:pt idx="35">
                  <c:v>1.002029149028672</c:v>
                </c:pt>
                <c:pt idx="36">
                  <c:v>0.781673693508334</c:v>
                </c:pt>
                <c:pt idx="37">
                  <c:v>3.336196531444739</c:v>
                </c:pt>
                <c:pt idx="38">
                  <c:v>2.853770382200448</c:v>
                </c:pt>
                <c:pt idx="39">
                  <c:v>2.420706119741355</c:v>
                </c:pt>
                <c:pt idx="40">
                  <c:v>2.000143386761597</c:v>
                </c:pt>
                <c:pt idx="41">
                  <c:v>1.599245298711681</c:v>
                </c:pt>
                <c:pt idx="42">
                  <c:v>1.231573911127647</c:v>
                </c:pt>
                <c:pt idx="43">
                  <c:v>0.908566514248957</c:v>
                </c:pt>
                <c:pt idx="44">
                  <c:v>0.643461734698973</c:v>
                </c:pt>
                <c:pt idx="45">
                  <c:v>0.434777047254327</c:v>
                </c:pt>
                <c:pt idx="46">
                  <c:v>5.990443526935505</c:v>
                </c:pt>
                <c:pt idx="47">
                  <c:v>5.381879948441242</c:v>
                </c:pt>
                <c:pt idx="48">
                  <c:v>4.780074112312877</c:v>
                </c:pt>
                <c:pt idx="49">
                  <c:v>4.196903113336456</c:v>
                </c:pt>
                <c:pt idx="50">
                  <c:v>3.62650036615757</c:v>
                </c:pt>
                <c:pt idx="51">
                  <c:v>3.091001992208114</c:v>
                </c:pt>
                <c:pt idx="52">
                  <c:v>2.584385724348182</c:v>
                </c:pt>
                <c:pt idx="53">
                  <c:v>2.124380828262276</c:v>
                </c:pt>
                <c:pt idx="54">
                  <c:v>1.705051870793014</c:v>
                </c:pt>
                <c:pt idx="55">
                  <c:v>1.344135475891702</c:v>
                </c:pt>
                <c:pt idx="56">
                  <c:v>1.030582218740888</c:v>
                </c:pt>
                <c:pt idx="57">
                  <c:v>0.772056427561522</c:v>
                </c:pt>
                <c:pt idx="58">
                  <c:v>0.550818337627512</c:v>
                </c:pt>
                <c:pt idx="60">
                  <c:v>2.834422153553096</c:v>
                </c:pt>
                <c:pt idx="61">
                  <c:v>1.874796276319312</c:v>
                </c:pt>
                <c:pt idx="62">
                  <c:v>1.056658891043857</c:v>
                </c:pt>
                <c:pt idx="63">
                  <c:v>2.535060546302037</c:v>
                </c:pt>
                <c:pt idx="64">
                  <c:v>1.600886284613472</c:v>
                </c:pt>
                <c:pt idx="65">
                  <c:v>0.830782234318981</c:v>
                </c:pt>
                <c:pt idx="66">
                  <c:v>2.457530434563798</c:v>
                </c:pt>
                <c:pt idx="67">
                  <c:v>1.55813987195472</c:v>
                </c:pt>
                <c:pt idx="68">
                  <c:v>0.822869824280986</c:v>
                </c:pt>
                <c:pt idx="69">
                  <c:v>1.62742687568735</c:v>
                </c:pt>
                <c:pt idx="70">
                  <c:v>0.899622968068332</c:v>
                </c:pt>
                <c:pt idx="71">
                  <c:v>0.383619701833358</c:v>
                </c:pt>
                <c:pt idx="72">
                  <c:v>1.97642273009113</c:v>
                </c:pt>
                <c:pt idx="73">
                  <c:v>1.169750336408052</c:v>
                </c:pt>
                <c:pt idx="74">
                  <c:v>0.557806286515482</c:v>
                </c:pt>
                <c:pt idx="75">
                  <c:v>2.153829646493621</c:v>
                </c:pt>
                <c:pt idx="76">
                  <c:v>1.270419382708118</c:v>
                </c:pt>
                <c:pt idx="77">
                  <c:v>0.588972048500826</c:v>
                </c:pt>
                <c:pt idx="78">
                  <c:v>2.517586322815633</c:v>
                </c:pt>
                <c:pt idx="79">
                  <c:v>1.586210883594571</c:v>
                </c:pt>
                <c:pt idx="80">
                  <c:v>0.820078522796275</c:v>
                </c:pt>
                <c:pt idx="81">
                  <c:v>1.53097626420529</c:v>
                </c:pt>
                <c:pt idx="82">
                  <c:v>0.833836716361039</c:v>
                </c:pt>
                <c:pt idx="83">
                  <c:v>0.349343501645355</c:v>
                </c:pt>
                <c:pt idx="84">
                  <c:v>1.33678884051738</c:v>
                </c:pt>
                <c:pt idx="85">
                  <c:v>0.676276610009081</c:v>
                </c:pt>
                <c:pt idx="86">
                  <c:v>0.25336329746576</c:v>
                </c:pt>
                <c:pt idx="87">
                  <c:v>1.766221038850565</c:v>
                </c:pt>
                <c:pt idx="88">
                  <c:v>0.99251299311665</c:v>
                </c:pt>
                <c:pt idx="89">
                  <c:v>0.431626024492458</c:v>
                </c:pt>
                <c:pt idx="90">
                  <c:v>1.421909980589291</c:v>
                </c:pt>
                <c:pt idx="91">
                  <c:v>0.710862991626983</c:v>
                </c:pt>
                <c:pt idx="92">
                  <c:v>0.248673171800106</c:v>
                </c:pt>
                <c:pt idx="93">
                  <c:v>1.719045497134299</c:v>
                </c:pt>
                <c:pt idx="94">
                  <c:v>0.957388195157689</c:v>
                </c:pt>
                <c:pt idx="95">
                  <c:v>0.410677791654585</c:v>
                </c:pt>
                <c:pt idx="96">
                  <c:v>1.238634305465939</c:v>
                </c:pt>
                <c:pt idx="97">
                  <c:v>0.528994217622271</c:v>
                </c:pt>
                <c:pt idx="98">
                  <c:v>0.101337833061097</c:v>
                </c:pt>
                <c:pt idx="100">
                  <c:v>6.785910433906785</c:v>
                </c:pt>
                <c:pt idx="101">
                  <c:v>6.219514958985705</c:v>
                </c:pt>
                <c:pt idx="102">
                  <c:v>5.671549788270548</c:v>
                </c:pt>
                <c:pt idx="103">
                  <c:v>5.143682698649703</c:v>
                </c:pt>
                <c:pt idx="104">
                  <c:v>4.584725455354478</c:v>
                </c:pt>
                <c:pt idx="105">
                  <c:v>4.04660768930048</c:v>
                </c:pt>
                <c:pt idx="106">
                  <c:v>3.500266432573753</c:v>
                </c:pt>
                <c:pt idx="108">
                  <c:v>7.096014727109464</c:v>
                </c:pt>
                <c:pt idx="109">
                  <c:v>6.54212961388303</c:v>
                </c:pt>
                <c:pt idx="110">
                  <c:v>5.967843636199809</c:v>
                </c:pt>
                <c:pt idx="111">
                  <c:v>5.413326352935774</c:v>
                </c:pt>
                <c:pt idx="112">
                  <c:v>4.875724876842225</c:v>
                </c:pt>
                <c:pt idx="113">
                  <c:v>4.344905036546483</c:v>
                </c:pt>
                <c:pt idx="114">
                  <c:v>3.825305753601249</c:v>
                </c:pt>
                <c:pt idx="116">
                  <c:v>6.6339702934329</c:v>
                </c:pt>
                <c:pt idx="117">
                  <c:v>6.07309108145071</c:v>
                </c:pt>
                <c:pt idx="118">
                  <c:v>5.5236276649793</c:v>
                </c:pt>
                <c:pt idx="119">
                  <c:v>4.984631164246614</c:v>
                </c:pt>
                <c:pt idx="120">
                  <c:v>4.440686607896557</c:v>
                </c:pt>
                <c:pt idx="121">
                  <c:v>3.911278542337742</c:v>
                </c:pt>
                <c:pt idx="122">
                  <c:v>3.391308807169103</c:v>
                </c:pt>
                <c:pt idx="124">
                  <c:v>7.21886983739663</c:v>
                </c:pt>
                <c:pt idx="125">
                  <c:v>6.656342839253748</c:v>
                </c:pt>
                <c:pt idx="126">
                  <c:v>6.070496039169456</c:v>
                </c:pt>
                <c:pt idx="127">
                  <c:v>5.508571314627555</c:v>
                </c:pt>
                <c:pt idx="128">
                  <c:v>4.950538222881122</c:v>
                </c:pt>
                <c:pt idx="129">
                  <c:v>4.424829188438896</c:v>
                </c:pt>
                <c:pt idx="130">
                  <c:v>3.898027003408266</c:v>
                </c:pt>
                <c:pt idx="132">
                  <c:v>5.265880259291364</c:v>
                </c:pt>
                <c:pt idx="133">
                  <c:v>4.735252008229204</c:v>
                </c:pt>
                <c:pt idx="134">
                  <c:v>4.22737189469297</c:v>
                </c:pt>
                <c:pt idx="135">
                  <c:v>3.725435218344225</c:v>
                </c:pt>
                <c:pt idx="136">
                  <c:v>3.235544931719491</c:v>
                </c:pt>
                <c:pt idx="138">
                  <c:v>4.99668219158897</c:v>
                </c:pt>
                <c:pt idx="139">
                  <c:v>4.41764831779644</c:v>
                </c:pt>
                <c:pt idx="140">
                  <c:v>3.856463902088393</c:v>
                </c:pt>
                <c:pt idx="141">
                  <c:v>3.308106958596143</c:v>
                </c:pt>
                <c:pt idx="142">
                  <c:v>2.758897091821837</c:v>
                </c:pt>
                <c:pt idx="144">
                  <c:v>5.015622835607295</c:v>
                </c:pt>
                <c:pt idx="145">
                  <c:v>4.424754504167764</c:v>
                </c:pt>
                <c:pt idx="146">
                  <c:v>3.926312939601499</c:v>
                </c:pt>
                <c:pt idx="147">
                  <c:v>3.499275346239207</c:v>
                </c:pt>
                <c:pt idx="148">
                  <c:v>3.097890094152247</c:v>
                </c:pt>
                <c:pt idx="150">
                  <c:v>5.02566305251256</c:v>
                </c:pt>
                <c:pt idx="151">
                  <c:v>4.498030310430188</c:v>
                </c:pt>
                <c:pt idx="152">
                  <c:v>4.015604161185895</c:v>
                </c:pt>
                <c:pt idx="153">
                  <c:v>3.581739578556033</c:v>
                </c:pt>
                <c:pt idx="154">
                  <c:v>3.15777151088344</c:v>
                </c:pt>
                <c:pt idx="156">
                  <c:v>5.034830022683312</c:v>
                </c:pt>
                <c:pt idx="157">
                  <c:v>4.507809712997341</c:v>
                </c:pt>
                <c:pt idx="158">
                  <c:v>3.97789043041577</c:v>
                </c:pt>
                <c:pt idx="159">
                  <c:v>3.446011397451948</c:v>
                </c:pt>
                <c:pt idx="160">
                  <c:v>2.915383146389777</c:v>
                </c:pt>
                <c:pt idx="162">
                  <c:v>0.902497409741819</c:v>
                </c:pt>
                <c:pt idx="163">
                  <c:v>1.191702711734122</c:v>
                </c:pt>
                <c:pt idx="164">
                  <c:v>1.49577859396158</c:v>
                </c:pt>
                <c:pt idx="165">
                  <c:v>1.872728531761722</c:v>
                </c:pt>
                <c:pt idx="166">
                  <c:v>0.778669353998107</c:v>
                </c:pt>
                <c:pt idx="167">
                  <c:v>0.91220074662263</c:v>
                </c:pt>
                <c:pt idx="168">
                  <c:v>1.09044897802895</c:v>
                </c:pt>
                <c:pt idx="169">
                  <c:v>1.402823663071101</c:v>
                </c:pt>
                <c:pt idx="170">
                  <c:v>0.80845802707094</c:v>
                </c:pt>
                <c:pt idx="171">
                  <c:v>1.081433952133025</c:v>
                </c:pt>
                <c:pt idx="172">
                  <c:v>1.366685889731514</c:v>
                </c:pt>
                <c:pt idx="173">
                  <c:v>1.69734978475698</c:v>
                </c:pt>
                <c:pt idx="174">
                  <c:v>0.928975891401471</c:v>
                </c:pt>
                <c:pt idx="175">
                  <c:v>1.115561846981883</c:v>
                </c:pt>
                <c:pt idx="176">
                  <c:v>1.429219405836924</c:v>
                </c:pt>
                <c:pt idx="177">
                  <c:v>1.758698606967167</c:v>
                </c:pt>
                <c:pt idx="178">
                  <c:v>0.751134438210294</c:v>
                </c:pt>
                <c:pt idx="179">
                  <c:v>0.957626355932062</c:v>
                </c:pt>
                <c:pt idx="180">
                  <c:v>1.318240897874875</c:v>
                </c:pt>
                <c:pt idx="181">
                  <c:v>1.75715394005058</c:v>
                </c:pt>
                <c:pt idx="182">
                  <c:v>0.718613786997006</c:v>
                </c:pt>
                <c:pt idx="183">
                  <c:v>1.01160091167848</c:v>
                </c:pt>
                <c:pt idx="184">
                  <c:v>1.380508424052847</c:v>
                </c:pt>
                <c:pt idx="185">
                  <c:v>1.782134755853845</c:v>
                </c:pt>
                <c:pt idx="186">
                  <c:v>1.041155233643322</c:v>
                </c:pt>
                <c:pt idx="187">
                  <c:v>1.347625219960737</c:v>
                </c:pt>
                <c:pt idx="188">
                  <c:v>1.709238445540051</c:v>
                </c:pt>
                <c:pt idx="189">
                  <c:v>2.090252457784052</c:v>
                </c:pt>
                <c:pt idx="190">
                  <c:v>0.902304489899415</c:v>
                </c:pt>
                <c:pt idx="191">
                  <c:v>1.162587588163082</c:v>
                </c:pt>
                <c:pt idx="192">
                  <c:v>1.477668634802977</c:v>
                </c:pt>
                <c:pt idx="193">
                  <c:v>1.883133742911141</c:v>
                </c:pt>
                <c:pt idx="194">
                  <c:v>0.666636055011613</c:v>
                </c:pt>
                <c:pt idx="195">
                  <c:v>0.969943445366475</c:v>
                </c:pt>
                <c:pt idx="196">
                  <c:v>1.303271025308216</c:v>
                </c:pt>
                <c:pt idx="197">
                  <c:v>1.639743261929429</c:v>
                </c:pt>
                <c:pt idx="198">
                  <c:v>0.594234629590018</c:v>
                </c:pt>
                <c:pt idx="199">
                  <c:v>0.794524879926789</c:v>
                </c:pt>
                <c:pt idx="200">
                  <c:v>1.11193313264377</c:v>
                </c:pt>
                <c:pt idx="201">
                  <c:v>1.411176027496627</c:v>
                </c:pt>
                <c:pt idx="202">
                  <c:v>0.377665219830568</c:v>
                </c:pt>
                <c:pt idx="203">
                  <c:v>0.59433625663916</c:v>
                </c:pt>
                <c:pt idx="204">
                  <c:v>0.878440507743057</c:v>
                </c:pt>
                <c:pt idx="205">
                  <c:v>1.245371951848979</c:v>
                </c:pt>
                <c:pt idx="206">
                  <c:v>0.940555353873786</c:v>
                </c:pt>
                <c:pt idx="207">
                  <c:v>1.172509534870151</c:v>
                </c:pt>
                <c:pt idx="208">
                  <c:v>1.416894801568608</c:v>
                </c:pt>
                <c:pt idx="209">
                  <c:v>1.710242611556066</c:v>
                </c:pt>
                <c:pt idx="210">
                  <c:v>0.679979470185298</c:v>
                </c:pt>
                <c:pt idx="211">
                  <c:v>0.893000013868059</c:v>
                </c:pt>
                <c:pt idx="212">
                  <c:v>1.197611148420288</c:v>
                </c:pt>
                <c:pt idx="213">
                  <c:v>1.550807827982696</c:v>
                </c:pt>
                <c:pt idx="214">
                  <c:v>0.85875273936197</c:v>
                </c:pt>
                <c:pt idx="215">
                  <c:v>1.132199695991879</c:v>
                </c:pt>
                <c:pt idx="216">
                  <c:v>1.449770424845536</c:v>
                </c:pt>
                <c:pt idx="217">
                  <c:v>1.79403997192678</c:v>
                </c:pt>
                <c:pt idx="218">
                  <c:v>0.996647362011422</c:v>
                </c:pt>
                <c:pt idx="219">
                  <c:v>1.27081571529648</c:v>
                </c:pt>
                <c:pt idx="220">
                  <c:v>1.635190408536515</c:v>
                </c:pt>
                <c:pt idx="221">
                  <c:v>1.957273907705628</c:v>
                </c:pt>
                <c:pt idx="223">
                  <c:v>3.939715990444856</c:v>
                </c:pt>
                <c:pt idx="224">
                  <c:v>3.37667749523197</c:v>
                </c:pt>
                <c:pt idx="225">
                  <c:v>2.827858475026757</c:v>
                </c:pt>
                <c:pt idx="226">
                  <c:v>2.343971405142797</c:v>
                </c:pt>
                <c:pt idx="227">
                  <c:v>1.877420607600029</c:v>
                </c:pt>
                <c:pt idx="228">
                  <c:v>1.463852776197292</c:v>
                </c:pt>
                <c:pt idx="229">
                  <c:v>1.08462604669337</c:v>
                </c:pt>
                <c:pt idx="230">
                  <c:v>0.759995283441393</c:v>
                </c:pt>
                <c:pt idx="231">
                  <c:v>0.509867610055907</c:v>
                </c:pt>
                <c:pt idx="232">
                  <c:v>0.331925124079769</c:v>
                </c:pt>
                <c:pt idx="234">
                  <c:v>4.434415265565566</c:v>
                </c:pt>
                <c:pt idx="235">
                  <c:v>4.972761641668173</c:v>
                </c:pt>
                <c:pt idx="236">
                  <c:v>5.524653508761395</c:v>
                </c:pt>
                <c:pt idx="237">
                  <c:v>6.088113122163786</c:v>
                </c:pt>
                <c:pt idx="238">
                  <c:v>6.661530168224606</c:v>
                </c:pt>
                <c:pt idx="239">
                  <c:v>7.243555866210174</c:v>
                </c:pt>
                <c:pt idx="240">
                  <c:v>7.833110406141285</c:v>
                </c:pt>
                <c:pt idx="242">
                  <c:v>4.426689328580074</c:v>
                </c:pt>
                <c:pt idx="243">
                  <c:v>4.957497451933404</c:v>
                </c:pt>
                <c:pt idx="244">
                  <c:v>5.50236319581615</c:v>
                </c:pt>
                <c:pt idx="245">
                  <c:v>6.059395482648556</c:v>
                </c:pt>
                <c:pt idx="246">
                  <c:v>6.626979814835185</c:v>
                </c:pt>
                <c:pt idx="247">
                  <c:v>7.2037635851804</c:v>
                </c:pt>
                <c:pt idx="248">
                  <c:v>7.788569528160804</c:v>
                </c:pt>
                <c:pt idx="250">
                  <c:v>1.987081162809029</c:v>
                </c:pt>
                <c:pt idx="251">
                  <c:v>2.402212076804112</c:v>
                </c:pt>
                <c:pt idx="252">
                  <c:v>2.849880217970015</c:v>
                </c:pt>
                <c:pt idx="253">
                  <c:v>3.325313309137478</c:v>
                </c:pt>
                <c:pt idx="254">
                  <c:v>3.824198157312554</c:v>
                </c:pt>
                <c:pt idx="255">
                  <c:v>4.342829960271067</c:v>
                </c:pt>
                <c:pt idx="256">
                  <c:v>4.878107334429737</c:v>
                </c:pt>
                <c:pt idx="258">
                  <c:v>1.972598126061838</c:v>
                </c:pt>
                <c:pt idx="259">
                  <c:v>2.372095955758172</c:v>
                </c:pt>
                <c:pt idx="260">
                  <c:v>2.804409681229617</c:v>
                </c:pt>
                <c:pt idx="261">
                  <c:v>3.265574427877441</c:v>
                </c:pt>
                <c:pt idx="262">
                  <c:v>3.751659522236644</c:v>
                </c:pt>
                <c:pt idx="263">
                  <c:v>4.25902391198334</c:v>
                </c:pt>
                <c:pt idx="264">
                  <c:v>4.784511812188684</c:v>
                </c:pt>
                <c:pt idx="266">
                  <c:v>1.93271262081127</c:v>
                </c:pt>
                <c:pt idx="267">
                  <c:v>2.342964477147389</c:v>
                </c:pt>
                <c:pt idx="268">
                  <c:v>2.786444268530222</c:v>
                </c:pt>
                <c:pt idx="269">
                  <c:v>3.263203305389641</c:v>
                </c:pt>
                <c:pt idx="270">
                  <c:v>3.754204951502767</c:v>
                </c:pt>
                <c:pt idx="271">
                  <c:v>4.270317563805976</c:v>
                </c:pt>
                <c:pt idx="272">
                  <c:v>4.803430594083554</c:v>
                </c:pt>
                <c:pt idx="274">
                  <c:v>1.848701318284555</c:v>
                </c:pt>
                <c:pt idx="275">
                  <c:v>2.179885275654529</c:v>
                </c:pt>
                <c:pt idx="276">
                  <c:v>2.552111121415735</c:v>
                </c:pt>
                <c:pt idx="277">
                  <c:v>2.961653362607395</c:v>
                </c:pt>
                <c:pt idx="278">
                  <c:v>3.404497822128834</c:v>
                </c:pt>
                <c:pt idx="279">
                  <c:v>3.874840877191275</c:v>
                </c:pt>
                <c:pt idx="280">
                  <c:v>4.369655967871528</c:v>
                </c:pt>
              </c:numCache>
            </c:numRef>
          </c:xVal>
          <c:yVal>
            <c:numRef>
              <c:f>Sheet1!$C$4:$C$285</c:f>
              <c:numCache>
                <c:formatCode>General</c:formatCode>
                <c:ptCount val="282"/>
                <c:pt idx="3">
                  <c:v>0.71</c:v>
                </c:pt>
                <c:pt idx="4">
                  <c:v>0.631667467998253</c:v>
                </c:pt>
                <c:pt idx="5">
                  <c:v>0.564128188652099</c:v>
                </c:pt>
                <c:pt idx="6">
                  <c:v>0.499624278589118</c:v>
                </c:pt>
                <c:pt idx="7">
                  <c:v>0.440630207094699</c:v>
                </c:pt>
                <c:pt idx="8">
                  <c:v>0.388496804942967</c:v>
                </c:pt>
                <c:pt idx="9">
                  <c:v>0.343447576508922</c:v>
                </c:pt>
                <c:pt idx="10">
                  <c:v>0.339937073873312</c:v>
                </c:pt>
                <c:pt idx="11">
                  <c:v>0.302804326655687</c:v>
                </c:pt>
                <c:pt idx="12">
                  <c:v>0.271156079787745</c:v>
                </c:pt>
                <c:pt idx="13">
                  <c:v>0.244241971980549</c:v>
                </c:pt>
                <c:pt idx="14">
                  <c:v>0.22160323185989</c:v>
                </c:pt>
                <c:pt idx="15">
                  <c:v>0.202300426061195</c:v>
                </c:pt>
                <c:pt idx="16">
                  <c:v>0.185818979951538</c:v>
                </c:pt>
                <c:pt idx="17">
                  <c:v>0.171585355566482</c:v>
                </c:pt>
                <c:pt idx="18">
                  <c:v>0.159274708216196</c:v>
                </c:pt>
                <c:pt idx="19">
                  <c:v>0.148534620276086</c:v>
                </c:pt>
                <c:pt idx="20">
                  <c:v>0.139041774744636</c:v>
                </c:pt>
                <c:pt idx="21">
                  <c:v>0.130708588838391</c:v>
                </c:pt>
                <c:pt idx="22">
                  <c:v>0.12331500232194</c:v>
                </c:pt>
                <c:pt idx="23">
                  <c:v>0.116891886367941</c:v>
                </c:pt>
                <c:pt idx="24">
                  <c:v>0.111014244843087</c:v>
                </c:pt>
                <c:pt idx="25">
                  <c:v>0.105509225221926</c:v>
                </c:pt>
                <c:pt idx="26">
                  <c:v>0.100583167993366</c:v>
                </c:pt>
                <c:pt idx="27">
                  <c:v>0.0960780856500143</c:v>
                </c:pt>
              </c:numCache>
            </c:numRef>
          </c:yVal>
          <c:smooth val="1"/>
        </c:ser>
        <c:ser>
          <c:idx val="1"/>
          <c:order val="1"/>
          <c:tx>
            <c:v>Data from over 50 sites</c:v>
          </c:tx>
          <c:spPr>
            <a:ln w="45460">
              <a:noFill/>
            </a:ln>
          </c:spPr>
          <c:marker>
            <c:symbol val="circle"/>
            <c:size val="4"/>
            <c:spPr>
              <a:solidFill>
                <a:srgbClr val="000000"/>
              </a:solidFill>
              <a:ln>
                <a:solidFill>
                  <a:srgbClr val="000000"/>
                </a:solidFill>
                <a:prstDash val="solid"/>
              </a:ln>
            </c:spPr>
          </c:marker>
          <c:xVal>
            <c:numRef>
              <c:f>Sheet1!$B$4:$B$285</c:f>
              <c:numCache>
                <c:formatCode>General</c:formatCode>
                <c:ptCount val="282"/>
                <c:pt idx="0">
                  <c:v>2.0</c:v>
                </c:pt>
                <c:pt idx="1">
                  <c:v>2.5</c:v>
                </c:pt>
                <c:pt idx="2">
                  <c:v>3.0</c:v>
                </c:pt>
                <c:pt idx="3">
                  <c:v>0.693</c:v>
                </c:pt>
                <c:pt idx="4">
                  <c:v>0.924764029078777</c:v>
                </c:pt>
                <c:pt idx="5">
                  <c:v>1.203764492690977</c:v>
                </c:pt>
                <c:pt idx="6">
                  <c:v>1.529010663321486</c:v>
                </c:pt>
                <c:pt idx="7">
                  <c:v>1.897432533724181</c:v>
                </c:pt>
                <c:pt idx="8">
                  <c:v>2.304461853006906</c:v>
                </c:pt>
                <c:pt idx="9">
                  <c:v>2.745155964838542</c:v>
                </c:pt>
                <c:pt idx="10">
                  <c:v>2.746141552224932</c:v>
                </c:pt>
                <c:pt idx="11">
                  <c:v>3.217626605467769</c:v>
                </c:pt>
                <c:pt idx="12">
                  <c:v>3.71265998277934</c:v>
                </c:pt>
                <c:pt idx="13">
                  <c:v>4.228018822194534</c:v>
                </c:pt>
                <c:pt idx="14">
                  <c:v>4.760363075393793</c:v>
                </c:pt>
                <c:pt idx="15">
                  <c:v>5.307105872580861</c:v>
                </c:pt>
                <c:pt idx="16">
                  <c:v>5.866209496612896</c:v>
                </c:pt>
                <c:pt idx="17">
                  <c:v>6.43580042960514</c:v>
                </c:pt>
                <c:pt idx="18">
                  <c:v>7.014636046860184</c:v>
                </c:pt>
                <c:pt idx="19">
                  <c:v>7.601293160855902</c:v>
                </c:pt>
                <c:pt idx="20">
                  <c:v>8.19501770146029</c:v>
                </c:pt>
                <c:pt idx="21">
                  <c:v>8.7948346936872</c:v>
                </c:pt>
                <c:pt idx="22">
                  <c:v>9.400111482923448</c:v>
                </c:pt>
                <c:pt idx="23">
                  <c:v>10.0101781624467</c:v>
                </c:pt>
                <c:pt idx="24">
                  <c:v>10.62435928111093</c:v>
                </c:pt>
                <c:pt idx="25">
                  <c:v>11.24257410193664</c:v>
                </c:pt>
                <c:pt idx="26">
                  <c:v>11.86438679825953</c:v>
                </c:pt>
                <c:pt idx="27">
                  <c:v>12.48943058444375</c:v>
                </c:pt>
                <c:pt idx="28">
                  <c:v>4.156972523606695</c:v>
                </c:pt>
                <c:pt idx="29">
                  <c:v>3.597356735671288</c:v>
                </c:pt>
                <c:pt idx="30">
                  <c:v>3.059781699285979</c:v>
                </c:pt>
                <c:pt idx="31">
                  <c:v>2.55781454179236</c:v>
                </c:pt>
                <c:pt idx="32">
                  <c:v>2.085552843926551</c:v>
                </c:pt>
                <c:pt idx="33">
                  <c:v>1.67182953811183</c:v>
                </c:pt>
                <c:pt idx="34">
                  <c:v>1.295257994693447</c:v>
                </c:pt>
                <c:pt idx="35">
                  <c:v>1.002029149028672</c:v>
                </c:pt>
                <c:pt idx="36">
                  <c:v>0.781673693508334</c:v>
                </c:pt>
                <c:pt idx="37">
                  <c:v>3.336196531444739</c:v>
                </c:pt>
                <c:pt idx="38">
                  <c:v>2.853770382200448</c:v>
                </c:pt>
                <c:pt idx="39">
                  <c:v>2.420706119741355</c:v>
                </c:pt>
                <c:pt idx="40">
                  <c:v>2.000143386761597</c:v>
                </c:pt>
                <c:pt idx="41">
                  <c:v>1.599245298711681</c:v>
                </c:pt>
                <c:pt idx="42">
                  <c:v>1.231573911127647</c:v>
                </c:pt>
                <c:pt idx="43">
                  <c:v>0.908566514248957</c:v>
                </c:pt>
                <c:pt idx="44">
                  <c:v>0.643461734698973</c:v>
                </c:pt>
                <c:pt idx="45">
                  <c:v>0.434777047254327</c:v>
                </c:pt>
                <c:pt idx="46">
                  <c:v>5.990443526935505</c:v>
                </c:pt>
                <c:pt idx="47">
                  <c:v>5.381879948441242</c:v>
                </c:pt>
                <c:pt idx="48">
                  <c:v>4.780074112312877</c:v>
                </c:pt>
                <c:pt idx="49">
                  <c:v>4.196903113336456</c:v>
                </c:pt>
                <c:pt idx="50">
                  <c:v>3.62650036615757</c:v>
                </c:pt>
                <c:pt idx="51">
                  <c:v>3.091001992208114</c:v>
                </c:pt>
                <c:pt idx="52">
                  <c:v>2.584385724348182</c:v>
                </c:pt>
                <c:pt idx="53">
                  <c:v>2.124380828262276</c:v>
                </c:pt>
                <c:pt idx="54">
                  <c:v>1.705051870793014</c:v>
                </c:pt>
                <c:pt idx="55">
                  <c:v>1.344135475891702</c:v>
                </c:pt>
                <c:pt idx="56">
                  <c:v>1.030582218740888</c:v>
                </c:pt>
                <c:pt idx="57">
                  <c:v>0.772056427561522</c:v>
                </c:pt>
                <c:pt idx="58">
                  <c:v>0.550818337627512</c:v>
                </c:pt>
                <c:pt idx="60">
                  <c:v>2.834422153553096</c:v>
                </c:pt>
                <c:pt idx="61">
                  <c:v>1.874796276319312</c:v>
                </c:pt>
                <c:pt idx="62">
                  <c:v>1.056658891043857</c:v>
                </c:pt>
                <c:pt idx="63">
                  <c:v>2.535060546302037</c:v>
                </c:pt>
                <c:pt idx="64">
                  <c:v>1.600886284613472</c:v>
                </c:pt>
                <c:pt idx="65">
                  <c:v>0.830782234318981</c:v>
                </c:pt>
                <c:pt idx="66">
                  <c:v>2.457530434563798</c:v>
                </c:pt>
                <c:pt idx="67">
                  <c:v>1.55813987195472</c:v>
                </c:pt>
                <c:pt idx="68">
                  <c:v>0.822869824280986</c:v>
                </c:pt>
                <c:pt idx="69">
                  <c:v>1.62742687568735</c:v>
                </c:pt>
                <c:pt idx="70">
                  <c:v>0.899622968068332</c:v>
                </c:pt>
                <c:pt idx="71">
                  <c:v>0.383619701833358</c:v>
                </c:pt>
                <c:pt idx="72">
                  <c:v>1.97642273009113</c:v>
                </c:pt>
                <c:pt idx="73">
                  <c:v>1.169750336408052</c:v>
                </c:pt>
                <c:pt idx="74">
                  <c:v>0.557806286515482</c:v>
                </c:pt>
                <c:pt idx="75">
                  <c:v>2.153829646493621</c:v>
                </c:pt>
                <c:pt idx="76">
                  <c:v>1.270419382708118</c:v>
                </c:pt>
                <c:pt idx="77">
                  <c:v>0.588972048500826</c:v>
                </c:pt>
                <c:pt idx="78">
                  <c:v>2.517586322815633</c:v>
                </c:pt>
                <c:pt idx="79">
                  <c:v>1.586210883594571</c:v>
                </c:pt>
                <c:pt idx="80">
                  <c:v>0.820078522796275</c:v>
                </c:pt>
                <c:pt idx="81">
                  <c:v>1.53097626420529</c:v>
                </c:pt>
                <c:pt idx="82">
                  <c:v>0.833836716361039</c:v>
                </c:pt>
                <c:pt idx="83">
                  <c:v>0.349343501645355</c:v>
                </c:pt>
                <c:pt idx="84">
                  <c:v>1.33678884051738</c:v>
                </c:pt>
                <c:pt idx="85">
                  <c:v>0.676276610009081</c:v>
                </c:pt>
                <c:pt idx="86">
                  <c:v>0.25336329746576</c:v>
                </c:pt>
                <c:pt idx="87">
                  <c:v>1.766221038850565</c:v>
                </c:pt>
                <c:pt idx="88">
                  <c:v>0.99251299311665</c:v>
                </c:pt>
                <c:pt idx="89">
                  <c:v>0.431626024492458</c:v>
                </c:pt>
                <c:pt idx="90">
                  <c:v>1.421909980589291</c:v>
                </c:pt>
                <c:pt idx="91">
                  <c:v>0.710862991626983</c:v>
                </c:pt>
                <c:pt idx="92">
                  <c:v>0.248673171800106</c:v>
                </c:pt>
                <c:pt idx="93">
                  <c:v>1.719045497134299</c:v>
                </c:pt>
                <c:pt idx="94">
                  <c:v>0.957388195157689</c:v>
                </c:pt>
                <c:pt idx="95">
                  <c:v>0.410677791654585</c:v>
                </c:pt>
                <c:pt idx="96">
                  <c:v>1.238634305465939</c:v>
                </c:pt>
                <c:pt idx="97">
                  <c:v>0.528994217622271</c:v>
                </c:pt>
                <c:pt idx="98">
                  <c:v>0.101337833061097</c:v>
                </c:pt>
                <c:pt idx="100">
                  <c:v>6.785910433906785</c:v>
                </c:pt>
                <c:pt idx="101">
                  <c:v>6.219514958985705</c:v>
                </c:pt>
                <c:pt idx="102">
                  <c:v>5.671549788270548</c:v>
                </c:pt>
                <c:pt idx="103">
                  <c:v>5.143682698649703</c:v>
                </c:pt>
                <c:pt idx="104">
                  <c:v>4.584725455354478</c:v>
                </c:pt>
                <c:pt idx="105">
                  <c:v>4.04660768930048</c:v>
                </c:pt>
                <c:pt idx="106">
                  <c:v>3.500266432573753</c:v>
                </c:pt>
                <c:pt idx="108">
                  <c:v>7.096014727109464</c:v>
                </c:pt>
                <c:pt idx="109">
                  <c:v>6.54212961388303</c:v>
                </c:pt>
                <c:pt idx="110">
                  <c:v>5.967843636199809</c:v>
                </c:pt>
                <c:pt idx="111">
                  <c:v>5.413326352935774</c:v>
                </c:pt>
                <c:pt idx="112">
                  <c:v>4.875724876842225</c:v>
                </c:pt>
                <c:pt idx="113">
                  <c:v>4.344905036546483</c:v>
                </c:pt>
                <c:pt idx="114">
                  <c:v>3.825305753601249</c:v>
                </c:pt>
                <c:pt idx="116">
                  <c:v>6.6339702934329</c:v>
                </c:pt>
                <c:pt idx="117">
                  <c:v>6.07309108145071</c:v>
                </c:pt>
                <c:pt idx="118">
                  <c:v>5.5236276649793</c:v>
                </c:pt>
                <c:pt idx="119">
                  <c:v>4.984631164246614</c:v>
                </c:pt>
                <c:pt idx="120">
                  <c:v>4.440686607896557</c:v>
                </c:pt>
                <c:pt idx="121">
                  <c:v>3.911278542337742</c:v>
                </c:pt>
                <c:pt idx="122">
                  <c:v>3.391308807169103</c:v>
                </c:pt>
                <c:pt idx="124">
                  <c:v>7.21886983739663</c:v>
                </c:pt>
                <c:pt idx="125">
                  <c:v>6.656342839253748</c:v>
                </c:pt>
                <c:pt idx="126">
                  <c:v>6.070496039169456</c:v>
                </c:pt>
                <c:pt idx="127">
                  <c:v>5.508571314627555</c:v>
                </c:pt>
                <c:pt idx="128">
                  <c:v>4.950538222881122</c:v>
                </c:pt>
                <c:pt idx="129">
                  <c:v>4.424829188438896</c:v>
                </c:pt>
                <c:pt idx="130">
                  <c:v>3.898027003408266</c:v>
                </c:pt>
                <c:pt idx="132">
                  <c:v>5.265880259291364</c:v>
                </c:pt>
                <c:pt idx="133">
                  <c:v>4.735252008229204</c:v>
                </c:pt>
                <c:pt idx="134">
                  <c:v>4.22737189469297</c:v>
                </c:pt>
                <c:pt idx="135">
                  <c:v>3.725435218344225</c:v>
                </c:pt>
                <c:pt idx="136">
                  <c:v>3.235544931719491</c:v>
                </c:pt>
                <c:pt idx="138">
                  <c:v>4.99668219158897</c:v>
                </c:pt>
                <c:pt idx="139">
                  <c:v>4.41764831779644</c:v>
                </c:pt>
                <c:pt idx="140">
                  <c:v>3.856463902088393</c:v>
                </c:pt>
                <c:pt idx="141">
                  <c:v>3.308106958596143</c:v>
                </c:pt>
                <c:pt idx="142">
                  <c:v>2.758897091821837</c:v>
                </c:pt>
                <c:pt idx="144">
                  <c:v>5.015622835607295</c:v>
                </c:pt>
                <c:pt idx="145">
                  <c:v>4.424754504167764</c:v>
                </c:pt>
                <c:pt idx="146">
                  <c:v>3.926312939601499</c:v>
                </c:pt>
                <c:pt idx="147">
                  <c:v>3.499275346239207</c:v>
                </c:pt>
                <c:pt idx="148">
                  <c:v>3.097890094152247</c:v>
                </c:pt>
                <c:pt idx="150">
                  <c:v>5.02566305251256</c:v>
                </c:pt>
                <c:pt idx="151">
                  <c:v>4.498030310430188</c:v>
                </c:pt>
                <c:pt idx="152">
                  <c:v>4.015604161185895</c:v>
                </c:pt>
                <c:pt idx="153">
                  <c:v>3.581739578556033</c:v>
                </c:pt>
                <c:pt idx="154">
                  <c:v>3.15777151088344</c:v>
                </c:pt>
                <c:pt idx="156">
                  <c:v>5.034830022683312</c:v>
                </c:pt>
                <c:pt idx="157">
                  <c:v>4.507809712997341</c:v>
                </c:pt>
                <c:pt idx="158">
                  <c:v>3.97789043041577</c:v>
                </c:pt>
                <c:pt idx="159">
                  <c:v>3.446011397451948</c:v>
                </c:pt>
                <c:pt idx="160">
                  <c:v>2.915383146389777</c:v>
                </c:pt>
                <c:pt idx="162">
                  <c:v>0.902497409741819</c:v>
                </c:pt>
                <c:pt idx="163">
                  <c:v>1.191702711734122</c:v>
                </c:pt>
                <c:pt idx="164">
                  <c:v>1.49577859396158</c:v>
                </c:pt>
                <c:pt idx="165">
                  <c:v>1.872728531761722</c:v>
                </c:pt>
                <c:pt idx="166">
                  <c:v>0.778669353998107</c:v>
                </c:pt>
                <c:pt idx="167">
                  <c:v>0.91220074662263</c:v>
                </c:pt>
                <c:pt idx="168">
                  <c:v>1.09044897802895</c:v>
                </c:pt>
                <c:pt idx="169">
                  <c:v>1.402823663071101</c:v>
                </c:pt>
                <c:pt idx="170">
                  <c:v>0.80845802707094</c:v>
                </c:pt>
                <c:pt idx="171">
                  <c:v>1.081433952133025</c:v>
                </c:pt>
                <c:pt idx="172">
                  <c:v>1.366685889731514</c:v>
                </c:pt>
                <c:pt idx="173">
                  <c:v>1.69734978475698</c:v>
                </c:pt>
                <c:pt idx="174">
                  <c:v>0.928975891401471</c:v>
                </c:pt>
                <c:pt idx="175">
                  <c:v>1.115561846981883</c:v>
                </c:pt>
                <c:pt idx="176">
                  <c:v>1.429219405836924</c:v>
                </c:pt>
                <c:pt idx="177">
                  <c:v>1.758698606967167</c:v>
                </c:pt>
                <c:pt idx="178">
                  <c:v>0.751134438210294</c:v>
                </c:pt>
                <c:pt idx="179">
                  <c:v>0.957626355932062</c:v>
                </c:pt>
                <c:pt idx="180">
                  <c:v>1.318240897874875</c:v>
                </c:pt>
                <c:pt idx="181">
                  <c:v>1.75715394005058</c:v>
                </c:pt>
                <c:pt idx="182">
                  <c:v>0.718613786997006</c:v>
                </c:pt>
                <c:pt idx="183">
                  <c:v>1.01160091167848</c:v>
                </c:pt>
                <c:pt idx="184">
                  <c:v>1.380508424052847</c:v>
                </c:pt>
                <c:pt idx="185">
                  <c:v>1.782134755853845</c:v>
                </c:pt>
                <c:pt idx="186">
                  <c:v>1.041155233643322</c:v>
                </c:pt>
                <c:pt idx="187">
                  <c:v>1.347625219960737</c:v>
                </c:pt>
                <c:pt idx="188">
                  <c:v>1.709238445540051</c:v>
                </c:pt>
                <c:pt idx="189">
                  <c:v>2.090252457784052</c:v>
                </c:pt>
                <c:pt idx="190">
                  <c:v>0.902304489899415</c:v>
                </c:pt>
                <c:pt idx="191">
                  <c:v>1.162587588163082</c:v>
                </c:pt>
                <c:pt idx="192">
                  <c:v>1.477668634802977</c:v>
                </c:pt>
                <c:pt idx="193">
                  <c:v>1.883133742911141</c:v>
                </c:pt>
                <c:pt idx="194">
                  <c:v>0.666636055011613</c:v>
                </c:pt>
                <c:pt idx="195">
                  <c:v>0.969943445366475</c:v>
                </c:pt>
                <c:pt idx="196">
                  <c:v>1.303271025308216</c:v>
                </c:pt>
                <c:pt idx="197">
                  <c:v>1.639743261929429</c:v>
                </c:pt>
                <c:pt idx="198">
                  <c:v>0.594234629590018</c:v>
                </c:pt>
                <c:pt idx="199">
                  <c:v>0.794524879926789</c:v>
                </c:pt>
                <c:pt idx="200">
                  <c:v>1.11193313264377</c:v>
                </c:pt>
                <c:pt idx="201">
                  <c:v>1.411176027496627</c:v>
                </c:pt>
                <c:pt idx="202">
                  <c:v>0.377665219830568</c:v>
                </c:pt>
                <c:pt idx="203">
                  <c:v>0.59433625663916</c:v>
                </c:pt>
                <c:pt idx="204">
                  <c:v>0.878440507743057</c:v>
                </c:pt>
                <c:pt idx="205">
                  <c:v>1.245371951848979</c:v>
                </c:pt>
                <c:pt idx="206">
                  <c:v>0.940555353873786</c:v>
                </c:pt>
                <c:pt idx="207">
                  <c:v>1.172509534870151</c:v>
                </c:pt>
                <c:pt idx="208">
                  <c:v>1.416894801568608</c:v>
                </c:pt>
                <c:pt idx="209">
                  <c:v>1.710242611556066</c:v>
                </c:pt>
                <c:pt idx="210">
                  <c:v>0.679979470185298</c:v>
                </c:pt>
                <c:pt idx="211">
                  <c:v>0.893000013868059</c:v>
                </c:pt>
                <c:pt idx="212">
                  <c:v>1.197611148420288</c:v>
                </c:pt>
                <c:pt idx="213">
                  <c:v>1.550807827982696</c:v>
                </c:pt>
                <c:pt idx="214">
                  <c:v>0.85875273936197</c:v>
                </c:pt>
                <c:pt idx="215">
                  <c:v>1.132199695991879</c:v>
                </c:pt>
                <c:pt idx="216">
                  <c:v>1.449770424845536</c:v>
                </c:pt>
                <c:pt idx="217">
                  <c:v>1.79403997192678</c:v>
                </c:pt>
                <c:pt idx="218">
                  <c:v>0.996647362011422</c:v>
                </c:pt>
                <c:pt idx="219">
                  <c:v>1.27081571529648</c:v>
                </c:pt>
                <c:pt idx="220">
                  <c:v>1.635190408536515</c:v>
                </c:pt>
                <c:pt idx="221">
                  <c:v>1.957273907705628</c:v>
                </c:pt>
                <c:pt idx="223">
                  <c:v>3.939715990444856</c:v>
                </c:pt>
                <c:pt idx="224">
                  <c:v>3.37667749523197</c:v>
                </c:pt>
                <c:pt idx="225">
                  <c:v>2.827858475026757</c:v>
                </c:pt>
                <c:pt idx="226">
                  <c:v>2.343971405142797</c:v>
                </c:pt>
                <c:pt idx="227">
                  <c:v>1.877420607600029</c:v>
                </c:pt>
                <c:pt idx="228">
                  <c:v>1.463852776197292</c:v>
                </c:pt>
                <c:pt idx="229">
                  <c:v>1.08462604669337</c:v>
                </c:pt>
                <c:pt idx="230">
                  <c:v>0.759995283441393</c:v>
                </c:pt>
                <c:pt idx="231">
                  <c:v>0.509867610055907</c:v>
                </c:pt>
                <c:pt idx="232">
                  <c:v>0.331925124079769</c:v>
                </c:pt>
                <c:pt idx="234">
                  <c:v>4.434415265565566</c:v>
                </c:pt>
                <c:pt idx="235">
                  <c:v>4.972761641668173</c:v>
                </c:pt>
                <c:pt idx="236">
                  <c:v>5.524653508761395</c:v>
                </c:pt>
                <c:pt idx="237">
                  <c:v>6.088113122163786</c:v>
                </c:pt>
                <c:pt idx="238">
                  <c:v>6.661530168224606</c:v>
                </c:pt>
                <c:pt idx="239">
                  <c:v>7.243555866210174</c:v>
                </c:pt>
                <c:pt idx="240">
                  <c:v>7.833110406141285</c:v>
                </c:pt>
                <c:pt idx="242">
                  <c:v>4.426689328580074</c:v>
                </c:pt>
                <c:pt idx="243">
                  <c:v>4.957497451933404</c:v>
                </c:pt>
                <c:pt idx="244">
                  <c:v>5.50236319581615</c:v>
                </c:pt>
                <c:pt idx="245">
                  <c:v>6.059395482648556</c:v>
                </c:pt>
                <c:pt idx="246">
                  <c:v>6.626979814835185</c:v>
                </c:pt>
                <c:pt idx="247">
                  <c:v>7.2037635851804</c:v>
                </c:pt>
                <c:pt idx="248">
                  <c:v>7.788569528160804</c:v>
                </c:pt>
                <c:pt idx="250">
                  <c:v>1.987081162809029</c:v>
                </c:pt>
                <c:pt idx="251">
                  <c:v>2.402212076804112</c:v>
                </c:pt>
                <c:pt idx="252">
                  <c:v>2.849880217970015</c:v>
                </c:pt>
                <c:pt idx="253">
                  <c:v>3.325313309137478</c:v>
                </c:pt>
                <c:pt idx="254">
                  <c:v>3.824198157312554</c:v>
                </c:pt>
                <c:pt idx="255">
                  <c:v>4.342829960271067</c:v>
                </c:pt>
                <c:pt idx="256">
                  <c:v>4.878107334429737</c:v>
                </c:pt>
                <c:pt idx="258">
                  <c:v>1.972598126061838</c:v>
                </c:pt>
                <c:pt idx="259">
                  <c:v>2.372095955758172</c:v>
                </c:pt>
                <c:pt idx="260">
                  <c:v>2.804409681229617</c:v>
                </c:pt>
                <c:pt idx="261">
                  <c:v>3.265574427877441</c:v>
                </c:pt>
                <c:pt idx="262">
                  <c:v>3.751659522236644</c:v>
                </c:pt>
                <c:pt idx="263">
                  <c:v>4.25902391198334</c:v>
                </c:pt>
                <c:pt idx="264">
                  <c:v>4.784511812188684</c:v>
                </c:pt>
                <c:pt idx="266">
                  <c:v>1.93271262081127</c:v>
                </c:pt>
                <c:pt idx="267">
                  <c:v>2.342964477147389</c:v>
                </c:pt>
                <c:pt idx="268">
                  <c:v>2.786444268530222</c:v>
                </c:pt>
                <c:pt idx="269">
                  <c:v>3.263203305389641</c:v>
                </c:pt>
                <c:pt idx="270">
                  <c:v>3.754204951502767</c:v>
                </c:pt>
                <c:pt idx="271">
                  <c:v>4.270317563805976</c:v>
                </c:pt>
                <c:pt idx="272">
                  <c:v>4.803430594083554</c:v>
                </c:pt>
                <c:pt idx="274">
                  <c:v>1.848701318284555</c:v>
                </c:pt>
                <c:pt idx="275">
                  <c:v>2.179885275654529</c:v>
                </c:pt>
                <c:pt idx="276">
                  <c:v>2.552111121415735</c:v>
                </c:pt>
                <c:pt idx="277">
                  <c:v>2.961653362607395</c:v>
                </c:pt>
                <c:pt idx="278">
                  <c:v>3.404497822128834</c:v>
                </c:pt>
                <c:pt idx="279">
                  <c:v>3.874840877191275</c:v>
                </c:pt>
                <c:pt idx="280">
                  <c:v>4.369655967871528</c:v>
                </c:pt>
              </c:numCache>
            </c:numRef>
          </c:xVal>
          <c:yVal>
            <c:numRef>
              <c:f>Sheet1!$D$4:$D$285</c:f>
              <c:numCache>
                <c:formatCode>General</c:formatCode>
                <c:ptCount val="282"/>
                <c:pt idx="28">
                  <c:v>0.177632639380737</c:v>
                </c:pt>
                <c:pt idx="29">
                  <c:v>0.208544119421803</c:v>
                </c:pt>
                <c:pt idx="30">
                  <c:v>0.250128816048018</c:v>
                </c:pt>
                <c:pt idx="31">
                  <c:v>0.297242430841011</c:v>
                </c:pt>
                <c:pt idx="32">
                  <c:v>0.360896914444055</c:v>
                </c:pt>
                <c:pt idx="33">
                  <c:v>0.429922770085655</c:v>
                </c:pt>
                <c:pt idx="34">
                  <c:v>0.516841150142115</c:v>
                </c:pt>
                <c:pt idx="35">
                  <c:v>0.629527237800907</c:v>
                </c:pt>
                <c:pt idx="36">
                  <c:v>0.729614591852634</c:v>
                </c:pt>
                <c:pt idx="37">
                  <c:v>0.273837633928481</c:v>
                </c:pt>
                <c:pt idx="38">
                  <c:v>0.339613261527065</c:v>
                </c:pt>
                <c:pt idx="39">
                  <c:v>0.384238283455712</c:v>
                </c:pt>
                <c:pt idx="40">
                  <c:v>0.407441273607956</c:v>
                </c:pt>
                <c:pt idx="41">
                  <c:v>0.445594314462134</c:v>
                </c:pt>
                <c:pt idx="42">
                  <c:v>0.501780571404205</c:v>
                </c:pt>
                <c:pt idx="43">
                  <c:v>0.575766739789969</c:v>
                </c:pt>
                <c:pt idx="44">
                  <c:v>0.658233142770711</c:v>
                </c:pt>
                <c:pt idx="45">
                  <c:v>0.741576219689526</c:v>
                </c:pt>
                <c:pt idx="46">
                  <c:v>0.111895529695797</c:v>
                </c:pt>
                <c:pt idx="47">
                  <c:v>0.126903023940128</c:v>
                </c:pt>
                <c:pt idx="48">
                  <c:v>0.145219898213013</c:v>
                </c:pt>
                <c:pt idx="49">
                  <c:v>0.167872438561018</c:v>
                </c:pt>
                <c:pt idx="50">
                  <c:v>0.202260968417299</c:v>
                </c:pt>
                <c:pt idx="51">
                  <c:v>0.248273187111909</c:v>
                </c:pt>
                <c:pt idx="52">
                  <c:v>0.302730220178511</c:v>
                </c:pt>
                <c:pt idx="53">
                  <c:v>0.365694705095088</c:v>
                </c:pt>
                <c:pt idx="54">
                  <c:v>0.437171949729155</c:v>
                </c:pt>
                <c:pt idx="55">
                  <c:v>0.513472988877147</c:v>
                </c:pt>
                <c:pt idx="56">
                  <c:v>0.587332196988786</c:v>
                </c:pt>
                <c:pt idx="57">
                  <c:v>0.653923513960045</c:v>
                </c:pt>
                <c:pt idx="58">
                  <c:v>0.714644178340891</c:v>
                </c:pt>
                <c:pt idx="60">
                  <c:v>0.298581192112891</c:v>
                </c:pt>
                <c:pt idx="61">
                  <c:v>0.358807439325832</c:v>
                </c:pt>
                <c:pt idx="62">
                  <c:v>0.495895366630725</c:v>
                </c:pt>
                <c:pt idx="63">
                  <c:v>0.313577067084456</c:v>
                </c:pt>
                <c:pt idx="64">
                  <c:v>0.385311532751858</c:v>
                </c:pt>
                <c:pt idx="65">
                  <c:v>0.542282355579619</c:v>
                </c:pt>
                <c:pt idx="66">
                  <c:v>0.337111885558601</c:v>
                </c:pt>
                <c:pt idx="67">
                  <c:v>0.410420811002114</c:v>
                </c:pt>
                <c:pt idx="68">
                  <c:v>0.561593788767505</c:v>
                </c:pt>
                <c:pt idx="69">
                  <c:v>0.446729918856154</c:v>
                </c:pt>
                <c:pt idx="70">
                  <c:v>0.551391389614682</c:v>
                </c:pt>
                <c:pt idx="71">
                  <c:v>0.720622594413</c:v>
                </c:pt>
                <c:pt idx="72">
                  <c:v>0.39619555095758</c:v>
                </c:pt>
                <c:pt idx="73">
                  <c:v>0.488342272982469</c:v>
                </c:pt>
                <c:pt idx="74">
                  <c:v>0.65465093805636</c:v>
                </c:pt>
                <c:pt idx="75">
                  <c:v>0.343349031161231</c:v>
                </c:pt>
                <c:pt idx="76">
                  <c:v>0.435596925919595</c:v>
                </c:pt>
                <c:pt idx="77">
                  <c:v>0.616288377359577</c:v>
                </c:pt>
                <c:pt idx="78">
                  <c:v>0.315128144749026</c:v>
                </c:pt>
                <c:pt idx="79">
                  <c:v>0.387753478760434</c:v>
                </c:pt>
                <c:pt idx="80">
                  <c:v>0.545419864802912</c:v>
                </c:pt>
                <c:pt idx="81">
                  <c:v>0.4669969619731</c:v>
                </c:pt>
                <c:pt idx="82">
                  <c:v>0.573816068325714</c:v>
                </c:pt>
                <c:pt idx="83">
                  <c:v>0.740018373127984</c:v>
                </c:pt>
                <c:pt idx="84">
                  <c:v>0.486478392033812</c:v>
                </c:pt>
                <c:pt idx="85">
                  <c:v>0.609236835466749</c:v>
                </c:pt>
                <c:pt idx="86">
                  <c:v>0.782983764761323</c:v>
                </c:pt>
                <c:pt idx="87">
                  <c:v>0.415927312102581</c:v>
                </c:pt>
                <c:pt idx="88">
                  <c:v>0.518646597797606</c:v>
                </c:pt>
                <c:pt idx="89">
                  <c:v>0.693841651218468</c:v>
                </c:pt>
                <c:pt idx="90">
                  <c:v>0.448224438995366</c:v>
                </c:pt>
                <c:pt idx="91">
                  <c:v>0.576844268542863</c:v>
                </c:pt>
                <c:pt idx="92">
                  <c:v>0.761748029180125</c:v>
                </c:pt>
                <c:pt idx="93">
                  <c:v>0.423679668544104</c:v>
                </c:pt>
                <c:pt idx="94">
                  <c:v>0.528106099911286</c:v>
                </c:pt>
                <c:pt idx="95">
                  <c:v>0.70319370178524</c:v>
                </c:pt>
                <c:pt idx="96">
                  <c:v>0.440794333605647</c:v>
                </c:pt>
                <c:pt idx="97">
                  <c:v>0.589807004810255</c:v>
                </c:pt>
                <c:pt idx="98">
                  <c:v>0.785542073772393</c:v>
                </c:pt>
                <c:pt idx="100">
                  <c:v>0.187754567546103</c:v>
                </c:pt>
                <c:pt idx="101">
                  <c:v>0.19615871138938</c:v>
                </c:pt>
                <c:pt idx="102">
                  <c:v>0.223951066592235</c:v>
                </c:pt>
                <c:pt idx="103">
                  <c:v>0.216021962292267</c:v>
                </c:pt>
                <c:pt idx="104">
                  <c:v>0.208627662264331</c:v>
                </c:pt>
                <c:pt idx="105">
                  <c:v>0.217728172893478</c:v>
                </c:pt>
                <c:pt idx="106">
                  <c:v>0.215703285842928</c:v>
                </c:pt>
                <c:pt idx="108">
                  <c:v>0.182205713104438</c:v>
                </c:pt>
                <c:pt idx="109">
                  <c:v>0.186196580935175</c:v>
                </c:pt>
                <c:pt idx="110">
                  <c:v>0.185740566646052</c:v>
                </c:pt>
                <c:pt idx="111">
                  <c:v>0.21220284090652</c:v>
                </c:pt>
                <c:pt idx="112">
                  <c:v>0.229296932632792</c:v>
                </c:pt>
                <c:pt idx="113">
                  <c:v>0.242282770022636</c:v>
                </c:pt>
                <c:pt idx="114">
                  <c:v>0.24340469061018</c:v>
                </c:pt>
                <c:pt idx="116">
                  <c:v>0.185321689960195</c:v>
                </c:pt>
                <c:pt idx="117">
                  <c:v>0.199057098121188</c:v>
                </c:pt>
                <c:pt idx="118">
                  <c:v>0.214842137621623</c:v>
                </c:pt>
                <c:pt idx="119">
                  <c:v>0.218823153685837</c:v>
                </c:pt>
                <c:pt idx="120">
                  <c:v>0.225739747623452</c:v>
                </c:pt>
                <c:pt idx="121">
                  <c:v>0.243033925435769</c:v>
                </c:pt>
                <c:pt idx="122">
                  <c:v>0.266633330823513</c:v>
                </c:pt>
                <c:pt idx="124">
                  <c:v>0.215858120212737</c:v>
                </c:pt>
                <c:pt idx="125">
                  <c:v>0.171623408105417</c:v>
                </c:pt>
                <c:pt idx="126">
                  <c:v>0.172057856674113</c:v>
                </c:pt>
                <c:pt idx="127">
                  <c:v>0.192121206217995</c:v>
                </c:pt>
                <c:pt idx="128">
                  <c:v>0.218245304472581</c:v>
                </c:pt>
                <c:pt idx="129">
                  <c:v>0.240773641593259</c:v>
                </c:pt>
                <c:pt idx="130">
                  <c:v>0.251137609209445</c:v>
                </c:pt>
                <c:pt idx="132">
                  <c:v>0.207518749639422</c:v>
                </c:pt>
                <c:pt idx="133">
                  <c:v>0.250874566236087</c:v>
                </c:pt>
                <c:pt idx="134">
                  <c:v>0.271571162513265</c:v>
                </c:pt>
                <c:pt idx="135">
                  <c:v>0.2845480795491</c:v>
                </c:pt>
                <c:pt idx="136">
                  <c:v>0.312725459988412</c:v>
                </c:pt>
                <c:pt idx="138">
                  <c:v>0.149780140929454</c:v>
                </c:pt>
                <c:pt idx="139">
                  <c:v>0.177506364103313</c:v>
                </c:pt>
                <c:pt idx="140">
                  <c:v>0.199635091710264</c:v>
                </c:pt>
                <c:pt idx="141">
                  <c:v>0.20827290289206</c:v>
                </c:pt>
                <c:pt idx="142">
                  <c:v>0.234136867662075</c:v>
                </c:pt>
                <c:pt idx="144">
                  <c:v>0.112779850207566</c:v>
                </c:pt>
                <c:pt idx="145">
                  <c:v>0.214229007520583</c:v>
                </c:pt>
                <c:pt idx="146">
                  <c:v>0.332407904205185</c:v>
                </c:pt>
                <c:pt idx="147">
                  <c:v>0.40241923455562</c:v>
                </c:pt>
                <c:pt idx="148">
                  <c:v>0.440909286825843</c:v>
                </c:pt>
                <c:pt idx="150">
                  <c:v>0.221803325737807</c:v>
                </c:pt>
                <c:pt idx="151">
                  <c:v>0.271396523238608</c:v>
                </c:pt>
                <c:pt idx="152">
                  <c:v>0.339035952556319</c:v>
                </c:pt>
                <c:pt idx="153">
                  <c:v>0.381204544748006</c:v>
                </c:pt>
                <c:pt idx="154">
                  <c:v>0.395433294711249</c:v>
                </c:pt>
                <c:pt idx="156">
                  <c:v>0.189924035408272</c:v>
                </c:pt>
                <c:pt idx="157">
                  <c:v>0.237579245858207</c:v>
                </c:pt>
                <c:pt idx="158">
                  <c:v>0.234074417869203</c:v>
                </c:pt>
                <c:pt idx="159">
                  <c:v>0.233563005213649</c:v>
                </c:pt>
                <c:pt idx="160">
                  <c:v>0.24451904036131</c:v>
                </c:pt>
                <c:pt idx="162">
                  <c:v>0.58276494501691</c:v>
                </c:pt>
                <c:pt idx="163">
                  <c:v>0.561311232656511</c:v>
                </c:pt>
                <c:pt idx="164">
                  <c:v>0.45617619407233</c:v>
                </c:pt>
                <c:pt idx="165">
                  <c:v>0.406320282177735</c:v>
                </c:pt>
                <c:pt idx="166">
                  <c:v>0.807354922057604</c:v>
                </c:pt>
                <c:pt idx="167">
                  <c:v>0.742842160502875</c:v>
                </c:pt>
                <c:pt idx="168">
                  <c:v>0.549338590990435</c:v>
                </c:pt>
                <c:pt idx="169">
                  <c:v>0.552541023028779</c:v>
                </c:pt>
                <c:pt idx="170">
                  <c:v>0.606178986630852</c:v>
                </c:pt>
                <c:pt idx="171">
                  <c:v>0.588468444222692</c:v>
                </c:pt>
                <c:pt idx="172">
                  <c:v>0.522952838445731</c:v>
                </c:pt>
                <c:pt idx="173">
                  <c:v>0.545434136534519</c:v>
                </c:pt>
                <c:pt idx="174">
                  <c:v>0.730813367184611</c:v>
                </c:pt>
                <c:pt idx="175">
                  <c:v>0.547487795302493</c:v>
                </c:pt>
                <c:pt idx="176">
                  <c:v>0.524661990453342</c:v>
                </c:pt>
                <c:pt idx="177">
                  <c:v>0.449802917439521</c:v>
                </c:pt>
                <c:pt idx="178">
                  <c:v>0.702095134319154</c:v>
                </c:pt>
                <c:pt idx="179">
                  <c:v>0.479743188666659</c:v>
                </c:pt>
                <c:pt idx="180">
                  <c:v>0.366782330671623</c:v>
                </c:pt>
                <c:pt idx="181">
                  <c:v>0.339486466271667</c:v>
                </c:pt>
                <c:pt idx="182">
                  <c:v>0.577308928177721</c:v>
                </c:pt>
                <c:pt idx="183">
                  <c:v>0.467778961350817</c:v>
                </c:pt>
                <c:pt idx="184">
                  <c:v>0.420575682820274</c:v>
                </c:pt>
                <c:pt idx="185">
                  <c:v>0.364411426208876</c:v>
                </c:pt>
                <c:pt idx="186">
                  <c:v>0.557857270558558</c:v>
                </c:pt>
                <c:pt idx="187">
                  <c:v>0.47830239273686</c:v>
                </c:pt>
                <c:pt idx="188">
                  <c:v>0.450312974026374</c:v>
                </c:pt>
                <c:pt idx="189">
                  <c:v>0.476438043942987</c:v>
                </c:pt>
                <c:pt idx="190">
                  <c:v>0.624490864907794</c:v>
                </c:pt>
                <c:pt idx="191">
                  <c:v>0.545434136534519</c:v>
                </c:pt>
                <c:pt idx="192">
                  <c:v>0.415037499278844</c:v>
                </c:pt>
                <c:pt idx="193">
                  <c:v>0.415037499278844</c:v>
                </c:pt>
                <c:pt idx="194">
                  <c:v>0.562419932070068</c:v>
                </c:pt>
                <c:pt idx="195">
                  <c:v>0.51910995342653</c:v>
                </c:pt>
                <c:pt idx="196">
                  <c:v>0.514573172829758</c:v>
                </c:pt>
                <c:pt idx="197">
                  <c:v>0.501194143028558</c:v>
                </c:pt>
                <c:pt idx="198">
                  <c:v>0.711042249100731</c:v>
                </c:pt>
                <c:pt idx="199">
                  <c:v>0.54207668786798</c:v>
                </c:pt>
                <c:pt idx="200">
                  <c:v>0.568283759574526</c:v>
                </c:pt>
                <c:pt idx="201">
                  <c:v>0.573735245297902</c:v>
                </c:pt>
                <c:pt idx="202">
                  <c:v>0.687409769691974</c:v>
                </c:pt>
                <c:pt idx="203">
                  <c:v>0.590124205836935</c:v>
                </c:pt>
                <c:pt idx="204">
                  <c:v>0.470629825242161</c:v>
                </c:pt>
                <c:pt idx="205">
                  <c:v>0.377367081312789</c:v>
                </c:pt>
                <c:pt idx="206">
                  <c:v>0.665360853363084</c:v>
                </c:pt>
                <c:pt idx="207">
                  <c:v>0.64742658766781</c:v>
                </c:pt>
                <c:pt idx="208">
                  <c:v>0.576788569275456</c:v>
                </c:pt>
                <c:pt idx="209">
                  <c:v>0.540568381362703</c:v>
                </c:pt>
                <c:pt idx="210">
                  <c:v>0.692676318021409</c:v>
                </c:pt>
                <c:pt idx="211">
                  <c:v>0.560539026781939</c:v>
                </c:pt>
                <c:pt idx="212">
                  <c:v>0.490444901936866</c:v>
                </c:pt>
                <c:pt idx="213">
                  <c:v>0.502500340529183</c:v>
                </c:pt>
                <c:pt idx="214">
                  <c:v>0.605499431723851</c:v>
                </c:pt>
                <c:pt idx="215">
                  <c:v>0.541842284351336</c:v>
                </c:pt>
                <c:pt idx="216">
                  <c:v>0.503324031696799</c:v>
                </c:pt>
                <c:pt idx="217">
                  <c:v>0.36476429279762</c:v>
                </c:pt>
                <c:pt idx="218">
                  <c:v>0.604458676346953</c:v>
                </c:pt>
                <c:pt idx="219">
                  <c:v>0.474318437037164</c:v>
                </c:pt>
                <c:pt idx="220">
                  <c:v>0.535331732996556</c:v>
                </c:pt>
                <c:pt idx="221">
                  <c:v>0.471621027645211</c:v>
                </c:pt>
                <c:pt idx="223">
                  <c:v>0.165223663621405</c:v>
                </c:pt>
                <c:pt idx="224">
                  <c:v>0.19796433816557</c:v>
                </c:pt>
                <c:pt idx="225">
                  <c:v>0.255060022566259</c:v>
                </c:pt>
                <c:pt idx="226">
                  <c:v>0.314404000995184</c:v>
                </c:pt>
                <c:pt idx="227">
                  <c:v>0.365128609313163</c:v>
                </c:pt>
                <c:pt idx="228">
                  <c:v>0.42811960926811</c:v>
                </c:pt>
                <c:pt idx="229">
                  <c:v>0.492274142854263</c:v>
                </c:pt>
                <c:pt idx="230">
                  <c:v>0.585399426877019</c:v>
                </c:pt>
                <c:pt idx="231">
                  <c:v>0.691212651968218</c:v>
                </c:pt>
                <c:pt idx="232">
                  <c:v>0.777891042020811</c:v>
                </c:pt>
              </c:numCache>
            </c:numRef>
          </c:yVal>
          <c:smooth val="0"/>
        </c:ser>
        <c:dLbls>
          <c:showLegendKey val="0"/>
          <c:showVal val="0"/>
          <c:showCatName val="0"/>
          <c:showSerName val="0"/>
          <c:showPercent val="0"/>
          <c:showBubbleSize val="0"/>
        </c:dLbls>
        <c:axId val="-2143228448"/>
        <c:axId val="-2143649984"/>
      </c:scatterChart>
      <c:valAx>
        <c:axId val="-2143228448"/>
        <c:scaling>
          <c:orientation val="minMax"/>
          <c:max val="8.0"/>
          <c:min val="0.0"/>
        </c:scaling>
        <c:delete val="0"/>
        <c:axPos val="b"/>
        <c:numFmt formatCode="General" sourceLinked="1"/>
        <c:majorTickMark val="out"/>
        <c:minorTickMark val="none"/>
        <c:tickLblPos val="nextTo"/>
        <c:spPr>
          <a:ln w="5051">
            <a:solidFill>
              <a:srgbClr val="000000"/>
            </a:solidFill>
            <a:prstDash val="solid"/>
          </a:ln>
        </c:spPr>
        <c:txPr>
          <a:bodyPr rot="0" vert="horz"/>
          <a:lstStyle/>
          <a:p>
            <a:pPr>
              <a:defRPr sz="1392" b="0" i="0" u="none" strike="noStrike" baseline="0">
                <a:solidFill>
                  <a:srgbClr val="000000"/>
                </a:solidFill>
                <a:latin typeface="Arial"/>
                <a:ea typeface="Arial"/>
                <a:cs typeface="Arial"/>
              </a:defRPr>
            </a:pPr>
            <a:endParaRPr lang="en-US"/>
          </a:p>
        </c:txPr>
        <c:crossAx val="-2143649984"/>
        <c:crosses val="autoZero"/>
        <c:crossBetween val="midCat"/>
      </c:valAx>
      <c:valAx>
        <c:axId val="-2143649984"/>
        <c:scaling>
          <c:orientation val="minMax"/>
        </c:scaling>
        <c:delete val="0"/>
        <c:axPos val="l"/>
        <c:title>
          <c:tx>
            <c:rich>
              <a:bodyPr/>
              <a:lstStyle/>
              <a:p>
                <a:pPr>
                  <a:defRPr sz="1392" b="1" i="0" u="none" strike="noStrike" baseline="0">
                    <a:solidFill>
                      <a:srgbClr val="000000"/>
                    </a:solidFill>
                    <a:latin typeface="Arial"/>
                    <a:ea typeface="Arial"/>
                    <a:cs typeface="Arial"/>
                  </a:defRPr>
                </a:pPr>
                <a:r>
                  <a:rPr lang="en-US"/>
                  <a:t>z(A)</a:t>
                </a:r>
              </a:p>
            </c:rich>
          </c:tx>
          <c:layout>
            <c:manualLayout>
              <c:xMode val="edge"/>
              <c:yMode val="edge"/>
              <c:x val="0.00581912697805978"/>
              <c:y val="0.410228604087232"/>
            </c:manualLayout>
          </c:layout>
          <c:overlay val="0"/>
          <c:spPr>
            <a:noFill/>
            <a:ln w="40409">
              <a:noFill/>
            </a:ln>
          </c:spPr>
        </c:title>
        <c:numFmt formatCode="General" sourceLinked="1"/>
        <c:majorTickMark val="out"/>
        <c:minorTickMark val="none"/>
        <c:tickLblPos val="nextTo"/>
        <c:spPr>
          <a:ln w="5051">
            <a:solidFill>
              <a:srgbClr val="000000"/>
            </a:solidFill>
            <a:prstDash val="solid"/>
          </a:ln>
        </c:spPr>
        <c:txPr>
          <a:bodyPr rot="0" vert="horz"/>
          <a:lstStyle/>
          <a:p>
            <a:pPr>
              <a:defRPr sz="1392" b="0" i="0" u="none" strike="noStrike" baseline="0">
                <a:solidFill>
                  <a:srgbClr val="000000"/>
                </a:solidFill>
                <a:latin typeface="Arial"/>
                <a:ea typeface="Arial"/>
                <a:cs typeface="Arial"/>
              </a:defRPr>
            </a:pPr>
            <a:endParaRPr lang="en-US"/>
          </a:p>
        </c:txPr>
        <c:crossAx val="-2143228448"/>
        <c:crosses val="autoZero"/>
        <c:crossBetween val="midCat"/>
      </c:valAx>
      <c:spPr>
        <a:noFill/>
        <a:ln w="40409">
          <a:noFill/>
        </a:ln>
      </c:spPr>
    </c:plotArea>
    <c:legend>
      <c:legendPos val="r"/>
      <c:legendEntry>
        <c:idx val="0"/>
        <c:txPr>
          <a:bodyPr/>
          <a:lstStyle/>
          <a:p>
            <a:pPr>
              <a:defRPr sz="1464" b="0" i="0" u="none" strike="noStrike" baseline="0">
                <a:solidFill>
                  <a:srgbClr val="000000"/>
                </a:solidFill>
                <a:latin typeface="Arial"/>
                <a:ea typeface="Arial"/>
                <a:cs typeface="Arial"/>
              </a:defRPr>
            </a:pPr>
            <a:endParaRPr lang="en-US"/>
          </a:p>
        </c:txPr>
      </c:legendEntry>
      <c:legendEntry>
        <c:idx val="1"/>
        <c:txPr>
          <a:bodyPr/>
          <a:lstStyle/>
          <a:p>
            <a:pPr>
              <a:defRPr sz="1464" b="0" i="0" u="none" strike="noStrike" baseline="0">
                <a:solidFill>
                  <a:srgbClr val="000000"/>
                </a:solidFill>
                <a:latin typeface="Arial"/>
                <a:ea typeface="Arial"/>
                <a:cs typeface="Arial"/>
              </a:defRPr>
            </a:pPr>
            <a:endParaRPr lang="en-US"/>
          </a:p>
        </c:txPr>
      </c:legendEntry>
      <c:layout>
        <c:manualLayout>
          <c:xMode val="edge"/>
          <c:yMode val="edge"/>
          <c:x val="0.445780544809658"/>
          <c:y val="0.117987278319859"/>
          <c:w val="0.551312684516632"/>
          <c:h val="0.311862384351736"/>
        </c:manualLayout>
      </c:layout>
      <c:overlay val="0"/>
      <c:spPr>
        <a:solidFill>
          <a:srgbClr val="FFFFFF"/>
        </a:solidFill>
        <a:ln w="40409">
          <a:noFill/>
        </a:ln>
      </c:spPr>
      <c:txPr>
        <a:bodyPr/>
        <a:lstStyle/>
        <a:p>
          <a:pPr>
            <a:defRPr sz="1169"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solidFill>
        <a:schemeClr val="tx1"/>
      </a:solidFill>
    </a:ln>
  </c:spPr>
  <c:txPr>
    <a:bodyPr/>
    <a:lstStyle/>
    <a:p>
      <a:pPr>
        <a:defRPr sz="1392"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23178258967629"/>
          <c:y val="0.038863976083707"/>
          <c:w val="0.84251312335958"/>
          <c:h val="0.813612513682426"/>
        </c:manualLayout>
      </c:layout>
      <c:scatterChart>
        <c:scatterStyle val="lineMarker"/>
        <c:varyColors val="0"/>
        <c:ser>
          <c:idx val="0"/>
          <c:order val="0"/>
          <c:tx>
            <c:v># families with m = 1</c:v>
          </c:tx>
          <c:spPr>
            <a:ln w="47625">
              <a:noFill/>
            </a:ln>
            <a:effectLst>
              <a:outerShdw dist="38100" dir="2700000" sx="0" sy="0" algn="tl" rotWithShape="0">
                <a:srgbClr val="000000"/>
              </a:outerShdw>
            </a:effectLst>
          </c:spPr>
          <c:marker>
            <c:symbol val="x"/>
            <c:size val="9"/>
            <c:spPr>
              <a:ln>
                <a:solidFill>
                  <a:schemeClr val="tx1"/>
                </a:solidFill>
              </a:ln>
              <a:effectLst>
                <a:outerShdw dist="38100" dir="2700000" sx="0" sy="0" algn="tl" rotWithShape="0">
                  <a:srgbClr val="000000"/>
                </a:outerShdw>
              </a:effectLst>
            </c:spPr>
          </c:marker>
          <c:xVal>
            <c:numRef>
              <c:f>'[Gamma Graph.xlsx]Sheet1'!$I$20:$I$84</c:f>
              <c:numCache>
                <c:formatCode>General</c:formatCode>
                <c:ptCount val="65"/>
                <c:pt idx="0">
                  <c:v>3.091042453358316</c:v>
                </c:pt>
                <c:pt idx="1">
                  <c:v>3.988984046564274</c:v>
                </c:pt>
                <c:pt idx="2">
                  <c:v>3.58351893845611</c:v>
                </c:pt>
                <c:pt idx="3">
                  <c:v>3.988984046564274</c:v>
                </c:pt>
                <c:pt idx="4">
                  <c:v>4.983606621708338</c:v>
                </c:pt>
                <c:pt idx="5">
                  <c:v>5.54126354515843</c:v>
                </c:pt>
                <c:pt idx="6">
                  <c:v>3.688879454113936</c:v>
                </c:pt>
                <c:pt idx="7">
                  <c:v>4.607168188650764</c:v>
                </c:pt>
                <c:pt idx="8">
                  <c:v>4.043051267834548</c:v>
                </c:pt>
                <c:pt idx="9">
                  <c:v>3.465735902799727</c:v>
                </c:pt>
                <c:pt idx="10">
                  <c:v>4.373238128640802</c:v>
                </c:pt>
                <c:pt idx="11">
                  <c:v>4.219507705176106</c:v>
                </c:pt>
                <c:pt idx="12">
                  <c:v>3.034952986707272</c:v>
                </c:pt>
                <c:pt idx="13">
                  <c:v>4.037774210733707</c:v>
                </c:pt>
                <c:pt idx="14">
                  <c:v>4.90527477843843</c:v>
                </c:pt>
                <c:pt idx="15">
                  <c:v>4.276666119016057</c:v>
                </c:pt>
                <c:pt idx="16">
                  <c:v>4.624972813284224</c:v>
                </c:pt>
                <c:pt idx="17">
                  <c:v>1.791759469228055</c:v>
                </c:pt>
                <c:pt idx="18">
                  <c:v>3.206803243633932</c:v>
                </c:pt>
                <c:pt idx="19">
                  <c:v>3.958906591326996</c:v>
                </c:pt>
                <c:pt idx="20">
                  <c:v>2.833213344056216</c:v>
                </c:pt>
                <c:pt idx="21">
                  <c:v>2.079441541679836</c:v>
                </c:pt>
                <c:pt idx="22">
                  <c:v>2.839078463508505</c:v>
                </c:pt>
                <c:pt idx="23">
                  <c:v>2.484906649788</c:v>
                </c:pt>
                <c:pt idx="24">
                  <c:v>2.312535423847212</c:v>
                </c:pt>
                <c:pt idx="25">
                  <c:v>3.010620886047742</c:v>
                </c:pt>
                <c:pt idx="26">
                  <c:v>2.302585092994046</c:v>
                </c:pt>
                <c:pt idx="27">
                  <c:v>2.261763098473791</c:v>
                </c:pt>
                <c:pt idx="28">
                  <c:v>2.965273066069282</c:v>
                </c:pt>
                <c:pt idx="29">
                  <c:v>2.302585092994046</c:v>
                </c:pt>
                <c:pt idx="30">
                  <c:v>2.116255514802552</c:v>
                </c:pt>
                <c:pt idx="31">
                  <c:v>2.884800712846709</c:v>
                </c:pt>
                <c:pt idx="32">
                  <c:v>2.525728644308256</c:v>
                </c:pt>
                <c:pt idx="33">
                  <c:v>0.0</c:v>
                </c:pt>
                <c:pt idx="34">
                  <c:v>3.18221184049661</c:v>
                </c:pt>
                <c:pt idx="35">
                  <c:v>4.00369019395397</c:v>
                </c:pt>
                <c:pt idx="36">
                  <c:v>3.13549421592915</c:v>
                </c:pt>
                <c:pt idx="37">
                  <c:v>3.78418963391826</c:v>
                </c:pt>
                <c:pt idx="38">
                  <c:v>3.931825632724326</c:v>
                </c:pt>
                <c:pt idx="39">
                  <c:v>3.761200115693562</c:v>
                </c:pt>
                <c:pt idx="40">
                  <c:v>3.465735902799727</c:v>
                </c:pt>
                <c:pt idx="41">
                  <c:v>3.465735902799727</c:v>
                </c:pt>
                <c:pt idx="42">
                  <c:v>3.332204510175202</c:v>
                </c:pt>
                <c:pt idx="43">
                  <c:v>3.433987204485146</c:v>
                </c:pt>
                <c:pt idx="44">
                  <c:v>3.951243718581428</c:v>
                </c:pt>
                <c:pt idx="45">
                  <c:v>3.850147601710058</c:v>
                </c:pt>
                <c:pt idx="46">
                  <c:v>3.465735902799727</c:v>
                </c:pt>
                <c:pt idx="47">
                  <c:v>3.586292865338835</c:v>
                </c:pt>
                <c:pt idx="48">
                  <c:v>4.21656219494635</c:v>
                </c:pt>
                <c:pt idx="49">
                  <c:v>2.484906649788</c:v>
                </c:pt>
                <c:pt idx="50">
                  <c:v>3.781914320081126</c:v>
                </c:pt>
                <c:pt idx="51">
                  <c:v>4.47960696301275</c:v>
                </c:pt>
                <c:pt idx="52">
                  <c:v>2.740840023925199</c:v>
                </c:pt>
                <c:pt idx="53">
                  <c:v>3.6609942506244</c:v>
                </c:pt>
                <c:pt idx="54">
                  <c:v>4.263243098683918</c:v>
                </c:pt>
                <c:pt idx="55">
                  <c:v>2.397895272798371</c:v>
                </c:pt>
                <c:pt idx="56">
                  <c:v>3.629660094453964</c:v>
                </c:pt>
                <c:pt idx="57">
                  <c:v>4.354141431184346</c:v>
                </c:pt>
                <c:pt idx="58">
                  <c:v>2.833213344056216</c:v>
                </c:pt>
                <c:pt idx="59">
                  <c:v>3.339321977944068</c:v>
                </c:pt>
                <c:pt idx="60">
                  <c:v>4.00733318523247</c:v>
                </c:pt>
                <c:pt idx="61">
                  <c:v>2.484906649788</c:v>
                </c:pt>
                <c:pt idx="62">
                  <c:v>3.13549421592915</c:v>
                </c:pt>
                <c:pt idx="63">
                  <c:v>4.021773869387265</c:v>
                </c:pt>
                <c:pt idx="64">
                  <c:v>3.433987204485146</c:v>
                </c:pt>
              </c:numCache>
            </c:numRef>
          </c:xVal>
          <c:yVal>
            <c:numRef>
              <c:f>'[Gamma Graph.xlsx]Sheet1'!$J$20:$J$84</c:f>
              <c:numCache>
                <c:formatCode>General</c:formatCode>
                <c:ptCount val="65"/>
                <c:pt idx="0">
                  <c:v>2.772588722239781</c:v>
                </c:pt>
                <c:pt idx="3">
                  <c:v>4.248495242049358</c:v>
                </c:pt>
                <c:pt idx="6">
                  <c:v>3.850147601710058</c:v>
                </c:pt>
                <c:pt idx="9">
                  <c:v>3.637586159726386</c:v>
                </c:pt>
                <c:pt idx="12">
                  <c:v>2.639057329615257</c:v>
                </c:pt>
                <c:pt idx="15">
                  <c:v>4.343805421853684</c:v>
                </c:pt>
                <c:pt idx="18">
                  <c:v>3.044522437723423</c:v>
                </c:pt>
                <c:pt idx="21">
                  <c:v>2.302585092994046</c:v>
                </c:pt>
                <c:pt idx="24">
                  <c:v>2.397895272798371</c:v>
                </c:pt>
                <c:pt idx="27">
                  <c:v>2.397895272798371</c:v>
                </c:pt>
                <c:pt idx="30">
                  <c:v>1.945910149055313</c:v>
                </c:pt>
                <c:pt idx="34">
                  <c:v>3.178053830347946</c:v>
                </c:pt>
                <c:pt idx="37">
                  <c:v>3.737669618283368</c:v>
                </c:pt>
                <c:pt idx="38">
                  <c:v>3.912023005428137</c:v>
                </c:pt>
                <c:pt idx="39">
                  <c:v>3.761200115693562</c:v>
                </c:pt>
                <c:pt idx="40">
                  <c:v>3.465735902799727</c:v>
                </c:pt>
                <c:pt idx="41">
                  <c:v>3.401197381662155</c:v>
                </c:pt>
                <c:pt idx="42">
                  <c:v>3.29583686600433</c:v>
                </c:pt>
                <c:pt idx="43">
                  <c:v>3.433987204485146</c:v>
                </c:pt>
                <c:pt idx="44">
                  <c:v>3.951243718581428</c:v>
                </c:pt>
                <c:pt idx="45">
                  <c:v>3.828641396489095</c:v>
                </c:pt>
                <c:pt idx="46">
                  <c:v>3.465735902799727</c:v>
                </c:pt>
                <c:pt idx="47">
                  <c:v>3.58351893845611</c:v>
                </c:pt>
                <c:pt idx="50">
                  <c:v>3.828641396489095</c:v>
                </c:pt>
                <c:pt idx="53">
                  <c:v>3.688879454113936</c:v>
                </c:pt>
                <c:pt idx="56">
                  <c:v>3.806662489770316</c:v>
                </c:pt>
                <c:pt idx="59">
                  <c:v>3.218875824868197</c:v>
                </c:pt>
                <c:pt idx="62">
                  <c:v>3.091042453358316</c:v>
                </c:pt>
              </c:numCache>
            </c:numRef>
          </c:yVal>
          <c:smooth val="0"/>
        </c:ser>
        <c:ser>
          <c:idx val="1"/>
          <c:order val="1"/>
          <c:tx>
            <c:v># families with m &lt; 10</c:v>
          </c:tx>
          <c:spPr>
            <a:ln w="47625">
              <a:noFill/>
            </a:ln>
            <a:effectLst>
              <a:outerShdw dist="38100" dir="2700000" sx="0" sy="0" algn="tl" rotWithShape="0">
                <a:srgbClr val="000000"/>
              </a:outerShdw>
            </a:effectLst>
          </c:spPr>
          <c:marker>
            <c:symbol val="triangle"/>
            <c:size val="9"/>
            <c:spPr>
              <a:solidFill>
                <a:schemeClr val="tx1"/>
              </a:solidFill>
              <a:ln>
                <a:solidFill>
                  <a:schemeClr val="tx1"/>
                </a:solidFill>
              </a:ln>
              <a:effectLst>
                <a:outerShdw dist="38100" dir="2700000" sx="0" sy="0" algn="tl" rotWithShape="0">
                  <a:srgbClr val="000000"/>
                </a:outerShdw>
              </a:effectLst>
            </c:spPr>
          </c:marker>
          <c:xVal>
            <c:numRef>
              <c:f>'[Gamma Graph.xlsx]Sheet1'!$I$20:$I$84</c:f>
              <c:numCache>
                <c:formatCode>General</c:formatCode>
                <c:ptCount val="65"/>
                <c:pt idx="0">
                  <c:v>3.091042453358316</c:v>
                </c:pt>
                <c:pt idx="1">
                  <c:v>3.988984046564274</c:v>
                </c:pt>
                <c:pt idx="2">
                  <c:v>3.58351893845611</c:v>
                </c:pt>
                <c:pt idx="3">
                  <c:v>3.988984046564274</c:v>
                </c:pt>
                <c:pt idx="4">
                  <c:v>4.983606621708338</c:v>
                </c:pt>
                <c:pt idx="5">
                  <c:v>5.54126354515843</c:v>
                </c:pt>
                <c:pt idx="6">
                  <c:v>3.688879454113936</c:v>
                </c:pt>
                <c:pt idx="7">
                  <c:v>4.607168188650764</c:v>
                </c:pt>
                <c:pt idx="8">
                  <c:v>4.043051267834548</c:v>
                </c:pt>
                <c:pt idx="9">
                  <c:v>3.465735902799727</c:v>
                </c:pt>
                <c:pt idx="10">
                  <c:v>4.373238128640802</c:v>
                </c:pt>
                <c:pt idx="11">
                  <c:v>4.219507705176106</c:v>
                </c:pt>
                <c:pt idx="12">
                  <c:v>3.034952986707272</c:v>
                </c:pt>
                <c:pt idx="13">
                  <c:v>4.037774210733707</c:v>
                </c:pt>
                <c:pt idx="14">
                  <c:v>4.90527477843843</c:v>
                </c:pt>
                <c:pt idx="15">
                  <c:v>4.276666119016057</c:v>
                </c:pt>
                <c:pt idx="16">
                  <c:v>4.624972813284224</c:v>
                </c:pt>
                <c:pt idx="17">
                  <c:v>1.791759469228055</c:v>
                </c:pt>
                <c:pt idx="18">
                  <c:v>3.206803243633932</c:v>
                </c:pt>
                <c:pt idx="19">
                  <c:v>3.958906591326996</c:v>
                </c:pt>
                <c:pt idx="20">
                  <c:v>2.833213344056216</c:v>
                </c:pt>
                <c:pt idx="21">
                  <c:v>2.079441541679836</c:v>
                </c:pt>
                <c:pt idx="22">
                  <c:v>2.839078463508505</c:v>
                </c:pt>
                <c:pt idx="23">
                  <c:v>2.484906649788</c:v>
                </c:pt>
                <c:pt idx="24">
                  <c:v>2.312535423847212</c:v>
                </c:pt>
                <c:pt idx="25">
                  <c:v>3.010620886047742</c:v>
                </c:pt>
                <c:pt idx="26">
                  <c:v>2.302585092994046</c:v>
                </c:pt>
                <c:pt idx="27">
                  <c:v>2.261763098473791</c:v>
                </c:pt>
                <c:pt idx="28">
                  <c:v>2.965273066069282</c:v>
                </c:pt>
                <c:pt idx="29">
                  <c:v>2.302585092994046</c:v>
                </c:pt>
                <c:pt idx="30">
                  <c:v>2.116255514802552</c:v>
                </c:pt>
                <c:pt idx="31">
                  <c:v>2.884800712846709</c:v>
                </c:pt>
                <c:pt idx="32">
                  <c:v>2.525728644308256</c:v>
                </c:pt>
                <c:pt idx="33">
                  <c:v>0.0</c:v>
                </c:pt>
                <c:pt idx="34">
                  <c:v>3.18221184049661</c:v>
                </c:pt>
                <c:pt idx="35">
                  <c:v>4.00369019395397</c:v>
                </c:pt>
                <c:pt idx="36">
                  <c:v>3.13549421592915</c:v>
                </c:pt>
                <c:pt idx="37">
                  <c:v>3.78418963391826</c:v>
                </c:pt>
                <c:pt idx="38">
                  <c:v>3.931825632724326</c:v>
                </c:pt>
                <c:pt idx="39">
                  <c:v>3.761200115693562</c:v>
                </c:pt>
                <c:pt idx="40">
                  <c:v>3.465735902799727</c:v>
                </c:pt>
                <c:pt idx="41">
                  <c:v>3.465735902799727</c:v>
                </c:pt>
                <c:pt idx="42">
                  <c:v>3.332204510175202</c:v>
                </c:pt>
                <c:pt idx="43">
                  <c:v>3.433987204485146</c:v>
                </c:pt>
                <c:pt idx="44">
                  <c:v>3.951243718581428</c:v>
                </c:pt>
                <c:pt idx="45">
                  <c:v>3.850147601710058</c:v>
                </c:pt>
                <c:pt idx="46">
                  <c:v>3.465735902799727</c:v>
                </c:pt>
                <c:pt idx="47">
                  <c:v>3.586292865338835</c:v>
                </c:pt>
                <c:pt idx="48">
                  <c:v>4.21656219494635</c:v>
                </c:pt>
                <c:pt idx="49">
                  <c:v>2.484906649788</c:v>
                </c:pt>
                <c:pt idx="50">
                  <c:v>3.781914320081126</c:v>
                </c:pt>
                <c:pt idx="51">
                  <c:v>4.47960696301275</c:v>
                </c:pt>
                <c:pt idx="52">
                  <c:v>2.740840023925199</c:v>
                </c:pt>
                <c:pt idx="53">
                  <c:v>3.6609942506244</c:v>
                </c:pt>
                <c:pt idx="54">
                  <c:v>4.263243098683918</c:v>
                </c:pt>
                <c:pt idx="55">
                  <c:v>2.397895272798371</c:v>
                </c:pt>
                <c:pt idx="56">
                  <c:v>3.629660094453964</c:v>
                </c:pt>
                <c:pt idx="57">
                  <c:v>4.354141431184346</c:v>
                </c:pt>
                <c:pt idx="58">
                  <c:v>2.833213344056216</c:v>
                </c:pt>
                <c:pt idx="59">
                  <c:v>3.339321977944068</c:v>
                </c:pt>
                <c:pt idx="60">
                  <c:v>4.00733318523247</c:v>
                </c:pt>
                <c:pt idx="61">
                  <c:v>2.484906649788</c:v>
                </c:pt>
                <c:pt idx="62">
                  <c:v>3.13549421592915</c:v>
                </c:pt>
                <c:pt idx="63">
                  <c:v>4.021773869387265</c:v>
                </c:pt>
                <c:pt idx="64">
                  <c:v>3.433987204485146</c:v>
                </c:pt>
              </c:numCache>
            </c:numRef>
          </c:xVal>
          <c:yVal>
            <c:numRef>
              <c:f>'[Gamma Graph.xlsx]Sheet1'!$K$20:$K$84</c:f>
              <c:numCache>
                <c:formatCode>General</c:formatCode>
                <c:ptCount val="65"/>
                <c:pt idx="1">
                  <c:v>3.988984046564274</c:v>
                </c:pt>
                <c:pt idx="4">
                  <c:v>5.068904202220224</c:v>
                </c:pt>
                <c:pt idx="7">
                  <c:v>4.605170185988092</c:v>
                </c:pt>
                <c:pt idx="10">
                  <c:v>4.356708826689585</c:v>
                </c:pt>
                <c:pt idx="13">
                  <c:v>3.931825632724326</c:v>
                </c:pt>
                <c:pt idx="16">
                  <c:v>4.624972813284224</c:v>
                </c:pt>
                <c:pt idx="19">
                  <c:v>3.970291913552122</c:v>
                </c:pt>
                <c:pt idx="22">
                  <c:v>2.772588722239781</c:v>
                </c:pt>
                <c:pt idx="25">
                  <c:v>2.995732273553991</c:v>
                </c:pt>
                <c:pt idx="28">
                  <c:v>2.995732273553991</c:v>
                </c:pt>
                <c:pt idx="31">
                  <c:v>2.890371757896164</c:v>
                </c:pt>
                <c:pt idx="35">
                  <c:v>4.00733318523247</c:v>
                </c:pt>
                <c:pt idx="48">
                  <c:v>4.219507705176106</c:v>
                </c:pt>
                <c:pt idx="51">
                  <c:v>4.477336814478207</c:v>
                </c:pt>
                <c:pt idx="54">
                  <c:v>4.262679877041315</c:v>
                </c:pt>
                <c:pt idx="57">
                  <c:v>4.369447852467021</c:v>
                </c:pt>
                <c:pt idx="60">
                  <c:v>4.00733318523247</c:v>
                </c:pt>
                <c:pt idx="63">
                  <c:v>4.02535169073515</c:v>
                </c:pt>
              </c:numCache>
            </c:numRef>
          </c:yVal>
          <c:smooth val="0"/>
        </c:ser>
        <c:ser>
          <c:idx val="2"/>
          <c:order val="2"/>
          <c:tx>
            <c:v>maximum m</c:v>
          </c:tx>
          <c:spPr>
            <a:ln w="47625">
              <a:noFill/>
            </a:ln>
            <a:effectLst>
              <a:outerShdw dist="38100" dir="2700000" sx="0" sy="0" algn="tl" rotWithShape="0">
                <a:srgbClr val="000000"/>
              </a:outerShdw>
            </a:effectLst>
          </c:spPr>
          <c:marker>
            <c:symbol val="square"/>
            <c:size val="8"/>
            <c:spPr>
              <a:noFill/>
              <a:ln>
                <a:solidFill>
                  <a:schemeClr val="tx1"/>
                </a:solidFill>
              </a:ln>
              <a:effectLst>
                <a:outerShdw dist="38100" dir="2700000" sx="0" sy="0" algn="tl" rotWithShape="0">
                  <a:srgbClr val="000000"/>
                </a:outerShdw>
              </a:effectLst>
            </c:spPr>
          </c:marker>
          <c:xVal>
            <c:numRef>
              <c:f>'[Gamma Graph.xlsx]Sheet1'!$I$20:$I$84</c:f>
              <c:numCache>
                <c:formatCode>General</c:formatCode>
                <c:ptCount val="65"/>
                <c:pt idx="0">
                  <c:v>3.091042453358316</c:v>
                </c:pt>
                <c:pt idx="1">
                  <c:v>3.988984046564274</c:v>
                </c:pt>
                <c:pt idx="2">
                  <c:v>3.58351893845611</c:v>
                </c:pt>
                <c:pt idx="3">
                  <c:v>3.988984046564274</c:v>
                </c:pt>
                <c:pt idx="4">
                  <c:v>4.983606621708338</c:v>
                </c:pt>
                <c:pt idx="5">
                  <c:v>5.54126354515843</c:v>
                </c:pt>
                <c:pt idx="6">
                  <c:v>3.688879454113936</c:v>
                </c:pt>
                <c:pt idx="7">
                  <c:v>4.607168188650764</c:v>
                </c:pt>
                <c:pt idx="8">
                  <c:v>4.043051267834548</c:v>
                </c:pt>
                <c:pt idx="9">
                  <c:v>3.465735902799727</c:v>
                </c:pt>
                <c:pt idx="10">
                  <c:v>4.373238128640802</c:v>
                </c:pt>
                <c:pt idx="11">
                  <c:v>4.219507705176106</c:v>
                </c:pt>
                <c:pt idx="12">
                  <c:v>3.034952986707272</c:v>
                </c:pt>
                <c:pt idx="13">
                  <c:v>4.037774210733707</c:v>
                </c:pt>
                <c:pt idx="14">
                  <c:v>4.90527477843843</c:v>
                </c:pt>
                <c:pt idx="15">
                  <c:v>4.276666119016057</c:v>
                </c:pt>
                <c:pt idx="16">
                  <c:v>4.624972813284224</c:v>
                </c:pt>
                <c:pt idx="17">
                  <c:v>1.791759469228055</c:v>
                </c:pt>
                <c:pt idx="18">
                  <c:v>3.206803243633932</c:v>
                </c:pt>
                <c:pt idx="19">
                  <c:v>3.958906591326996</c:v>
                </c:pt>
                <c:pt idx="20">
                  <c:v>2.833213344056216</c:v>
                </c:pt>
                <c:pt idx="21">
                  <c:v>2.079441541679836</c:v>
                </c:pt>
                <c:pt idx="22">
                  <c:v>2.839078463508505</c:v>
                </c:pt>
                <c:pt idx="23">
                  <c:v>2.484906649788</c:v>
                </c:pt>
                <c:pt idx="24">
                  <c:v>2.312535423847212</c:v>
                </c:pt>
                <c:pt idx="25">
                  <c:v>3.010620886047742</c:v>
                </c:pt>
                <c:pt idx="26">
                  <c:v>2.302585092994046</c:v>
                </c:pt>
                <c:pt idx="27">
                  <c:v>2.261763098473791</c:v>
                </c:pt>
                <c:pt idx="28">
                  <c:v>2.965273066069282</c:v>
                </c:pt>
                <c:pt idx="29">
                  <c:v>2.302585092994046</c:v>
                </c:pt>
                <c:pt idx="30">
                  <c:v>2.116255514802552</c:v>
                </c:pt>
                <c:pt idx="31">
                  <c:v>2.884800712846709</c:v>
                </c:pt>
                <c:pt idx="32">
                  <c:v>2.525728644308256</c:v>
                </c:pt>
                <c:pt idx="33">
                  <c:v>0.0</c:v>
                </c:pt>
                <c:pt idx="34">
                  <c:v>3.18221184049661</c:v>
                </c:pt>
                <c:pt idx="35">
                  <c:v>4.00369019395397</c:v>
                </c:pt>
                <c:pt idx="36">
                  <c:v>3.13549421592915</c:v>
                </c:pt>
                <c:pt idx="37">
                  <c:v>3.78418963391826</c:v>
                </c:pt>
                <c:pt idx="38">
                  <c:v>3.931825632724326</c:v>
                </c:pt>
                <c:pt idx="39">
                  <c:v>3.761200115693562</c:v>
                </c:pt>
                <c:pt idx="40">
                  <c:v>3.465735902799727</c:v>
                </c:pt>
                <c:pt idx="41">
                  <c:v>3.465735902799727</c:v>
                </c:pt>
                <c:pt idx="42">
                  <c:v>3.332204510175202</c:v>
                </c:pt>
                <c:pt idx="43">
                  <c:v>3.433987204485146</c:v>
                </c:pt>
                <c:pt idx="44">
                  <c:v>3.951243718581428</c:v>
                </c:pt>
                <c:pt idx="45">
                  <c:v>3.850147601710058</c:v>
                </c:pt>
                <c:pt idx="46">
                  <c:v>3.465735902799727</c:v>
                </c:pt>
                <c:pt idx="47">
                  <c:v>3.586292865338835</c:v>
                </c:pt>
                <c:pt idx="48">
                  <c:v>4.21656219494635</c:v>
                </c:pt>
                <c:pt idx="49">
                  <c:v>2.484906649788</c:v>
                </c:pt>
                <c:pt idx="50">
                  <c:v>3.781914320081126</c:v>
                </c:pt>
                <c:pt idx="51">
                  <c:v>4.47960696301275</c:v>
                </c:pt>
                <c:pt idx="52">
                  <c:v>2.740840023925199</c:v>
                </c:pt>
                <c:pt idx="53">
                  <c:v>3.6609942506244</c:v>
                </c:pt>
                <c:pt idx="54">
                  <c:v>4.263243098683918</c:v>
                </c:pt>
                <c:pt idx="55">
                  <c:v>2.397895272798371</c:v>
                </c:pt>
                <c:pt idx="56">
                  <c:v>3.629660094453964</c:v>
                </c:pt>
                <c:pt idx="57">
                  <c:v>4.354141431184346</c:v>
                </c:pt>
                <c:pt idx="58">
                  <c:v>2.833213344056216</c:v>
                </c:pt>
                <c:pt idx="59">
                  <c:v>3.339321977944068</c:v>
                </c:pt>
                <c:pt idx="60">
                  <c:v>4.00733318523247</c:v>
                </c:pt>
                <c:pt idx="61">
                  <c:v>2.484906649788</c:v>
                </c:pt>
                <c:pt idx="62">
                  <c:v>3.13549421592915</c:v>
                </c:pt>
                <c:pt idx="63">
                  <c:v>4.021773869387265</c:v>
                </c:pt>
                <c:pt idx="64">
                  <c:v>3.433987204485146</c:v>
                </c:pt>
              </c:numCache>
            </c:numRef>
          </c:xVal>
          <c:yVal>
            <c:numRef>
              <c:f>'[Gamma Graph.xlsx]Sheet1'!$L$20:$L$84</c:f>
              <c:numCache>
                <c:formatCode>General</c:formatCode>
                <c:ptCount val="65"/>
                <c:pt idx="2">
                  <c:v>3.555348061489414</c:v>
                </c:pt>
                <c:pt idx="5">
                  <c:v>5.749392985908253</c:v>
                </c:pt>
                <c:pt idx="8">
                  <c:v>4.369447852467021</c:v>
                </c:pt>
                <c:pt idx="11">
                  <c:v>3.951243718581428</c:v>
                </c:pt>
                <c:pt idx="14">
                  <c:v>4.442651256490317</c:v>
                </c:pt>
                <c:pt idx="17">
                  <c:v>1.945910149055313</c:v>
                </c:pt>
                <c:pt idx="20">
                  <c:v>2.890371757896164</c:v>
                </c:pt>
                <c:pt idx="23">
                  <c:v>2.302585092994046</c:v>
                </c:pt>
                <c:pt idx="26">
                  <c:v>2.302585092994046</c:v>
                </c:pt>
                <c:pt idx="29">
                  <c:v>2.079441541679836</c:v>
                </c:pt>
                <c:pt idx="32">
                  <c:v>2.639057329615257</c:v>
                </c:pt>
                <c:pt idx="36">
                  <c:v>2.890371757896164</c:v>
                </c:pt>
                <c:pt idx="49">
                  <c:v>2.484906649788</c:v>
                </c:pt>
                <c:pt idx="52">
                  <c:v>2.397895272798371</c:v>
                </c:pt>
                <c:pt idx="55">
                  <c:v>2.484906649788</c:v>
                </c:pt>
                <c:pt idx="58">
                  <c:v>2.564949357461536</c:v>
                </c:pt>
                <c:pt idx="61">
                  <c:v>2.079441541679836</c:v>
                </c:pt>
                <c:pt idx="64">
                  <c:v>3.29583686600433</c:v>
                </c:pt>
              </c:numCache>
            </c:numRef>
          </c:yVal>
          <c:smooth val="0"/>
        </c:ser>
        <c:ser>
          <c:idx val="3"/>
          <c:order val="3"/>
          <c:tx>
            <c:v>1:1 line</c:v>
          </c:tx>
          <c:spPr>
            <a:ln w="47625">
              <a:noFill/>
            </a:ln>
            <a:effectLst>
              <a:outerShdw dist="38100" dir="2700000" sx="0" sy="0" algn="tl" rotWithShape="0">
                <a:srgbClr val="000000"/>
              </a:outerShdw>
            </a:effectLst>
          </c:spPr>
          <c:marker>
            <c:symbol val="circle"/>
            <c:size val="2"/>
            <c:spPr>
              <a:ln w="12700" cmpd="sng">
                <a:noFill/>
              </a:ln>
              <a:effectLst>
                <a:outerShdw dist="38100" dir="2700000" sx="0" sy="0" algn="tl" rotWithShape="0">
                  <a:srgbClr val="000000"/>
                </a:outerShdw>
              </a:effectLst>
            </c:spPr>
          </c:marker>
          <c:trendline>
            <c:trendlineType val="linear"/>
            <c:dispRSqr val="0"/>
            <c:dispEq val="0"/>
          </c:trendline>
          <c:xVal>
            <c:numRef>
              <c:f>'[Gamma Graph.xlsx]Sheet1'!$I$20:$I$84</c:f>
              <c:numCache>
                <c:formatCode>General</c:formatCode>
                <c:ptCount val="65"/>
                <c:pt idx="0">
                  <c:v>3.091042453358316</c:v>
                </c:pt>
                <c:pt idx="1">
                  <c:v>3.988984046564274</c:v>
                </c:pt>
                <c:pt idx="2">
                  <c:v>3.58351893845611</c:v>
                </c:pt>
                <c:pt idx="3">
                  <c:v>3.988984046564274</c:v>
                </c:pt>
                <c:pt idx="4">
                  <c:v>4.983606621708338</c:v>
                </c:pt>
                <c:pt idx="5">
                  <c:v>5.54126354515843</c:v>
                </c:pt>
                <c:pt idx="6">
                  <c:v>3.688879454113936</c:v>
                </c:pt>
                <c:pt idx="7">
                  <c:v>4.607168188650764</c:v>
                </c:pt>
                <c:pt idx="8">
                  <c:v>4.043051267834548</c:v>
                </c:pt>
                <c:pt idx="9">
                  <c:v>3.465735902799727</c:v>
                </c:pt>
                <c:pt idx="10">
                  <c:v>4.373238128640802</c:v>
                </c:pt>
                <c:pt idx="11">
                  <c:v>4.219507705176106</c:v>
                </c:pt>
                <c:pt idx="12">
                  <c:v>3.034952986707272</c:v>
                </c:pt>
                <c:pt idx="13">
                  <c:v>4.037774210733707</c:v>
                </c:pt>
                <c:pt idx="14">
                  <c:v>4.90527477843843</c:v>
                </c:pt>
                <c:pt idx="15">
                  <c:v>4.276666119016057</c:v>
                </c:pt>
                <c:pt idx="16">
                  <c:v>4.624972813284224</c:v>
                </c:pt>
                <c:pt idx="17">
                  <c:v>1.791759469228055</c:v>
                </c:pt>
                <c:pt idx="18">
                  <c:v>3.206803243633932</c:v>
                </c:pt>
                <c:pt idx="19">
                  <c:v>3.958906591326996</c:v>
                </c:pt>
                <c:pt idx="20">
                  <c:v>2.833213344056216</c:v>
                </c:pt>
                <c:pt idx="21">
                  <c:v>2.079441541679836</c:v>
                </c:pt>
                <c:pt idx="22">
                  <c:v>2.839078463508505</c:v>
                </c:pt>
                <c:pt idx="23">
                  <c:v>2.484906649788</c:v>
                </c:pt>
                <c:pt idx="24">
                  <c:v>2.312535423847212</c:v>
                </c:pt>
                <c:pt idx="25">
                  <c:v>3.010620886047742</c:v>
                </c:pt>
                <c:pt idx="26">
                  <c:v>2.302585092994046</c:v>
                </c:pt>
                <c:pt idx="27">
                  <c:v>2.261763098473791</c:v>
                </c:pt>
                <c:pt idx="28">
                  <c:v>2.965273066069282</c:v>
                </c:pt>
                <c:pt idx="29">
                  <c:v>2.302585092994046</c:v>
                </c:pt>
                <c:pt idx="30">
                  <c:v>2.116255514802552</c:v>
                </c:pt>
                <c:pt idx="31">
                  <c:v>2.884800712846709</c:v>
                </c:pt>
                <c:pt idx="32">
                  <c:v>2.525728644308256</c:v>
                </c:pt>
                <c:pt idx="33">
                  <c:v>0.0</c:v>
                </c:pt>
                <c:pt idx="34">
                  <c:v>3.18221184049661</c:v>
                </c:pt>
                <c:pt idx="35">
                  <c:v>4.00369019395397</c:v>
                </c:pt>
                <c:pt idx="36">
                  <c:v>3.13549421592915</c:v>
                </c:pt>
                <c:pt idx="37">
                  <c:v>3.78418963391826</c:v>
                </c:pt>
                <c:pt idx="38">
                  <c:v>3.931825632724326</c:v>
                </c:pt>
                <c:pt idx="39">
                  <c:v>3.761200115693562</c:v>
                </c:pt>
                <c:pt idx="40">
                  <c:v>3.465735902799727</c:v>
                </c:pt>
                <c:pt idx="41">
                  <c:v>3.465735902799727</c:v>
                </c:pt>
                <c:pt idx="42">
                  <c:v>3.332204510175202</c:v>
                </c:pt>
                <c:pt idx="43">
                  <c:v>3.433987204485146</c:v>
                </c:pt>
                <c:pt idx="44">
                  <c:v>3.951243718581428</c:v>
                </c:pt>
                <c:pt idx="45">
                  <c:v>3.850147601710058</c:v>
                </c:pt>
                <c:pt idx="46">
                  <c:v>3.465735902799727</c:v>
                </c:pt>
                <c:pt idx="47">
                  <c:v>3.586292865338835</c:v>
                </c:pt>
                <c:pt idx="48">
                  <c:v>4.21656219494635</c:v>
                </c:pt>
                <c:pt idx="49">
                  <c:v>2.484906649788</c:v>
                </c:pt>
                <c:pt idx="50">
                  <c:v>3.781914320081126</c:v>
                </c:pt>
                <c:pt idx="51">
                  <c:v>4.47960696301275</c:v>
                </c:pt>
                <c:pt idx="52">
                  <c:v>2.740840023925199</c:v>
                </c:pt>
                <c:pt idx="53">
                  <c:v>3.6609942506244</c:v>
                </c:pt>
                <c:pt idx="54">
                  <c:v>4.263243098683918</c:v>
                </c:pt>
                <c:pt idx="55">
                  <c:v>2.397895272798371</c:v>
                </c:pt>
                <c:pt idx="56">
                  <c:v>3.629660094453964</c:v>
                </c:pt>
                <c:pt idx="57">
                  <c:v>4.354141431184346</c:v>
                </c:pt>
                <c:pt idx="58">
                  <c:v>2.833213344056216</c:v>
                </c:pt>
                <c:pt idx="59">
                  <c:v>3.339321977944068</c:v>
                </c:pt>
                <c:pt idx="60">
                  <c:v>4.00733318523247</c:v>
                </c:pt>
                <c:pt idx="61">
                  <c:v>2.484906649788</c:v>
                </c:pt>
                <c:pt idx="62">
                  <c:v>3.13549421592915</c:v>
                </c:pt>
                <c:pt idx="63">
                  <c:v>4.021773869387265</c:v>
                </c:pt>
                <c:pt idx="64">
                  <c:v>3.433987204485146</c:v>
                </c:pt>
              </c:numCache>
            </c:numRef>
          </c:xVal>
          <c:yVal>
            <c:numRef>
              <c:f>'[Gamma Graph.xlsx]Sheet1'!$M$20:$M$84</c:f>
              <c:numCache>
                <c:formatCode>General</c:formatCode>
                <c:ptCount val="65"/>
                <c:pt idx="0">
                  <c:v>3.091042453358316</c:v>
                </c:pt>
                <c:pt idx="1">
                  <c:v>3.8416005411316</c:v>
                </c:pt>
                <c:pt idx="2">
                  <c:v>3.688879454113936</c:v>
                </c:pt>
                <c:pt idx="3">
                  <c:v>3.912023005428137</c:v>
                </c:pt>
                <c:pt idx="4">
                  <c:v>4.919980925828125</c:v>
                </c:pt>
                <c:pt idx="5">
                  <c:v>5.958424693029782</c:v>
                </c:pt>
                <c:pt idx="6">
                  <c:v>3.688879454113936</c:v>
                </c:pt>
                <c:pt idx="7">
                  <c:v>4.607168188650764</c:v>
                </c:pt>
                <c:pt idx="8">
                  <c:v>4.043051267834548</c:v>
                </c:pt>
                <c:pt idx="9">
                  <c:v>3.465735902799727</c:v>
                </c:pt>
                <c:pt idx="10">
                  <c:v>4.373238128640802</c:v>
                </c:pt>
                <c:pt idx="11">
                  <c:v>4.219507705176106</c:v>
                </c:pt>
                <c:pt idx="12">
                  <c:v>3.034952986707272</c:v>
                </c:pt>
                <c:pt idx="13">
                  <c:v>4.037774210733707</c:v>
                </c:pt>
                <c:pt idx="14">
                  <c:v>4.90527477843843</c:v>
                </c:pt>
                <c:pt idx="15">
                  <c:v>4.276666119016057</c:v>
                </c:pt>
                <c:pt idx="16">
                  <c:v>4.624972813284224</c:v>
                </c:pt>
                <c:pt idx="17">
                  <c:v>1.791759469228055</c:v>
                </c:pt>
                <c:pt idx="18">
                  <c:v>3.206803243633932</c:v>
                </c:pt>
                <c:pt idx="19">
                  <c:v>3.958906591326996</c:v>
                </c:pt>
                <c:pt idx="20">
                  <c:v>2.833213344056216</c:v>
                </c:pt>
                <c:pt idx="21">
                  <c:v>2.079441541679836</c:v>
                </c:pt>
                <c:pt idx="22">
                  <c:v>2.839078463508505</c:v>
                </c:pt>
                <c:pt idx="23">
                  <c:v>2.484906649788</c:v>
                </c:pt>
                <c:pt idx="24">
                  <c:v>2.312535423847212</c:v>
                </c:pt>
                <c:pt idx="25">
                  <c:v>3.010620886047742</c:v>
                </c:pt>
                <c:pt idx="26">
                  <c:v>2.302585092994046</c:v>
                </c:pt>
                <c:pt idx="27">
                  <c:v>2.261763098473791</c:v>
                </c:pt>
                <c:pt idx="28">
                  <c:v>2.965273066069282</c:v>
                </c:pt>
                <c:pt idx="29">
                  <c:v>2.302585092994046</c:v>
                </c:pt>
                <c:pt idx="30">
                  <c:v>2.116255514802552</c:v>
                </c:pt>
                <c:pt idx="31">
                  <c:v>2.884800712846709</c:v>
                </c:pt>
                <c:pt idx="32">
                  <c:v>2.525728644308256</c:v>
                </c:pt>
                <c:pt idx="33">
                  <c:v>0.0</c:v>
                </c:pt>
              </c:numCache>
            </c:numRef>
          </c:yVal>
          <c:smooth val="1"/>
        </c:ser>
        <c:dLbls>
          <c:showLegendKey val="0"/>
          <c:showVal val="0"/>
          <c:showCatName val="0"/>
          <c:showSerName val="0"/>
          <c:showPercent val="0"/>
          <c:showBubbleSize val="0"/>
        </c:dLbls>
        <c:axId val="-2141139968"/>
        <c:axId val="-2141134976"/>
      </c:scatterChart>
      <c:valAx>
        <c:axId val="-2141139968"/>
        <c:scaling>
          <c:orientation val="minMax"/>
        </c:scaling>
        <c:delete val="0"/>
        <c:axPos val="b"/>
        <c:title>
          <c:tx>
            <c:rich>
              <a:bodyPr/>
              <a:lstStyle/>
              <a:p>
                <a:pPr>
                  <a:defRPr/>
                </a:pPr>
                <a:r>
                  <a:rPr lang="en-US" sz="1400"/>
                  <a:t>ln(Predicted)</a:t>
                </a:r>
              </a:p>
              <a:p>
                <a:pPr>
                  <a:defRPr/>
                </a:pPr>
                <a:endParaRPr lang="en-US"/>
              </a:p>
            </c:rich>
          </c:tx>
          <c:overlay val="0"/>
        </c:title>
        <c:numFmt formatCode="General" sourceLinked="1"/>
        <c:majorTickMark val="out"/>
        <c:minorTickMark val="none"/>
        <c:tickLblPos val="nextTo"/>
        <c:crossAx val="-2141134976"/>
        <c:crosses val="autoZero"/>
        <c:crossBetween val="midCat"/>
      </c:valAx>
      <c:valAx>
        <c:axId val="-2141134976"/>
        <c:scaling>
          <c:orientation val="minMax"/>
          <c:min val="0.0"/>
        </c:scaling>
        <c:delete val="0"/>
        <c:axPos val="l"/>
        <c:title>
          <c:tx>
            <c:rich>
              <a:bodyPr rot="-5400000" vert="horz"/>
              <a:lstStyle/>
              <a:p>
                <a:pPr>
                  <a:defRPr/>
                </a:pPr>
                <a:r>
                  <a:rPr lang="en-US" sz="1400"/>
                  <a:t>ln(Observed)</a:t>
                </a:r>
              </a:p>
              <a:p>
                <a:pPr>
                  <a:defRPr/>
                </a:pPr>
                <a:endParaRPr lang="en-US" sz="1400"/>
              </a:p>
            </c:rich>
          </c:tx>
          <c:overlay val="0"/>
        </c:title>
        <c:numFmt formatCode="General" sourceLinked="1"/>
        <c:majorTickMark val="out"/>
        <c:minorTickMark val="none"/>
        <c:tickLblPos val="nextTo"/>
        <c:crossAx val="-2141139968"/>
        <c:crosses val="autoZero"/>
        <c:crossBetween val="midCat"/>
      </c:valAx>
    </c:plotArea>
    <c:legend>
      <c:legendPos val="r"/>
      <c:legendEntry>
        <c:idx val="3"/>
        <c:delete val="1"/>
      </c:legendEntry>
      <c:layout>
        <c:manualLayout>
          <c:xMode val="edge"/>
          <c:yMode val="edge"/>
          <c:x val="0.584342519685039"/>
          <c:y val="0.567765861163906"/>
          <c:w val="0.358951662292213"/>
          <c:h val="0.240154420159363"/>
        </c:manualLayout>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wmf"/><Relationship Id="rId5" Type="http://schemas.openxmlformats.org/officeDocument/2006/relationships/image" Target="../media/image8.emf"/><Relationship Id="rId6" Type="http://schemas.openxmlformats.org/officeDocument/2006/relationships/image" Target="../media/image9.wmf"/><Relationship Id="rId7" Type="http://schemas.openxmlformats.org/officeDocument/2006/relationships/image" Target="../media/image10.emf"/><Relationship Id="rId8" Type="http://schemas.openxmlformats.org/officeDocument/2006/relationships/image" Target="../media/image11.wmf"/><Relationship Id="rId1" Type="http://schemas.openxmlformats.org/officeDocument/2006/relationships/image" Target="../media/image4.wmf"/><Relationship Id="rId2"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drawings/drawing1.xml><?xml version="1.0" encoding="utf-8"?>
<c:userShapes xmlns:c="http://schemas.openxmlformats.org/drawingml/2006/chart">
  <cdr:relSizeAnchor xmlns:cdr="http://schemas.openxmlformats.org/drawingml/2006/chartDrawing">
    <cdr:from>
      <cdr:x>0.34998</cdr:x>
      <cdr:y>0.89193</cdr:y>
    </cdr:from>
    <cdr:to>
      <cdr:x>1</cdr:x>
      <cdr:y>1</cdr:y>
    </cdr:to>
    <cdr:sp macro="" textlink="">
      <cdr:nvSpPr>
        <cdr:cNvPr id="2" name="TextBox 1"/>
        <cdr:cNvSpPr txBox="1"/>
      </cdr:nvSpPr>
      <cdr:spPr>
        <a:xfrm xmlns:a="http://schemas.openxmlformats.org/drawingml/2006/main">
          <a:off x="6261100" y="6299200"/>
          <a:ext cx="1981200" cy="338554"/>
        </a:xfrm>
        <a:prstGeom xmlns:a="http://schemas.openxmlformats.org/drawingml/2006/main" prst="rect">
          <a:avLst/>
        </a:prstGeom>
        <a:solidFill xmlns:a="http://schemas.openxmlformats.org/drawingml/2006/main">
          <a:schemeClr val="bg1"/>
        </a:solidFill>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sz="1600" b="1" dirty="0" smtClean="0"/>
            <a:t>Log(N(A)/S(A)]</a:t>
          </a:r>
          <a:endParaRPr lang="en-US" sz="16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FEE1A-3338-0941-848B-4107F0218883}" type="datetimeFigureOut">
              <a:rPr lang="en-US" smtClean="0"/>
              <a:t>3/15/18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727B0B-EC57-CC45-B3D6-E4E028A52A56}" type="slidenum">
              <a:rPr lang="en-US" smtClean="0"/>
              <a:t>‹#›</a:t>
            </a:fld>
            <a:endParaRPr lang="en-US"/>
          </a:p>
        </p:txBody>
      </p:sp>
    </p:spTree>
    <p:extLst>
      <p:ext uri="{BB962C8B-B14F-4D97-AF65-F5344CB8AC3E}">
        <p14:creationId xmlns:p14="http://schemas.microsoft.com/office/powerpoint/2010/main" val="25490350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sp>
      <p:sp>
        <p:nvSpPr>
          <p:cNvPr id="741379"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endParaRPr lang="en-US"/>
          </a:p>
        </p:txBody>
      </p:sp>
    </p:spTree>
    <p:extLst>
      <p:ext uri="{BB962C8B-B14F-4D97-AF65-F5344CB8AC3E}">
        <p14:creationId xmlns:p14="http://schemas.microsoft.com/office/powerpoint/2010/main" val="84693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nvSpPr>
        <p:spPr bwMode="auto">
          <a:xfrm>
            <a:off x="3884414" y="8685894"/>
            <a:ext cx="2972098" cy="456595"/>
          </a:xfrm>
          <a:prstGeom prst="rect">
            <a:avLst/>
          </a:prstGeom>
          <a:noFill/>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432" tIns="45716" rIns="91432" bIns="45716" anchor="b"/>
          <a:lstStyle/>
          <a:p>
            <a:pPr algn="r" defTabSz="914485">
              <a:defRPr/>
            </a:pPr>
            <a:fld id="{DB1A9C9B-1B8E-A847-8C14-8621F7E119F0}" type="slidenum">
              <a:rPr lang="en-US" sz="1200">
                <a:latin typeface="Arial" charset="0"/>
                <a:cs typeface="Arial" charset="0"/>
              </a:rPr>
              <a:pPr algn="r" defTabSz="914485">
                <a:defRPr/>
              </a:pPr>
              <a:t>14</a:t>
            </a:fld>
            <a:endParaRPr lang="en-US" sz="1200">
              <a:latin typeface="Arial" charset="0"/>
              <a:cs typeface="Arial" charset="0"/>
            </a:endParaRPr>
          </a:p>
        </p:txBody>
      </p:sp>
      <p:sp>
        <p:nvSpPr>
          <p:cNvPr id="1372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7219" name="Rectangle 3"/>
          <p:cNvSpPr>
            <a:spLocks noGrp="1" noChangeArrowheads="1"/>
          </p:cNvSpPr>
          <p:nvPr>
            <p:ph type="body" idx="1"/>
          </p:nvPr>
        </p:nvSpPr>
        <p:spPr/>
        <p:txBody>
          <a:bodyPr/>
          <a:lstStyle/>
          <a:p>
            <a:pPr eaLnBrk="1" hangingPunct="1">
              <a:defRPr/>
            </a:pPr>
            <a:endParaRPr lang="en-US" smtClean="0">
              <a:cs typeface="Arial" charset="0"/>
            </a:endParaRPr>
          </a:p>
        </p:txBody>
      </p:sp>
    </p:spTree>
    <p:extLst>
      <p:ext uri="{BB962C8B-B14F-4D97-AF65-F5344CB8AC3E}">
        <p14:creationId xmlns:p14="http://schemas.microsoft.com/office/powerpoint/2010/main" val="168169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D085B1-8B76-9E40-97EE-5028757C3A80}"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FCA2D-4A20-4F45-B95D-E5ED94E9C05D}" type="slidenum">
              <a:rPr lang="en-US" smtClean="0"/>
              <a:t>‹#›</a:t>
            </a:fld>
            <a:endParaRPr lang="en-US"/>
          </a:p>
        </p:txBody>
      </p:sp>
    </p:spTree>
    <p:extLst>
      <p:ext uri="{BB962C8B-B14F-4D97-AF65-F5344CB8AC3E}">
        <p14:creationId xmlns:p14="http://schemas.microsoft.com/office/powerpoint/2010/main" val="239041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085B1-8B76-9E40-97EE-5028757C3A80}"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FCA2D-4A20-4F45-B95D-E5ED94E9C05D}" type="slidenum">
              <a:rPr lang="en-US" smtClean="0"/>
              <a:t>‹#›</a:t>
            </a:fld>
            <a:endParaRPr lang="en-US"/>
          </a:p>
        </p:txBody>
      </p:sp>
    </p:spTree>
    <p:extLst>
      <p:ext uri="{BB962C8B-B14F-4D97-AF65-F5344CB8AC3E}">
        <p14:creationId xmlns:p14="http://schemas.microsoft.com/office/powerpoint/2010/main" val="429302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085B1-8B76-9E40-97EE-5028757C3A80}"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FCA2D-4A20-4F45-B95D-E5ED94E9C05D}" type="slidenum">
              <a:rPr lang="en-US" smtClean="0"/>
              <a:t>‹#›</a:t>
            </a:fld>
            <a:endParaRPr lang="en-US"/>
          </a:p>
        </p:txBody>
      </p:sp>
    </p:spTree>
    <p:extLst>
      <p:ext uri="{BB962C8B-B14F-4D97-AF65-F5344CB8AC3E}">
        <p14:creationId xmlns:p14="http://schemas.microsoft.com/office/powerpoint/2010/main" val="336467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085B1-8B76-9E40-97EE-5028757C3A80}"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FCA2D-4A20-4F45-B95D-E5ED94E9C05D}" type="slidenum">
              <a:rPr lang="en-US" smtClean="0"/>
              <a:t>‹#›</a:t>
            </a:fld>
            <a:endParaRPr lang="en-US"/>
          </a:p>
        </p:txBody>
      </p:sp>
    </p:spTree>
    <p:extLst>
      <p:ext uri="{BB962C8B-B14F-4D97-AF65-F5344CB8AC3E}">
        <p14:creationId xmlns:p14="http://schemas.microsoft.com/office/powerpoint/2010/main" val="405744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D085B1-8B76-9E40-97EE-5028757C3A80}"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FCA2D-4A20-4F45-B95D-E5ED94E9C05D}" type="slidenum">
              <a:rPr lang="en-US" smtClean="0"/>
              <a:t>‹#›</a:t>
            </a:fld>
            <a:endParaRPr lang="en-US"/>
          </a:p>
        </p:txBody>
      </p:sp>
    </p:spTree>
    <p:extLst>
      <p:ext uri="{BB962C8B-B14F-4D97-AF65-F5344CB8AC3E}">
        <p14:creationId xmlns:p14="http://schemas.microsoft.com/office/powerpoint/2010/main" val="118554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D085B1-8B76-9E40-97EE-5028757C3A80}" type="datetimeFigureOut">
              <a:rPr lang="en-US" smtClean="0"/>
              <a:t>3/15/18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FCA2D-4A20-4F45-B95D-E5ED94E9C05D}" type="slidenum">
              <a:rPr lang="en-US" smtClean="0"/>
              <a:t>‹#›</a:t>
            </a:fld>
            <a:endParaRPr lang="en-US"/>
          </a:p>
        </p:txBody>
      </p:sp>
    </p:spTree>
    <p:extLst>
      <p:ext uri="{BB962C8B-B14F-4D97-AF65-F5344CB8AC3E}">
        <p14:creationId xmlns:p14="http://schemas.microsoft.com/office/powerpoint/2010/main" val="259305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D085B1-8B76-9E40-97EE-5028757C3A80}" type="datetimeFigureOut">
              <a:rPr lang="en-US" smtClean="0"/>
              <a:t>3/15/18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FCA2D-4A20-4F45-B95D-E5ED94E9C05D}" type="slidenum">
              <a:rPr lang="en-US" smtClean="0"/>
              <a:t>‹#›</a:t>
            </a:fld>
            <a:endParaRPr lang="en-US"/>
          </a:p>
        </p:txBody>
      </p:sp>
    </p:spTree>
    <p:extLst>
      <p:ext uri="{BB962C8B-B14F-4D97-AF65-F5344CB8AC3E}">
        <p14:creationId xmlns:p14="http://schemas.microsoft.com/office/powerpoint/2010/main" val="412999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D085B1-8B76-9E40-97EE-5028757C3A80}" type="datetimeFigureOut">
              <a:rPr lang="en-US" smtClean="0"/>
              <a:t>3/15/18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FCA2D-4A20-4F45-B95D-E5ED94E9C05D}" type="slidenum">
              <a:rPr lang="en-US" smtClean="0"/>
              <a:t>‹#›</a:t>
            </a:fld>
            <a:endParaRPr lang="en-US"/>
          </a:p>
        </p:txBody>
      </p:sp>
    </p:spTree>
    <p:extLst>
      <p:ext uri="{BB962C8B-B14F-4D97-AF65-F5344CB8AC3E}">
        <p14:creationId xmlns:p14="http://schemas.microsoft.com/office/powerpoint/2010/main" val="111852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085B1-8B76-9E40-97EE-5028757C3A80}" type="datetimeFigureOut">
              <a:rPr lang="en-US" smtClean="0"/>
              <a:t>3/15/18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BFCA2D-4A20-4F45-B95D-E5ED94E9C05D}" type="slidenum">
              <a:rPr lang="en-US" smtClean="0"/>
              <a:t>‹#›</a:t>
            </a:fld>
            <a:endParaRPr lang="en-US"/>
          </a:p>
        </p:txBody>
      </p:sp>
    </p:spTree>
    <p:extLst>
      <p:ext uri="{BB962C8B-B14F-4D97-AF65-F5344CB8AC3E}">
        <p14:creationId xmlns:p14="http://schemas.microsoft.com/office/powerpoint/2010/main" val="243446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085B1-8B76-9E40-97EE-5028757C3A80}" type="datetimeFigureOut">
              <a:rPr lang="en-US" smtClean="0"/>
              <a:t>3/15/18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FCA2D-4A20-4F45-B95D-E5ED94E9C05D}" type="slidenum">
              <a:rPr lang="en-US" smtClean="0"/>
              <a:t>‹#›</a:t>
            </a:fld>
            <a:endParaRPr lang="en-US"/>
          </a:p>
        </p:txBody>
      </p:sp>
    </p:spTree>
    <p:extLst>
      <p:ext uri="{BB962C8B-B14F-4D97-AF65-F5344CB8AC3E}">
        <p14:creationId xmlns:p14="http://schemas.microsoft.com/office/powerpoint/2010/main" val="359215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085B1-8B76-9E40-97EE-5028757C3A80}" type="datetimeFigureOut">
              <a:rPr lang="en-US" smtClean="0"/>
              <a:t>3/15/18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FCA2D-4A20-4F45-B95D-E5ED94E9C05D}" type="slidenum">
              <a:rPr lang="en-US" smtClean="0"/>
              <a:t>‹#›</a:t>
            </a:fld>
            <a:endParaRPr lang="en-US"/>
          </a:p>
        </p:txBody>
      </p:sp>
    </p:spTree>
    <p:extLst>
      <p:ext uri="{BB962C8B-B14F-4D97-AF65-F5344CB8AC3E}">
        <p14:creationId xmlns:p14="http://schemas.microsoft.com/office/powerpoint/2010/main" val="21306730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085B1-8B76-9E40-97EE-5028757C3A80}" type="datetimeFigureOut">
              <a:rPr lang="en-US" smtClean="0"/>
              <a:t>3/15/18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FCA2D-4A20-4F45-B95D-E5ED94E9C05D}" type="slidenum">
              <a:rPr lang="en-US" smtClean="0"/>
              <a:t>‹#›</a:t>
            </a:fld>
            <a:endParaRPr lang="en-US"/>
          </a:p>
        </p:txBody>
      </p:sp>
    </p:spTree>
    <p:extLst>
      <p:ext uri="{BB962C8B-B14F-4D97-AF65-F5344CB8AC3E}">
        <p14:creationId xmlns:p14="http://schemas.microsoft.com/office/powerpoint/2010/main" val="2602977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oleObject" Target="../embeddings/oleObject10.bin"/><Relationship Id="rId5" Type="http://schemas.openxmlformats.org/officeDocument/2006/relationships/package" Target="../embeddings/Microsoft_Word_Document2.docx"/><Relationship Id="rId6" Type="http://schemas.openxmlformats.org/officeDocument/2006/relationships/image" Target="../media/image2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1" Type="http://schemas.openxmlformats.org/officeDocument/2006/relationships/image" Target="../media/image7.wmf"/><Relationship Id="rId12" Type="http://schemas.openxmlformats.org/officeDocument/2006/relationships/oleObject" Target="../embeddings/oleObject5.bin"/><Relationship Id="rId13" Type="http://schemas.openxmlformats.org/officeDocument/2006/relationships/image" Target="../media/image8.emf"/><Relationship Id="rId14" Type="http://schemas.openxmlformats.org/officeDocument/2006/relationships/oleObject" Target="../embeddings/oleObject6.bin"/><Relationship Id="rId15" Type="http://schemas.openxmlformats.org/officeDocument/2006/relationships/image" Target="../media/image9.wmf"/><Relationship Id="rId16" Type="http://schemas.openxmlformats.org/officeDocument/2006/relationships/oleObject" Target="../embeddings/oleObject7.bin"/><Relationship Id="rId17" Type="http://schemas.openxmlformats.org/officeDocument/2006/relationships/image" Target="../media/image10.emf"/><Relationship Id="rId18" Type="http://schemas.openxmlformats.org/officeDocument/2006/relationships/oleObject" Target="../embeddings/oleObject8.bin"/><Relationship Id="rId19" Type="http://schemas.openxmlformats.org/officeDocument/2006/relationships/image" Target="../media/image11.wmf"/><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4.wmf"/><Relationship Id="rId6" Type="http://schemas.openxmlformats.org/officeDocument/2006/relationships/oleObject" Target="../embeddings/oleObject2.bin"/><Relationship Id="rId7" Type="http://schemas.openxmlformats.org/officeDocument/2006/relationships/image" Target="../media/image5.wmf"/><Relationship Id="rId8" Type="http://schemas.openxmlformats.org/officeDocument/2006/relationships/oleObject" Target="../embeddings/oleObject3.bin"/><Relationship Id="rId9" Type="http://schemas.openxmlformats.org/officeDocument/2006/relationships/image" Target="../media/image6.wmf"/><Relationship Id="rId10"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jpg"/><Relationship Id="rId13" Type="http://schemas.openxmlformats.org/officeDocument/2006/relationships/chart" Target="../charts/chart1.xml"/><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hyperlink" Target="http://www.neystadt.org/john/album/golden-forest.jpg" TargetMode="External"/><Relationship Id="rId7" Type="http://schemas.openxmlformats.org/officeDocument/2006/relationships/image" Target="../media/image16.jpeg"/><Relationship Id="rId8" Type="http://schemas.openxmlformats.org/officeDocument/2006/relationships/image" Target="../media/image17.jpeg"/><Relationship Id="rId9" Type="http://schemas.openxmlformats.org/officeDocument/2006/relationships/image" Target="../media/image18.png"/><Relationship Id="rId10"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2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4056"/>
            <a:ext cx="9144000" cy="6309420"/>
          </a:xfrm>
          <a:prstGeom prst="rect">
            <a:avLst/>
          </a:prstGeom>
          <a:noFill/>
        </p:spPr>
        <p:txBody>
          <a:bodyPr wrap="square" rtlCol="0">
            <a:spAutoFit/>
          </a:bodyPr>
          <a:lstStyle/>
          <a:p>
            <a:pPr algn="ctr"/>
            <a:r>
              <a:rPr lang="en-US" sz="3600" dirty="0" smtClean="0"/>
              <a:t>  The </a:t>
            </a:r>
            <a:r>
              <a:rPr lang="en-US" sz="3600" u="sng" dirty="0" smtClean="0"/>
              <a:t>M</a:t>
            </a:r>
            <a:r>
              <a:rPr lang="en-US" sz="3600" dirty="0" smtClean="0"/>
              <a:t>aximum </a:t>
            </a:r>
            <a:r>
              <a:rPr lang="en-US" sz="3600" u="sng" dirty="0" smtClean="0"/>
              <a:t>E</a:t>
            </a:r>
            <a:r>
              <a:rPr lang="en-US" sz="3600" dirty="0" smtClean="0"/>
              <a:t>ntropy </a:t>
            </a:r>
            <a:r>
              <a:rPr lang="en-US" sz="3600" u="sng" dirty="0" smtClean="0"/>
              <a:t>T</a:t>
            </a:r>
            <a:r>
              <a:rPr lang="en-US" sz="3600" dirty="0" smtClean="0"/>
              <a:t>heory of </a:t>
            </a:r>
            <a:r>
              <a:rPr lang="en-US" sz="3600" u="sng" dirty="0" smtClean="0"/>
              <a:t>E</a:t>
            </a:r>
            <a:r>
              <a:rPr lang="en-US" sz="3600" dirty="0" smtClean="0"/>
              <a:t>cology: </a:t>
            </a:r>
          </a:p>
          <a:p>
            <a:pPr marL="457200" indent="-457200" algn="ctr">
              <a:buFont typeface="Arial"/>
              <a:buChar char="•"/>
            </a:pPr>
            <a:endParaRPr lang="en-US" sz="3000" dirty="0" smtClean="0"/>
          </a:p>
          <a:p>
            <a:pPr algn="ctr"/>
            <a:r>
              <a:rPr lang="en-US" sz="3000" dirty="0" smtClean="0"/>
              <a:t>John Harte</a:t>
            </a:r>
          </a:p>
          <a:p>
            <a:pPr algn="ctr"/>
            <a:r>
              <a:rPr lang="en-US" sz="2800" dirty="0" smtClean="0"/>
              <a:t>University of California, Berkeley</a:t>
            </a:r>
          </a:p>
          <a:p>
            <a:pPr algn="ctr"/>
            <a:r>
              <a:rPr lang="en-US" sz="2800" dirty="0" smtClean="0"/>
              <a:t>SFI</a:t>
            </a:r>
          </a:p>
          <a:p>
            <a:pPr algn="ctr"/>
            <a:r>
              <a:rPr lang="en-US" sz="2800" dirty="0" smtClean="0"/>
              <a:t>March 15, 2018</a:t>
            </a:r>
            <a:endParaRPr lang="en-US" sz="2800" dirty="0"/>
          </a:p>
          <a:p>
            <a:pPr marL="457200" indent="-457200" algn="ctr">
              <a:buFont typeface="Arial"/>
              <a:buChar char="•"/>
            </a:pPr>
            <a:endParaRPr lang="en-US" sz="2800" dirty="0"/>
          </a:p>
          <a:p>
            <a:pPr marL="457200" indent="-457200">
              <a:buFont typeface="Arial"/>
              <a:buChar char="•"/>
            </a:pPr>
            <a:r>
              <a:rPr lang="en-US" sz="2800" dirty="0" smtClean="0"/>
              <a:t>What is METE?</a:t>
            </a:r>
          </a:p>
          <a:p>
            <a:pPr marL="457200" indent="-457200">
              <a:buFont typeface="Arial"/>
              <a:buChar char="•"/>
            </a:pPr>
            <a:endParaRPr lang="en-US" sz="2800" dirty="0"/>
          </a:p>
          <a:p>
            <a:pPr marL="457200" indent="-457200">
              <a:buFont typeface="Arial"/>
              <a:buChar char="•"/>
            </a:pPr>
            <a:r>
              <a:rPr lang="en-US" sz="2800" dirty="0" smtClean="0"/>
              <a:t>When does it work?  When/how does it fail?</a:t>
            </a:r>
          </a:p>
          <a:p>
            <a:pPr marL="457200" indent="-457200" algn="ctr">
              <a:buFont typeface="Arial"/>
              <a:buChar char="•"/>
            </a:pPr>
            <a:endParaRPr lang="en-US" sz="2800" dirty="0" smtClean="0"/>
          </a:p>
          <a:p>
            <a:pPr marL="457200" indent="-457200">
              <a:buFont typeface="Arial"/>
              <a:buChar char="•"/>
            </a:pPr>
            <a:r>
              <a:rPr lang="en-US" sz="2800" dirty="0" smtClean="0"/>
              <a:t>The relevance of the workshop questions</a:t>
            </a:r>
          </a:p>
          <a:p>
            <a:pPr marL="457200" indent="-457200">
              <a:buFont typeface="Arial"/>
              <a:buChar char="•"/>
            </a:pPr>
            <a:endParaRPr lang="en-US" sz="2800" dirty="0" smtClean="0"/>
          </a:p>
          <a:p>
            <a:pPr marL="457200" indent="-457200">
              <a:buFont typeface="Arial"/>
              <a:buChar char="•"/>
            </a:pPr>
            <a:r>
              <a:rPr lang="en-US" sz="2800" dirty="0" smtClean="0"/>
              <a:t>Possible approaches to finding answers</a:t>
            </a:r>
            <a:endParaRPr lang="en-US" sz="2800" dirty="0"/>
          </a:p>
        </p:txBody>
      </p:sp>
    </p:spTree>
    <p:extLst>
      <p:ext uri="{BB962C8B-B14F-4D97-AF65-F5344CB8AC3E}">
        <p14:creationId xmlns:p14="http://schemas.microsoft.com/office/powerpoint/2010/main" val="1502267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754"/>
            <a:ext cx="9109672" cy="1560285"/>
          </a:xfrm>
        </p:spPr>
        <p:txBody>
          <a:bodyPr>
            <a:normAutofit fontScale="90000"/>
          </a:bodyPr>
          <a:lstStyle/>
          <a:p>
            <a:pPr marL="0" indent="0" algn="l"/>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b="1" dirty="0" smtClean="0"/>
              <a:t/>
            </a:r>
            <a:br>
              <a:rPr lang="en-US" sz="3100" b="1" dirty="0" smtClean="0"/>
            </a:br>
            <a:r>
              <a:rPr lang="en-US" sz="2700" b="1" dirty="0" smtClean="0"/>
              <a:t> Adding additional levels in the taxonomic tree (e.g., genera, families): </a:t>
            </a:r>
            <a:r>
              <a:rPr lang="en-US" sz="3100" dirty="0" smtClean="0"/>
              <a:t/>
            </a:r>
            <a:br>
              <a:rPr lang="en-US" sz="3100" dirty="0" smtClean="0"/>
            </a:br>
            <a:r>
              <a:rPr lang="en-US" sz="3100" dirty="0" smtClean="0"/>
              <a:t> </a:t>
            </a:r>
            <a:br>
              <a:rPr lang="en-US" sz="3100" dirty="0" smtClean="0"/>
            </a:br>
            <a:r>
              <a:rPr lang="en-US" sz="3100" dirty="0" smtClean="0"/>
              <a:t>a. improves some of the predictions,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t>
            </a:r>
            <a:br>
              <a:rPr lang="en-US" sz="3100" dirty="0" smtClean="0"/>
            </a:br>
            <a:r>
              <a:rPr lang="en-US" sz="3100" dirty="0" smtClean="0"/>
              <a:t/>
            </a:r>
            <a:br>
              <a:rPr lang="en-US" sz="3100" dirty="0" smtClean="0"/>
            </a:br>
            <a:r>
              <a:rPr lang="en-US" sz="3100" dirty="0" smtClean="0"/>
              <a:t/>
            </a:r>
            <a:br>
              <a:rPr lang="en-US" sz="3100" dirty="0" smtClean="0"/>
            </a:br>
            <a:r>
              <a:rPr lang="en-US" dirty="0" smtClean="0"/>
              <a:t/>
            </a:r>
            <a:br>
              <a:rPr lang="en-US" dirty="0" smtClean="0"/>
            </a:br>
            <a:endParaRPr lang="en-US" dirty="0"/>
          </a:p>
        </p:txBody>
      </p:sp>
      <p:grpSp>
        <p:nvGrpSpPr>
          <p:cNvPr id="4" name="Group 3"/>
          <p:cNvGrpSpPr/>
          <p:nvPr/>
        </p:nvGrpSpPr>
        <p:grpSpPr>
          <a:xfrm>
            <a:off x="399146" y="1250300"/>
            <a:ext cx="8258627" cy="1841132"/>
            <a:chOff x="199573" y="3595357"/>
            <a:chExt cx="8258627" cy="2586071"/>
          </a:xfrm>
        </p:grpSpPr>
        <p:sp>
          <p:nvSpPr>
            <p:cNvPr id="5" name="Line 6"/>
            <p:cNvSpPr>
              <a:spLocks noChangeShapeType="1"/>
            </p:cNvSpPr>
            <p:nvPr/>
          </p:nvSpPr>
          <p:spPr bwMode="auto">
            <a:xfrm>
              <a:off x="1371600" y="4067378"/>
              <a:ext cx="0" cy="137160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 name="Line 7"/>
            <p:cNvSpPr>
              <a:spLocks noChangeShapeType="1"/>
            </p:cNvSpPr>
            <p:nvPr/>
          </p:nvSpPr>
          <p:spPr bwMode="auto">
            <a:xfrm>
              <a:off x="1371600" y="5463081"/>
              <a:ext cx="1905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 name="Text Box 8"/>
            <p:cNvSpPr txBox="1">
              <a:spLocks noChangeArrowheads="1"/>
            </p:cNvSpPr>
            <p:nvPr/>
          </p:nvSpPr>
          <p:spPr bwMode="auto">
            <a:xfrm>
              <a:off x="671285" y="5662660"/>
              <a:ext cx="3737428" cy="5187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dirty="0" smtClean="0">
                  <a:cs typeface="Tahoma" charset="0"/>
                </a:rPr>
                <a:t>       Log(metabolic rate of individual)</a:t>
              </a:r>
              <a:endParaRPr lang="el-GR" i="1" dirty="0">
                <a:cs typeface="Tahoma" charset="0"/>
              </a:endParaRPr>
            </a:p>
          </p:txBody>
        </p:sp>
        <p:sp>
          <p:nvSpPr>
            <p:cNvPr id="8" name="Text Box 9"/>
            <p:cNvSpPr txBox="1">
              <a:spLocks noChangeArrowheads="1"/>
            </p:cNvSpPr>
            <p:nvPr/>
          </p:nvSpPr>
          <p:spPr bwMode="auto">
            <a:xfrm>
              <a:off x="199573" y="3633858"/>
              <a:ext cx="1676400" cy="369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dirty="0" smtClean="0"/>
                <a:t>Log(abundance)</a:t>
              </a:r>
              <a:endParaRPr lang="en-US" dirty="0"/>
            </a:p>
          </p:txBody>
        </p:sp>
        <p:sp>
          <p:nvSpPr>
            <p:cNvPr id="9" name="Line 10"/>
            <p:cNvSpPr>
              <a:spLocks noChangeShapeType="1"/>
            </p:cNvSpPr>
            <p:nvPr/>
          </p:nvSpPr>
          <p:spPr bwMode="auto">
            <a:xfrm>
              <a:off x="1828799" y="4047160"/>
              <a:ext cx="858253" cy="1143001"/>
            </a:xfrm>
            <a:prstGeom prst="line">
              <a:avLst/>
            </a:prstGeom>
            <a:noFill/>
            <a:ln w="381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11"/>
            <p:cNvSpPr>
              <a:spLocks noChangeShapeType="1"/>
            </p:cNvSpPr>
            <p:nvPr/>
          </p:nvSpPr>
          <p:spPr bwMode="auto">
            <a:xfrm>
              <a:off x="3617804" y="4769508"/>
              <a:ext cx="6096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12"/>
            <p:cNvSpPr>
              <a:spLocks noChangeShapeType="1"/>
            </p:cNvSpPr>
            <p:nvPr/>
          </p:nvSpPr>
          <p:spPr bwMode="auto">
            <a:xfrm>
              <a:off x="5029200" y="4119473"/>
              <a:ext cx="0" cy="1371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2" name="Line 13"/>
            <p:cNvSpPr>
              <a:spLocks noChangeShapeType="1"/>
            </p:cNvSpPr>
            <p:nvPr/>
          </p:nvSpPr>
          <p:spPr bwMode="auto">
            <a:xfrm>
              <a:off x="5029200" y="5491073"/>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3" name="Line 16"/>
            <p:cNvSpPr>
              <a:spLocks noChangeShapeType="1"/>
            </p:cNvSpPr>
            <p:nvPr/>
          </p:nvSpPr>
          <p:spPr bwMode="auto">
            <a:xfrm>
              <a:off x="5370090" y="4484411"/>
              <a:ext cx="653711" cy="83416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4" name="Line 17"/>
            <p:cNvSpPr>
              <a:spLocks noChangeShapeType="1"/>
            </p:cNvSpPr>
            <p:nvPr/>
          </p:nvSpPr>
          <p:spPr bwMode="auto">
            <a:xfrm>
              <a:off x="5360737" y="4119473"/>
              <a:ext cx="878303" cy="10173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5" name="Line 18"/>
            <p:cNvSpPr>
              <a:spLocks noChangeShapeType="1"/>
            </p:cNvSpPr>
            <p:nvPr/>
          </p:nvSpPr>
          <p:spPr bwMode="auto">
            <a:xfrm>
              <a:off x="5597352" y="4043271"/>
              <a:ext cx="812808" cy="89702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 name="Text Box 19"/>
            <p:cNvSpPr txBox="1">
              <a:spLocks noChangeArrowheads="1"/>
            </p:cNvSpPr>
            <p:nvPr/>
          </p:nvSpPr>
          <p:spPr bwMode="auto">
            <a:xfrm>
              <a:off x="3828146" y="3595357"/>
              <a:ext cx="2168352" cy="369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dirty="0" smtClean="0"/>
                <a:t>Log(</a:t>
              </a:r>
              <a:r>
                <a:rPr lang="en-US" i="1" dirty="0" smtClean="0"/>
                <a:t>abundance</a:t>
              </a:r>
              <a:r>
                <a:rPr lang="en-US" dirty="0" smtClean="0"/>
                <a:t>)</a:t>
              </a:r>
              <a:endParaRPr lang="en-US" dirty="0"/>
            </a:p>
          </p:txBody>
        </p:sp>
        <p:sp>
          <p:nvSpPr>
            <p:cNvPr id="17" name="Text Box 20"/>
            <p:cNvSpPr txBox="1">
              <a:spLocks noChangeArrowheads="1"/>
            </p:cNvSpPr>
            <p:nvPr/>
          </p:nvSpPr>
          <p:spPr bwMode="auto">
            <a:xfrm>
              <a:off x="4938467" y="5651255"/>
              <a:ext cx="3439903" cy="5187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dirty="0" smtClean="0">
                  <a:cs typeface="Tahoma" charset="0"/>
                </a:rPr>
                <a:t>    Log(metabolic rate of individual)</a:t>
              </a:r>
              <a:endParaRPr lang="el-GR" i="1" dirty="0">
                <a:cs typeface="Tahoma" charset="0"/>
              </a:endParaRPr>
            </a:p>
          </p:txBody>
        </p:sp>
        <p:sp>
          <p:nvSpPr>
            <p:cNvPr id="18" name="Line 22"/>
            <p:cNvSpPr>
              <a:spLocks noChangeShapeType="1"/>
            </p:cNvSpPr>
            <p:nvPr/>
          </p:nvSpPr>
          <p:spPr bwMode="auto">
            <a:xfrm flipH="1">
              <a:off x="5470351" y="4325468"/>
              <a:ext cx="929112" cy="1066799"/>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16"/>
            <p:cNvSpPr>
              <a:spLocks noChangeShapeType="1"/>
            </p:cNvSpPr>
            <p:nvPr/>
          </p:nvSpPr>
          <p:spPr bwMode="auto">
            <a:xfrm>
              <a:off x="5360737" y="4819774"/>
              <a:ext cx="430463" cy="4745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 name="TextBox 19"/>
            <p:cNvSpPr txBox="1"/>
            <p:nvPr/>
          </p:nvSpPr>
          <p:spPr>
            <a:xfrm>
              <a:off x="6477000" y="3848300"/>
              <a:ext cx="1981200" cy="646330"/>
            </a:xfrm>
            <a:prstGeom prst="rect">
              <a:avLst/>
            </a:prstGeom>
            <a:noFill/>
          </p:spPr>
          <p:txBody>
            <a:bodyPr wrap="square" rtlCol="0">
              <a:spAutoFit/>
            </a:bodyPr>
            <a:lstStyle/>
            <a:p>
              <a:r>
                <a:rPr lang="en-US" dirty="0" smtClean="0"/>
                <a:t>Increasing species richness of family</a:t>
              </a:r>
              <a:endParaRPr lang="en-US" dirty="0"/>
            </a:p>
          </p:txBody>
        </p:sp>
      </p:grpSp>
      <p:pic>
        <p:nvPicPr>
          <p:cNvPr id="24" name="Picture 23"/>
          <p:cNvPicPr>
            <a:picLocks noChangeAspect="1"/>
          </p:cNvPicPr>
          <p:nvPr/>
        </p:nvPicPr>
        <p:blipFill>
          <a:blip r:embed="rId2"/>
          <a:stretch>
            <a:fillRect/>
          </a:stretch>
        </p:blipFill>
        <p:spPr>
          <a:xfrm>
            <a:off x="2852296" y="4321137"/>
            <a:ext cx="2526039" cy="2492880"/>
          </a:xfrm>
          <a:prstGeom prst="rect">
            <a:avLst/>
          </a:prstGeom>
        </p:spPr>
      </p:pic>
      <p:sp>
        <p:nvSpPr>
          <p:cNvPr id="26" name="TextBox 25"/>
          <p:cNvSpPr txBox="1"/>
          <p:nvPr/>
        </p:nvSpPr>
        <p:spPr>
          <a:xfrm>
            <a:off x="191451" y="3114674"/>
            <a:ext cx="4259941" cy="1323439"/>
          </a:xfrm>
          <a:prstGeom prst="rect">
            <a:avLst/>
          </a:prstGeom>
          <a:noFill/>
        </p:spPr>
        <p:txBody>
          <a:bodyPr wrap="square" rtlCol="0">
            <a:spAutoFit/>
          </a:bodyPr>
          <a:lstStyle/>
          <a:p>
            <a:r>
              <a:rPr lang="en-US" sz="2000" dirty="0" smtClean="0"/>
              <a:t>METE predicts  energy equivalence:    all species take an equal share of the energy pie.  </a:t>
            </a:r>
          </a:p>
          <a:p>
            <a:endParaRPr lang="en-US" sz="2000" b="1" dirty="0"/>
          </a:p>
        </p:txBody>
      </p:sp>
      <p:sp>
        <p:nvSpPr>
          <p:cNvPr id="27" name="TextBox 26"/>
          <p:cNvSpPr txBox="1"/>
          <p:nvPr/>
        </p:nvSpPr>
        <p:spPr>
          <a:xfrm>
            <a:off x="4408711" y="3085644"/>
            <a:ext cx="4934862" cy="1015663"/>
          </a:xfrm>
          <a:prstGeom prst="rect">
            <a:avLst/>
          </a:prstGeom>
          <a:noFill/>
        </p:spPr>
        <p:txBody>
          <a:bodyPr wrap="square" rtlCol="0">
            <a:spAutoFit/>
          </a:bodyPr>
          <a:lstStyle/>
          <a:p>
            <a:r>
              <a:rPr lang="en-US" sz="2000" dirty="0" smtClean="0"/>
              <a:t>Augmented METE predicts metabolic rate     of  a species is inversely proportional to the species richness of the family it is in.</a:t>
            </a:r>
            <a:endParaRPr lang="en-US" sz="2000" dirty="0"/>
          </a:p>
        </p:txBody>
      </p:sp>
      <p:sp>
        <p:nvSpPr>
          <p:cNvPr id="25" name="TextBox 24"/>
          <p:cNvSpPr txBox="1"/>
          <p:nvPr/>
        </p:nvSpPr>
        <p:spPr>
          <a:xfrm>
            <a:off x="3547383" y="4195780"/>
            <a:ext cx="2957549" cy="338554"/>
          </a:xfrm>
          <a:prstGeom prst="rect">
            <a:avLst/>
          </a:prstGeom>
          <a:solidFill>
            <a:schemeClr val="bg1"/>
          </a:solidFill>
          <a:ln>
            <a:solidFill>
              <a:schemeClr val="bg1"/>
            </a:solidFill>
          </a:ln>
        </p:spPr>
        <p:txBody>
          <a:bodyPr wrap="square" rtlCol="0">
            <a:spAutoFit/>
          </a:bodyPr>
          <a:lstStyle/>
          <a:p>
            <a:endParaRPr lang="en-US" sz="1600" dirty="0"/>
          </a:p>
        </p:txBody>
      </p:sp>
    </p:spTree>
    <p:extLst>
      <p:ext uri="{BB962C8B-B14F-4D97-AF65-F5344CB8AC3E}">
        <p14:creationId xmlns:p14="http://schemas.microsoft.com/office/powerpoint/2010/main" val="4057512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391723216"/>
              </p:ext>
            </p:extLst>
          </p:nvPr>
        </p:nvGraphicFramePr>
        <p:xfrm>
          <a:off x="2473308" y="1559586"/>
          <a:ext cx="4144463" cy="392859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27000" y="42465"/>
            <a:ext cx="8928100" cy="1723549"/>
          </a:xfrm>
          <a:prstGeom prst="rect">
            <a:avLst/>
          </a:prstGeom>
          <a:noFill/>
        </p:spPr>
        <p:txBody>
          <a:bodyPr wrap="square" rtlCol="0">
            <a:spAutoFit/>
          </a:bodyPr>
          <a:lstStyle/>
          <a:p>
            <a:r>
              <a:rPr lang="en-US" sz="2400" b="1" dirty="0" smtClean="0"/>
              <a:t>b.   And makes new accurate predictions</a:t>
            </a:r>
          </a:p>
          <a:p>
            <a:pPr algn="ctr"/>
            <a:r>
              <a:rPr lang="en-US" sz="2400" b="1" dirty="0" smtClean="0"/>
              <a:t>Extended METE predicts the distribution </a:t>
            </a:r>
            <a:r>
              <a:rPr lang="en-US" sz="2400" b="1" dirty="0"/>
              <a:t>of species across </a:t>
            </a:r>
            <a:r>
              <a:rPr lang="en-US" sz="2400" b="1" dirty="0" smtClean="0"/>
              <a:t>families for </a:t>
            </a:r>
            <a:r>
              <a:rPr lang="en-US" sz="2400" b="1" dirty="0"/>
              <a:t>arthropods, plants</a:t>
            </a:r>
            <a:r>
              <a:rPr lang="en-US" sz="2400" b="1" dirty="0" smtClean="0"/>
              <a:t>, birds, and microorganisms</a:t>
            </a:r>
            <a:endParaRPr lang="en-US" sz="2400" dirty="0" smtClean="0"/>
          </a:p>
          <a:p>
            <a:endParaRPr lang="en-US" sz="1600" dirty="0" smtClean="0"/>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176299217"/>
              </p:ext>
            </p:extLst>
          </p:nvPr>
        </p:nvGraphicFramePr>
        <p:xfrm>
          <a:off x="-199573" y="1997764"/>
          <a:ext cx="9055100" cy="629143"/>
        </p:xfrm>
        <a:graphic>
          <a:graphicData uri="http://schemas.openxmlformats.org/presentationml/2006/ole">
            <mc:AlternateContent xmlns:mc="http://schemas.openxmlformats.org/markup-compatibility/2006">
              <mc:Choice xmlns:v="urn:schemas-microsoft-com:vml" Requires="v">
                <p:oleObj spid="_x0000_s5175" name="Document" r:id="rId5" imgW="5943600" imgH="368300" progId="Word.Document.12">
                  <p:embed/>
                </p:oleObj>
              </mc:Choice>
              <mc:Fallback>
                <p:oleObj name="Document" r:id="rId5" imgW="5943600" imgH="368300" progId="Word.Document.12">
                  <p:embed/>
                  <p:pic>
                    <p:nvPicPr>
                      <p:cNvPr id="0" name=""/>
                      <p:cNvPicPr/>
                      <p:nvPr/>
                    </p:nvPicPr>
                    <p:blipFill>
                      <a:blip r:embed="rId6"/>
                      <a:stretch>
                        <a:fillRect/>
                      </a:stretch>
                    </p:blipFill>
                    <p:spPr>
                      <a:xfrm>
                        <a:off x="-199573" y="1997764"/>
                        <a:ext cx="9055100" cy="629143"/>
                      </a:xfrm>
                      <a:prstGeom prst="rect">
                        <a:avLst/>
                      </a:prstGeom>
                    </p:spPr>
                  </p:pic>
                </p:oleObj>
              </mc:Fallback>
            </mc:AlternateContent>
          </a:graphicData>
        </a:graphic>
      </p:graphicFrame>
      <p:sp>
        <p:nvSpPr>
          <p:cNvPr id="7" name="TextBox 6"/>
          <p:cNvSpPr txBox="1"/>
          <p:nvPr/>
        </p:nvSpPr>
        <p:spPr>
          <a:xfrm>
            <a:off x="6437117" y="2233430"/>
            <a:ext cx="2667000" cy="584776"/>
          </a:xfrm>
          <a:prstGeom prst="rect">
            <a:avLst/>
          </a:prstGeom>
          <a:noFill/>
        </p:spPr>
        <p:txBody>
          <a:bodyPr wrap="square" rtlCol="0">
            <a:spAutoFit/>
          </a:bodyPr>
          <a:lstStyle/>
          <a:p>
            <a:r>
              <a:rPr lang="en-US" sz="1600" i="1" dirty="0" smtClean="0"/>
              <a:t>m </a:t>
            </a:r>
            <a:r>
              <a:rPr lang="en-US" sz="1600" dirty="0" smtClean="0"/>
              <a:t>= </a:t>
            </a:r>
            <a:r>
              <a:rPr lang="en-US" sz="1600" dirty="0"/>
              <a:t>#</a:t>
            </a:r>
            <a:r>
              <a:rPr lang="en-US" sz="1600" dirty="0" smtClean="0"/>
              <a:t> species per family</a:t>
            </a:r>
          </a:p>
          <a:p>
            <a:r>
              <a:rPr lang="en-US" sz="1600" i="1" dirty="0" err="1" smtClean="0"/>
              <a:t>λ</a:t>
            </a:r>
            <a:r>
              <a:rPr lang="en-US" sz="1600" i="1" dirty="0" smtClean="0"/>
              <a:t>  </a:t>
            </a:r>
            <a:r>
              <a:rPr lang="en-US" sz="1600" dirty="0" smtClean="0"/>
              <a:t>= </a:t>
            </a:r>
            <a:r>
              <a:rPr lang="en-US" sz="1600" i="1" dirty="0" err="1" smtClean="0"/>
              <a:t>λ</a:t>
            </a:r>
            <a:r>
              <a:rPr lang="en-US" sz="1600" dirty="0" smtClean="0"/>
              <a:t>(</a:t>
            </a:r>
            <a:r>
              <a:rPr lang="en-US" sz="1600" i="1" dirty="0"/>
              <a:t>F</a:t>
            </a:r>
            <a:r>
              <a:rPr lang="en-US" sz="1600" baseline="-25000" dirty="0" smtClean="0"/>
              <a:t>0</a:t>
            </a:r>
            <a:r>
              <a:rPr lang="en-US" sz="1600" baseline="30000" dirty="0" smtClean="0">
                <a:solidFill>
                  <a:srgbClr val="0000FF"/>
                </a:solidFill>
              </a:rPr>
              <a:t>,</a:t>
            </a:r>
            <a:r>
              <a:rPr lang="en-US" sz="1600" dirty="0" smtClean="0">
                <a:solidFill>
                  <a:srgbClr val="0000FF"/>
                </a:solidFill>
              </a:rPr>
              <a:t> </a:t>
            </a:r>
            <a:r>
              <a:rPr lang="en-US" sz="1600" i="1" dirty="0" smtClean="0"/>
              <a:t>S</a:t>
            </a:r>
            <a:r>
              <a:rPr lang="en-US" sz="1600" baseline="-25000" dirty="0" smtClean="0"/>
              <a:t>0</a:t>
            </a:r>
            <a:r>
              <a:rPr lang="en-US" sz="1600" dirty="0"/>
              <a:t>)</a:t>
            </a:r>
            <a:endParaRPr lang="en-US" sz="1600" i="1" baseline="-25000" dirty="0"/>
          </a:p>
        </p:txBody>
      </p:sp>
      <p:sp>
        <p:nvSpPr>
          <p:cNvPr id="8" name="TextBox 7"/>
          <p:cNvSpPr txBox="1"/>
          <p:nvPr/>
        </p:nvSpPr>
        <p:spPr>
          <a:xfrm>
            <a:off x="0" y="5488180"/>
            <a:ext cx="9144000" cy="1661993"/>
          </a:xfrm>
          <a:prstGeom prst="rect">
            <a:avLst/>
          </a:prstGeom>
          <a:noFill/>
        </p:spPr>
        <p:txBody>
          <a:bodyPr wrap="square" rtlCol="0">
            <a:spAutoFit/>
          </a:bodyPr>
          <a:lstStyle/>
          <a:p>
            <a:pPr marL="285750" indent="-285750">
              <a:buFont typeface="Arial"/>
              <a:buChar char="•"/>
            </a:pPr>
            <a:r>
              <a:rPr lang="en-US" sz="1400" dirty="0"/>
              <a:t>Arthropod data from Basset et al. (2011), and </a:t>
            </a:r>
            <a:r>
              <a:rPr lang="en-US" sz="1400" dirty="0" err="1"/>
              <a:t>Gruner</a:t>
            </a:r>
            <a:r>
              <a:rPr lang="en-US" sz="1400" dirty="0"/>
              <a:t> (2007) </a:t>
            </a:r>
          </a:p>
          <a:p>
            <a:pPr marL="285750" indent="-285750">
              <a:buFont typeface="Arial"/>
              <a:buChar char="•"/>
            </a:pPr>
            <a:r>
              <a:rPr lang="en-US" sz="1400" dirty="0"/>
              <a:t>Bird data consist of ten transects chosen randomly from the Breeding Bird Census (Sauer et al. 2014)</a:t>
            </a:r>
          </a:p>
          <a:p>
            <a:pPr marL="285750" indent="-285750">
              <a:buFont typeface="Arial"/>
              <a:buChar char="•"/>
            </a:pPr>
            <a:r>
              <a:rPr lang="en-US" sz="1400" dirty="0"/>
              <a:t>Plant data from: census plots at Cape Point Preserve (</a:t>
            </a:r>
            <a:r>
              <a:rPr lang="en-US" sz="1400" dirty="0" err="1"/>
              <a:t>Slingsby</a:t>
            </a:r>
            <a:r>
              <a:rPr lang="en-US" sz="1400" dirty="0"/>
              <a:t>, pers. comm.); the Smithsonian Tropical Forest Research Institute plots at BCI (Condit 1998, Condit et al. 2004; Hubbell et al. 2005), </a:t>
            </a:r>
            <a:r>
              <a:rPr lang="en-US" sz="1400" dirty="0" err="1"/>
              <a:t>Luquillo</a:t>
            </a:r>
            <a:r>
              <a:rPr lang="en-US" sz="1400" dirty="0"/>
              <a:t> (Thompson et al. 2002); Sherman and </a:t>
            </a:r>
            <a:r>
              <a:rPr lang="en-US" sz="1400" dirty="0" err="1"/>
              <a:t>Cocoli</a:t>
            </a:r>
            <a:r>
              <a:rPr lang="en-US" sz="1400" dirty="0"/>
              <a:t> (</a:t>
            </a:r>
            <a:r>
              <a:rPr lang="en-US" sz="1400" dirty="0" err="1"/>
              <a:t>Pyke</a:t>
            </a:r>
            <a:r>
              <a:rPr lang="en-US" sz="1400" dirty="0"/>
              <a:t> et al. 2001; Condit et al. 2004); </a:t>
            </a:r>
            <a:r>
              <a:rPr lang="en-US" sz="1400" dirty="0" err="1"/>
              <a:t>Yasuni</a:t>
            </a:r>
            <a:r>
              <a:rPr lang="en-US" sz="1400" dirty="0"/>
              <a:t> (Valencia et al. 2003; 2004);</a:t>
            </a:r>
          </a:p>
          <a:p>
            <a:pPr marL="285750" indent="-285750">
              <a:buFont typeface="Arial"/>
              <a:buChar char="•"/>
            </a:pPr>
            <a:r>
              <a:rPr lang="en-US" sz="1400" dirty="0" err="1"/>
              <a:t>Microbiome</a:t>
            </a:r>
            <a:r>
              <a:rPr lang="en-US" sz="1400" dirty="0"/>
              <a:t> data (Wu et al.  2013; Larry </a:t>
            </a:r>
            <a:r>
              <a:rPr lang="en-US" sz="1400" dirty="0" err="1"/>
              <a:t>Smarr</a:t>
            </a:r>
            <a:r>
              <a:rPr lang="en-US" sz="1400" dirty="0"/>
              <a:t> pers. comm.).</a:t>
            </a:r>
          </a:p>
          <a:p>
            <a:endParaRPr lang="en-US" dirty="0"/>
          </a:p>
        </p:txBody>
      </p:sp>
    </p:spTree>
    <p:extLst>
      <p:ext uri="{BB962C8B-B14F-4D97-AF65-F5344CB8AC3E}">
        <p14:creationId xmlns:p14="http://schemas.microsoft.com/office/powerpoint/2010/main" val="296247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570" y="274638"/>
            <a:ext cx="7982859" cy="1539648"/>
          </a:xfrm>
        </p:spPr>
        <p:txBody>
          <a:bodyPr>
            <a:normAutofit fontScale="90000"/>
          </a:bodyPr>
          <a:lstStyle/>
          <a:p>
            <a:pPr algn="l"/>
            <a:r>
              <a:rPr lang="en-US" sz="2700" b="1" dirty="0" smtClean="0"/>
              <a:t/>
            </a:r>
            <a:br>
              <a:rPr lang="en-US" sz="2700" b="1" dirty="0" smtClean="0"/>
            </a:br>
            <a:r>
              <a:rPr lang="en-US" sz="2700" b="1" dirty="0" smtClean="0"/>
              <a:t>Within the </a:t>
            </a:r>
            <a:r>
              <a:rPr lang="en-US" sz="2700" b="1" dirty="0" err="1" smtClean="0"/>
              <a:t>MaxEnt</a:t>
            </a:r>
            <a:r>
              <a:rPr lang="en-US" sz="2700" b="1" dirty="0" smtClean="0"/>
              <a:t> inference framework, one can add arbitrarily many layers of state variables and constraints,  from the coarsest </a:t>
            </a:r>
            <a:r>
              <a:rPr lang="en-US" sz="2700" b="1" dirty="0" err="1" smtClean="0"/>
              <a:t>macroscale</a:t>
            </a:r>
            <a:r>
              <a:rPr lang="en-US" sz="2700" b="1" dirty="0" smtClean="0"/>
              <a:t> to just above  the </a:t>
            </a:r>
            <a:r>
              <a:rPr lang="en-US" sz="2700" b="1" dirty="0" err="1" smtClean="0"/>
              <a:t>microscale</a:t>
            </a:r>
            <a:r>
              <a:rPr lang="en-US" sz="2700" b="1" dirty="0" smtClean="0"/>
              <a:t>.  </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700" b="1" dirty="0" smtClean="0"/>
              <a:t>Will that continue to improve predictions? </a:t>
            </a:r>
            <a:br>
              <a:rPr lang="en-US" sz="2700" b="1" dirty="0" smtClean="0"/>
            </a:br>
            <a:r>
              <a:rPr lang="en-US" sz="2700" b="1" dirty="0" smtClean="0"/>
              <a:t>And make new accurate predictions?</a:t>
            </a:r>
            <a:endParaRPr lang="en-US" sz="2700" b="1" dirty="0"/>
          </a:p>
        </p:txBody>
      </p:sp>
      <p:sp>
        <p:nvSpPr>
          <p:cNvPr id="3" name="Content Placeholder 2"/>
          <p:cNvSpPr>
            <a:spLocks noGrp="1"/>
          </p:cNvSpPr>
          <p:nvPr>
            <p:ph idx="1"/>
          </p:nvPr>
        </p:nvSpPr>
        <p:spPr>
          <a:xfrm>
            <a:off x="457200" y="3156857"/>
            <a:ext cx="8229600" cy="3441024"/>
          </a:xfrm>
        </p:spPr>
        <p:txBody>
          <a:bodyPr>
            <a:normAutofit fontScale="92500" lnSpcReduction="10000"/>
          </a:bodyPr>
          <a:lstStyle/>
          <a:p>
            <a:r>
              <a:rPr lang="en-US" sz="2400" dirty="0" smtClean="0"/>
              <a:t>In ecology, one could extend METE to entire taxonomic tree and even to a phylogeny?</a:t>
            </a:r>
          </a:p>
          <a:p>
            <a:endParaRPr lang="en-US" sz="2400" dirty="0"/>
          </a:p>
          <a:p>
            <a:r>
              <a:rPr lang="en-US" sz="2400" dirty="0" smtClean="0"/>
              <a:t>Similarly, in economics, functional clusters exist at numerous scales, from individual workers to factory employees to unions</a:t>
            </a:r>
            <a:r>
              <a:rPr lang="is-IS" sz="2400" dirty="0" smtClean="0"/>
              <a:t>…</a:t>
            </a:r>
            <a:r>
              <a:rPr lang="en-US" sz="2400" dirty="0" smtClean="0"/>
              <a:t> </a:t>
            </a:r>
          </a:p>
          <a:p>
            <a:endParaRPr lang="en-US" dirty="0"/>
          </a:p>
          <a:p>
            <a:r>
              <a:rPr lang="en-US" dirty="0" smtClean="0"/>
              <a:t>But what if there are a continuum of scales, all dynamically coupled?</a:t>
            </a:r>
          </a:p>
          <a:p>
            <a:endParaRPr lang="en-US" dirty="0"/>
          </a:p>
          <a:p>
            <a:endParaRPr lang="en-US" dirty="0"/>
          </a:p>
        </p:txBody>
      </p:sp>
    </p:spTree>
    <p:extLst>
      <p:ext uri="{BB962C8B-B14F-4D97-AF65-F5344CB8AC3E}">
        <p14:creationId xmlns:p14="http://schemas.microsoft.com/office/powerpoint/2010/main" val="3481329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638" y="17164"/>
            <a:ext cx="8633377" cy="584776"/>
          </a:xfrm>
          <a:prstGeom prst="rect">
            <a:avLst/>
          </a:prstGeom>
          <a:noFill/>
        </p:spPr>
        <p:txBody>
          <a:bodyPr wrap="square" rtlCol="0">
            <a:spAutoFit/>
          </a:bodyPr>
          <a:lstStyle/>
          <a:p>
            <a:r>
              <a:rPr lang="en-US" sz="3200" dirty="0" smtClean="0"/>
              <a:t>Conclusion</a:t>
            </a:r>
          </a:p>
        </p:txBody>
      </p:sp>
      <p:graphicFrame>
        <p:nvGraphicFramePr>
          <p:cNvPr id="3" name="Table 2"/>
          <p:cNvGraphicFramePr>
            <a:graphicFrameLocks noGrp="1"/>
          </p:cNvGraphicFramePr>
          <p:nvPr>
            <p:extLst>
              <p:ext uri="{D42A27DB-BD31-4B8C-83A1-F6EECF244321}">
                <p14:modId xmlns:p14="http://schemas.microsoft.com/office/powerpoint/2010/main" val="2983604924"/>
              </p:ext>
            </p:extLst>
          </p:nvPr>
        </p:nvGraphicFramePr>
        <p:xfrm>
          <a:off x="566405" y="1887719"/>
          <a:ext cx="8238610" cy="3720289"/>
        </p:xfrm>
        <a:graphic>
          <a:graphicData uri="http://schemas.openxmlformats.org/drawingml/2006/table">
            <a:tbl>
              <a:tblPr firstRow="1" bandRow="1">
                <a:tableStyleId>{5C22544A-7EE6-4342-B048-85BDC9FD1C3A}</a:tableStyleId>
              </a:tblPr>
              <a:tblGrid>
                <a:gridCol w="2446400"/>
                <a:gridCol w="3526592"/>
                <a:gridCol w="2265618"/>
              </a:tblGrid>
              <a:tr h="634961">
                <a:tc>
                  <a:txBody>
                    <a:bodyPr/>
                    <a:lstStyle/>
                    <a:p>
                      <a:endParaRPr lang="en-US" dirty="0">
                        <a:solidFill>
                          <a:schemeClr val="tx1"/>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r>
                        <a:rPr lang="en-US" dirty="0" smtClean="0">
                          <a:solidFill>
                            <a:schemeClr val="tx1"/>
                          </a:solidFill>
                        </a:rPr>
                        <a:t>Steady state</a:t>
                      </a:r>
                      <a:endParaRPr lang="en-US" dirty="0">
                        <a:solidFill>
                          <a:schemeClr val="tx1"/>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r>
                        <a:rPr lang="en-US" dirty="0" smtClean="0">
                          <a:solidFill>
                            <a:schemeClr val="tx1"/>
                          </a:solidFill>
                        </a:rPr>
                        <a:t>Dynamic</a:t>
                      </a:r>
                    </a:p>
                    <a:p>
                      <a:endParaRPr lang="en-US" dirty="0">
                        <a:solidFill>
                          <a:schemeClr val="tx1"/>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1068530">
                <a:tc>
                  <a:txBody>
                    <a:bodyPr/>
                    <a:lstStyle/>
                    <a:p>
                      <a:r>
                        <a:rPr lang="en-US" b="1" dirty="0" smtClean="0">
                          <a:solidFill>
                            <a:schemeClr val="tx1"/>
                          </a:solidFill>
                        </a:rPr>
                        <a:t>Hierarchical</a:t>
                      </a:r>
                      <a:endParaRPr lang="en-US" b="1" dirty="0">
                        <a:solidFill>
                          <a:schemeClr val="tx1"/>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r>
                        <a:rPr lang="en-US" dirty="0" smtClean="0">
                          <a:solidFill>
                            <a:schemeClr val="tx1"/>
                          </a:solidFill>
                        </a:rPr>
                        <a:t>METE works well</a:t>
                      </a:r>
                      <a:endParaRPr lang="en-US" dirty="0">
                        <a:solidFill>
                          <a:schemeClr val="tx1"/>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r>
                        <a:rPr lang="en-US" dirty="0" smtClean="0">
                          <a:solidFill>
                            <a:schemeClr val="tx1"/>
                          </a:solidFill>
                        </a:rPr>
                        <a:t>A</a:t>
                      </a:r>
                      <a:r>
                        <a:rPr lang="en-US" baseline="0" dirty="0" smtClean="0">
                          <a:solidFill>
                            <a:schemeClr val="tx1"/>
                          </a:solidFill>
                        </a:rPr>
                        <a:t> hybrid Info-Metric/mechanistic  theory is in the works</a:t>
                      </a:r>
                      <a:endParaRPr lang="en-US" dirty="0">
                        <a:solidFill>
                          <a:schemeClr val="tx1"/>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1844313">
                <a:tc>
                  <a:txBody>
                    <a:bodyPr/>
                    <a:lstStyle/>
                    <a:p>
                      <a:endParaRPr lang="en-US" b="1" dirty="0" smtClean="0">
                        <a:solidFill>
                          <a:schemeClr val="tx1"/>
                        </a:solidFill>
                      </a:endParaRPr>
                    </a:p>
                    <a:p>
                      <a:r>
                        <a:rPr lang="en-US" b="1" dirty="0" smtClean="0">
                          <a:solidFill>
                            <a:schemeClr val="tx1"/>
                          </a:solidFill>
                        </a:rPr>
                        <a:t>Non-Hierarchical</a:t>
                      </a:r>
                      <a:endParaRPr lang="en-US" b="1" dirty="0">
                        <a:solidFill>
                          <a:schemeClr val="tx1"/>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endParaRPr lang="en-US" dirty="0" smtClean="0">
                        <a:solidFill>
                          <a:schemeClr val="tx1"/>
                        </a:solidFill>
                      </a:endParaRPr>
                    </a:p>
                    <a:p>
                      <a:r>
                        <a:rPr lang="en-US" dirty="0" smtClean="0">
                          <a:solidFill>
                            <a:schemeClr val="tx1"/>
                          </a:solidFill>
                        </a:rPr>
                        <a:t>Arbitrarily many discrete levels</a:t>
                      </a:r>
                      <a:r>
                        <a:rPr lang="en-US" baseline="0" dirty="0" smtClean="0">
                          <a:solidFill>
                            <a:schemeClr val="tx1"/>
                          </a:solidFill>
                        </a:rPr>
                        <a:t>      of state variables can be accommodated, and this even improves the accuracy of predictions.  </a:t>
                      </a:r>
                    </a:p>
                    <a:p>
                      <a:r>
                        <a:rPr lang="en-US" baseline="0" dirty="0" smtClean="0">
                          <a:solidFill>
                            <a:schemeClr val="tx1"/>
                          </a:solidFill>
                        </a:rPr>
                        <a:t>Continuous limit???</a:t>
                      </a:r>
                      <a:endParaRPr lang="en-US" dirty="0">
                        <a:solidFill>
                          <a:schemeClr val="tx1"/>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endParaRPr lang="en-US" dirty="0" smtClean="0">
                        <a:solidFill>
                          <a:schemeClr val="tx1"/>
                        </a:solidFill>
                      </a:endParaRPr>
                    </a:p>
                    <a:p>
                      <a:r>
                        <a:rPr lang="en-US" dirty="0" smtClean="0">
                          <a:solidFill>
                            <a:schemeClr val="tx1"/>
                          </a:solidFill>
                        </a:rPr>
                        <a:t>Terra</a:t>
                      </a:r>
                      <a:r>
                        <a:rPr lang="en-US" baseline="0" dirty="0" smtClean="0">
                          <a:solidFill>
                            <a:schemeClr val="tx1"/>
                          </a:solidFill>
                        </a:rPr>
                        <a:t> Incognito</a:t>
                      </a:r>
                      <a:endParaRPr lang="en-US" dirty="0">
                        <a:solidFill>
                          <a:schemeClr val="tx1"/>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3831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381000" y="76200"/>
            <a:ext cx="8458200" cy="68865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spcBef>
                <a:spcPct val="50000"/>
              </a:spcBef>
            </a:pPr>
            <a:r>
              <a:rPr lang="en-US" b="1" dirty="0">
                <a:effectLst>
                  <a:outerShdw blurRad="38100" dist="38100" dir="2700000" algn="tl">
                    <a:srgbClr val="FFFFFF"/>
                  </a:outerShdw>
                </a:effectLst>
                <a:latin typeface="Arial" charset="0"/>
                <a:cs typeface="Arial" charset="0"/>
              </a:rPr>
              <a:t>Thanks:</a:t>
            </a:r>
            <a:r>
              <a:rPr lang="en-US" sz="2000" b="1" dirty="0">
                <a:latin typeface="Arial" charset="0"/>
                <a:cs typeface="Arial" charset="0"/>
              </a:rPr>
              <a:t> </a:t>
            </a:r>
          </a:p>
          <a:p>
            <a:pPr eaLnBrk="1" hangingPunct="1">
              <a:spcBef>
                <a:spcPct val="50000"/>
              </a:spcBef>
            </a:pPr>
            <a:r>
              <a:rPr lang="en-US" sz="1900" b="1" dirty="0">
                <a:latin typeface="Arial" charset="0"/>
                <a:cs typeface="Arial" charset="0"/>
              </a:rPr>
              <a:t>To my Collaborators:</a:t>
            </a:r>
          </a:p>
          <a:p>
            <a:pPr eaLnBrk="1" hangingPunct="1">
              <a:spcBef>
                <a:spcPct val="50000"/>
              </a:spcBef>
            </a:pPr>
            <a:r>
              <a:rPr lang="en-US" sz="1600" b="1" dirty="0">
                <a:latin typeface="Arial" charset="0"/>
                <a:cs typeface="Arial" charset="0"/>
              </a:rPr>
              <a:t>  Erin </a:t>
            </a:r>
            <a:r>
              <a:rPr lang="en-US" sz="1600" b="1" dirty="0" err="1">
                <a:latin typeface="Arial" charset="0"/>
                <a:cs typeface="Arial" charset="0"/>
              </a:rPr>
              <a:t>Conlisk</a:t>
            </a:r>
            <a:r>
              <a:rPr lang="en-US" sz="1600" b="1" dirty="0">
                <a:latin typeface="Arial" charset="0"/>
                <a:cs typeface="Arial" charset="0"/>
              </a:rPr>
              <a:t>              Adam Smith                  Xiao Xiao                Mark Wilber</a:t>
            </a:r>
          </a:p>
          <a:p>
            <a:pPr eaLnBrk="1" hangingPunct="1">
              <a:spcBef>
                <a:spcPct val="50000"/>
              </a:spcBef>
            </a:pPr>
            <a:r>
              <a:rPr lang="en-US" sz="1600" b="1" dirty="0">
                <a:latin typeface="Arial" charset="0"/>
                <a:cs typeface="Arial" charset="0"/>
              </a:rPr>
              <a:t>  Justin </a:t>
            </a:r>
            <a:r>
              <a:rPr lang="en-US" sz="1600" b="1" dirty="0" err="1">
                <a:latin typeface="Arial" charset="0"/>
                <a:cs typeface="Arial" charset="0"/>
              </a:rPr>
              <a:t>Kitzes</a:t>
            </a:r>
            <a:r>
              <a:rPr lang="en-US" sz="1600" b="1" dirty="0">
                <a:latin typeface="Arial" charset="0"/>
                <a:cs typeface="Arial" charset="0"/>
              </a:rPr>
              <a:t>             Andrew </a:t>
            </a:r>
            <a:r>
              <a:rPr lang="en-US" sz="1600" b="1" dirty="0" err="1">
                <a:latin typeface="Arial" charset="0"/>
                <a:cs typeface="Arial" charset="0"/>
              </a:rPr>
              <a:t>Rominger</a:t>
            </a:r>
            <a:r>
              <a:rPr lang="en-US" sz="1600" dirty="0">
                <a:latin typeface="Arial" charset="0"/>
                <a:cs typeface="Arial" charset="0"/>
              </a:rPr>
              <a:t>        </a:t>
            </a:r>
            <a:r>
              <a:rPr lang="en-US" sz="1600" b="1" dirty="0">
                <a:latin typeface="Arial" charset="0"/>
                <a:cs typeface="Arial" charset="0"/>
              </a:rPr>
              <a:t>Ethan White</a:t>
            </a:r>
            <a:r>
              <a:rPr lang="en-US" sz="1600" dirty="0">
                <a:latin typeface="Arial" charset="0"/>
                <a:cs typeface="Arial" charset="0"/>
              </a:rPr>
              <a:t>           </a:t>
            </a:r>
            <a:r>
              <a:rPr lang="en-US" sz="1600" b="1" dirty="0">
                <a:latin typeface="Arial" charset="0"/>
                <a:cs typeface="Arial" charset="0"/>
              </a:rPr>
              <a:t>Chloe Lewis</a:t>
            </a:r>
          </a:p>
          <a:p>
            <a:pPr eaLnBrk="1" hangingPunct="1">
              <a:spcBef>
                <a:spcPct val="50000"/>
              </a:spcBef>
            </a:pPr>
            <a:r>
              <a:rPr lang="en-US" sz="1600" b="1" dirty="0">
                <a:latin typeface="Arial" charset="0"/>
                <a:cs typeface="Arial" charset="0"/>
              </a:rPr>
              <a:t>  Erica Newman          </a:t>
            </a:r>
            <a:r>
              <a:rPr lang="en-US" sz="1600" b="1" dirty="0" err="1" smtClean="0">
                <a:latin typeface="Arial" charset="0"/>
                <a:cs typeface="Arial" charset="0"/>
              </a:rPr>
              <a:t>Tommaso</a:t>
            </a:r>
            <a:r>
              <a:rPr lang="en-US" sz="1600" b="1" dirty="0" smtClean="0">
                <a:latin typeface="Arial" charset="0"/>
                <a:cs typeface="Arial" charset="0"/>
              </a:rPr>
              <a:t> </a:t>
            </a:r>
            <a:r>
              <a:rPr lang="en-US" sz="1600" b="1" dirty="0" err="1">
                <a:latin typeface="Arial" charset="0"/>
                <a:cs typeface="Arial" charset="0"/>
              </a:rPr>
              <a:t>Zillio</a:t>
            </a:r>
            <a:r>
              <a:rPr lang="en-US" sz="1600" dirty="0">
                <a:latin typeface="Arial" charset="0"/>
                <a:cs typeface="Arial" charset="0"/>
              </a:rPr>
              <a:t>      </a:t>
            </a:r>
            <a:r>
              <a:rPr lang="en-US" sz="1600" dirty="0" smtClean="0">
                <a:latin typeface="Arial" charset="0"/>
                <a:cs typeface="Arial" charset="0"/>
              </a:rPr>
              <a:t>       </a:t>
            </a:r>
            <a:r>
              <a:rPr lang="en-US" sz="1600" b="1" dirty="0" smtClean="0">
                <a:latin typeface="Arial" charset="0"/>
                <a:cs typeface="Arial" charset="0"/>
              </a:rPr>
              <a:t>Yu Zhang                </a:t>
            </a:r>
            <a:r>
              <a:rPr lang="en-US" sz="1600" b="1" dirty="0" err="1" smtClean="0">
                <a:latin typeface="Arial" charset="0"/>
                <a:cs typeface="Arial" charset="0"/>
              </a:rPr>
              <a:t>Wenyu</a:t>
            </a:r>
            <a:r>
              <a:rPr lang="en-US" sz="1600" b="1" dirty="0" smtClean="0">
                <a:latin typeface="Arial" charset="0"/>
                <a:cs typeface="Arial" charset="0"/>
              </a:rPr>
              <a:t> Zhang</a:t>
            </a:r>
            <a:endParaRPr lang="en-US" sz="1600" b="1" dirty="0">
              <a:latin typeface="Arial" charset="0"/>
              <a:cs typeface="Arial" charset="0"/>
            </a:endParaRPr>
          </a:p>
          <a:p>
            <a:pPr eaLnBrk="1" hangingPunct="1"/>
            <a:r>
              <a:rPr lang="en-US" sz="1600" b="1" dirty="0">
                <a:latin typeface="Arial" charset="0"/>
                <a:cs typeface="Arial" charset="0"/>
              </a:rPr>
              <a:t>                               </a:t>
            </a:r>
          </a:p>
          <a:p>
            <a:pPr eaLnBrk="1" hangingPunct="1">
              <a:spcBef>
                <a:spcPct val="50000"/>
              </a:spcBef>
            </a:pPr>
            <a:r>
              <a:rPr lang="en-US" sz="1900" b="1" dirty="0">
                <a:latin typeface="Arial" charset="0"/>
                <a:cs typeface="Arial" charset="0"/>
              </a:rPr>
              <a:t>To Other Sources of Data:</a:t>
            </a:r>
          </a:p>
          <a:p>
            <a:pPr eaLnBrk="1" hangingPunct="1">
              <a:spcBef>
                <a:spcPct val="50000"/>
              </a:spcBef>
            </a:pPr>
            <a:r>
              <a:rPr lang="en-US" sz="1800" b="1" dirty="0">
                <a:latin typeface="Arial" charset="0"/>
                <a:cs typeface="Arial" charset="0"/>
              </a:rPr>
              <a:t> </a:t>
            </a:r>
            <a:r>
              <a:rPr lang="en-US" sz="1600" b="1" dirty="0">
                <a:latin typeface="Arial" charset="0"/>
                <a:cs typeface="Arial" charset="0"/>
              </a:rPr>
              <a:t>J. Green       R. </a:t>
            </a:r>
            <a:r>
              <a:rPr lang="en-US" sz="1600" b="1" dirty="0" err="1">
                <a:latin typeface="Arial" charset="0"/>
                <a:cs typeface="Arial" charset="0"/>
              </a:rPr>
              <a:t>Krishnamani</a:t>
            </a:r>
            <a:r>
              <a:rPr lang="en-US" sz="1600" b="1" dirty="0">
                <a:latin typeface="Arial" charset="0"/>
                <a:cs typeface="Arial" charset="0"/>
              </a:rPr>
              <a:t>    J. </a:t>
            </a:r>
            <a:r>
              <a:rPr lang="en-US" sz="1600" b="1" dirty="0" err="1">
                <a:latin typeface="Arial" charset="0"/>
                <a:cs typeface="Arial" charset="0"/>
              </a:rPr>
              <a:t>Godinez</a:t>
            </a:r>
            <a:r>
              <a:rPr lang="en-US" sz="1600" b="1" dirty="0">
                <a:latin typeface="Arial" charset="0"/>
                <a:cs typeface="Arial" charset="0"/>
              </a:rPr>
              <a:t>                </a:t>
            </a:r>
            <a:r>
              <a:rPr lang="en-US" sz="1600" b="1" dirty="0" smtClean="0">
                <a:latin typeface="Arial" charset="0"/>
                <a:cs typeface="Arial" charset="0"/>
              </a:rPr>
              <a:t>W</a:t>
            </a:r>
            <a:r>
              <a:rPr lang="en-US" sz="1600" b="1" dirty="0">
                <a:latin typeface="Arial" charset="0"/>
                <a:cs typeface="Arial" charset="0"/>
              </a:rPr>
              <a:t>. </a:t>
            </a:r>
            <a:r>
              <a:rPr lang="en-US" sz="1600" b="1" dirty="0" err="1" smtClean="0">
                <a:latin typeface="Arial" charset="0"/>
                <a:cs typeface="Arial" charset="0"/>
              </a:rPr>
              <a:t>Kunin</a:t>
            </a:r>
            <a:r>
              <a:rPr lang="en-US" sz="1600" b="1" dirty="0" smtClean="0">
                <a:latin typeface="Arial" charset="0"/>
                <a:cs typeface="Arial" charset="0"/>
              </a:rPr>
              <a:t>               Brian </a:t>
            </a:r>
            <a:r>
              <a:rPr lang="en-US" sz="1600" b="1" dirty="0" err="1" smtClean="0">
                <a:latin typeface="Arial" charset="0"/>
                <a:cs typeface="Arial" charset="0"/>
              </a:rPr>
              <a:t>Enquist</a:t>
            </a:r>
            <a:endParaRPr lang="en-US" sz="1600" b="1" dirty="0">
              <a:latin typeface="Arial" charset="0"/>
              <a:cs typeface="Arial" charset="0"/>
            </a:endParaRPr>
          </a:p>
          <a:p>
            <a:pPr eaLnBrk="1" hangingPunct="1">
              <a:spcBef>
                <a:spcPct val="50000"/>
              </a:spcBef>
            </a:pPr>
            <a:r>
              <a:rPr lang="en-US" sz="1600" b="1" dirty="0">
                <a:latin typeface="Arial" charset="0"/>
                <a:cs typeface="Arial" charset="0"/>
              </a:rPr>
              <a:t> R. Condit     P. </a:t>
            </a:r>
            <a:r>
              <a:rPr lang="en-US" sz="1600" b="1" dirty="0" err="1">
                <a:latin typeface="Arial" charset="0"/>
                <a:cs typeface="Arial" charset="0"/>
              </a:rPr>
              <a:t>Harnik</a:t>
            </a:r>
            <a:r>
              <a:rPr lang="en-US" sz="1600" b="1" dirty="0">
                <a:latin typeface="Arial" charset="0"/>
                <a:cs typeface="Arial" charset="0"/>
              </a:rPr>
              <a:t>               K.  </a:t>
            </a:r>
            <a:r>
              <a:rPr lang="en-US" sz="1600" b="1" dirty="0" err="1">
                <a:latin typeface="Arial" charset="0"/>
                <a:cs typeface="Arial" charset="0"/>
              </a:rPr>
              <a:t>Cherukumilla</a:t>
            </a:r>
            <a:r>
              <a:rPr lang="en-US" sz="1600" b="1" dirty="0">
                <a:latin typeface="Arial" charset="0"/>
                <a:cs typeface="Arial" charset="0"/>
              </a:rPr>
              <a:t>      </a:t>
            </a:r>
            <a:r>
              <a:rPr lang="en-US" sz="1600" b="1" dirty="0" smtClean="0">
                <a:latin typeface="Arial" charset="0"/>
                <a:cs typeface="Arial" charset="0"/>
              </a:rPr>
              <a:t> </a:t>
            </a:r>
            <a:r>
              <a:rPr lang="en-US" sz="1600" b="1" dirty="0">
                <a:latin typeface="Arial" charset="0"/>
                <a:cs typeface="Arial" charset="0"/>
              </a:rPr>
              <a:t>E.  </a:t>
            </a:r>
            <a:r>
              <a:rPr lang="en-US" sz="1600" b="1" dirty="0" smtClean="0">
                <a:latin typeface="Arial" charset="0"/>
                <a:cs typeface="Arial" charset="0"/>
              </a:rPr>
              <a:t>White               Cory </a:t>
            </a:r>
            <a:r>
              <a:rPr lang="en-US" sz="1600" b="1" dirty="0" err="1" smtClean="0">
                <a:latin typeface="Arial" charset="0"/>
                <a:cs typeface="Arial" charset="0"/>
              </a:rPr>
              <a:t>Merow</a:t>
            </a:r>
            <a:endParaRPr lang="en-US" sz="1600" b="1" dirty="0">
              <a:latin typeface="Arial" charset="0"/>
              <a:cs typeface="Arial" charset="0"/>
            </a:endParaRPr>
          </a:p>
          <a:p>
            <a:pPr eaLnBrk="1" hangingPunct="1">
              <a:spcBef>
                <a:spcPct val="50000"/>
              </a:spcBef>
            </a:pPr>
            <a:r>
              <a:rPr lang="en-US" sz="1600" b="1" dirty="0">
                <a:latin typeface="Arial" charset="0"/>
                <a:cs typeface="Arial" charset="0"/>
              </a:rPr>
              <a:t> D. </a:t>
            </a:r>
            <a:r>
              <a:rPr lang="en-US" sz="1600" b="1" dirty="0" err="1">
                <a:latin typeface="Arial" charset="0"/>
                <a:cs typeface="Arial" charset="0"/>
              </a:rPr>
              <a:t>Gruner</a:t>
            </a:r>
            <a:r>
              <a:rPr lang="en-US" sz="1600" b="1" dirty="0">
                <a:latin typeface="Arial" charset="0"/>
                <a:cs typeface="Arial" charset="0"/>
              </a:rPr>
              <a:t>     J. Goddard       </a:t>
            </a:r>
            <a:r>
              <a:rPr lang="en-US" sz="1600" b="1" dirty="0" smtClean="0">
                <a:latin typeface="Arial" charset="0"/>
                <a:cs typeface="Arial" charset="0"/>
              </a:rPr>
              <a:t>STRI    </a:t>
            </a:r>
            <a:r>
              <a:rPr lang="en-US" sz="1600" b="1" dirty="0">
                <a:latin typeface="Arial" charset="0"/>
                <a:cs typeface="Arial" charset="0"/>
              </a:rPr>
              <a:t>David </a:t>
            </a:r>
            <a:r>
              <a:rPr lang="en-US" sz="1600" b="1" dirty="0" err="1">
                <a:latin typeface="Arial" charset="0"/>
                <a:cs typeface="Arial" charset="0"/>
              </a:rPr>
              <a:t>Storch</a:t>
            </a:r>
            <a:r>
              <a:rPr lang="en-US" sz="1600" b="1" dirty="0">
                <a:latin typeface="Arial" charset="0"/>
                <a:cs typeface="Arial" charset="0"/>
              </a:rPr>
              <a:t> </a:t>
            </a:r>
            <a:r>
              <a:rPr lang="en-US" sz="1600" b="1" dirty="0" smtClean="0">
                <a:latin typeface="Arial" charset="0"/>
                <a:cs typeface="Arial" charset="0"/>
              </a:rPr>
              <a:t>    D</a:t>
            </a:r>
            <a:r>
              <a:rPr lang="en-US" sz="1600" b="1" dirty="0">
                <a:latin typeface="Arial" charset="0"/>
                <a:cs typeface="Arial" charset="0"/>
              </a:rPr>
              <a:t>. </a:t>
            </a:r>
            <a:r>
              <a:rPr lang="en-US" sz="1600" b="1" dirty="0" smtClean="0">
                <a:latin typeface="Arial" charset="0"/>
                <a:cs typeface="Arial" charset="0"/>
              </a:rPr>
              <a:t>Bartholomew    Yves Basset</a:t>
            </a:r>
            <a:endParaRPr lang="en-US" sz="1600" b="1" dirty="0">
              <a:latin typeface="Arial" charset="0"/>
              <a:cs typeface="Arial" charset="0"/>
            </a:endParaRPr>
          </a:p>
          <a:p>
            <a:pPr eaLnBrk="1" hangingPunct="1">
              <a:spcBef>
                <a:spcPct val="50000"/>
              </a:spcBef>
            </a:pPr>
            <a:endParaRPr lang="en-US" sz="2000" b="1" dirty="0">
              <a:latin typeface="Arial" charset="0"/>
              <a:cs typeface="Arial" charset="0"/>
            </a:endParaRPr>
          </a:p>
          <a:p>
            <a:pPr eaLnBrk="1" hangingPunct="1">
              <a:spcBef>
                <a:spcPct val="50000"/>
              </a:spcBef>
            </a:pPr>
            <a:r>
              <a:rPr lang="en-US" sz="1900" b="1" dirty="0">
                <a:latin typeface="Arial" charset="0"/>
                <a:cs typeface="Arial" charset="0"/>
              </a:rPr>
              <a:t>To the Funders:</a:t>
            </a:r>
          </a:p>
          <a:p>
            <a:pPr eaLnBrk="1" hangingPunct="1">
              <a:spcBef>
                <a:spcPct val="50000"/>
              </a:spcBef>
            </a:pPr>
            <a:r>
              <a:rPr lang="en-US" sz="1600" b="1" dirty="0">
                <a:latin typeface="Arial" charset="0"/>
                <a:cs typeface="Arial" charset="0"/>
              </a:rPr>
              <a:t>  NSF,  Miller Foundation</a:t>
            </a:r>
            <a:r>
              <a:rPr lang="en-US" sz="1600" b="1" dirty="0" smtClean="0">
                <a:latin typeface="Arial" charset="0"/>
                <a:cs typeface="Arial" charset="0"/>
              </a:rPr>
              <a:t>, Gordon </a:t>
            </a:r>
            <a:r>
              <a:rPr lang="en-US" sz="1600" b="1" dirty="0">
                <a:latin typeface="Arial" charset="0"/>
                <a:cs typeface="Arial" charset="0"/>
              </a:rPr>
              <a:t>and Betty Moore Foundation  </a:t>
            </a:r>
          </a:p>
          <a:p>
            <a:pPr eaLnBrk="1" hangingPunct="1">
              <a:spcBef>
                <a:spcPct val="50000"/>
              </a:spcBef>
            </a:pPr>
            <a:endParaRPr lang="en-US" sz="1800" b="1" dirty="0">
              <a:latin typeface="Arial" charset="0"/>
              <a:cs typeface="Arial" charset="0"/>
            </a:endParaRPr>
          </a:p>
          <a:p>
            <a:pPr eaLnBrk="1" hangingPunct="1">
              <a:spcBef>
                <a:spcPct val="50000"/>
              </a:spcBef>
            </a:pPr>
            <a:r>
              <a:rPr lang="en-US" sz="1800" b="1" dirty="0">
                <a:latin typeface="Arial" charset="0"/>
                <a:cs typeface="Arial" charset="0"/>
              </a:rPr>
              <a:t>To my Hosts during the development of METE:  </a:t>
            </a:r>
          </a:p>
          <a:p>
            <a:pPr eaLnBrk="1" hangingPunct="1">
              <a:spcBef>
                <a:spcPct val="50000"/>
              </a:spcBef>
            </a:pPr>
            <a:r>
              <a:rPr lang="en-US" sz="1800" b="1" dirty="0">
                <a:latin typeface="Arial" charset="0"/>
                <a:cs typeface="Arial" charset="0"/>
              </a:rPr>
              <a:t>  </a:t>
            </a:r>
            <a:r>
              <a:rPr lang="en-US" sz="1600" b="1" dirty="0">
                <a:latin typeface="Arial" charset="0"/>
                <a:cs typeface="Arial" charset="0"/>
              </a:rPr>
              <a:t>Santa Fe Institute, Rocky Mountain Biological Laboratory, NCEAS, The Chilean  	Ecological Society, Charles University, University of Padua</a:t>
            </a:r>
          </a:p>
        </p:txBody>
      </p:sp>
    </p:spTree>
    <p:extLst>
      <p:ext uri="{BB962C8B-B14F-4D97-AF65-F5344CB8AC3E}">
        <p14:creationId xmlns:p14="http://schemas.microsoft.com/office/powerpoint/2010/main" val="3652038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6898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6072"/>
            <a:ext cx="9055099" cy="461665"/>
          </a:xfrm>
          <a:prstGeom prst="rect">
            <a:avLst/>
          </a:prstGeom>
          <a:noFill/>
        </p:spPr>
        <p:txBody>
          <a:bodyPr wrap="square" rtlCol="0">
            <a:spAutoFit/>
          </a:bodyPr>
          <a:lstStyle/>
          <a:p>
            <a:pPr algn="ctr"/>
            <a:r>
              <a:rPr lang="en-US" sz="2400" b="1" dirty="0" smtClean="0"/>
              <a:t>The Maximum Entropy Theory of Ecology (METE)</a:t>
            </a:r>
            <a:endParaRPr lang="en-US" sz="2400" b="1" dirty="0"/>
          </a:p>
        </p:txBody>
      </p:sp>
      <p:sp>
        <p:nvSpPr>
          <p:cNvPr id="3" name="TextBox 2"/>
          <p:cNvSpPr txBox="1"/>
          <p:nvPr/>
        </p:nvSpPr>
        <p:spPr>
          <a:xfrm>
            <a:off x="3510311" y="994082"/>
            <a:ext cx="5544788" cy="2816156"/>
          </a:xfrm>
          <a:prstGeom prst="rect">
            <a:avLst/>
          </a:prstGeom>
          <a:noFill/>
        </p:spPr>
        <p:txBody>
          <a:bodyPr wrap="square" rtlCol="0">
            <a:spAutoFit/>
          </a:bodyPr>
          <a:lstStyle/>
          <a:p>
            <a:r>
              <a:rPr lang="en-US" sz="2400" dirty="0" smtClean="0"/>
              <a:t>The theory predicts:</a:t>
            </a:r>
            <a:endParaRPr lang="en-US" dirty="0" smtClean="0"/>
          </a:p>
          <a:p>
            <a:pPr marL="285750" indent="-285750">
              <a:lnSpc>
                <a:spcPct val="150000"/>
              </a:lnSpc>
              <a:buFont typeface="Arial"/>
              <a:buChar char="•"/>
            </a:pPr>
            <a:r>
              <a:rPr lang="en-US" b="1" dirty="0" smtClean="0"/>
              <a:t>Species Abundance Distributions</a:t>
            </a:r>
          </a:p>
          <a:p>
            <a:pPr marL="285750" indent="-285750">
              <a:lnSpc>
                <a:spcPct val="150000"/>
              </a:lnSpc>
              <a:buFont typeface="Arial"/>
              <a:buChar char="•"/>
            </a:pPr>
            <a:r>
              <a:rPr lang="en-US" b="1" dirty="0" smtClean="0"/>
              <a:t>Species-Area Relationships</a:t>
            </a:r>
          </a:p>
          <a:p>
            <a:pPr marL="285750" indent="-285750">
              <a:lnSpc>
                <a:spcPct val="150000"/>
              </a:lnSpc>
              <a:buFont typeface="Arial"/>
              <a:buChar char="•"/>
            </a:pPr>
            <a:r>
              <a:rPr lang="en-US" b="1" dirty="0" smtClean="0"/>
              <a:t>Endemics-Area Relationships</a:t>
            </a:r>
          </a:p>
          <a:p>
            <a:pPr marL="285750" indent="-285750">
              <a:lnSpc>
                <a:spcPct val="150000"/>
              </a:lnSpc>
              <a:buFont typeface="Arial"/>
              <a:buChar char="•"/>
            </a:pPr>
            <a:r>
              <a:rPr lang="en-US" b="1" dirty="0" smtClean="0"/>
              <a:t>Spatial Distributions of Individuals within species</a:t>
            </a:r>
          </a:p>
          <a:p>
            <a:pPr marL="285750" indent="-285750">
              <a:lnSpc>
                <a:spcPct val="150000"/>
              </a:lnSpc>
              <a:buFont typeface="Arial"/>
              <a:buChar char="•"/>
            </a:pPr>
            <a:r>
              <a:rPr lang="en-US" b="1" dirty="0" smtClean="0"/>
              <a:t>Metabolic Rate Distributions across individuals</a:t>
            </a:r>
            <a:r>
              <a:rPr lang="en-US" dirty="0"/>
              <a:t> </a:t>
            </a:r>
            <a:r>
              <a:rPr lang="en-US" dirty="0" smtClean="0"/>
              <a:t>       </a:t>
            </a:r>
          </a:p>
          <a:p>
            <a:r>
              <a:rPr lang="en-US" dirty="0" smtClean="0"/>
              <a:t>		</a:t>
            </a:r>
            <a:endParaRPr lang="en-US" dirty="0"/>
          </a:p>
        </p:txBody>
      </p:sp>
      <p:sp>
        <p:nvSpPr>
          <p:cNvPr id="4" name="TextBox 3"/>
          <p:cNvSpPr txBox="1"/>
          <p:nvPr/>
        </p:nvSpPr>
        <p:spPr>
          <a:xfrm>
            <a:off x="118532" y="1013060"/>
            <a:ext cx="3323168" cy="2454518"/>
          </a:xfrm>
          <a:prstGeom prst="rect">
            <a:avLst/>
          </a:prstGeom>
          <a:noFill/>
        </p:spPr>
        <p:txBody>
          <a:bodyPr wrap="square" rtlCol="0">
            <a:spAutoFit/>
          </a:bodyPr>
          <a:lstStyle/>
          <a:p>
            <a:r>
              <a:rPr lang="en-US" sz="2000" b="1" dirty="0" smtClean="0"/>
              <a:t>The State Variables:  </a:t>
            </a:r>
          </a:p>
          <a:p>
            <a:pPr>
              <a:lnSpc>
                <a:spcPct val="150000"/>
              </a:lnSpc>
            </a:pPr>
            <a:r>
              <a:rPr lang="en-US" b="1" dirty="0" smtClean="0"/>
              <a:t>A = Area;  </a:t>
            </a:r>
          </a:p>
          <a:p>
            <a:pPr>
              <a:lnSpc>
                <a:spcPct val="150000"/>
              </a:lnSpc>
            </a:pPr>
            <a:r>
              <a:rPr lang="en-US" b="1" dirty="0" smtClean="0"/>
              <a:t>S = # species; </a:t>
            </a:r>
          </a:p>
          <a:p>
            <a:pPr>
              <a:lnSpc>
                <a:spcPct val="150000"/>
              </a:lnSpc>
            </a:pPr>
            <a:r>
              <a:rPr lang="en-US" b="1" dirty="0" smtClean="0"/>
              <a:t>N = # individuals; </a:t>
            </a:r>
          </a:p>
          <a:p>
            <a:pPr>
              <a:lnSpc>
                <a:spcPct val="150000"/>
              </a:lnSpc>
            </a:pPr>
            <a:r>
              <a:rPr lang="en-US" b="1" dirty="0" smtClean="0"/>
              <a:t>E = total Metabolic throughpu</a:t>
            </a:r>
            <a:r>
              <a:rPr lang="en-US" b="1" i="1" dirty="0" smtClean="0"/>
              <a:t>t</a:t>
            </a:r>
          </a:p>
          <a:p>
            <a:pPr>
              <a:lnSpc>
                <a:spcPct val="150000"/>
              </a:lnSpc>
            </a:pPr>
            <a:r>
              <a:rPr lang="en-US" b="1" i="1" dirty="0" smtClean="0"/>
              <a:t>Add more to predict more!</a:t>
            </a:r>
          </a:p>
        </p:txBody>
      </p:sp>
      <p:pic>
        <p:nvPicPr>
          <p:cNvPr id="7" name="Picture 6"/>
          <p:cNvPicPr>
            <a:picLocks noChangeAspect="1"/>
          </p:cNvPicPr>
          <p:nvPr/>
        </p:nvPicPr>
        <p:blipFill>
          <a:blip r:embed="rId2"/>
          <a:stretch>
            <a:fillRect/>
          </a:stretch>
        </p:blipFill>
        <p:spPr>
          <a:xfrm>
            <a:off x="16931" y="4307822"/>
            <a:ext cx="2026753" cy="2566195"/>
          </a:xfrm>
          <a:prstGeom prst="rect">
            <a:avLst/>
          </a:prstGeom>
        </p:spPr>
      </p:pic>
      <p:sp>
        <p:nvSpPr>
          <p:cNvPr id="8" name="TextBox 7"/>
          <p:cNvSpPr txBox="1"/>
          <p:nvPr/>
        </p:nvSpPr>
        <p:spPr>
          <a:xfrm>
            <a:off x="2027755" y="6152139"/>
            <a:ext cx="2175945" cy="738664"/>
          </a:xfrm>
          <a:prstGeom prst="rect">
            <a:avLst/>
          </a:prstGeom>
          <a:noFill/>
        </p:spPr>
        <p:txBody>
          <a:bodyPr wrap="square" rtlCol="0">
            <a:spAutoFit/>
          </a:bodyPr>
          <a:lstStyle/>
          <a:p>
            <a:r>
              <a:rPr lang="en-US" sz="1400" i="1" dirty="0" smtClean="0"/>
              <a:t>J. Harte, Oxford U. Press text book on Information Entropy and Ecology, 2011</a:t>
            </a:r>
            <a:endParaRPr lang="en-US" sz="1400" i="1" dirty="0"/>
          </a:p>
        </p:txBody>
      </p:sp>
      <p:pic>
        <p:nvPicPr>
          <p:cNvPr id="9" name="Picture 8"/>
          <p:cNvPicPr>
            <a:picLocks noChangeAspect="1"/>
          </p:cNvPicPr>
          <p:nvPr/>
        </p:nvPicPr>
        <p:blipFill>
          <a:blip r:embed="rId3"/>
          <a:stretch>
            <a:fillRect/>
          </a:stretch>
        </p:blipFill>
        <p:spPr>
          <a:xfrm>
            <a:off x="7188200" y="4307822"/>
            <a:ext cx="1955800" cy="2550178"/>
          </a:xfrm>
          <a:prstGeom prst="rect">
            <a:avLst/>
          </a:prstGeom>
        </p:spPr>
      </p:pic>
      <p:sp>
        <p:nvSpPr>
          <p:cNvPr id="11" name="TextBox 10"/>
          <p:cNvSpPr txBox="1"/>
          <p:nvPr/>
        </p:nvSpPr>
        <p:spPr>
          <a:xfrm>
            <a:off x="4446940" y="6161180"/>
            <a:ext cx="2741260" cy="738664"/>
          </a:xfrm>
          <a:prstGeom prst="rect">
            <a:avLst/>
          </a:prstGeom>
          <a:noFill/>
        </p:spPr>
        <p:txBody>
          <a:bodyPr wrap="square" rtlCol="0">
            <a:spAutoFit/>
          </a:bodyPr>
          <a:lstStyle/>
          <a:p>
            <a:r>
              <a:rPr lang="en-US" sz="1400" i="1" dirty="0" smtClean="0"/>
              <a:t>J. Harte </a:t>
            </a:r>
            <a:r>
              <a:rPr lang="en-US" sz="1400" i="1" dirty="0"/>
              <a:t>and </a:t>
            </a:r>
            <a:r>
              <a:rPr lang="en-US" sz="1400" i="1" dirty="0" smtClean="0"/>
              <a:t>E. Newman, </a:t>
            </a:r>
            <a:r>
              <a:rPr lang="en-US" sz="1400" i="1" dirty="0">
                <a:cs typeface="Arial Black"/>
              </a:rPr>
              <a:t>Maximum information entropy: </a:t>
            </a:r>
            <a:r>
              <a:rPr lang="en-US" sz="1400" i="1" dirty="0" smtClean="0">
                <a:cs typeface="Arial Black"/>
              </a:rPr>
              <a:t> </a:t>
            </a:r>
            <a:r>
              <a:rPr lang="en-US" sz="1400" i="1" dirty="0">
                <a:cs typeface="Arial Black"/>
              </a:rPr>
              <a:t>A foundation for ecological </a:t>
            </a:r>
            <a:r>
              <a:rPr lang="en-US" sz="1400" i="1" dirty="0" smtClean="0">
                <a:cs typeface="Arial Black"/>
              </a:rPr>
              <a:t>theory, </a:t>
            </a:r>
            <a:r>
              <a:rPr lang="en-US" sz="1400" i="1" dirty="0" smtClean="0"/>
              <a:t> 2015</a:t>
            </a:r>
            <a:endParaRPr lang="en-US" sz="1400" i="1" dirty="0">
              <a:cs typeface="Arial Black"/>
            </a:endParaRPr>
          </a:p>
        </p:txBody>
      </p:sp>
      <p:pic>
        <p:nvPicPr>
          <p:cNvPr id="10" name="Picture 9" descr="fig_explc_sne.pdf"/>
          <p:cNvPicPr>
            <a:picLocks noChangeAspect="1"/>
          </p:cNvPicPr>
          <p:nvPr/>
        </p:nvPicPr>
        <p:blipFill>
          <a:blip r:embed="rId4"/>
          <a:srcRect l="28038" b="6034"/>
          <a:stretch>
            <a:fillRect/>
          </a:stretch>
        </p:blipFill>
        <p:spPr>
          <a:xfrm>
            <a:off x="3054330" y="3643940"/>
            <a:ext cx="2933306" cy="2350942"/>
          </a:xfrm>
          <a:prstGeom prst="rect">
            <a:avLst/>
          </a:prstGeom>
        </p:spPr>
      </p:pic>
      <p:sp>
        <p:nvSpPr>
          <p:cNvPr id="12" name="TextBox 11"/>
          <p:cNvSpPr txBox="1"/>
          <p:nvPr/>
        </p:nvSpPr>
        <p:spPr>
          <a:xfrm>
            <a:off x="5037521" y="5673306"/>
            <a:ext cx="950116" cy="253916"/>
          </a:xfrm>
          <a:prstGeom prst="rect">
            <a:avLst/>
          </a:prstGeom>
          <a:solidFill>
            <a:schemeClr val="tx1"/>
          </a:solidFill>
        </p:spPr>
        <p:txBody>
          <a:bodyPr wrap="square" rtlCol="0">
            <a:spAutoFit/>
          </a:bodyPr>
          <a:lstStyle/>
          <a:p>
            <a:r>
              <a:rPr lang="en-US" sz="1050" dirty="0">
                <a:solidFill>
                  <a:schemeClr val="bg1">
                    <a:lumMod val="85000"/>
                  </a:schemeClr>
                </a:solidFill>
              </a:rPr>
              <a:t>M</a:t>
            </a:r>
            <a:r>
              <a:rPr lang="en-US" sz="1050" dirty="0" smtClean="0">
                <a:solidFill>
                  <a:schemeClr val="bg1">
                    <a:lumMod val="85000"/>
                  </a:schemeClr>
                </a:solidFill>
              </a:rPr>
              <a:t>etabolism</a:t>
            </a:r>
            <a:endParaRPr lang="en-US" sz="1050" dirty="0">
              <a:solidFill>
                <a:schemeClr val="bg1">
                  <a:lumMod val="85000"/>
                </a:schemeClr>
              </a:solidFill>
            </a:endParaRPr>
          </a:p>
        </p:txBody>
      </p:sp>
    </p:spTree>
    <p:extLst>
      <p:ext uri="{BB962C8B-B14F-4D97-AF65-F5344CB8AC3E}">
        <p14:creationId xmlns:p14="http://schemas.microsoft.com/office/powerpoint/2010/main" val="2340052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6" name="Rectangle 4"/>
          <p:cNvSpPr>
            <a:spLocks noChangeArrowheads="1"/>
          </p:cNvSpPr>
          <p:nvPr/>
        </p:nvSpPr>
        <p:spPr bwMode="auto">
          <a:xfrm>
            <a:off x="0" y="2971800"/>
            <a:ext cx="9144000" cy="0"/>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740358" name="Text Box 6"/>
          <p:cNvSpPr txBox="1">
            <a:spLocks noChangeArrowheads="1"/>
          </p:cNvSpPr>
          <p:nvPr/>
        </p:nvSpPr>
        <p:spPr bwMode="auto">
          <a:xfrm>
            <a:off x="3286604" y="5778500"/>
            <a:ext cx="2809396" cy="261610"/>
          </a:xfrm>
          <a:prstGeom prst="rect">
            <a:avLst/>
          </a:prstGeom>
          <a:solidFill>
            <a:schemeClr val="bg1"/>
          </a:solidFill>
          <a:ln>
            <a:noFill/>
          </a:ln>
          <a:effectLst/>
          <a:extLst/>
        </p:spPr>
        <p:txBody>
          <a:bodyPr wrap="square">
            <a:spAutoFit/>
          </a:bodyPr>
          <a:lstStyle/>
          <a:p>
            <a:pPr>
              <a:spcBef>
                <a:spcPct val="50000"/>
              </a:spcBef>
            </a:pPr>
            <a:r>
              <a:rPr lang="en-US" sz="1100" b="1" dirty="0">
                <a:latin typeface="Verdana" charset="0"/>
              </a:rPr>
              <a:t>The </a:t>
            </a:r>
            <a:r>
              <a:rPr lang="en-US" sz="1100" b="1" dirty="0" smtClean="0">
                <a:latin typeface="Verdana" charset="0"/>
              </a:rPr>
              <a:t>species-area </a:t>
            </a:r>
            <a:r>
              <a:rPr lang="en-US" sz="1100" b="1" dirty="0">
                <a:latin typeface="Verdana" charset="0"/>
              </a:rPr>
              <a:t>relationship</a:t>
            </a:r>
          </a:p>
        </p:txBody>
      </p:sp>
      <p:sp>
        <p:nvSpPr>
          <p:cNvPr id="740359" name="Text Box 7"/>
          <p:cNvSpPr txBox="1">
            <a:spLocks noChangeArrowheads="1"/>
          </p:cNvSpPr>
          <p:nvPr/>
        </p:nvSpPr>
        <p:spPr bwMode="auto">
          <a:xfrm>
            <a:off x="6248400" y="5768116"/>
            <a:ext cx="2801656" cy="261610"/>
          </a:xfrm>
          <a:prstGeom prst="rect">
            <a:avLst/>
          </a:prstGeom>
          <a:solidFill>
            <a:schemeClr val="bg1"/>
          </a:solidFill>
          <a:ln>
            <a:noFill/>
          </a:ln>
          <a:effectLst/>
          <a:extLst/>
        </p:spPr>
        <p:txBody>
          <a:bodyPr wrap="square">
            <a:spAutoFit/>
          </a:bodyPr>
          <a:lstStyle/>
          <a:p>
            <a:pPr>
              <a:spcBef>
                <a:spcPct val="50000"/>
              </a:spcBef>
            </a:pPr>
            <a:r>
              <a:rPr lang="en-US" sz="1100" b="1" dirty="0">
                <a:latin typeface="Verdana" charset="0"/>
              </a:rPr>
              <a:t>The </a:t>
            </a:r>
            <a:r>
              <a:rPr lang="en-US" sz="1100" b="1" dirty="0" smtClean="0">
                <a:latin typeface="Verdana" charset="0"/>
              </a:rPr>
              <a:t>endemics-area </a:t>
            </a:r>
            <a:r>
              <a:rPr lang="en-US" sz="1100" b="1" dirty="0">
                <a:latin typeface="Verdana" charset="0"/>
              </a:rPr>
              <a:t>relationship</a:t>
            </a:r>
          </a:p>
        </p:txBody>
      </p:sp>
      <p:graphicFrame>
        <p:nvGraphicFramePr>
          <p:cNvPr id="740380" name="Object 28"/>
          <p:cNvGraphicFramePr>
            <a:graphicFrameLocks noChangeAspect="1"/>
          </p:cNvGraphicFramePr>
          <p:nvPr>
            <p:extLst>
              <p:ext uri="{D42A27DB-BD31-4B8C-83A1-F6EECF244321}">
                <p14:modId xmlns:p14="http://schemas.microsoft.com/office/powerpoint/2010/main" val="3049590586"/>
              </p:ext>
            </p:extLst>
          </p:nvPr>
        </p:nvGraphicFramePr>
        <p:xfrm>
          <a:off x="241300" y="5389562"/>
          <a:ext cx="2197100" cy="858838"/>
        </p:xfrm>
        <a:graphic>
          <a:graphicData uri="http://schemas.openxmlformats.org/presentationml/2006/ole">
            <mc:AlternateContent xmlns:mc="http://schemas.openxmlformats.org/markup-compatibility/2006">
              <mc:Choice xmlns:v="urn:schemas-microsoft-com:vml" Requires="v">
                <p:oleObj spid="_x0000_s7405" name="Equation" r:id="rId4" imgW="1091880" imgH="533160" progId="Equation.3">
                  <p:embed/>
                </p:oleObj>
              </mc:Choice>
              <mc:Fallback>
                <p:oleObj name="Equation" r:id="rId4" imgW="1091880" imgH="533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 y="5389562"/>
                        <a:ext cx="2197100" cy="858838"/>
                      </a:xfrm>
                      <a:prstGeom prst="rect">
                        <a:avLst/>
                      </a:prstGeom>
                      <a:solidFill>
                        <a:srgbClr val="CCFFCC"/>
                      </a:solidFill>
                      <a:ln>
                        <a:solidFill>
                          <a:schemeClr val="tx1"/>
                        </a:solidFill>
                      </a:ln>
                      <a:effectLst/>
                      <a:extLst/>
                    </p:spPr>
                  </p:pic>
                </p:oleObj>
              </mc:Fallback>
            </mc:AlternateContent>
          </a:graphicData>
        </a:graphic>
      </p:graphicFrame>
      <p:sp>
        <p:nvSpPr>
          <p:cNvPr id="740381" name="Text Box 29"/>
          <p:cNvSpPr txBox="1">
            <a:spLocks noChangeArrowheads="1"/>
          </p:cNvSpPr>
          <p:nvPr/>
        </p:nvSpPr>
        <p:spPr bwMode="auto">
          <a:xfrm>
            <a:off x="297005" y="6213420"/>
            <a:ext cx="2133600" cy="430887"/>
          </a:xfrm>
          <a:prstGeom prst="rect">
            <a:avLst/>
          </a:prstGeom>
          <a:noFill/>
          <a:ln>
            <a:noFill/>
          </a:ln>
          <a:effectLst/>
          <a:extLst/>
        </p:spPr>
        <p:txBody>
          <a:bodyPr wrap="square">
            <a:spAutoFit/>
          </a:bodyPr>
          <a:lstStyle/>
          <a:p>
            <a:pPr>
              <a:spcBef>
                <a:spcPct val="50000"/>
              </a:spcBef>
            </a:pPr>
            <a:r>
              <a:rPr lang="en-US" sz="1100" b="1" dirty="0">
                <a:latin typeface="Verdana" charset="0"/>
              </a:rPr>
              <a:t>Abundance-metabolism          relation for species</a:t>
            </a:r>
          </a:p>
        </p:txBody>
      </p:sp>
      <p:grpSp>
        <p:nvGrpSpPr>
          <p:cNvPr id="6" name="Group 5"/>
          <p:cNvGrpSpPr/>
          <p:nvPr/>
        </p:nvGrpSpPr>
        <p:grpSpPr>
          <a:xfrm>
            <a:off x="76200" y="76200"/>
            <a:ext cx="9170855" cy="5715000"/>
            <a:chOff x="76200" y="76200"/>
            <a:chExt cx="9170855" cy="5715000"/>
          </a:xfrm>
        </p:grpSpPr>
        <p:graphicFrame>
          <p:nvGraphicFramePr>
            <p:cNvPr id="740354" name="Object 2"/>
            <p:cNvGraphicFramePr>
              <a:graphicFrameLocks noChangeAspect="1"/>
            </p:cNvGraphicFramePr>
            <p:nvPr>
              <p:extLst>
                <p:ext uri="{D42A27DB-BD31-4B8C-83A1-F6EECF244321}">
                  <p14:modId xmlns:p14="http://schemas.microsoft.com/office/powerpoint/2010/main" val="691453100"/>
                </p:ext>
              </p:extLst>
            </p:nvPr>
          </p:nvGraphicFramePr>
          <p:xfrm>
            <a:off x="3048000" y="5038725"/>
            <a:ext cx="3048000" cy="752475"/>
          </p:xfrm>
          <a:graphic>
            <a:graphicData uri="http://schemas.openxmlformats.org/presentationml/2006/ole">
              <mc:AlternateContent xmlns:mc="http://schemas.openxmlformats.org/markup-compatibility/2006">
                <mc:Choice xmlns:v="urn:schemas-microsoft-com:vml" Requires="v">
                  <p:oleObj spid="_x0000_s7406" name="Equation" r:id="rId6" imgW="2438280" imgH="469800" progId="Equation.3">
                    <p:embed/>
                  </p:oleObj>
                </mc:Choice>
                <mc:Fallback>
                  <p:oleObj name="Equation" r:id="rId6" imgW="2438280" imgH="469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5038725"/>
                          <a:ext cx="3048000" cy="752475"/>
                        </a:xfrm>
                        <a:prstGeom prst="rect">
                          <a:avLst/>
                        </a:prstGeom>
                        <a:solidFill>
                          <a:srgbClr val="CCFFCC"/>
                        </a:solidFill>
                        <a:ln w="12700" cmpd="sng">
                          <a:solidFill>
                            <a:schemeClr val="tx1"/>
                          </a:solidFill>
                        </a:ln>
                      </p:spPr>
                    </p:pic>
                  </p:oleObj>
                </mc:Fallback>
              </mc:AlternateContent>
            </a:graphicData>
          </a:graphic>
        </p:graphicFrame>
        <p:graphicFrame>
          <p:nvGraphicFramePr>
            <p:cNvPr id="740355" name="Object 3"/>
            <p:cNvGraphicFramePr>
              <a:graphicFrameLocks noChangeAspect="1"/>
            </p:cNvGraphicFramePr>
            <p:nvPr>
              <p:extLst>
                <p:ext uri="{D42A27DB-BD31-4B8C-83A1-F6EECF244321}">
                  <p14:modId xmlns:p14="http://schemas.microsoft.com/office/powerpoint/2010/main" val="3771487618"/>
                </p:ext>
              </p:extLst>
            </p:nvPr>
          </p:nvGraphicFramePr>
          <p:xfrm>
            <a:off x="6248400" y="5029200"/>
            <a:ext cx="2819400" cy="762000"/>
          </p:xfrm>
          <a:graphic>
            <a:graphicData uri="http://schemas.openxmlformats.org/presentationml/2006/ole">
              <mc:AlternateContent xmlns:mc="http://schemas.openxmlformats.org/markup-compatibility/2006">
                <mc:Choice xmlns:v="urn:schemas-microsoft-com:vml" Requires="v">
                  <p:oleObj spid="_x0000_s7407" name="Equation" r:id="rId8" imgW="2565360" imgH="469800" progId="Equation.3">
                    <p:embed/>
                  </p:oleObj>
                </mc:Choice>
                <mc:Fallback>
                  <p:oleObj name="Equation" r:id="rId8" imgW="2565360" imgH="469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5029200"/>
                          <a:ext cx="2819400" cy="762000"/>
                        </a:xfrm>
                        <a:prstGeom prst="rect">
                          <a:avLst/>
                        </a:prstGeom>
                        <a:solidFill>
                          <a:srgbClr val="CCFFCC"/>
                        </a:solidFill>
                        <a:ln>
                          <a:solidFill>
                            <a:schemeClr val="tx1"/>
                          </a:solidFill>
                        </a:ln>
                      </p:spPr>
                    </p:pic>
                  </p:oleObj>
                </mc:Fallback>
              </mc:AlternateContent>
            </a:graphicData>
          </a:graphic>
        </p:graphicFrame>
        <p:sp>
          <p:nvSpPr>
            <p:cNvPr id="740357" name="Text Box 5"/>
            <p:cNvSpPr txBox="1">
              <a:spLocks noChangeArrowheads="1"/>
            </p:cNvSpPr>
            <p:nvPr/>
          </p:nvSpPr>
          <p:spPr bwMode="auto">
            <a:xfrm>
              <a:off x="6781800" y="76200"/>
              <a:ext cx="2362200" cy="48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600" dirty="0" err="1" smtClean="0">
                  <a:latin typeface="Arial" charset="0"/>
                  <a:cs typeface="Arial" charset="0"/>
                </a:rPr>
                <a:t>MaxEnt</a:t>
              </a:r>
              <a:r>
                <a:rPr lang="en-US" sz="2600" dirty="0" smtClean="0">
                  <a:latin typeface="Arial" charset="0"/>
                  <a:cs typeface="Arial" charset="0"/>
                </a:rPr>
                <a:t> </a:t>
              </a:r>
              <a:r>
                <a:rPr lang="en-US" sz="2600" dirty="0">
                  <a:latin typeface="Arial" charset="0"/>
                  <a:cs typeface="Arial" charset="0"/>
                </a:rPr>
                <a:t>gives</a:t>
              </a:r>
              <a:endParaRPr lang="el-GR" sz="2600" dirty="0">
                <a:latin typeface="Arial" charset="0"/>
                <a:cs typeface="Arial" charset="0"/>
              </a:endParaRPr>
            </a:p>
          </p:txBody>
        </p:sp>
        <p:graphicFrame>
          <p:nvGraphicFramePr>
            <p:cNvPr id="740360" name="Object 2"/>
            <p:cNvGraphicFramePr>
              <a:graphicFrameLocks noChangeAspect="1"/>
            </p:cNvGraphicFramePr>
            <p:nvPr>
              <p:extLst>
                <p:ext uri="{D42A27DB-BD31-4B8C-83A1-F6EECF244321}">
                  <p14:modId xmlns:p14="http://schemas.microsoft.com/office/powerpoint/2010/main" val="877490550"/>
                </p:ext>
              </p:extLst>
            </p:nvPr>
          </p:nvGraphicFramePr>
          <p:xfrm>
            <a:off x="6140168" y="1067418"/>
            <a:ext cx="2909888" cy="998538"/>
          </p:xfrm>
          <a:graphic>
            <a:graphicData uri="http://schemas.openxmlformats.org/presentationml/2006/ole">
              <mc:AlternateContent xmlns:mc="http://schemas.openxmlformats.org/markup-compatibility/2006">
                <mc:Choice xmlns:v="urn:schemas-microsoft-com:vml" Requires="v">
                  <p:oleObj spid="_x0000_s7408" name="Equation" r:id="rId10" imgW="1422360" imgH="419040" progId="Equation.3">
                    <p:embed/>
                  </p:oleObj>
                </mc:Choice>
                <mc:Fallback>
                  <p:oleObj name="Equation" r:id="rId10" imgW="142236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40168" y="1067418"/>
                          <a:ext cx="2909888" cy="998538"/>
                        </a:xfrm>
                        <a:prstGeom prst="rect">
                          <a:avLst/>
                        </a:prstGeom>
                        <a:solidFill>
                          <a:srgbClr val="CCFFCC"/>
                        </a:solidFill>
                        <a:ln w="28575" cmpd="sng">
                          <a:solidFill>
                            <a:schemeClr val="tx1"/>
                          </a:solidFill>
                        </a:ln>
                        <a:extLst/>
                      </p:spPr>
                    </p:pic>
                  </p:oleObj>
                </mc:Fallback>
              </mc:AlternateContent>
            </a:graphicData>
          </a:graphic>
        </p:graphicFrame>
        <p:graphicFrame>
          <p:nvGraphicFramePr>
            <p:cNvPr id="740361" name="Object 6"/>
            <p:cNvGraphicFramePr>
              <a:graphicFrameLocks noChangeAspect="1"/>
            </p:cNvGraphicFramePr>
            <p:nvPr>
              <p:extLst>
                <p:ext uri="{D42A27DB-BD31-4B8C-83A1-F6EECF244321}">
                  <p14:modId xmlns:p14="http://schemas.microsoft.com/office/powerpoint/2010/main" val="387793752"/>
                </p:ext>
              </p:extLst>
            </p:nvPr>
          </p:nvGraphicFramePr>
          <p:xfrm>
            <a:off x="3330575" y="2606675"/>
            <a:ext cx="3141663" cy="784225"/>
          </p:xfrm>
          <a:graphic>
            <a:graphicData uri="http://schemas.openxmlformats.org/presentationml/2006/ole">
              <mc:AlternateContent xmlns:mc="http://schemas.openxmlformats.org/markup-compatibility/2006">
                <mc:Choice xmlns:v="urn:schemas-microsoft-com:vml" Requires="v">
                  <p:oleObj spid="_x0000_s7409" name="Equation" r:id="rId12" imgW="1397000" imgH="419100" progId="Equation.3">
                    <p:embed/>
                  </p:oleObj>
                </mc:Choice>
                <mc:Fallback>
                  <p:oleObj name="Equation" r:id="rId12" imgW="1397000" imgH="419100" progId="Equation.3">
                    <p:embed/>
                    <p:pic>
                      <p:nvPicPr>
                        <p:cNvPr id="0" name=""/>
                        <p:cNvPicPr>
                          <a:picLocks noChangeAspect="1" noChangeArrowheads="1"/>
                        </p:cNvPicPr>
                        <p:nvPr/>
                      </p:nvPicPr>
                      <p:blipFill>
                        <a:blip r:embed="rId13"/>
                        <a:srcRect/>
                        <a:stretch>
                          <a:fillRect/>
                        </a:stretch>
                      </p:blipFill>
                      <p:spPr bwMode="auto">
                        <a:xfrm>
                          <a:off x="3330575" y="2606675"/>
                          <a:ext cx="3141663" cy="784225"/>
                        </a:xfrm>
                        <a:prstGeom prst="rect">
                          <a:avLst/>
                        </a:prstGeom>
                        <a:solidFill>
                          <a:srgbClr val="CCFFCC"/>
                        </a:solidFill>
                        <a:ln w="12700" cmpd="sng">
                          <a:solidFill>
                            <a:schemeClr val="tx1"/>
                          </a:solidFill>
                        </a:ln>
                        <a:extLst/>
                      </p:spPr>
                    </p:pic>
                  </p:oleObj>
                </mc:Fallback>
              </mc:AlternateContent>
            </a:graphicData>
          </a:graphic>
        </p:graphicFrame>
        <p:sp>
          <p:nvSpPr>
            <p:cNvPr id="239619" name="Rectangle 3"/>
            <p:cNvSpPr>
              <a:spLocks noChangeArrowheads="1"/>
            </p:cNvSpPr>
            <p:nvPr/>
          </p:nvSpPr>
          <p:spPr bwMode="auto">
            <a:xfrm>
              <a:off x="3840823" y="3368636"/>
              <a:ext cx="2310664" cy="430887"/>
            </a:xfrm>
            <a:prstGeom prst="rect">
              <a:avLst/>
            </a:prstGeom>
            <a:noFill/>
            <a:ln>
              <a:noFill/>
            </a:ln>
            <a:effectLst/>
            <a:extLst/>
          </p:spPr>
          <p:txBody>
            <a:bodyPr wrap="square" anchor="ctr">
              <a:spAutoFit/>
            </a:bodyPr>
            <a:lstStyle/>
            <a:p>
              <a:pPr>
                <a:tabLst>
                  <a:tab pos="2543175" algn="l"/>
                </a:tabLst>
              </a:pPr>
              <a:r>
                <a:rPr lang="en-US" sz="1100" b="1" dirty="0" smtClean="0">
                  <a:latin typeface="Verdana" charset="0"/>
                  <a:cs typeface="Times New Roman" charset="0"/>
                </a:rPr>
                <a:t>        Distribution of                        abundances over species</a:t>
              </a:r>
              <a:endParaRPr lang="en-US" sz="1100" b="1" dirty="0">
                <a:latin typeface="Verdana" charset="0"/>
                <a:cs typeface="Arial" charset="0"/>
              </a:endParaRPr>
            </a:p>
          </p:txBody>
        </p:sp>
        <p:graphicFrame>
          <p:nvGraphicFramePr>
            <p:cNvPr id="740363" name="Object 11"/>
            <p:cNvGraphicFramePr>
              <a:graphicFrameLocks noChangeAspect="1"/>
            </p:cNvGraphicFramePr>
            <p:nvPr>
              <p:extLst>
                <p:ext uri="{D42A27DB-BD31-4B8C-83A1-F6EECF244321}">
                  <p14:modId xmlns:p14="http://schemas.microsoft.com/office/powerpoint/2010/main" val="4117973856"/>
                </p:ext>
              </p:extLst>
            </p:nvPr>
          </p:nvGraphicFramePr>
          <p:xfrm>
            <a:off x="76200" y="2233613"/>
            <a:ext cx="2743200" cy="722312"/>
          </p:xfrm>
          <a:graphic>
            <a:graphicData uri="http://schemas.openxmlformats.org/presentationml/2006/ole">
              <mc:AlternateContent xmlns:mc="http://schemas.openxmlformats.org/markup-compatibility/2006">
                <mc:Choice xmlns:v="urn:schemas-microsoft-com:vml" Requires="v">
                  <p:oleObj spid="_x0000_s7410" name="Equation" r:id="rId14" imgW="2145369" imgH="444307" progId="Equation.3">
                    <p:embed/>
                  </p:oleObj>
                </mc:Choice>
                <mc:Fallback>
                  <p:oleObj name="Equation" r:id="rId14" imgW="2145369" imgH="444307"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200" y="2233613"/>
                          <a:ext cx="2743200" cy="722312"/>
                        </a:xfrm>
                        <a:prstGeom prst="rect">
                          <a:avLst/>
                        </a:prstGeom>
                        <a:solidFill>
                          <a:srgbClr val="CCFFCC"/>
                        </a:solidFill>
                        <a:ln w="9525" cmpd="sng">
                          <a:solidFill>
                            <a:schemeClr val="tx1"/>
                          </a:solidFill>
                        </a:ln>
                        <a:extLst/>
                      </p:spPr>
                    </p:pic>
                  </p:oleObj>
                </mc:Fallback>
              </mc:AlternateContent>
            </a:graphicData>
          </a:graphic>
        </p:graphicFrame>
        <p:sp>
          <p:nvSpPr>
            <p:cNvPr id="239623" name="Rectangle 7"/>
            <p:cNvSpPr>
              <a:spLocks noChangeArrowheads="1"/>
            </p:cNvSpPr>
            <p:nvPr/>
          </p:nvSpPr>
          <p:spPr bwMode="auto">
            <a:xfrm>
              <a:off x="152400" y="2905923"/>
              <a:ext cx="2286000" cy="600164"/>
            </a:xfrm>
            <a:prstGeom prst="rect">
              <a:avLst/>
            </a:prstGeom>
            <a:noFill/>
            <a:ln>
              <a:noFill/>
            </a:ln>
            <a:effectLst/>
            <a:extLst/>
          </p:spPr>
          <p:txBody>
            <a:bodyPr wrap="square">
              <a:spAutoFit/>
            </a:bodyPr>
            <a:lstStyle/>
            <a:p>
              <a:pPr algn="ctr"/>
              <a:r>
                <a:rPr lang="en-US" sz="1050" b="1" dirty="0">
                  <a:latin typeface="Verdana"/>
                  <a:cs typeface="Verdana"/>
                </a:rPr>
                <a:t>Distribution of metabolic rates over </a:t>
              </a:r>
              <a:r>
                <a:rPr lang="en-US" sz="1050" b="1" dirty="0" smtClean="0">
                  <a:latin typeface="Verdana"/>
                  <a:cs typeface="Verdana"/>
                </a:rPr>
                <a:t>individuals       </a:t>
              </a:r>
              <a:endParaRPr lang="en-US" sz="1050" b="1" dirty="0">
                <a:latin typeface="Verdana"/>
                <a:cs typeface="Verdana"/>
              </a:endParaRPr>
            </a:p>
            <a:p>
              <a:pPr algn="ctr"/>
              <a:endParaRPr lang="en-US" sz="1200" b="1" dirty="0">
                <a:latin typeface="Arial" charset="0"/>
                <a:cs typeface="Arial" charset="0"/>
              </a:endParaRPr>
            </a:p>
          </p:txBody>
        </p:sp>
        <p:graphicFrame>
          <p:nvGraphicFramePr>
            <p:cNvPr id="740365" name="Object 2"/>
            <p:cNvGraphicFramePr>
              <a:graphicFrameLocks noChangeAspect="1"/>
            </p:cNvGraphicFramePr>
            <p:nvPr>
              <p:extLst>
                <p:ext uri="{D42A27DB-BD31-4B8C-83A1-F6EECF244321}">
                  <p14:modId xmlns:p14="http://schemas.microsoft.com/office/powerpoint/2010/main" val="194083157"/>
                </p:ext>
              </p:extLst>
            </p:nvPr>
          </p:nvGraphicFramePr>
          <p:xfrm>
            <a:off x="1508524" y="120650"/>
            <a:ext cx="4208463" cy="977900"/>
          </p:xfrm>
          <a:graphic>
            <a:graphicData uri="http://schemas.openxmlformats.org/presentationml/2006/ole">
              <mc:AlternateContent xmlns:mc="http://schemas.openxmlformats.org/markup-compatibility/2006">
                <mc:Choice xmlns:v="urn:schemas-microsoft-com:vml" Requires="v">
                  <p:oleObj spid="_x0000_s7411" name="Equation" r:id="rId16" imgW="1676400" imgH="419100" progId="Equation.3">
                    <p:embed/>
                  </p:oleObj>
                </mc:Choice>
                <mc:Fallback>
                  <p:oleObj name="Equation" r:id="rId16" imgW="1676400" imgH="419100" progId="Equation.3">
                    <p:embed/>
                    <p:pic>
                      <p:nvPicPr>
                        <p:cNvPr id="0" name=""/>
                        <p:cNvPicPr>
                          <a:picLocks noChangeAspect="1" noChangeArrowheads="1"/>
                        </p:cNvPicPr>
                        <p:nvPr/>
                      </p:nvPicPr>
                      <p:blipFill>
                        <a:blip r:embed="rId17"/>
                        <a:srcRect/>
                        <a:stretch>
                          <a:fillRect/>
                        </a:stretch>
                      </p:blipFill>
                      <p:spPr bwMode="auto">
                        <a:xfrm>
                          <a:off x="1508524" y="120650"/>
                          <a:ext cx="4208463" cy="977900"/>
                        </a:xfrm>
                        <a:prstGeom prst="rect">
                          <a:avLst/>
                        </a:prstGeom>
                        <a:solidFill>
                          <a:srgbClr val="CCFFCC"/>
                        </a:solidFill>
                        <a:ln w="28575" cmpd="sng">
                          <a:solidFill>
                            <a:schemeClr val="tx1"/>
                          </a:solidFill>
                        </a:ln>
                        <a:extLst/>
                      </p:spPr>
                    </p:pic>
                  </p:oleObj>
                </mc:Fallback>
              </mc:AlternateContent>
            </a:graphicData>
          </a:graphic>
        </p:graphicFrame>
        <p:sp>
          <p:nvSpPr>
            <p:cNvPr id="740366" name="Line 14"/>
            <p:cNvSpPr>
              <a:spLocks noChangeShapeType="1"/>
            </p:cNvSpPr>
            <p:nvPr/>
          </p:nvSpPr>
          <p:spPr bwMode="auto">
            <a:xfrm flipH="1">
              <a:off x="1295400" y="1384300"/>
              <a:ext cx="1143000" cy="7493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40367" name="Line 15"/>
            <p:cNvSpPr>
              <a:spLocks noChangeShapeType="1"/>
            </p:cNvSpPr>
            <p:nvPr/>
          </p:nvSpPr>
          <p:spPr bwMode="auto">
            <a:xfrm flipH="1">
              <a:off x="4724400" y="1384300"/>
              <a:ext cx="76200" cy="12065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40368" name="Text Box 16"/>
            <p:cNvSpPr txBox="1">
              <a:spLocks noChangeArrowheads="1"/>
            </p:cNvSpPr>
            <p:nvPr/>
          </p:nvSpPr>
          <p:spPr bwMode="auto">
            <a:xfrm>
              <a:off x="3846997" y="1676400"/>
              <a:ext cx="1219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b="1" i="1" dirty="0"/>
                <a:t>(Integrating  over </a:t>
              </a:r>
              <a:r>
                <a:rPr lang="el-GR" sz="1200" b="1" i="1" dirty="0">
                  <a:cs typeface="Tahoma" charset="0"/>
                </a:rPr>
                <a:t>ε</a:t>
              </a:r>
              <a:r>
                <a:rPr lang="en-US" sz="1200" b="1" i="1" dirty="0">
                  <a:cs typeface="Tahoma" charset="0"/>
                </a:rPr>
                <a:t>)</a:t>
              </a:r>
              <a:endParaRPr lang="el-GR" sz="1200" b="1" i="1" dirty="0">
                <a:cs typeface="Tahoma" charset="0"/>
              </a:endParaRPr>
            </a:p>
          </p:txBody>
        </p:sp>
        <p:sp>
          <p:nvSpPr>
            <p:cNvPr id="740369" name="Text Box 17"/>
            <p:cNvSpPr txBox="1">
              <a:spLocks noChangeArrowheads="1"/>
            </p:cNvSpPr>
            <p:nvPr/>
          </p:nvSpPr>
          <p:spPr bwMode="auto">
            <a:xfrm>
              <a:off x="990600" y="1485900"/>
              <a:ext cx="1066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b="1" i="1" dirty="0"/>
                <a:t>(Summing  over n)</a:t>
              </a:r>
            </a:p>
          </p:txBody>
        </p:sp>
        <p:sp>
          <p:nvSpPr>
            <p:cNvPr id="740371" name="Line 19"/>
            <p:cNvSpPr>
              <a:spLocks noChangeShapeType="1"/>
            </p:cNvSpPr>
            <p:nvPr/>
          </p:nvSpPr>
          <p:spPr bwMode="auto">
            <a:xfrm flipH="1">
              <a:off x="4724400" y="3352800"/>
              <a:ext cx="1981200" cy="1554162"/>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40372" name="Line 20"/>
            <p:cNvSpPr>
              <a:spLocks noChangeShapeType="1"/>
            </p:cNvSpPr>
            <p:nvPr/>
          </p:nvSpPr>
          <p:spPr bwMode="auto">
            <a:xfrm>
              <a:off x="6705600" y="3352800"/>
              <a:ext cx="576177" cy="1554162"/>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40373" name="Line 21"/>
            <p:cNvSpPr>
              <a:spLocks noChangeShapeType="1"/>
            </p:cNvSpPr>
            <p:nvPr/>
          </p:nvSpPr>
          <p:spPr bwMode="auto">
            <a:xfrm>
              <a:off x="6495220" y="2971800"/>
              <a:ext cx="210380" cy="38099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40374" name="Line 22"/>
            <p:cNvSpPr>
              <a:spLocks noChangeShapeType="1"/>
            </p:cNvSpPr>
            <p:nvPr/>
          </p:nvSpPr>
          <p:spPr bwMode="auto">
            <a:xfrm flipV="1">
              <a:off x="6705600" y="2286000"/>
              <a:ext cx="0" cy="1066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40375" name="Line 23"/>
            <p:cNvSpPr>
              <a:spLocks noChangeShapeType="1"/>
            </p:cNvSpPr>
            <p:nvPr/>
          </p:nvSpPr>
          <p:spPr bwMode="auto">
            <a:xfrm flipH="1">
              <a:off x="5943600" y="381000"/>
              <a:ext cx="838200" cy="2286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40376" name="Line 24"/>
            <p:cNvSpPr>
              <a:spLocks noChangeShapeType="1"/>
            </p:cNvSpPr>
            <p:nvPr/>
          </p:nvSpPr>
          <p:spPr bwMode="auto">
            <a:xfrm>
              <a:off x="7924800" y="553900"/>
              <a:ext cx="228600" cy="426411"/>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4741" name="Text Box 5"/>
            <p:cNvSpPr txBox="1">
              <a:spLocks noChangeArrowheads="1"/>
            </p:cNvSpPr>
            <p:nvPr/>
          </p:nvSpPr>
          <p:spPr bwMode="auto">
            <a:xfrm>
              <a:off x="6819900" y="2043676"/>
              <a:ext cx="1930400" cy="461665"/>
            </a:xfrm>
            <a:prstGeom prst="rect">
              <a:avLst/>
            </a:prstGeom>
            <a:noFill/>
            <a:ln>
              <a:noFill/>
            </a:ln>
            <a:effectLs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spcBef>
                  <a:spcPct val="50000"/>
                </a:spcBef>
              </a:pPr>
              <a:r>
                <a:rPr lang="en-US" sz="1200" b="1" dirty="0">
                  <a:solidFill>
                    <a:srgbClr val="FFFF00"/>
                  </a:solidFill>
                  <a:latin typeface="Arial Black" charset="0"/>
                  <a:cs typeface="Arial" charset="0"/>
                </a:rPr>
                <a:t> </a:t>
              </a:r>
              <a:r>
                <a:rPr lang="en-US" sz="1200" b="1" dirty="0">
                  <a:latin typeface="Verdana" charset="0"/>
                  <a:cs typeface="Arial" charset="0"/>
                </a:rPr>
                <a:t>Species-level </a:t>
              </a:r>
              <a:r>
                <a:rPr lang="en-US" sz="1200" b="1" dirty="0" smtClean="0">
                  <a:latin typeface="Verdana" charset="0"/>
                  <a:cs typeface="Arial" charset="0"/>
                </a:rPr>
                <a:t>       spatial distribution</a:t>
              </a:r>
              <a:endParaRPr lang="el-GR" sz="1200" b="1" i="1" baseline="-25000" dirty="0">
                <a:latin typeface="Verdana" charset="0"/>
                <a:cs typeface="Arial" charset="0"/>
              </a:endParaRPr>
            </a:p>
          </p:txBody>
        </p:sp>
        <p:sp>
          <p:nvSpPr>
            <p:cNvPr id="740378" name="Line 26"/>
            <p:cNvSpPr>
              <a:spLocks noChangeShapeType="1"/>
            </p:cNvSpPr>
            <p:nvPr/>
          </p:nvSpPr>
          <p:spPr bwMode="auto">
            <a:xfrm flipH="1">
              <a:off x="2447754" y="3124200"/>
              <a:ext cx="511346"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40379" name="Text Box 27"/>
            <p:cNvSpPr txBox="1">
              <a:spLocks noChangeArrowheads="1"/>
            </p:cNvSpPr>
            <p:nvPr/>
          </p:nvSpPr>
          <p:spPr bwMode="auto">
            <a:xfrm>
              <a:off x="609600" y="3733800"/>
              <a:ext cx="2209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p>
          </p:txBody>
        </p:sp>
        <p:graphicFrame>
          <p:nvGraphicFramePr>
            <p:cNvPr id="740382" name="Object 8"/>
            <p:cNvGraphicFramePr>
              <a:graphicFrameLocks noChangeAspect="1"/>
            </p:cNvGraphicFramePr>
            <p:nvPr>
              <p:extLst>
                <p:ext uri="{D42A27DB-BD31-4B8C-83A1-F6EECF244321}">
                  <p14:modId xmlns:p14="http://schemas.microsoft.com/office/powerpoint/2010/main" val="3593933281"/>
                </p:ext>
              </p:extLst>
            </p:nvPr>
          </p:nvGraphicFramePr>
          <p:xfrm>
            <a:off x="304800" y="3657600"/>
            <a:ext cx="2438400" cy="723900"/>
          </p:xfrm>
          <a:graphic>
            <a:graphicData uri="http://schemas.openxmlformats.org/presentationml/2006/ole">
              <mc:AlternateContent xmlns:mc="http://schemas.openxmlformats.org/markup-compatibility/2006">
                <mc:Choice xmlns:v="urn:schemas-microsoft-com:vml" Requires="v">
                  <p:oleObj spid="_x0000_s7412" name="Equation" r:id="rId18" imgW="1625600" imgH="393700" progId="Equation.3">
                    <p:embed/>
                  </p:oleObj>
                </mc:Choice>
                <mc:Fallback>
                  <p:oleObj name="Equation" r:id="rId18" imgW="1625600" imgH="3937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4800" y="3657600"/>
                          <a:ext cx="2438400" cy="723900"/>
                        </a:xfrm>
                        <a:prstGeom prst="rect">
                          <a:avLst/>
                        </a:prstGeom>
                        <a:solidFill>
                          <a:srgbClr val="CCFFCC"/>
                        </a:solidFill>
                        <a:ln>
                          <a:solidFill>
                            <a:schemeClr val="tx1"/>
                          </a:solidFill>
                        </a:ln>
                        <a:extLst/>
                      </p:spPr>
                    </p:pic>
                  </p:oleObj>
                </mc:Fallback>
              </mc:AlternateContent>
            </a:graphicData>
          </a:graphic>
        </p:graphicFrame>
        <p:sp>
          <p:nvSpPr>
            <p:cNvPr id="740383" name="Line 31"/>
            <p:cNvSpPr>
              <a:spLocks noChangeShapeType="1"/>
            </p:cNvSpPr>
            <p:nvPr/>
          </p:nvSpPr>
          <p:spPr bwMode="auto">
            <a:xfrm>
              <a:off x="406400" y="4447148"/>
              <a:ext cx="355600" cy="88685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40384" name="Text Box 32"/>
            <p:cNvSpPr txBox="1">
              <a:spLocks noChangeArrowheads="1"/>
            </p:cNvSpPr>
            <p:nvPr/>
          </p:nvSpPr>
          <p:spPr bwMode="auto">
            <a:xfrm>
              <a:off x="635000" y="4906962"/>
              <a:ext cx="16764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b="1" i="1" dirty="0"/>
                <a:t>(Taking the mean)</a:t>
              </a:r>
            </a:p>
          </p:txBody>
        </p:sp>
        <p:sp>
          <p:nvSpPr>
            <p:cNvPr id="740385" name="Text Box 33"/>
            <p:cNvSpPr txBox="1">
              <a:spLocks noChangeArrowheads="1"/>
            </p:cNvSpPr>
            <p:nvPr/>
          </p:nvSpPr>
          <p:spPr bwMode="auto">
            <a:xfrm>
              <a:off x="596900" y="4314660"/>
              <a:ext cx="1917700" cy="457200"/>
            </a:xfrm>
            <a:prstGeom prst="rect">
              <a:avLst/>
            </a:prstGeom>
            <a:noFill/>
            <a:ln>
              <a:noFill/>
            </a:ln>
            <a:effectLst/>
            <a:extLst/>
          </p:spPr>
          <p:txBody>
            <a:bodyPr wrap="square">
              <a:spAutoFit/>
            </a:bodyPr>
            <a:lstStyle/>
            <a:p>
              <a:pPr>
                <a:spcBef>
                  <a:spcPct val="50000"/>
                </a:spcBef>
              </a:pPr>
              <a:r>
                <a:rPr lang="en-US" sz="1200" b="1" dirty="0"/>
                <a:t>Intraspecific metabolic rate distribution</a:t>
              </a:r>
            </a:p>
          </p:txBody>
        </p:sp>
        <p:sp>
          <p:nvSpPr>
            <p:cNvPr id="3" name="TextBox 2"/>
            <p:cNvSpPr txBox="1"/>
            <p:nvPr/>
          </p:nvSpPr>
          <p:spPr>
            <a:xfrm>
              <a:off x="7404329" y="3766778"/>
              <a:ext cx="1645728" cy="461665"/>
            </a:xfrm>
            <a:prstGeom prst="rect">
              <a:avLst/>
            </a:prstGeom>
            <a:solidFill>
              <a:schemeClr val="bg1"/>
            </a:solidFill>
          </p:spPr>
          <p:txBody>
            <a:bodyPr wrap="square" rtlCol="0">
              <a:spAutoFit/>
            </a:bodyPr>
            <a:lstStyle/>
            <a:p>
              <a:r>
                <a:rPr lang="en-US" sz="1200" b="1" dirty="0" smtClean="0"/>
                <a:t>Abundance-occupancy relation</a:t>
              </a:r>
              <a:endParaRPr lang="en-US" sz="1200" b="1" dirty="0"/>
            </a:p>
          </p:txBody>
        </p:sp>
        <p:sp>
          <p:nvSpPr>
            <p:cNvPr id="4" name="TextBox 3"/>
            <p:cNvSpPr txBox="1"/>
            <p:nvPr/>
          </p:nvSpPr>
          <p:spPr>
            <a:xfrm>
              <a:off x="7281777" y="3061037"/>
              <a:ext cx="1828800" cy="738664"/>
            </a:xfrm>
            <a:prstGeom prst="rect">
              <a:avLst/>
            </a:prstGeom>
            <a:solidFill>
              <a:srgbClr val="CCFFCC"/>
            </a:solidFill>
            <a:ln w="9525" cmpd="sng">
              <a:solidFill>
                <a:schemeClr val="tx1"/>
              </a:solidFill>
            </a:ln>
          </p:spPr>
          <p:txBody>
            <a:bodyPr wrap="square" rtlCol="0">
              <a:spAutoFit/>
            </a:bodyPr>
            <a:lstStyle/>
            <a:p>
              <a:r>
                <a:rPr lang="en-US" sz="1200" b="1" dirty="0"/>
                <a:t>fraction</a:t>
              </a:r>
            </a:p>
            <a:p>
              <a:r>
                <a:rPr lang="en-US" sz="1200" b="1" dirty="0"/>
                <a:t> of occupied cells </a:t>
              </a:r>
            </a:p>
            <a:p>
              <a:r>
                <a:rPr lang="en-US" dirty="0"/>
                <a:t>= </a:t>
              </a:r>
              <a:r>
                <a:rPr lang="en-US" i="1" dirty="0"/>
                <a:t>n</a:t>
              </a:r>
              <a:r>
                <a:rPr lang="en-US" baseline="-25000" dirty="0"/>
                <a:t>0</a:t>
              </a:r>
              <a:r>
                <a:rPr lang="en-US" dirty="0"/>
                <a:t>/(</a:t>
              </a:r>
              <a:r>
                <a:rPr lang="en-US" i="1" dirty="0"/>
                <a:t>n</a:t>
              </a:r>
              <a:r>
                <a:rPr lang="en-US" baseline="-25000" dirty="0"/>
                <a:t>0</a:t>
              </a:r>
              <a:r>
                <a:rPr lang="en-US" dirty="0"/>
                <a:t>+ </a:t>
              </a:r>
              <a:r>
                <a:rPr lang="en-US" i="1" dirty="0"/>
                <a:t>A</a:t>
              </a:r>
              <a:r>
                <a:rPr lang="en-US" baseline="-25000" dirty="0"/>
                <a:t>0</a:t>
              </a:r>
              <a:r>
                <a:rPr lang="en-US" dirty="0"/>
                <a:t>/</a:t>
              </a:r>
              <a:r>
                <a:rPr lang="en-US" i="1" dirty="0" smtClean="0"/>
                <a:t>A</a:t>
              </a:r>
              <a:endParaRPr lang="en-US" dirty="0"/>
            </a:p>
          </p:txBody>
        </p:sp>
        <p:sp>
          <p:nvSpPr>
            <p:cNvPr id="37" name="Line 26"/>
            <p:cNvSpPr>
              <a:spLocks noChangeShapeType="1"/>
            </p:cNvSpPr>
            <p:nvPr/>
          </p:nvSpPr>
          <p:spPr bwMode="auto">
            <a:xfrm flipH="1">
              <a:off x="8381772" y="2227179"/>
              <a:ext cx="520700" cy="77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8" name="Line 22"/>
            <p:cNvSpPr>
              <a:spLocks noChangeShapeType="1"/>
            </p:cNvSpPr>
            <p:nvPr/>
          </p:nvSpPr>
          <p:spPr bwMode="auto">
            <a:xfrm flipV="1">
              <a:off x="2971800" y="1485900"/>
              <a:ext cx="0" cy="16383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9" name="Line 22"/>
            <p:cNvSpPr>
              <a:spLocks noChangeShapeType="1"/>
            </p:cNvSpPr>
            <p:nvPr/>
          </p:nvSpPr>
          <p:spPr bwMode="auto">
            <a:xfrm flipH="1">
              <a:off x="2971796" y="2905923"/>
              <a:ext cx="314808" cy="1854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 name="TextBox 1"/>
            <p:cNvSpPr txBox="1"/>
            <p:nvPr/>
          </p:nvSpPr>
          <p:spPr>
            <a:xfrm>
              <a:off x="2286000" y="1084180"/>
              <a:ext cx="2717800" cy="307777"/>
            </a:xfrm>
            <a:prstGeom prst="rect">
              <a:avLst/>
            </a:prstGeom>
            <a:noFill/>
          </p:spPr>
          <p:txBody>
            <a:bodyPr wrap="square" rtlCol="0">
              <a:spAutoFit/>
            </a:bodyPr>
            <a:lstStyle/>
            <a:p>
              <a:r>
                <a:rPr lang="en-US" sz="1400" b="1" dirty="0" smtClean="0"/>
                <a:t>The Ecological Structure Function</a:t>
              </a:r>
              <a:endParaRPr lang="en-US" sz="1400" b="1" dirty="0"/>
            </a:p>
          </p:txBody>
        </p:sp>
        <p:sp>
          <p:nvSpPr>
            <p:cNvPr id="7" name="TextBox 6"/>
            <p:cNvSpPr txBox="1"/>
            <p:nvPr/>
          </p:nvSpPr>
          <p:spPr>
            <a:xfrm>
              <a:off x="7174823" y="3784600"/>
              <a:ext cx="2072232" cy="261610"/>
            </a:xfrm>
            <a:prstGeom prst="rect">
              <a:avLst/>
            </a:prstGeom>
            <a:noFill/>
          </p:spPr>
          <p:txBody>
            <a:bodyPr wrap="square" rtlCol="0">
              <a:spAutoFit/>
            </a:bodyPr>
            <a:lstStyle/>
            <a:p>
              <a:endParaRPr lang="en-US" sz="1100" b="1" dirty="0"/>
            </a:p>
          </p:txBody>
        </p:sp>
      </p:grpSp>
      <p:sp>
        <p:nvSpPr>
          <p:cNvPr id="8" name="TextBox 7"/>
          <p:cNvSpPr txBox="1"/>
          <p:nvPr/>
        </p:nvSpPr>
        <p:spPr>
          <a:xfrm>
            <a:off x="9956800" y="36195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09504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0" y="0"/>
            <a:ext cx="6858000" cy="6858000"/>
          </a:xfrm>
          <a:prstGeom prst="rect">
            <a:avLst/>
          </a:prstGeom>
        </p:spPr>
      </p:pic>
      <p:pic>
        <p:nvPicPr>
          <p:cNvPr id="3" name="Picture 2"/>
          <p:cNvPicPr>
            <a:picLocks noChangeAspect="1"/>
          </p:cNvPicPr>
          <p:nvPr/>
        </p:nvPicPr>
        <p:blipFill>
          <a:blip r:embed="rId2"/>
          <a:stretch>
            <a:fillRect/>
          </a:stretch>
        </p:blipFill>
        <p:spPr>
          <a:xfrm>
            <a:off x="1143000" y="0"/>
            <a:ext cx="6858000" cy="6858000"/>
          </a:xfrm>
          <a:prstGeom prst="rect">
            <a:avLst/>
          </a:prstGeom>
        </p:spPr>
      </p:pic>
      <p:pic>
        <p:nvPicPr>
          <p:cNvPr id="4" name="Picture 3"/>
          <p:cNvPicPr>
            <a:picLocks noChangeAspect="1"/>
          </p:cNvPicPr>
          <p:nvPr/>
        </p:nvPicPr>
        <p:blipFill>
          <a:blip r:embed="rId2"/>
          <a:stretch>
            <a:fillRect/>
          </a:stretch>
        </p:blipFill>
        <p:spPr>
          <a:xfrm>
            <a:off x="1143000" y="0"/>
            <a:ext cx="6858000" cy="6858000"/>
          </a:xfrm>
          <a:prstGeom prst="rect">
            <a:avLst/>
          </a:prstGeom>
        </p:spPr>
      </p:pic>
      <p:pic>
        <p:nvPicPr>
          <p:cNvPr id="5" name="Picture 4"/>
          <p:cNvPicPr>
            <a:picLocks noChangeAspect="1"/>
          </p:cNvPicPr>
          <p:nvPr/>
        </p:nvPicPr>
        <p:blipFill>
          <a:blip r:embed="rId2"/>
          <a:stretch>
            <a:fillRect/>
          </a:stretch>
        </p:blipFill>
        <p:spPr>
          <a:xfrm>
            <a:off x="1143000" y="0"/>
            <a:ext cx="6858000" cy="6858000"/>
          </a:xfrm>
          <a:prstGeom prst="rect">
            <a:avLst/>
          </a:prstGeom>
        </p:spPr>
      </p:pic>
      <p:pic>
        <p:nvPicPr>
          <p:cNvPr id="6" name="Picture 5"/>
          <p:cNvPicPr>
            <a:picLocks noChangeAspect="1"/>
          </p:cNvPicPr>
          <p:nvPr/>
        </p:nvPicPr>
        <p:blipFill>
          <a:blip r:embed="rId2"/>
          <a:stretch>
            <a:fillRect/>
          </a:stretch>
        </p:blipFill>
        <p:spPr>
          <a:xfrm>
            <a:off x="1143000" y="0"/>
            <a:ext cx="6858000" cy="6858000"/>
          </a:xfrm>
          <a:prstGeom prst="rect">
            <a:avLst/>
          </a:prstGeom>
        </p:spPr>
      </p:pic>
      <p:pic>
        <p:nvPicPr>
          <p:cNvPr id="7" name="Picture 6"/>
          <p:cNvPicPr>
            <a:picLocks noChangeAspect="1"/>
          </p:cNvPicPr>
          <p:nvPr/>
        </p:nvPicPr>
        <p:blipFill>
          <a:blip r:embed="rId2"/>
          <a:stretch>
            <a:fillRect/>
          </a:stretch>
        </p:blipFill>
        <p:spPr>
          <a:xfrm>
            <a:off x="1143000" y="-63500"/>
            <a:ext cx="6858000" cy="6858000"/>
          </a:xfrm>
          <a:prstGeom prst="rect">
            <a:avLst/>
          </a:prstGeom>
        </p:spPr>
      </p:pic>
      <p:pic>
        <p:nvPicPr>
          <p:cNvPr id="9" name="Picture 8"/>
          <p:cNvPicPr>
            <a:picLocks noChangeAspect="1"/>
          </p:cNvPicPr>
          <p:nvPr/>
        </p:nvPicPr>
        <p:blipFill>
          <a:blip r:embed="rId2"/>
          <a:stretch>
            <a:fillRect/>
          </a:stretch>
        </p:blipFill>
        <p:spPr>
          <a:xfrm>
            <a:off x="3873500" y="2730500"/>
            <a:ext cx="4127500" cy="4127500"/>
          </a:xfrm>
          <a:prstGeom prst="rect">
            <a:avLst/>
          </a:prstGeom>
        </p:spPr>
      </p:pic>
      <p:pic>
        <p:nvPicPr>
          <p:cNvPr id="10" name="Picture 9"/>
          <p:cNvPicPr>
            <a:picLocks noChangeAspect="1"/>
          </p:cNvPicPr>
          <p:nvPr/>
        </p:nvPicPr>
        <p:blipFill>
          <a:blip r:embed="rId3"/>
          <a:stretch>
            <a:fillRect/>
          </a:stretch>
        </p:blipFill>
        <p:spPr>
          <a:xfrm>
            <a:off x="-12700" y="2870544"/>
            <a:ext cx="9144000" cy="1243284"/>
          </a:xfrm>
          <a:prstGeom prst="rect">
            <a:avLst/>
          </a:prstGeom>
        </p:spPr>
      </p:pic>
      <p:pic>
        <p:nvPicPr>
          <p:cNvPr id="11" name="Picture 10"/>
          <p:cNvPicPr>
            <a:picLocks noChangeAspect="1"/>
          </p:cNvPicPr>
          <p:nvPr/>
        </p:nvPicPr>
        <p:blipFill>
          <a:blip r:embed="rId4"/>
          <a:stretch>
            <a:fillRect/>
          </a:stretch>
        </p:blipFill>
        <p:spPr>
          <a:xfrm>
            <a:off x="6316130" y="3492186"/>
            <a:ext cx="2718414" cy="2630691"/>
          </a:xfrm>
          <a:prstGeom prst="rect">
            <a:avLst/>
          </a:prstGeom>
        </p:spPr>
      </p:pic>
      <p:pic>
        <p:nvPicPr>
          <p:cNvPr id="12" name="Picture 11"/>
          <p:cNvPicPr>
            <a:picLocks noChangeAspect="1"/>
          </p:cNvPicPr>
          <p:nvPr/>
        </p:nvPicPr>
        <p:blipFill>
          <a:blip r:embed="rId5"/>
          <a:stretch>
            <a:fillRect/>
          </a:stretch>
        </p:blipFill>
        <p:spPr>
          <a:xfrm>
            <a:off x="3361256" y="3542985"/>
            <a:ext cx="2575268" cy="2579892"/>
          </a:xfrm>
          <a:prstGeom prst="rect">
            <a:avLst/>
          </a:prstGeom>
        </p:spPr>
      </p:pic>
      <p:sp>
        <p:nvSpPr>
          <p:cNvPr id="13" name="TextBox 12"/>
          <p:cNvSpPr txBox="1"/>
          <p:nvPr/>
        </p:nvSpPr>
        <p:spPr>
          <a:xfrm>
            <a:off x="6819900" y="5988375"/>
            <a:ext cx="1816100" cy="368300"/>
          </a:xfrm>
          <a:prstGeom prst="rect">
            <a:avLst/>
          </a:prstGeom>
          <a:noFill/>
        </p:spPr>
        <p:txBody>
          <a:bodyPr wrap="square" rtlCol="0">
            <a:spAutoFit/>
          </a:bodyPr>
          <a:lstStyle/>
          <a:p>
            <a:r>
              <a:rPr lang="en-US" dirty="0" smtClean="0"/>
              <a:t>Predicted DBH</a:t>
            </a:r>
            <a:r>
              <a:rPr lang="en-US" baseline="30000" dirty="0" smtClean="0"/>
              <a:t>2</a:t>
            </a:r>
            <a:endParaRPr lang="en-US" dirty="0"/>
          </a:p>
        </p:txBody>
      </p:sp>
      <p:sp>
        <p:nvSpPr>
          <p:cNvPr id="14" name="TextBox 13"/>
          <p:cNvSpPr txBox="1"/>
          <p:nvPr/>
        </p:nvSpPr>
        <p:spPr>
          <a:xfrm rot="16200000">
            <a:off x="5223929" y="4584700"/>
            <a:ext cx="1816100" cy="368300"/>
          </a:xfrm>
          <a:prstGeom prst="rect">
            <a:avLst/>
          </a:prstGeom>
          <a:noFill/>
        </p:spPr>
        <p:txBody>
          <a:bodyPr wrap="square" rtlCol="0">
            <a:spAutoFit/>
          </a:bodyPr>
          <a:lstStyle/>
          <a:p>
            <a:r>
              <a:rPr lang="en-US" dirty="0" smtClean="0"/>
              <a:t>Observed DBH</a:t>
            </a:r>
            <a:r>
              <a:rPr lang="en-US" baseline="30000" dirty="0" smtClean="0"/>
              <a:t>2</a:t>
            </a:r>
            <a:endParaRPr lang="en-US" dirty="0"/>
          </a:p>
        </p:txBody>
      </p:sp>
      <p:sp>
        <p:nvSpPr>
          <p:cNvPr id="15" name="TextBox 14"/>
          <p:cNvSpPr txBox="1"/>
          <p:nvPr/>
        </p:nvSpPr>
        <p:spPr>
          <a:xfrm>
            <a:off x="3754376" y="5990196"/>
            <a:ext cx="2560663" cy="369332"/>
          </a:xfrm>
          <a:prstGeom prst="rect">
            <a:avLst/>
          </a:prstGeom>
          <a:noFill/>
        </p:spPr>
        <p:txBody>
          <a:bodyPr wrap="square" rtlCol="0">
            <a:spAutoFit/>
          </a:bodyPr>
          <a:lstStyle/>
          <a:p>
            <a:r>
              <a:rPr lang="en-US" dirty="0" smtClean="0"/>
              <a:t>Predicted Abundance</a:t>
            </a:r>
            <a:r>
              <a:rPr lang="en-US" baseline="30000" dirty="0" smtClean="0"/>
              <a:t>2</a:t>
            </a:r>
            <a:endParaRPr lang="en-US" dirty="0"/>
          </a:p>
        </p:txBody>
      </p:sp>
      <p:sp>
        <p:nvSpPr>
          <p:cNvPr id="16" name="TextBox 15"/>
          <p:cNvSpPr txBox="1"/>
          <p:nvPr/>
        </p:nvSpPr>
        <p:spPr>
          <a:xfrm rot="16200000">
            <a:off x="1892281" y="4495800"/>
            <a:ext cx="2560663" cy="369332"/>
          </a:xfrm>
          <a:prstGeom prst="rect">
            <a:avLst/>
          </a:prstGeom>
          <a:noFill/>
        </p:spPr>
        <p:txBody>
          <a:bodyPr wrap="square" rtlCol="0">
            <a:spAutoFit/>
          </a:bodyPr>
          <a:lstStyle/>
          <a:p>
            <a:r>
              <a:rPr lang="en-US" dirty="0" smtClean="0"/>
              <a:t>Observed Abundance</a:t>
            </a:r>
            <a:r>
              <a:rPr lang="en-US" baseline="30000" dirty="0" smtClean="0"/>
              <a:t>2</a:t>
            </a:r>
            <a:endParaRPr lang="en-US" dirty="0"/>
          </a:p>
        </p:txBody>
      </p:sp>
      <p:sp>
        <p:nvSpPr>
          <p:cNvPr id="18" name="Text Box 2"/>
          <p:cNvSpPr txBox="1">
            <a:spLocks noChangeArrowheads="1"/>
          </p:cNvSpPr>
          <p:nvPr/>
        </p:nvSpPr>
        <p:spPr bwMode="auto">
          <a:xfrm>
            <a:off x="-12700" y="-20284"/>
            <a:ext cx="8996443"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spcBef>
                <a:spcPct val="50000"/>
              </a:spcBef>
            </a:pPr>
            <a:r>
              <a:rPr lang="en-US" sz="2800" dirty="0" smtClean="0">
                <a:latin typeface="+mj-lt"/>
                <a:cs typeface="Verdana"/>
              </a:rPr>
              <a:t>         Many Tests </a:t>
            </a:r>
            <a:r>
              <a:rPr lang="en-US" sz="2800" dirty="0">
                <a:latin typeface="+mj-lt"/>
                <a:cs typeface="Verdana"/>
              </a:rPr>
              <a:t>of </a:t>
            </a:r>
            <a:r>
              <a:rPr lang="en-US" sz="2800" dirty="0" smtClean="0">
                <a:latin typeface="+mj-lt"/>
                <a:cs typeface="Verdana"/>
              </a:rPr>
              <a:t>Predictions                                                   </a:t>
            </a:r>
            <a:r>
              <a:rPr lang="en-US" sz="2600" dirty="0" smtClean="0">
                <a:latin typeface="+mj-lt"/>
                <a:cs typeface="Verdana"/>
              </a:rPr>
              <a:t>At </a:t>
            </a:r>
            <a:r>
              <a:rPr lang="en-US" sz="2600" dirty="0">
                <a:latin typeface="+mj-lt"/>
                <a:cs typeface="Verdana"/>
              </a:rPr>
              <a:t>~ </a:t>
            </a:r>
            <a:r>
              <a:rPr lang="en-US" sz="2600" dirty="0" smtClean="0">
                <a:latin typeface="+mj-lt"/>
                <a:cs typeface="Verdana"/>
              </a:rPr>
              <a:t>25 </a:t>
            </a:r>
            <a:r>
              <a:rPr lang="en-US" sz="2600" dirty="0">
                <a:latin typeface="+mj-lt"/>
                <a:cs typeface="Verdana"/>
              </a:rPr>
              <a:t>distinct habitats: ~ </a:t>
            </a:r>
            <a:r>
              <a:rPr lang="en-US" sz="2600" dirty="0" smtClean="0">
                <a:latin typeface="+mj-lt"/>
                <a:cs typeface="Verdana"/>
              </a:rPr>
              <a:t>10</a:t>
            </a:r>
            <a:r>
              <a:rPr lang="en-US" sz="2600" baseline="30000" dirty="0">
                <a:latin typeface="+mj-lt"/>
                <a:cs typeface="Verdana"/>
              </a:rPr>
              <a:t>5</a:t>
            </a:r>
            <a:r>
              <a:rPr lang="en-US" sz="2600" dirty="0" smtClean="0">
                <a:latin typeface="+mj-lt"/>
                <a:cs typeface="Verdana"/>
              </a:rPr>
              <a:t> </a:t>
            </a:r>
            <a:r>
              <a:rPr lang="en-US" sz="2600" dirty="0">
                <a:latin typeface="+mj-lt"/>
                <a:cs typeface="Verdana"/>
              </a:rPr>
              <a:t>Species, </a:t>
            </a:r>
            <a:r>
              <a:rPr lang="en-US" sz="2600" dirty="0" smtClean="0">
                <a:latin typeface="+mj-lt"/>
                <a:cs typeface="Verdana"/>
              </a:rPr>
              <a:t>~10</a:t>
            </a:r>
            <a:r>
              <a:rPr lang="en-US" sz="2600" baseline="30000" dirty="0" smtClean="0">
                <a:latin typeface="+mj-lt"/>
                <a:cs typeface="Verdana"/>
              </a:rPr>
              <a:t>9</a:t>
            </a:r>
            <a:r>
              <a:rPr lang="en-US" sz="2600" dirty="0" smtClean="0">
                <a:latin typeface="+mj-lt"/>
                <a:cs typeface="Verdana"/>
              </a:rPr>
              <a:t> </a:t>
            </a:r>
            <a:r>
              <a:rPr lang="en-US" sz="2600" dirty="0">
                <a:latin typeface="+mj-lt"/>
                <a:cs typeface="Verdana"/>
              </a:rPr>
              <a:t>individuals</a:t>
            </a:r>
          </a:p>
        </p:txBody>
      </p:sp>
      <p:grpSp>
        <p:nvGrpSpPr>
          <p:cNvPr id="19" name="Group 18"/>
          <p:cNvGrpSpPr/>
          <p:nvPr/>
        </p:nvGrpSpPr>
        <p:grpSpPr>
          <a:xfrm>
            <a:off x="3771913" y="893299"/>
            <a:ext cx="4864087" cy="2506835"/>
            <a:chOff x="4470336" y="1007599"/>
            <a:chExt cx="4673663" cy="2523564"/>
          </a:xfrm>
        </p:grpSpPr>
        <p:pic>
          <p:nvPicPr>
            <p:cNvPr id="20" name="Picture 6" descr="golden-forest">
              <a:hlinkClick r:id="rId6"/>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484530" y="1007599"/>
              <a:ext cx="1659409" cy="1303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5" descr="View from Site 1"/>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046536" y="1037231"/>
              <a:ext cx="1454839" cy="1282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2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501374" y="2277581"/>
              <a:ext cx="1642625" cy="1253582"/>
            </a:xfrm>
            <a:prstGeom prst="rect">
              <a:avLst/>
            </a:prstGeom>
          </p:spPr>
        </p:pic>
        <p:pic>
          <p:nvPicPr>
            <p:cNvPr id="23" name="Picture 22" descr="intertidal_zone_1.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46535" y="2277582"/>
              <a:ext cx="1476005" cy="1250512"/>
            </a:xfrm>
            <a:prstGeom prst="rect">
              <a:avLst/>
            </a:prstGeom>
          </p:spPr>
        </p:pic>
        <p:pic>
          <p:nvPicPr>
            <p:cNvPr id="24" name="Picture 23"/>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470336" y="1052013"/>
              <a:ext cx="1600200" cy="1267773"/>
            </a:xfrm>
            <a:prstGeom prst="rect">
              <a:avLst/>
            </a:prstGeom>
          </p:spPr>
        </p:pic>
        <p:pic>
          <p:nvPicPr>
            <p:cNvPr id="25" name="Picture 24" descr="images.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70336" y="2299673"/>
              <a:ext cx="1582615" cy="1228421"/>
            </a:xfrm>
            <a:prstGeom prst="rect">
              <a:avLst/>
            </a:prstGeom>
          </p:spPr>
        </p:pic>
      </p:grpSp>
      <p:sp>
        <p:nvSpPr>
          <p:cNvPr id="26" name="Rectangle 25"/>
          <p:cNvSpPr/>
          <p:nvPr/>
        </p:nvSpPr>
        <p:spPr>
          <a:xfrm>
            <a:off x="355600" y="945174"/>
            <a:ext cx="3517900" cy="2279085"/>
          </a:xfrm>
          <a:prstGeom prst="rect">
            <a:avLst/>
          </a:prstGeom>
        </p:spPr>
        <p:txBody>
          <a:bodyPr wrap="square">
            <a:spAutoFit/>
          </a:bodyPr>
          <a:lstStyle/>
          <a:p>
            <a:pPr>
              <a:lnSpc>
                <a:spcPct val="70000"/>
              </a:lnSpc>
              <a:spcBef>
                <a:spcPct val="50000"/>
              </a:spcBef>
              <a:buClr>
                <a:srgbClr val="99FF33"/>
              </a:buClr>
              <a:defRPr/>
            </a:pPr>
            <a:r>
              <a:rPr lang="en-US" sz="1200" b="1" dirty="0">
                <a:cs typeface="Arial" charset="0"/>
              </a:rPr>
              <a:t>36 serpentine meadow plots in CA                      </a:t>
            </a:r>
          </a:p>
          <a:p>
            <a:pPr>
              <a:lnSpc>
                <a:spcPct val="70000"/>
              </a:lnSpc>
              <a:spcBef>
                <a:spcPct val="50000"/>
              </a:spcBef>
              <a:buClr>
                <a:srgbClr val="99FF33"/>
              </a:buClr>
              <a:defRPr/>
            </a:pPr>
            <a:r>
              <a:rPr lang="en-US" sz="1200" b="1" dirty="0">
                <a:cs typeface="Arial" charset="0"/>
              </a:rPr>
              <a:t>11 Smithsonian tropical  forest plots </a:t>
            </a:r>
          </a:p>
          <a:p>
            <a:pPr>
              <a:lnSpc>
                <a:spcPct val="70000"/>
              </a:lnSpc>
              <a:spcBef>
                <a:spcPct val="50000"/>
              </a:spcBef>
              <a:buClr>
                <a:srgbClr val="99FF33"/>
              </a:buClr>
              <a:defRPr/>
            </a:pPr>
            <a:r>
              <a:rPr lang="en-US" sz="1200" b="1" dirty="0">
                <a:cs typeface="Arial" charset="0"/>
              </a:rPr>
              <a:t>A 9.8 ha dry forest plot at San Emilio, Costa Rica</a:t>
            </a:r>
          </a:p>
          <a:p>
            <a:pPr>
              <a:lnSpc>
                <a:spcPct val="70000"/>
              </a:lnSpc>
              <a:spcBef>
                <a:spcPct val="50000"/>
              </a:spcBef>
              <a:buClr>
                <a:srgbClr val="99FF33"/>
              </a:buClr>
              <a:defRPr/>
            </a:pPr>
            <a:r>
              <a:rPr lang="en-US" sz="1200" b="1" dirty="0">
                <a:cs typeface="Arial" charset="0"/>
              </a:rPr>
              <a:t>Plant census in Anza Borrego desert </a:t>
            </a:r>
          </a:p>
          <a:p>
            <a:pPr>
              <a:lnSpc>
                <a:spcPct val="75000"/>
              </a:lnSpc>
              <a:spcBef>
                <a:spcPct val="50000"/>
              </a:spcBef>
              <a:buClr>
                <a:srgbClr val="99FF33"/>
              </a:buClr>
              <a:defRPr/>
            </a:pPr>
            <a:r>
              <a:rPr lang="en-US" sz="1200" b="1" dirty="0">
                <a:cs typeface="Arial" charset="0"/>
              </a:rPr>
              <a:t>Breeding bird censuses in southern Africa</a:t>
            </a:r>
          </a:p>
          <a:p>
            <a:pPr>
              <a:lnSpc>
                <a:spcPct val="75000"/>
              </a:lnSpc>
              <a:spcBef>
                <a:spcPct val="50000"/>
              </a:spcBef>
              <a:buClr>
                <a:srgbClr val="99FF33"/>
              </a:buClr>
              <a:defRPr/>
            </a:pPr>
            <a:r>
              <a:rPr lang="en-US" sz="1200" b="1" dirty="0">
                <a:cs typeface="Arial" charset="0"/>
              </a:rPr>
              <a:t>Forest floor </a:t>
            </a:r>
            <a:r>
              <a:rPr lang="en-US" sz="1200" b="1" dirty="0" smtClean="0">
                <a:cs typeface="Arial" charset="0"/>
              </a:rPr>
              <a:t>vegetation</a:t>
            </a:r>
            <a:endParaRPr lang="en-US" sz="1200" b="1" dirty="0">
              <a:cs typeface="Arial" charset="0"/>
            </a:endParaRPr>
          </a:p>
          <a:p>
            <a:pPr>
              <a:lnSpc>
                <a:spcPct val="75000"/>
              </a:lnSpc>
              <a:spcBef>
                <a:spcPct val="50000"/>
              </a:spcBef>
              <a:buClr>
                <a:srgbClr val="99FF33"/>
              </a:buClr>
              <a:defRPr/>
            </a:pPr>
            <a:r>
              <a:rPr lang="en-US" sz="1200" b="1" dirty="0">
                <a:cs typeface="Arial" charset="0"/>
              </a:rPr>
              <a:t>Tree census data from the Western Ghats </a:t>
            </a:r>
            <a:r>
              <a:rPr lang="en-US" sz="1200" b="1" dirty="0" err="1" smtClean="0">
                <a:cs typeface="Arial" charset="0"/>
              </a:rPr>
              <a:t>i</a:t>
            </a:r>
            <a:r>
              <a:rPr lang="en-US" sz="1200" b="1" dirty="0" smtClean="0">
                <a:cs typeface="Arial" charset="0"/>
              </a:rPr>
              <a:t>. </a:t>
            </a:r>
            <a:r>
              <a:rPr lang="en-US" sz="1200" b="1" dirty="0">
                <a:cs typeface="Arial" charset="0"/>
              </a:rPr>
              <a:t>India</a:t>
            </a:r>
          </a:p>
          <a:p>
            <a:pPr>
              <a:lnSpc>
                <a:spcPct val="75000"/>
              </a:lnSpc>
              <a:spcBef>
                <a:spcPct val="50000"/>
              </a:spcBef>
              <a:buClr>
                <a:srgbClr val="99FF33"/>
              </a:buClr>
              <a:defRPr/>
            </a:pPr>
            <a:r>
              <a:rPr lang="en-US" sz="1200" b="1" dirty="0" smtClean="0">
                <a:cs typeface="Arial" charset="0"/>
              </a:rPr>
              <a:t>Hawaiian </a:t>
            </a:r>
            <a:r>
              <a:rPr lang="en-US" sz="1200" b="1" dirty="0">
                <a:cs typeface="Arial" charset="0"/>
              </a:rPr>
              <a:t>arthropods  </a:t>
            </a:r>
          </a:p>
          <a:p>
            <a:pPr>
              <a:lnSpc>
                <a:spcPct val="75000"/>
              </a:lnSpc>
              <a:spcBef>
                <a:spcPct val="50000"/>
              </a:spcBef>
              <a:buClr>
                <a:srgbClr val="99FF33"/>
              </a:buClr>
              <a:defRPr/>
            </a:pPr>
            <a:r>
              <a:rPr lang="en-US" sz="1200" b="1" dirty="0">
                <a:cs typeface="Arial" charset="0"/>
              </a:rPr>
              <a:t>Panamanian arthropods   </a:t>
            </a:r>
          </a:p>
          <a:p>
            <a:pPr>
              <a:lnSpc>
                <a:spcPct val="75000"/>
              </a:lnSpc>
              <a:spcBef>
                <a:spcPct val="50000"/>
              </a:spcBef>
              <a:buClr>
                <a:srgbClr val="99FF33"/>
              </a:buClr>
              <a:defRPr/>
            </a:pPr>
            <a:r>
              <a:rPr lang="en-US" sz="1200" b="1" dirty="0">
                <a:cs typeface="Arial" charset="0"/>
              </a:rPr>
              <a:t>Human gut </a:t>
            </a:r>
            <a:r>
              <a:rPr lang="en-US" sz="1200" b="1" dirty="0" err="1" smtClean="0">
                <a:cs typeface="Arial" charset="0"/>
              </a:rPr>
              <a:t>microbiome</a:t>
            </a:r>
            <a:r>
              <a:rPr lang="en-US" sz="1200" b="1" dirty="0" smtClean="0">
                <a:cs typeface="Arial" charset="0"/>
              </a:rPr>
              <a:t>          </a:t>
            </a:r>
            <a:endParaRPr lang="en-US" sz="1200" b="1" dirty="0">
              <a:cs typeface="Arial" charset="0"/>
            </a:endParaRPr>
          </a:p>
        </p:txBody>
      </p:sp>
      <p:sp>
        <p:nvSpPr>
          <p:cNvPr id="27" name="TextBox 26"/>
          <p:cNvSpPr txBox="1"/>
          <p:nvPr/>
        </p:nvSpPr>
        <p:spPr>
          <a:xfrm>
            <a:off x="3496720" y="3860799"/>
            <a:ext cx="1206500" cy="369332"/>
          </a:xfrm>
          <a:prstGeom prst="rect">
            <a:avLst/>
          </a:prstGeom>
          <a:noFill/>
        </p:spPr>
        <p:txBody>
          <a:bodyPr wrap="square" rtlCol="0">
            <a:spAutoFit/>
          </a:bodyPr>
          <a:lstStyle/>
          <a:p>
            <a:r>
              <a:rPr lang="en-US" dirty="0" smtClean="0"/>
              <a:t>R</a:t>
            </a:r>
            <a:r>
              <a:rPr lang="en-US" baseline="30000" dirty="0" smtClean="0"/>
              <a:t>2</a:t>
            </a:r>
            <a:r>
              <a:rPr lang="en-US" dirty="0" smtClean="0"/>
              <a:t> = 0.96</a:t>
            </a:r>
            <a:endParaRPr lang="en-US" dirty="0"/>
          </a:p>
        </p:txBody>
      </p:sp>
      <p:sp>
        <p:nvSpPr>
          <p:cNvPr id="28" name="TextBox 27"/>
          <p:cNvSpPr txBox="1"/>
          <p:nvPr/>
        </p:nvSpPr>
        <p:spPr>
          <a:xfrm>
            <a:off x="6591301" y="3835399"/>
            <a:ext cx="1206500" cy="369332"/>
          </a:xfrm>
          <a:prstGeom prst="rect">
            <a:avLst/>
          </a:prstGeom>
          <a:noFill/>
        </p:spPr>
        <p:txBody>
          <a:bodyPr wrap="square" rtlCol="0">
            <a:spAutoFit/>
          </a:bodyPr>
          <a:lstStyle/>
          <a:p>
            <a:r>
              <a:rPr lang="en-US" dirty="0" smtClean="0"/>
              <a:t>R</a:t>
            </a:r>
            <a:r>
              <a:rPr lang="en-US" baseline="30000" dirty="0" smtClean="0"/>
              <a:t>2</a:t>
            </a:r>
            <a:r>
              <a:rPr lang="en-US" dirty="0" smtClean="0"/>
              <a:t> = 0.89</a:t>
            </a:r>
            <a:endParaRPr lang="en-US" dirty="0"/>
          </a:p>
        </p:txBody>
      </p:sp>
      <p:sp>
        <p:nvSpPr>
          <p:cNvPr id="8" name="TextBox 7"/>
          <p:cNvSpPr txBox="1"/>
          <p:nvPr/>
        </p:nvSpPr>
        <p:spPr>
          <a:xfrm>
            <a:off x="4572000" y="5098168"/>
            <a:ext cx="1349918" cy="923330"/>
          </a:xfrm>
          <a:prstGeom prst="rect">
            <a:avLst/>
          </a:prstGeom>
          <a:solidFill>
            <a:schemeClr val="bg1"/>
          </a:solidFill>
        </p:spPr>
        <p:txBody>
          <a:bodyPr wrap="square" rtlCol="0">
            <a:spAutoFit/>
          </a:bodyPr>
          <a:lstStyle/>
          <a:p>
            <a:endParaRPr lang="en-US" dirty="0" smtClean="0"/>
          </a:p>
          <a:p>
            <a:endParaRPr lang="en-US" dirty="0"/>
          </a:p>
          <a:p>
            <a:endParaRPr lang="en-US" dirty="0"/>
          </a:p>
        </p:txBody>
      </p:sp>
      <p:sp>
        <p:nvSpPr>
          <p:cNvPr id="30" name="TextBox 29"/>
          <p:cNvSpPr txBox="1"/>
          <p:nvPr/>
        </p:nvSpPr>
        <p:spPr>
          <a:xfrm>
            <a:off x="7937500" y="5127794"/>
            <a:ext cx="1004702" cy="923330"/>
          </a:xfrm>
          <a:prstGeom prst="rect">
            <a:avLst/>
          </a:prstGeom>
          <a:solidFill>
            <a:schemeClr val="bg1"/>
          </a:solidFill>
        </p:spPr>
        <p:txBody>
          <a:bodyPr wrap="square" rtlCol="0">
            <a:spAutoFit/>
          </a:bodyPr>
          <a:lstStyle/>
          <a:p>
            <a:endParaRPr lang="en-US" dirty="0" smtClean="0"/>
          </a:p>
          <a:p>
            <a:endParaRPr lang="en-US" dirty="0"/>
          </a:p>
          <a:p>
            <a:endParaRPr lang="en-US" dirty="0"/>
          </a:p>
        </p:txBody>
      </p:sp>
      <p:graphicFrame>
        <p:nvGraphicFramePr>
          <p:cNvPr id="31" name="Object 4"/>
          <p:cNvGraphicFramePr>
            <a:graphicFrameLocks noChangeAspect="1"/>
          </p:cNvGraphicFramePr>
          <p:nvPr>
            <p:extLst>
              <p:ext uri="{D42A27DB-BD31-4B8C-83A1-F6EECF244321}">
                <p14:modId xmlns:p14="http://schemas.microsoft.com/office/powerpoint/2010/main" val="3513403735"/>
              </p:ext>
            </p:extLst>
          </p:nvPr>
        </p:nvGraphicFramePr>
        <p:xfrm>
          <a:off x="152497" y="3564152"/>
          <a:ext cx="2835449" cy="2846951"/>
        </p:xfrm>
        <a:graphic>
          <a:graphicData uri="http://schemas.openxmlformats.org/drawingml/2006/chart">
            <c:chart xmlns:c="http://schemas.openxmlformats.org/drawingml/2006/chart" xmlns:r="http://schemas.openxmlformats.org/officeDocument/2006/relationships" r:id="rId13"/>
          </a:graphicData>
        </a:graphic>
      </p:graphicFrame>
      <p:sp>
        <p:nvSpPr>
          <p:cNvPr id="32" name="Text Box 7"/>
          <p:cNvSpPr txBox="1">
            <a:spLocks noChangeArrowheads="1"/>
          </p:cNvSpPr>
          <p:nvPr/>
        </p:nvSpPr>
        <p:spPr bwMode="auto">
          <a:xfrm>
            <a:off x="61696" y="6498766"/>
            <a:ext cx="3004446" cy="30777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dirty="0">
                <a:latin typeface="Arial" charset="0"/>
                <a:cs typeface="Arial" charset="0"/>
              </a:rPr>
              <a:t>Harte et al., Ecology Letters, </a:t>
            </a:r>
            <a:r>
              <a:rPr lang="en-US" sz="1400" dirty="0" smtClean="0">
                <a:latin typeface="Arial" charset="0"/>
                <a:cs typeface="Arial" charset="0"/>
              </a:rPr>
              <a:t>2009;</a:t>
            </a:r>
            <a:endParaRPr lang="en-US" sz="1400" dirty="0">
              <a:latin typeface="Arial" charset="0"/>
              <a:cs typeface="Arial" charset="0"/>
            </a:endParaRPr>
          </a:p>
        </p:txBody>
      </p:sp>
      <p:sp>
        <p:nvSpPr>
          <p:cNvPr id="17" name="TextBox 16"/>
          <p:cNvSpPr txBox="1"/>
          <p:nvPr/>
        </p:nvSpPr>
        <p:spPr>
          <a:xfrm>
            <a:off x="3211286" y="6349998"/>
            <a:ext cx="3103753" cy="523220"/>
          </a:xfrm>
          <a:prstGeom prst="rect">
            <a:avLst/>
          </a:prstGeom>
          <a:noFill/>
          <a:ln>
            <a:solidFill>
              <a:schemeClr val="tx1"/>
            </a:solidFill>
          </a:ln>
        </p:spPr>
        <p:txBody>
          <a:bodyPr wrap="square" rtlCol="0">
            <a:spAutoFit/>
          </a:bodyPr>
          <a:lstStyle/>
          <a:p>
            <a:r>
              <a:rPr lang="en-US" sz="1400" b="1" dirty="0">
                <a:cs typeface="Verdana"/>
              </a:rPr>
              <a:t>15,848 plant, mammal, arthropod, and bird communities: </a:t>
            </a:r>
            <a:r>
              <a:rPr lang="en-US" sz="1400" dirty="0">
                <a:cs typeface="Verdana"/>
              </a:rPr>
              <a:t>(White et al., 2012</a:t>
            </a:r>
            <a:endParaRPr lang="en-US" sz="1400" dirty="0"/>
          </a:p>
        </p:txBody>
      </p:sp>
      <p:sp>
        <p:nvSpPr>
          <p:cNvPr id="33" name="TextBox 32"/>
          <p:cNvSpPr txBox="1"/>
          <p:nvPr/>
        </p:nvSpPr>
        <p:spPr>
          <a:xfrm>
            <a:off x="6729185" y="6299193"/>
            <a:ext cx="1961243" cy="523220"/>
          </a:xfrm>
          <a:prstGeom prst="rect">
            <a:avLst/>
          </a:prstGeom>
          <a:noFill/>
          <a:ln>
            <a:solidFill>
              <a:schemeClr val="tx1"/>
            </a:solidFill>
          </a:ln>
        </p:spPr>
        <p:txBody>
          <a:bodyPr wrap="square" rtlCol="0">
            <a:spAutoFit/>
          </a:bodyPr>
          <a:lstStyle/>
          <a:p>
            <a:r>
              <a:rPr lang="en-US" sz="1400" b="1" dirty="0">
                <a:cs typeface="Verdana"/>
              </a:rPr>
              <a:t>60 forest communities:  </a:t>
            </a:r>
            <a:r>
              <a:rPr lang="en-US" sz="1400" dirty="0">
                <a:cs typeface="Verdana"/>
              </a:rPr>
              <a:t>(Xiao  et al. 2015) </a:t>
            </a:r>
            <a:endParaRPr lang="en-US" sz="1400" dirty="0"/>
          </a:p>
        </p:txBody>
      </p:sp>
      <p:sp>
        <p:nvSpPr>
          <p:cNvPr id="29" name="TextBox 28"/>
          <p:cNvSpPr txBox="1"/>
          <p:nvPr/>
        </p:nvSpPr>
        <p:spPr>
          <a:xfrm>
            <a:off x="3341415" y="3509340"/>
            <a:ext cx="2957549" cy="338554"/>
          </a:xfrm>
          <a:prstGeom prst="rect">
            <a:avLst/>
          </a:prstGeom>
          <a:noFill/>
        </p:spPr>
        <p:txBody>
          <a:bodyPr wrap="square" rtlCol="0">
            <a:spAutoFit/>
          </a:bodyPr>
          <a:lstStyle/>
          <a:p>
            <a:r>
              <a:rPr lang="en-US" sz="1600" b="1" dirty="0" smtClean="0"/>
              <a:t>Species Abundance dist.</a:t>
            </a:r>
            <a:endParaRPr lang="en-US" sz="1600" b="1" dirty="0"/>
          </a:p>
        </p:txBody>
      </p:sp>
      <p:sp>
        <p:nvSpPr>
          <p:cNvPr id="34" name="TextBox 33"/>
          <p:cNvSpPr txBox="1"/>
          <p:nvPr/>
        </p:nvSpPr>
        <p:spPr>
          <a:xfrm>
            <a:off x="6315039" y="3490130"/>
            <a:ext cx="2957549" cy="338554"/>
          </a:xfrm>
          <a:prstGeom prst="rect">
            <a:avLst/>
          </a:prstGeom>
          <a:noFill/>
        </p:spPr>
        <p:txBody>
          <a:bodyPr wrap="square" rtlCol="0">
            <a:spAutoFit/>
          </a:bodyPr>
          <a:lstStyle/>
          <a:p>
            <a:r>
              <a:rPr lang="en-US" sz="1600" b="1" dirty="0" smtClean="0"/>
              <a:t>Individuals Metabolism dist.</a:t>
            </a:r>
            <a:endParaRPr lang="en-US" sz="1600" b="1" dirty="0"/>
          </a:p>
        </p:txBody>
      </p:sp>
      <p:sp>
        <p:nvSpPr>
          <p:cNvPr id="35" name="TextBox 34"/>
          <p:cNvSpPr txBox="1"/>
          <p:nvPr/>
        </p:nvSpPr>
        <p:spPr>
          <a:xfrm>
            <a:off x="902051" y="3524452"/>
            <a:ext cx="2957549" cy="338554"/>
          </a:xfrm>
          <a:prstGeom prst="rect">
            <a:avLst/>
          </a:prstGeom>
          <a:noFill/>
        </p:spPr>
        <p:txBody>
          <a:bodyPr wrap="square" rtlCol="0">
            <a:spAutoFit/>
          </a:bodyPr>
          <a:lstStyle/>
          <a:p>
            <a:r>
              <a:rPr lang="en-US" sz="1600" b="1" dirty="0" smtClean="0"/>
              <a:t>Species-Area slope</a:t>
            </a:r>
            <a:endParaRPr lang="en-US" sz="1600" b="1" dirty="0"/>
          </a:p>
        </p:txBody>
      </p:sp>
      <p:sp>
        <p:nvSpPr>
          <p:cNvPr id="36" name="TextBox 35"/>
          <p:cNvSpPr txBox="1"/>
          <p:nvPr/>
        </p:nvSpPr>
        <p:spPr>
          <a:xfrm>
            <a:off x="10744522" y="350086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79379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 y="2017740"/>
            <a:ext cx="9036338" cy="4703720"/>
          </a:xfrm>
          <a:prstGeom prst="rect">
            <a:avLst/>
          </a:prstGeom>
          <a:noFill/>
          <a:ln w="9525">
            <a:noFill/>
            <a:miter lim="800000"/>
            <a:headEnd/>
            <a:tailEnd/>
          </a:ln>
        </p:spPr>
      </p:pic>
      <p:sp>
        <p:nvSpPr>
          <p:cNvPr id="5" name="TextBox 4"/>
          <p:cNvSpPr txBox="1"/>
          <p:nvPr/>
        </p:nvSpPr>
        <p:spPr>
          <a:xfrm>
            <a:off x="419100" y="0"/>
            <a:ext cx="8255000" cy="1508105"/>
          </a:xfrm>
          <a:prstGeom prst="rect">
            <a:avLst/>
          </a:prstGeom>
          <a:noFill/>
        </p:spPr>
        <p:txBody>
          <a:bodyPr wrap="square" rtlCol="0">
            <a:spAutoFit/>
          </a:bodyPr>
          <a:lstStyle/>
          <a:p>
            <a:r>
              <a:rPr lang="en-US" sz="2200" b="1" dirty="0" smtClean="0"/>
              <a:t> BUT:                        The predictions fail for ecosystems    </a:t>
            </a:r>
          </a:p>
          <a:p>
            <a:r>
              <a:rPr lang="en-US" sz="2200" b="1" dirty="0" smtClean="0"/>
              <a:t>                    in which the State Variables are rapidly changing!</a:t>
            </a:r>
          </a:p>
          <a:p>
            <a:r>
              <a:rPr lang="en-US" sz="2400" dirty="0" smtClean="0"/>
              <a:t>          We have assembled many examples of this: here is one:    	  </a:t>
            </a:r>
            <a:r>
              <a:rPr lang="en-US" sz="2400" dirty="0"/>
              <a:t> </a:t>
            </a:r>
            <a:r>
              <a:rPr lang="en-US" sz="2400" dirty="0" smtClean="0"/>
              <a:t>  aftermath of fire in a fire-adapted Bishop Pine Forest</a:t>
            </a:r>
            <a:endParaRPr lang="en-US" sz="2400" dirty="0"/>
          </a:p>
        </p:txBody>
      </p:sp>
      <p:sp>
        <p:nvSpPr>
          <p:cNvPr id="2" name="TextBox 1"/>
          <p:cNvSpPr txBox="1"/>
          <p:nvPr/>
        </p:nvSpPr>
        <p:spPr>
          <a:xfrm>
            <a:off x="191964" y="1600271"/>
            <a:ext cx="4725197" cy="461665"/>
          </a:xfrm>
          <a:prstGeom prst="rect">
            <a:avLst/>
          </a:prstGeom>
          <a:noFill/>
        </p:spPr>
        <p:txBody>
          <a:bodyPr wrap="square" rtlCol="0">
            <a:spAutoFit/>
          </a:bodyPr>
          <a:lstStyle/>
          <a:p>
            <a:r>
              <a:rPr lang="en-US" sz="2400" dirty="0" smtClean="0"/>
              <a:t> recently burned, rapidly changing</a:t>
            </a:r>
            <a:endParaRPr lang="en-US" sz="2400" dirty="0"/>
          </a:p>
        </p:txBody>
      </p:sp>
      <p:sp>
        <p:nvSpPr>
          <p:cNvPr id="6" name="TextBox 5"/>
          <p:cNvSpPr txBox="1"/>
          <p:nvPr/>
        </p:nvSpPr>
        <p:spPr>
          <a:xfrm>
            <a:off x="5345375" y="1592291"/>
            <a:ext cx="3647264" cy="461665"/>
          </a:xfrm>
          <a:prstGeom prst="rect">
            <a:avLst/>
          </a:prstGeom>
          <a:noFill/>
        </p:spPr>
        <p:txBody>
          <a:bodyPr wrap="square" rtlCol="0">
            <a:spAutoFit/>
          </a:bodyPr>
          <a:lstStyle/>
          <a:p>
            <a:r>
              <a:rPr lang="en-US" sz="2400" dirty="0" smtClean="0"/>
              <a:t>mature</a:t>
            </a:r>
            <a:r>
              <a:rPr lang="en-US" sz="2400" dirty="0"/>
              <a:t>, quasi-steady-</a:t>
            </a:r>
            <a:r>
              <a:rPr lang="en-US" sz="2400" dirty="0" smtClean="0"/>
              <a:t>state</a:t>
            </a:r>
            <a:endParaRPr lang="en-US" sz="2400" dirty="0"/>
          </a:p>
        </p:txBody>
      </p:sp>
      <p:sp>
        <p:nvSpPr>
          <p:cNvPr id="8" name="Rectangle 7"/>
          <p:cNvSpPr/>
          <p:nvPr/>
        </p:nvSpPr>
        <p:spPr>
          <a:xfrm>
            <a:off x="6760098" y="3430731"/>
            <a:ext cx="696782" cy="584776"/>
          </a:xfrm>
          <a:prstGeom prst="rect">
            <a:avLst/>
          </a:prstGeom>
        </p:spPr>
        <p:txBody>
          <a:bodyPr wrap="square">
            <a:spAutoFit/>
          </a:bodyPr>
          <a:lstStyle/>
          <a:p>
            <a:r>
              <a:rPr lang="en-US" sz="3200" dirty="0" smtClean="0">
                <a:latin typeface="Zapf Dingbats"/>
                <a:ea typeface="Zapf Dingbats"/>
                <a:cs typeface="Zapf Dingbats"/>
                <a:sym typeface="Zapf Dingbats"/>
              </a:rPr>
              <a:t>✔</a:t>
            </a:r>
            <a:endParaRPr lang="en-US" sz="3200" dirty="0"/>
          </a:p>
        </p:txBody>
      </p:sp>
      <p:sp>
        <p:nvSpPr>
          <p:cNvPr id="9" name="Rectangle 8"/>
          <p:cNvSpPr/>
          <p:nvPr/>
        </p:nvSpPr>
        <p:spPr>
          <a:xfrm>
            <a:off x="2743746" y="3445499"/>
            <a:ext cx="608185" cy="584776"/>
          </a:xfrm>
          <a:prstGeom prst="rect">
            <a:avLst/>
          </a:prstGeom>
        </p:spPr>
        <p:txBody>
          <a:bodyPr wrap="square">
            <a:spAutoFit/>
          </a:bodyPr>
          <a:lstStyle/>
          <a:p>
            <a:r>
              <a:rPr lang="en-US" sz="3200" dirty="0" smtClean="0">
                <a:latin typeface="Zapf Dingbats"/>
                <a:ea typeface="Zapf Dingbats"/>
                <a:cs typeface="Zapf Dingbats"/>
                <a:sym typeface="Zapf Dingbats"/>
              </a:rPr>
              <a:t>✖</a:t>
            </a:r>
            <a:endParaRPr lang="en-US" sz="3200" dirty="0"/>
          </a:p>
        </p:txBody>
      </p:sp>
      <p:sp>
        <p:nvSpPr>
          <p:cNvPr id="3" name="TextBox 2"/>
          <p:cNvSpPr txBox="1"/>
          <p:nvPr/>
        </p:nvSpPr>
        <p:spPr>
          <a:xfrm>
            <a:off x="3192463" y="6485239"/>
            <a:ext cx="3354353" cy="369332"/>
          </a:xfrm>
          <a:prstGeom prst="rect">
            <a:avLst/>
          </a:prstGeom>
          <a:noFill/>
        </p:spPr>
        <p:txBody>
          <a:bodyPr wrap="square" rtlCol="0">
            <a:spAutoFit/>
          </a:bodyPr>
          <a:lstStyle/>
          <a:p>
            <a:r>
              <a:rPr lang="en-US" b="1" dirty="0" smtClean="0"/>
              <a:t>Data from Erica Newman, 2016</a:t>
            </a:r>
            <a:endParaRPr lang="en-US" b="1" dirty="0"/>
          </a:p>
        </p:txBody>
      </p:sp>
    </p:spTree>
    <p:extLst>
      <p:ext uri="{BB962C8B-B14F-4D97-AF65-F5344CB8AC3E}">
        <p14:creationId xmlns:p14="http://schemas.microsoft.com/office/powerpoint/2010/main" val="176555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35318"/>
            <a:ext cx="6258206" cy="2862322"/>
          </a:xfrm>
          <a:prstGeom prst="rect">
            <a:avLst/>
          </a:prstGeom>
          <a:noFill/>
        </p:spPr>
        <p:txBody>
          <a:bodyPr wrap="square" rtlCol="0">
            <a:spAutoFit/>
          </a:bodyPr>
          <a:lstStyle/>
          <a:p>
            <a:r>
              <a:rPr lang="en-US" sz="2000" dirty="0" smtClean="0"/>
              <a:t>The creation of Gatun Lake isolated the plot from its immigrant source pool.  It is losing species</a:t>
            </a:r>
            <a:r>
              <a:rPr lang="en-US" sz="2000" i="1" dirty="0" smtClean="0"/>
              <a:t> </a:t>
            </a:r>
            <a:r>
              <a:rPr lang="en-US" sz="2000" dirty="0" smtClean="0"/>
              <a:t>(Condit et al.; Egbert Leigh, pers. comm</a:t>
            </a:r>
            <a:r>
              <a:rPr lang="en-US" sz="2000" i="1" dirty="0" smtClean="0"/>
              <a:t>.</a:t>
            </a:r>
            <a:r>
              <a:rPr lang="en-US" sz="2000" dirty="0" smtClean="0"/>
              <a:t>)</a:t>
            </a:r>
          </a:p>
          <a:p>
            <a:pPr marL="742950" indent="-742950">
              <a:buAutoNum type="arabicPeriod"/>
            </a:pPr>
            <a:endParaRPr lang="en-US" sz="2000" dirty="0"/>
          </a:p>
          <a:p>
            <a:r>
              <a:rPr lang="en-US" sz="2000" dirty="0" smtClean="0"/>
              <a:t>The predicted log-series abundance distribution fails at BCI.  </a:t>
            </a:r>
          </a:p>
          <a:p>
            <a:endParaRPr lang="en-US" sz="2000" dirty="0"/>
          </a:p>
          <a:p>
            <a:r>
              <a:rPr lang="en-US" sz="2000" dirty="0" smtClean="0"/>
              <a:t>METE works much better for undisturbed and relatively static tropical forest plots.</a:t>
            </a:r>
            <a:endParaRPr lang="en-US" sz="2400" dirty="0" smtClean="0"/>
          </a:p>
        </p:txBody>
      </p:sp>
      <p:grpSp>
        <p:nvGrpSpPr>
          <p:cNvPr id="3" name="Group 2"/>
          <p:cNvGrpSpPr>
            <a:grpSpLocks noChangeAspect="1"/>
          </p:cNvGrpSpPr>
          <p:nvPr/>
        </p:nvGrpSpPr>
        <p:grpSpPr bwMode="auto">
          <a:xfrm>
            <a:off x="6229841" y="1321890"/>
            <a:ext cx="2753743" cy="2597014"/>
            <a:chOff x="0" y="0"/>
            <a:chExt cx="5162" cy="3980"/>
          </a:xfrm>
        </p:grpSpPr>
        <p:sp>
          <p:nvSpPr>
            <p:cNvPr id="5" name="AutoShape 3"/>
            <p:cNvSpPr>
              <a:spLocks noChangeAspect="1" noChangeArrowheads="1" noTextEdit="1"/>
            </p:cNvSpPr>
            <p:nvPr/>
          </p:nvSpPr>
          <p:spPr bwMode="auto">
            <a:xfrm>
              <a:off x="0" y="0"/>
              <a:ext cx="5162" cy="39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endParaRPr lang="en-US" b="1"/>
            </a:p>
          </p:txBody>
        </p:sp>
        <p:grpSp>
          <p:nvGrpSpPr>
            <p:cNvPr id="6" name="Group 5"/>
            <p:cNvGrpSpPr>
              <a:grpSpLocks/>
            </p:cNvGrpSpPr>
            <p:nvPr/>
          </p:nvGrpSpPr>
          <p:grpSpPr bwMode="auto">
            <a:xfrm>
              <a:off x="75" y="75"/>
              <a:ext cx="4997" cy="3830"/>
              <a:chOff x="75" y="75"/>
              <a:chExt cx="4997" cy="3830"/>
            </a:xfrm>
          </p:grpSpPr>
          <p:sp>
            <p:nvSpPr>
              <p:cNvPr id="451" name="Rectangle 450"/>
              <p:cNvSpPr>
                <a:spLocks noChangeArrowheads="1"/>
              </p:cNvSpPr>
              <p:nvPr/>
            </p:nvSpPr>
            <p:spPr bwMode="auto">
              <a:xfrm>
                <a:off x="75" y="75"/>
                <a:ext cx="4997" cy="3830"/>
              </a:xfrm>
              <a:prstGeom prst="rect">
                <a:avLst/>
              </a:prstGeom>
              <a:solidFill>
                <a:srgbClr val="FFFFFF"/>
              </a:solidFill>
              <a:ln w="0">
                <a:solidFill>
                  <a:srgbClr val="000000"/>
                </a:solidFill>
                <a:miter lim="800000"/>
                <a:headEnd/>
                <a:tailEnd/>
              </a:ln>
            </p:spPr>
            <p:txBody>
              <a:bodyPr rot="0" vert="horz" wrap="square" lIns="91440" tIns="45720" rIns="91440" bIns="45720" anchor="t" anchorCtr="0" upright="1">
                <a:noAutofit/>
              </a:bodyPr>
              <a:lstStyle/>
              <a:p>
                <a:endParaRPr lang="en-US" b="1"/>
              </a:p>
            </p:txBody>
          </p:sp>
          <p:cxnSp>
            <p:nvCxnSpPr>
              <p:cNvPr id="452" name="Line 6"/>
              <p:cNvCxnSpPr/>
              <p:nvPr/>
            </p:nvCxnSpPr>
            <p:spPr bwMode="auto">
              <a:xfrm>
                <a:off x="945" y="886"/>
                <a:ext cx="0" cy="237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cxnSp>
            <p:nvCxnSpPr>
              <p:cNvPr id="453" name="Line 7"/>
              <p:cNvCxnSpPr/>
              <p:nvPr/>
            </p:nvCxnSpPr>
            <p:spPr bwMode="auto">
              <a:xfrm>
                <a:off x="885" y="3259"/>
                <a:ext cx="60" cy="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cxnSp>
            <p:nvCxnSpPr>
              <p:cNvPr id="454" name="Line 8"/>
              <p:cNvCxnSpPr/>
              <p:nvPr/>
            </p:nvCxnSpPr>
            <p:spPr bwMode="auto">
              <a:xfrm>
                <a:off x="885" y="2914"/>
                <a:ext cx="60" cy="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cxnSp>
            <p:nvCxnSpPr>
              <p:cNvPr id="455" name="Line 9"/>
              <p:cNvCxnSpPr/>
              <p:nvPr/>
            </p:nvCxnSpPr>
            <p:spPr bwMode="auto">
              <a:xfrm>
                <a:off x="885" y="2583"/>
                <a:ext cx="60" cy="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cxnSp>
            <p:nvCxnSpPr>
              <p:cNvPr id="456" name="Line 10"/>
              <p:cNvCxnSpPr/>
              <p:nvPr/>
            </p:nvCxnSpPr>
            <p:spPr bwMode="auto">
              <a:xfrm>
                <a:off x="885" y="2238"/>
                <a:ext cx="60" cy="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cxnSp>
            <p:nvCxnSpPr>
              <p:cNvPr id="457" name="Line 11"/>
              <p:cNvCxnSpPr/>
              <p:nvPr/>
            </p:nvCxnSpPr>
            <p:spPr bwMode="auto">
              <a:xfrm>
                <a:off x="885" y="1907"/>
                <a:ext cx="60" cy="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cxnSp>
            <p:nvCxnSpPr>
              <p:cNvPr id="458" name="Line 12"/>
              <p:cNvCxnSpPr/>
              <p:nvPr/>
            </p:nvCxnSpPr>
            <p:spPr bwMode="auto">
              <a:xfrm>
                <a:off x="885" y="1562"/>
                <a:ext cx="60" cy="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cxnSp>
            <p:nvCxnSpPr>
              <p:cNvPr id="459" name="Line 13"/>
              <p:cNvCxnSpPr/>
              <p:nvPr/>
            </p:nvCxnSpPr>
            <p:spPr bwMode="auto">
              <a:xfrm>
                <a:off x="885" y="1232"/>
                <a:ext cx="60" cy="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cxnSp>
            <p:nvCxnSpPr>
              <p:cNvPr id="460" name="Line 14"/>
              <p:cNvCxnSpPr/>
              <p:nvPr/>
            </p:nvCxnSpPr>
            <p:spPr bwMode="auto">
              <a:xfrm>
                <a:off x="885" y="886"/>
                <a:ext cx="60" cy="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cxnSp>
            <p:nvCxnSpPr>
              <p:cNvPr id="461" name="Line 15"/>
              <p:cNvCxnSpPr/>
              <p:nvPr/>
            </p:nvCxnSpPr>
            <p:spPr bwMode="auto">
              <a:xfrm>
                <a:off x="945" y="2914"/>
                <a:ext cx="3917" cy="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cxnSp>
            <p:nvCxnSpPr>
              <p:cNvPr id="462" name="Line 16"/>
              <p:cNvCxnSpPr/>
              <p:nvPr/>
            </p:nvCxnSpPr>
            <p:spPr bwMode="auto">
              <a:xfrm flipV="1">
                <a:off x="945" y="2914"/>
                <a:ext cx="0" cy="6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cxnSp>
            <p:nvCxnSpPr>
              <p:cNvPr id="463" name="Line 17"/>
              <p:cNvCxnSpPr/>
              <p:nvPr/>
            </p:nvCxnSpPr>
            <p:spPr bwMode="auto">
              <a:xfrm flipV="1">
                <a:off x="1921" y="2914"/>
                <a:ext cx="0" cy="6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cxnSp>
            <p:nvCxnSpPr>
              <p:cNvPr id="464" name="Line 18"/>
              <p:cNvCxnSpPr/>
              <p:nvPr/>
            </p:nvCxnSpPr>
            <p:spPr bwMode="auto">
              <a:xfrm flipV="1">
                <a:off x="2911" y="2914"/>
                <a:ext cx="0" cy="6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cxnSp>
            <p:nvCxnSpPr>
              <p:cNvPr id="465" name="Line 19"/>
              <p:cNvCxnSpPr/>
              <p:nvPr/>
            </p:nvCxnSpPr>
            <p:spPr bwMode="auto">
              <a:xfrm flipV="1">
                <a:off x="3887" y="2914"/>
                <a:ext cx="0" cy="6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cxnSp>
            <p:nvCxnSpPr>
              <p:cNvPr id="466" name="Line 20"/>
              <p:cNvCxnSpPr/>
              <p:nvPr/>
            </p:nvCxnSpPr>
            <p:spPr bwMode="auto">
              <a:xfrm flipV="1">
                <a:off x="4862" y="2914"/>
                <a:ext cx="0" cy="6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cxnSp>
          <p:sp>
            <p:nvSpPr>
              <p:cNvPr id="467" name="Freeform 466"/>
              <p:cNvSpPr>
                <a:spLocks/>
              </p:cNvSpPr>
              <p:nvPr/>
            </p:nvSpPr>
            <p:spPr bwMode="auto">
              <a:xfrm>
                <a:off x="960" y="1096"/>
                <a:ext cx="0" cy="196"/>
              </a:xfrm>
              <a:custGeom>
                <a:avLst/>
                <a:gdLst>
                  <a:gd name="T0" fmla="*/ 0 h 196"/>
                  <a:gd name="T1" fmla="*/ 106 h 196"/>
                  <a:gd name="T2" fmla="*/ 151 h 196"/>
                  <a:gd name="T3" fmla="*/ 196 h 196"/>
                </a:gdLst>
                <a:ahLst/>
                <a:cxnLst>
                  <a:cxn ang="0">
                    <a:pos x="0" y="T0"/>
                  </a:cxn>
                  <a:cxn ang="0">
                    <a:pos x="0" y="T1"/>
                  </a:cxn>
                  <a:cxn ang="0">
                    <a:pos x="0" y="T2"/>
                  </a:cxn>
                  <a:cxn ang="0">
                    <a:pos x="0" y="T3"/>
                  </a:cxn>
                </a:cxnLst>
                <a:rect l="0" t="0" r="r" b="b"/>
                <a:pathLst>
                  <a:path h="196">
                    <a:moveTo>
                      <a:pt x="0" y="0"/>
                    </a:moveTo>
                    <a:lnTo>
                      <a:pt x="0" y="106"/>
                    </a:lnTo>
                    <a:lnTo>
                      <a:pt x="0" y="151"/>
                    </a:lnTo>
                    <a:lnTo>
                      <a:pt x="0" y="196"/>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sp>
            <p:nvSpPr>
              <p:cNvPr id="468" name="Freeform 467"/>
              <p:cNvSpPr>
                <a:spLocks/>
              </p:cNvSpPr>
              <p:nvPr/>
            </p:nvSpPr>
            <p:spPr bwMode="auto">
              <a:xfrm>
                <a:off x="960" y="1292"/>
                <a:ext cx="15" cy="45"/>
              </a:xfrm>
              <a:custGeom>
                <a:avLst/>
                <a:gdLst>
                  <a:gd name="T0" fmla="*/ 0 w 15"/>
                  <a:gd name="T1" fmla="*/ 0 h 45"/>
                  <a:gd name="T2" fmla="*/ 0 w 15"/>
                  <a:gd name="T3" fmla="*/ 30 h 45"/>
                  <a:gd name="T4" fmla="*/ 15 w 15"/>
                  <a:gd name="T5" fmla="*/ 45 h 45"/>
                </a:gdLst>
                <a:ahLst/>
                <a:cxnLst>
                  <a:cxn ang="0">
                    <a:pos x="T0" y="T1"/>
                  </a:cxn>
                  <a:cxn ang="0">
                    <a:pos x="T2" y="T3"/>
                  </a:cxn>
                  <a:cxn ang="0">
                    <a:pos x="T4" y="T5"/>
                  </a:cxn>
                </a:cxnLst>
                <a:rect l="0" t="0" r="r" b="b"/>
                <a:pathLst>
                  <a:path w="15" h="45">
                    <a:moveTo>
                      <a:pt x="0" y="0"/>
                    </a:moveTo>
                    <a:lnTo>
                      <a:pt x="0" y="30"/>
                    </a:lnTo>
                    <a:lnTo>
                      <a:pt x="15" y="4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469" name="Line 23"/>
              <p:cNvCxnSpPr/>
              <p:nvPr/>
            </p:nvCxnSpPr>
            <p:spPr bwMode="auto">
              <a:xfrm>
                <a:off x="975" y="1337"/>
                <a:ext cx="15" cy="3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470" name="Line 24"/>
              <p:cNvCxnSpPr/>
              <p:nvPr/>
            </p:nvCxnSpPr>
            <p:spPr bwMode="auto">
              <a:xfrm>
                <a:off x="990" y="1367"/>
                <a:ext cx="0" cy="1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471" name="Line 25"/>
              <p:cNvCxnSpPr/>
              <p:nvPr/>
            </p:nvCxnSpPr>
            <p:spPr bwMode="auto">
              <a:xfrm>
                <a:off x="990" y="1382"/>
                <a:ext cx="15" cy="1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472" name="Line 26"/>
              <p:cNvCxnSpPr/>
              <p:nvPr/>
            </p:nvCxnSpPr>
            <p:spPr bwMode="auto">
              <a:xfrm>
                <a:off x="1005" y="1397"/>
                <a:ext cx="15" cy="1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473" name="Line 27"/>
              <p:cNvCxnSpPr/>
              <p:nvPr/>
            </p:nvCxnSpPr>
            <p:spPr bwMode="auto">
              <a:xfrm>
                <a:off x="1020" y="1412"/>
                <a:ext cx="0" cy="1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474" name="Line 28"/>
              <p:cNvCxnSpPr/>
              <p:nvPr/>
            </p:nvCxnSpPr>
            <p:spPr bwMode="auto">
              <a:xfrm>
                <a:off x="1020" y="1427"/>
                <a:ext cx="15" cy="1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475" name="Line 29"/>
              <p:cNvCxnSpPr/>
              <p:nvPr/>
            </p:nvCxnSpPr>
            <p:spPr bwMode="auto">
              <a:xfrm>
                <a:off x="1035" y="1442"/>
                <a:ext cx="15" cy="1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476" name="Line 30"/>
              <p:cNvCxnSpPr/>
              <p:nvPr/>
            </p:nvCxnSpPr>
            <p:spPr bwMode="auto">
              <a:xfrm>
                <a:off x="1050" y="1457"/>
                <a:ext cx="0" cy="1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477" name="Freeform 476"/>
              <p:cNvSpPr>
                <a:spLocks/>
              </p:cNvSpPr>
              <p:nvPr/>
            </p:nvSpPr>
            <p:spPr bwMode="auto">
              <a:xfrm>
                <a:off x="1050" y="1472"/>
                <a:ext cx="15" cy="15"/>
              </a:xfrm>
              <a:custGeom>
                <a:avLst/>
                <a:gdLst>
                  <a:gd name="T0" fmla="*/ 0 w 15"/>
                  <a:gd name="T1" fmla="*/ 0 h 15"/>
                  <a:gd name="T2" fmla="*/ 0 w 15"/>
                  <a:gd name="T3" fmla="*/ 15 h 15"/>
                  <a:gd name="T4" fmla="*/ 15 w 15"/>
                  <a:gd name="T5" fmla="*/ 15 h 15"/>
                </a:gdLst>
                <a:ahLst/>
                <a:cxnLst>
                  <a:cxn ang="0">
                    <a:pos x="T0" y="T1"/>
                  </a:cxn>
                  <a:cxn ang="0">
                    <a:pos x="T2" y="T3"/>
                  </a:cxn>
                  <a:cxn ang="0">
                    <a:pos x="T4" y="T5"/>
                  </a:cxn>
                </a:cxnLst>
                <a:rect l="0" t="0" r="r" b="b"/>
                <a:pathLst>
                  <a:path w="15" h="15">
                    <a:moveTo>
                      <a:pt x="0" y="0"/>
                    </a:moveTo>
                    <a:lnTo>
                      <a:pt x="0" y="15"/>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478" name="Line 32"/>
              <p:cNvCxnSpPr/>
              <p:nvPr/>
            </p:nvCxnSpPr>
            <p:spPr bwMode="auto">
              <a:xfrm>
                <a:off x="1065" y="1487"/>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479" name="Line 33"/>
              <p:cNvCxnSpPr/>
              <p:nvPr/>
            </p:nvCxnSpPr>
            <p:spPr bwMode="auto">
              <a:xfrm>
                <a:off x="1065" y="1487"/>
                <a:ext cx="15" cy="1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480" name="Line 34"/>
              <p:cNvCxnSpPr/>
              <p:nvPr/>
            </p:nvCxnSpPr>
            <p:spPr bwMode="auto">
              <a:xfrm>
                <a:off x="1080" y="1502"/>
                <a:ext cx="15" cy="1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481" name="Line 35"/>
              <p:cNvCxnSpPr/>
              <p:nvPr/>
            </p:nvCxnSpPr>
            <p:spPr bwMode="auto">
              <a:xfrm>
                <a:off x="1095" y="1517"/>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482" name="Freeform 481"/>
              <p:cNvSpPr>
                <a:spLocks/>
              </p:cNvSpPr>
              <p:nvPr/>
            </p:nvSpPr>
            <p:spPr bwMode="auto">
              <a:xfrm>
                <a:off x="1095" y="1517"/>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483" name="Line 37"/>
              <p:cNvCxnSpPr/>
              <p:nvPr/>
            </p:nvCxnSpPr>
            <p:spPr bwMode="auto">
              <a:xfrm>
                <a:off x="1110" y="1532"/>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484" name="Line 38"/>
              <p:cNvCxnSpPr/>
              <p:nvPr/>
            </p:nvCxnSpPr>
            <p:spPr bwMode="auto">
              <a:xfrm>
                <a:off x="1125" y="1532"/>
                <a:ext cx="0" cy="1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485" name="Line 39"/>
              <p:cNvCxnSpPr/>
              <p:nvPr/>
            </p:nvCxnSpPr>
            <p:spPr bwMode="auto">
              <a:xfrm>
                <a:off x="1125" y="1547"/>
                <a:ext cx="15" cy="1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486" name="Line 40"/>
              <p:cNvCxnSpPr/>
              <p:nvPr/>
            </p:nvCxnSpPr>
            <p:spPr bwMode="auto">
              <a:xfrm>
                <a:off x="1140" y="1562"/>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487" name="Freeform 486"/>
              <p:cNvSpPr>
                <a:spLocks/>
              </p:cNvSpPr>
              <p:nvPr/>
            </p:nvSpPr>
            <p:spPr bwMode="auto">
              <a:xfrm>
                <a:off x="1155" y="1562"/>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488" name="Line 42"/>
              <p:cNvCxnSpPr/>
              <p:nvPr/>
            </p:nvCxnSpPr>
            <p:spPr bwMode="auto">
              <a:xfrm>
                <a:off x="1155" y="1577"/>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489" name="Freeform 488"/>
              <p:cNvSpPr>
                <a:spLocks/>
              </p:cNvSpPr>
              <p:nvPr/>
            </p:nvSpPr>
            <p:spPr bwMode="auto">
              <a:xfrm>
                <a:off x="1170" y="1577"/>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490" name="Line 44"/>
              <p:cNvCxnSpPr/>
              <p:nvPr/>
            </p:nvCxnSpPr>
            <p:spPr bwMode="auto">
              <a:xfrm>
                <a:off x="1185" y="1592"/>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491" name="Freeform 490"/>
              <p:cNvSpPr>
                <a:spLocks/>
              </p:cNvSpPr>
              <p:nvPr/>
            </p:nvSpPr>
            <p:spPr bwMode="auto">
              <a:xfrm>
                <a:off x="1185" y="1592"/>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492" name="Line 46"/>
              <p:cNvCxnSpPr/>
              <p:nvPr/>
            </p:nvCxnSpPr>
            <p:spPr bwMode="auto">
              <a:xfrm>
                <a:off x="1200" y="1607"/>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493" name="Freeform 492"/>
              <p:cNvSpPr>
                <a:spLocks/>
              </p:cNvSpPr>
              <p:nvPr/>
            </p:nvSpPr>
            <p:spPr bwMode="auto">
              <a:xfrm>
                <a:off x="1215" y="1607"/>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494" name="Line 48"/>
              <p:cNvCxnSpPr/>
              <p:nvPr/>
            </p:nvCxnSpPr>
            <p:spPr bwMode="auto">
              <a:xfrm>
                <a:off x="1215" y="1622"/>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495" name="Line 49"/>
              <p:cNvCxnSpPr/>
              <p:nvPr/>
            </p:nvCxnSpPr>
            <p:spPr bwMode="auto">
              <a:xfrm>
                <a:off x="1230" y="1622"/>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496" name="Freeform 495"/>
              <p:cNvSpPr>
                <a:spLocks/>
              </p:cNvSpPr>
              <p:nvPr/>
            </p:nvSpPr>
            <p:spPr bwMode="auto">
              <a:xfrm>
                <a:off x="1245" y="1622"/>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497" name="Line 51"/>
              <p:cNvCxnSpPr/>
              <p:nvPr/>
            </p:nvCxnSpPr>
            <p:spPr bwMode="auto">
              <a:xfrm>
                <a:off x="1245" y="1637"/>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498" name="Freeform 497"/>
              <p:cNvSpPr>
                <a:spLocks/>
              </p:cNvSpPr>
              <p:nvPr/>
            </p:nvSpPr>
            <p:spPr bwMode="auto">
              <a:xfrm>
                <a:off x="1260" y="1637"/>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499" name="Line 53"/>
              <p:cNvCxnSpPr/>
              <p:nvPr/>
            </p:nvCxnSpPr>
            <p:spPr bwMode="auto">
              <a:xfrm>
                <a:off x="1275" y="1652"/>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00" name="Freeform 499"/>
              <p:cNvSpPr>
                <a:spLocks/>
              </p:cNvSpPr>
              <p:nvPr/>
            </p:nvSpPr>
            <p:spPr bwMode="auto">
              <a:xfrm>
                <a:off x="1275" y="1652"/>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01" name="Line 55"/>
              <p:cNvCxnSpPr/>
              <p:nvPr/>
            </p:nvCxnSpPr>
            <p:spPr bwMode="auto">
              <a:xfrm>
                <a:off x="1290" y="1667"/>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02" name="Freeform 501"/>
              <p:cNvSpPr>
                <a:spLocks/>
              </p:cNvSpPr>
              <p:nvPr/>
            </p:nvSpPr>
            <p:spPr bwMode="auto">
              <a:xfrm>
                <a:off x="1290" y="1667"/>
                <a:ext cx="16" cy="15"/>
              </a:xfrm>
              <a:custGeom>
                <a:avLst/>
                <a:gdLst>
                  <a:gd name="T0" fmla="*/ 0 w 16"/>
                  <a:gd name="T1" fmla="*/ 0 h 15"/>
                  <a:gd name="T2" fmla="*/ 0 w 16"/>
                  <a:gd name="T3" fmla="*/ 0 h 15"/>
                  <a:gd name="T4" fmla="*/ 16 w 16"/>
                  <a:gd name="T5" fmla="*/ 15 h 15"/>
                </a:gdLst>
                <a:ahLst/>
                <a:cxnLst>
                  <a:cxn ang="0">
                    <a:pos x="T0" y="T1"/>
                  </a:cxn>
                  <a:cxn ang="0">
                    <a:pos x="T2" y="T3"/>
                  </a:cxn>
                  <a:cxn ang="0">
                    <a:pos x="T4" y="T5"/>
                  </a:cxn>
                </a:cxnLst>
                <a:rect l="0" t="0" r="r" b="b"/>
                <a:pathLst>
                  <a:path w="16" h="15">
                    <a:moveTo>
                      <a:pt x="0" y="0"/>
                    </a:moveTo>
                    <a:lnTo>
                      <a:pt x="0" y="0"/>
                    </a:lnTo>
                    <a:lnTo>
                      <a:pt x="16"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03" name="Line 57"/>
              <p:cNvCxnSpPr/>
              <p:nvPr/>
            </p:nvCxnSpPr>
            <p:spPr bwMode="auto">
              <a:xfrm>
                <a:off x="1306" y="1682"/>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04" name="Line 58"/>
              <p:cNvCxnSpPr/>
              <p:nvPr/>
            </p:nvCxnSpPr>
            <p:spPr bwMode="auto">
              <a:xfrm>
                <a:off x="1321" y="1682"/>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05" name="Freeform 504"/>
              <p:cNvSpPr>
                <a:spLocks/>
              </p:cNvSpPr>
              <p:nvPr/>
            </p:nvSpPr>
            <p:spPr bwMode="auto">
              <a:xfrm>
                <a:off x="1321" y="1682"/>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06" name="Line 60"/>
              <p:cNvCxnSpPr/>
              <p:nvPr/>
            </p:nvCxnSpPr>
            <p:spPr bwMode="auto">
              <a:xfrm>
                <a:off x="1336" y="1697"/>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07" name="Freeform 506"/>
              <p:cNvSpPr>
                <a:spLocks/>
              </p:cNvSpPr>
              <p:nvPr/>
            </p:nvSpPr>
            <p:spPr bwMode="auto">
              <a:xfrm>
                <a:off x="1351" y="1697"/>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08" name="Line 62"/>
              <p:cNvCxnSpPr/>
              <p:nvPr/>
            </p:nvCxnSpPr>
            <p:spPr bwMode="auto">
              <a:xfrm>
                <a:off x="1351" y="1712"/>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09" name="Line 63"/>
              <p:cNvCxnSpPr/>
              <p:nvPr/>
            </p:nvCxnSpPr>
            <p:spPr bwMode="auto">
              <a:xfrm>
                <a:off x="1366" y="1712"/>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10" name="Freeform 509"/>
              <p:cNvSpPr>
                <a:spLocks/>
              </p:cNvSpPr>
              <p:nvPr/>
            </p:nvSpPr>
            <p:spPr bwMode="auto">
              <a:xfrm>
                <a:off x="1381" y="1712"/>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11" name="Line 65"/>
              <p:cNvCxnSpPr/>
              <p:nvPr/>
            </p:nvCxnSpPr>
            <p:spPr bwMode="auto">
              <a:xfrm>
                <a:off x="1381" y="1727"/>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12" name="Line 66"/>
              <p:cNvCxnSpPr/>
              <p:nvPr/>
            </p:nvCxnSpPr>
            <p:spPr bwMode="auto">
              <a:xfrm>
                <a:off x="1396" y="1727"/>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13" name="Freeform 512"/>
              <p:cNvSpPr>
                <a:spLocks/>
              </p:cNvSpPr>
              <p:nvPr/>
            </p:nvSpPr>
            <p:spPr bwMode="auto">
              <a:xfrm>
                <a:off x="1411" y="1727"/>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14" name="Line 68"/>
              <p:cNvCxnSpPr/>
              <p:nvPr/>
            </p:nvCxnSpPr>
            <p:spPr bwMode="auto">
              <a:xfrm>
                <a:off x="1411" y="1742"/>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15" name="Freeform 514"/>
              <p:cNvSpPr>
                <a:spLocks/>
              </p:cNvSpPr>
              <p:nvPr/>
            </p:nvSpPr>
            <p:spPr bwMode="auto">
              <a:xfrm>
                <a:off x="1426" y="1742"/>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16" name="Line 70"/>
              <p:cNvCxnSpPr/>
              <p:nvPr/>
            </p:nvCxnSpPr>
            <p:spPr bwMode="auto">
              <a:xfrm>
                <a:off x="1441" y="1757"/>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17" name="Line 71"/>
              <p:cNvCxnSpPr/>
              <p:nvPr/>
            </p:nvCxnSpPr>
            <p:spPr bwMode="auto">
              <a:xfrm>
                <a:off x="1441" y="1757"/>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18" name="Freeform 517"/>
              <p:cNvSpPr>
                <a:spLocks/>
              </p:cNvSpPr>
              <p:nvPr/>
            </p:nvSpPr>
            <p:spPr bwMode="auto">
              <a:xfrm>
                <a:off x="1456" y="1757"/>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19" name="Line 73"/>
              <p:cNvCxnSpPr/>
              <p:nvPr/>
            </p:nvCxnSpPr>
            <p:spPr bwMode="auto">
              <a:xfrm>
                <a:off x="1471" y="1772"/>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20" name="Line 74"/>
              <p:cNvCxnSpPr/>
              <p:nvPr/>
            </p:nvCxnSpPr>
            <p:spPr bwMode="auto">
              <a:xfrm>
                <a:off x="1471" y="1772"/>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21" name="Freeform 520"/>
              <p:cNvSpPr>
                <a:spLocks/>
              </p:cNvSpPr>
              <p:nvPr/>
            </p:nvSpPr>
            <p:spPr bwMode="auto">
              <a:xfrm>
                <a:off x="1486" y="1772"/>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22" name="Line 76"/>
              <p:cNvCxnSpPr/>
              <p:nvPr/>
            </p:nvCxnSpPr>
            <p:spPr bwMode="auto">
              <a:xfrm>
                <a:off x="1501" y="1787"/>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23" name="Freeform 522"/>
              <p:cNvSpPr>
                <a:spLocks/>
              </p:cNvSpPr>
              <p:nvPr/>
            </p:nvSpPr>
            <p:spPr bwMode="auto">
              <a:xfrm>
                <a:off x="1501" y="1787"/>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24" name="Line 78"/>
              <p:cNvCxnSpPr/>
              <p:nvPr/>
            </p:nvCxnSpPr>
            <p:spPr bwMode="auto">
              <a:xfrm>
                <a:off x="1516" y="1802"/>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25" name="Line 79"/>
              <p:cNvCxnSpPr/>
              <p:nvPr/>
            </p:nvCxnSpPr>
            <p:spPr bwMode="auto">
              <a:xfrm>
                <a:off x="1516" y="1802"/>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26" name="Freeform 525"/>
              <p:cNvSpPr>
                <a:spLocks/>
              </p:cNvSpPr>
              <p:nvPr/>
            </p:nvSpPr>
            <p:spPr bwMode="auto">
              <a:xfrm>
                <a:off x="1531" y="1802"/>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27" name="Line 81"/>
              <p:cNvCxnSpPr/>
              <p:nvPr/>
            </p:nvCxnSpPr>
            <p:spPr bwMode="auto">
              <a:xfrm>
                <a:off x="1546" y="1817"/>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28" name="Line 82"/>
              <p:cNvCxnSpPr/>
              <p:nvPr/>
            </p:nvCxnSpPr>
            <p:spPr bwMode="auto">
              <a:xfrm>
                <a:off x="1546" y="1817"/>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29" name="Freeform 528"/>
              <p:cNvSpPr>
                <a:spLocks/>
              </p:cNvSpPr>
              <p:nvPr/>
            </p:nvSpPr>
            <p:spPr bwMode="auto">
              <a:xfrm>
                <a:off x="1561" y="1817"/>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30" name="Line 84"/>
              <p:cNvCxnSpPr/>
              <p:nvPr/>
            </p:nvCxnSpPr>
            <p:spPr bwMode="auto">
              <a:xfrm>
                <a:off x="1576" y="1832"/>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31" name="Line 85"/>
              <p:cNvCxnSpPr/>
              <p:nvPr/>
            </p:nvCxnSpPr>
            <p:spPr bwMode="auto">
              <a:xfrm>
                <a:off x="1576" y="1832"/>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32" name="Freeform 531"/>
              <p:cNvSpPr>
                <a:spLocks/>
              </p:cNvSpPr>
              <p:nvPr/>
            </p:nvSpPr>
            <p:spPr bwMode="auto">
              <a:xfrm>
                <a:off x="1591" y="1832"/>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33" name="Line 87"/>
              <p:cNvCxnSpPr/>
              <p:nvPr/>
            </p:nvCxnSpPr>
            <p:spPr bwMode="auto">
              <a:xfrm>
                <a:off x="1606" y="1847"/>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34" name="Line 88"/>
              <p:cNvCxnSpPr/>
              <p:nvPr/>
            </p:nvCxnSpPr>
            <p:spPr bwMode="auto">
              <a:xfrm>
                <a:off x="1606" y="1847"/>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35" name="Freeform 534"/>
              <p:cNvSpPr>
                <a:spLocks/>
              </p:cNvSpPr>
              <p:nvPr/>
            </p:nvSpPr>
            <p:spPr bwMode="auto">
              <a:xfrm>
                <a:off x="1621" y="1847"/>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36" name="Line 90"/>
              <p:cNvCxnSpPr/>
              <p:nvPr/>
            </p:nvCxnSpPr>
            <p:spPr bwMode="auto">
              <a:xfrm>
                <a:off x="1636" y="1862"/>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37" name="Freeform 536"/>
              <p:cNvSpPr>
                <a:spLocks/>
              </p:cNvSpPr>
              <p:nvPr/>
            </p:nvSpPr>
            <p:spPr bwMode="auto">
              <a:xfrm>
                <a:off x="1636" y="1862"/>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38" name="Line 92"/>
              <p:cNvCxnSpPr/>
              <p:nvPr/>
            </p:nvCxnSpPr>
            <p:spPr bwMode="auto">
              <a:xfrm>
                <a:off x="1651" y="1877"/>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39" name="Line 93"/>
              <p:cNvCxnSpPr/>
              <p:nvPr/>
            </p:nvCxnSpPr>
            <p:spPr bwMode="auto">
              <a:xfrm>
                <a:off x="1666" y="1877"/>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40" name="Freeform 539"/>
              <p:cNvSpPr>
                <a:spLocks/>
              </p:cNvSpPr>
              <p:nvPr/>
            </p:nvSpPr>
            <p:spPr bwMode="auto">
              <a:xfrm>
                <a:off x="1666" y="1877"/>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41" name="Line 95"/>
              <p:cNvCxnSpPr/>
              <p:nvPr/>
            </p:nvCxnSpPr>
            <p:spPr bwMode="auto">
              <a:xfrm>
                <a:off x="1681" y="1892"/>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42" name="Line 96"/>
              <p:cNvCxnSpPr/>
              <p:nvPr/>
            </p:nvCxnSpPr>
            <p:spPr bwMode="auto">
              <a:xfrm>
                <a:off x="1696" y="1892"/>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43" name="Freeform 542"/>
              <p:cNvSpPr>
                <a:spLocks/>
              </p:cNvSpPr>
              <p:nvPr/>
            </p:nvSpPr>
            <p:spPr bwMode="auto">
              <a:xfrm>
                <a:off x="1696" y="1892"/>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44" name="Line 98"/>
              <p:cNvCxnSpPr/>
              <p:nvPr/>
            </p:nvCxnSpPr>
            <p:spPr bwMode="auto">
              <a:xfrm>
                <a:off x="1711" y="1907"/>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45" name="Line 99"/>
              <p:cNvCxnSpPr/>
              <p:nvPr/>
            </p:nvCxnSpPr>
            <p:spPr bwMode="auto">
              <a:xfrm>
                <a:off x="1726" y="1907"/>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46" name="Freeform 545"/>
              <p:cNvSpPr>
                <a:spLocks/>
              </p:cNvSpPr>
              <p:nvPr/>
            </p:nvSpPr>
            <p:spPr bwMode="auto">
              <a:xfrm>
                <a:off x="1726" y="1907"/>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47" name="Line 101"/>
              <p:cNvCxnSpPr/>
              <p:nvPr/>
            </p:nvCxnSpPr>
            <p:spPr bwMode="auto">
              <a:xfrm>
                <a:off x="1741" y="1922"/>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48" name="Line 102"/>
              <p:cNvCxnSpPr/>
              <p:nvPr/>
            </p:nvCxnSpPr>
            <p:spPr bwMode="auto">
              <a:xfrm>
                <a:off x="1756" y="1922"/>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49" name="Freeform 548"/>
              <p:cNvSpPr>
                <a:spLocks/>
              </p:cNvSpPr>
              <p:nvPr/>
            </p:nvSpPr>
            <p:spPr bwMode="auto">
              <a:xfrm>
                <a:off x="1756" y="1922"/>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50" name="Line 104"/>
              <p:cNvCxnSpPr/>
              <p:nvPr/>
            </p:nvCxnSpPr>
            <p:spPr bwMode="auto">
              <a:xfrm>
                <a:off x="1771" y="1937"/>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51" name="Line 105"/>
              <p:cNvCxnSpPr/>
              <p:nvPr/>
            </p:nvCxnSpPr>
            <p:spPr bwMode="auto">
              <a:xfrm>
                <a:off x="1771" y="1937"/>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52" name="Freeform 551"/>
              <p:cNvSpPr>
                <a:spLocks/>
              </p:cNvSpPr>
              <p:nvPr/>
            </p:nvSpPr>
            <p:spPr bwMode="auto">
              <a:xfrm>
                <a:off x="1786" y="1937"/>
                <a:ext cx="15" cy="16"/>
              </a:xfrm>
              <a:custGeom>
                <a:avLst/>
                <a:gdLst>
                  <a:gd name="T0" fmla="*/ 0 w 15"/>
                  <a:gd name="T1" fmla="*/ 0 h 16"/>
                  <a:gd name="T2" fmla="*/ 15 w 15"/>
                  <a:gd name="T3" fmla="*/ 0 h 16"/>
                  <a:gd name="T4" fmla="*/ 15 w 15"/>
                  <a:gd name="T5" fmla="*/ 16 h 16"/>
                </a:gdLst>
                <a:ahLst/>
                <a:cxnLst>
                  <a:cxn ang="0">
                    <a:pos x="T0" y="T1"/>
                  </a:cxn>
                  <a:cxn ang="0">
                    <a:pos x="T2" y="T3"/>
                  </a:cxn>
                  <a:cxn ang="0">
                    <a:pos x="T4" y="T5"/>
                  </a:cxn>
                </a:cxnLst>
                <a:rect l="0" t="0" r="r" b="b"/>
                <a:pathLst>
                  <a:path w="15" h="16">
                    <a:moveTo>
                      <a:pt x="0" y="0"/>
                    </a:moveTo>
                    <a:lnTo>
                      <a:pt x="15" y="0"/>
                    </a:lnTo>
                    <a:lnTo>
                      <a:pt x="15" y="16"/>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53" name="Line 107"/>
              <p:cNvCxnSpPr/>
              <p:nvPr/>
            </p:nvCxnSpPr>
            <p:spPr bwMode="auto">
              <a:xfrm>
                <a:off x="1801" y="195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54" name="Line 108"/>
              <p:cNvCxnSpPr/>
              <p:nvPr/>
            </p:nvCxnSpPr>
            <p:spPr bwMode="auto">
              <a:xfrm>
                <a:off x="1801" y="195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55" name="Freeform 554"/>
              <p:cNvSpPr>
                <a:spLocks/>
              </p:cNvSpPr>
              <p:nvPr/>
            </p:nvSpPr>
            <p:spPr bwMode="auto">
              <a:xfrm>
                <a:off x="1816" y="1953"/>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56" name="Line 110"/>
              <p:cNvCxnSpPr/>
              <p:nvPr/>
            </p:nvCxnSpPr>
            <p:spPr bwMode="auto">
              <a:xfrm>
                <a:off x="1831" y="196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57" name="Freeform 556"/>
              <p:cNvSpPr>
                <a:spLocks/>
              </p:cNvSpPr>
              <p:nvPr/>
            </p:nvSpPr>
            <p:spPr bwMode="auto">
              <a:xfrm>
                <a:off x="1831" y="1968"/>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58" name="Line 112"/>
              <p:cNvCxnSpPr/>
              <p:nvPr/>
            </p:nvCxnSpPr>
            <p:spPr bwMode="auto">
              <a:xfrm>
                <a:off x="1846" y="198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59" name="Line 113"/>
              <p:cNvCxnSpPr/>
              <p:nvPr/>
            </p:nvCxnSpPr>
            <p:spPr bwMode="auto">
              <a:xfrm>
                <a:off x="1861" y="198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60" name="Freeform 559"/>
              <p:cNvSpPr>
                <a:spLocks/>
              </p:cNvSpPr>
              <p:nvPr/>
            </p:nvSpPr>
            <p:spPr bwMode="auto">
              <a:xfrm>
                <a:off x="1861" y="1983"/>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61" name="Line 115"/>
              <p:cNvCxnSpPr/>
              <p:nvPr/>
            </p:nvCxnSpPr>
            <p:spPr bwMode="auto">
              <a:xfrm>
                <a:off x="1876" y="199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62" name="Line 116"/>
              <p:cNvCxnSpPr/>
              <p:nvPr/>
            </p:nvCxnSpPr>
            <p:spPr bwMode="auto">
              <a:xfrm>
                <a:off x="1891" y="199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63" name="Freeform 562"/>
              <p:cNvSpPr>
                <a:spLocks/>
              </p:cNvSpPr>
              <p:nvPr/>
            </p:nvSpPr>
            <p:spPr bwMode="auto">
              <a:xfrm>
                <a:off x="1891" y="1998"/>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64" name="Line 118"/>
              <p:cNvCxnSpPr/>
              <p:nvPr/>
            </p:nvCxnSpPr>
            <p:spPr bwMode="auto">
              <a:xfrm>
                <a:off x="1906" y="201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65" name="Line 119"/>
              <p:cNvCxnSpPr/>
              <p:nvPr/>
            </p:nvCxnSpPr>
            <p:spPr bwMode="auto">
              <a:xfrm>
                <a:off x="1921" y="201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66" name="Freeform 565"/>
              <p:cNvSpPr>
                <a:spLocks/>
              </p:cNvSpPr>
              <p:nvPr/>
            </p:nvSpPr>
            <p:spPr bwMode="auto">
              <a:xfrm>
                <a:off x="1921" y="2013"/>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67" name="Line 121"/>
              <p:cNvCxnSpPr/>
              <p:nvPr/>
            </p:nvCxnSpPr>
            <p:spPr bwMode="auto">
              <a:xfrm>
                <a:off x="1936" y="202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68" name="Line 122"/>
              <p:cNvCxnSpPr/>
              <p:nvPr/>
            </p:nvCxnSpPr>
            <p:spPr bwMode="auto">
              <a:xfrm>
                <a:off x="1951" y="202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69" name="Freeform 568"/>
              <p:cNvSpPr>
                <a:spLocks/>
              </p:cNvSpPr>
              <p:nvPr/>
            </p:nvSpPr>
            <p:spPr bwMode="auto">
              <a:xfrm>
                <a:off x="1951" y="2028"/>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70" name="Line 124"/>
              <p:cNvCxnSpPr/>
              <p:nvPr/>
            </p:nvCxnSpPr>
            <p:spPr bwMode="auto">
              <a:xfrm>
                <a:off x="1966" y="204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71" name="Line 125"/>
              <p:cNvCxnSpPr/>
              <p:nvPr/>
            </p:nvCxnSpPr>
            <p:spPr bwMode="auto">
              <a:xfrm>
                <a:off x="1981" y="204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72" name="Freeform 571"/>
              <p:cNvSpPr>
                <a:spLocks/>
              </p:cNvSpPr>
              <p:nvPr/>
            </p:nvSpPr>
            <p:spPr bwMode="auto">
              <a:xfrm>
                <a:off x="1981" y="2043"/>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73" name="Line 127"/>
              <p:cNvCxnSpPr/>
              <p:nvPr/>
            </p:nvCxnSpPr>
            <p:spPr bwMode="auto">
              <a:xfrm>
                <a:off x="1996" y="205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74" name="Line 128"/>
              <p:cNvCxnSpPr/>
              <p:nvPr/>
            </p:nvCxnSpPr>
            <p:spPr bwMode="auto">
              <a:xfrm>
                <a:off x="1996" y="205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75" name="Freeform 574"/>
              <p:cNvSpPr>
                <a:spLocks/>
              </p:cNvSpPr>
              <p:nvPr/>
            </p:nvSpPr>
            <p:spPr bwMode="auto">
              <a:xfrm>
                <a:off x="2011" y="2058"/>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76" name="Line 130"/>
              <p:cNvCxnSpPr/>
              <p:nvPr/>
            </p:nvCxnSpPr>
            <p:spPr bwMode="auto">
              <a:xfrm>
                <a:off x="2026" y="207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77" name="Line 131"/>
              <p:cNvCxnSpPr/>
              <p:nvPr/>
            </p:nvCxnSpPr>
            <p:spPr bwMode="auto">
              <a:xfrm>
                <a:off x="2026" y="207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78" name="Freeform 577"/>
              <p:cNvSpPr>
                <a:spLocks/>
              </p:cNvSpPr>
              <p:nvPr/>
            </p:nvSpPr>
            <p:spPr bwMode="auto">
              <a:xfrm>
                <a:off x="2041" y="2073"/>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79" name="Line 133"/>
              <p:cNvCxnSpPr/>
              <p:nvPr/>
            </p:nvCxnSpPr>
            <p:spPr bwMode="auto">
              <a:xfrm>
                <a:off x="2056" y="208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80" name="Line 134"/>
              <p:cNvCxnSpPr/>
              <p:nvPr/>
            </p:nvCxnSpPr>
            <p:spPr bwMode="auto">
              <a:xfrm>
                <a:off x="2056" y="208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81" name="Freeform 580"/>
              <p:cNvSpPr>
                <a:spLocks/>
              </p:cNvSpPr>
              <p:nvPr/>
            </p:nvSpPr>
            <p:spPr bwMode="auto">
              <a:xfrm>
                <a:off x="2071" y="2088"/>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82" name="Line 136"/>
              <p:cNvCxnSpPr/>
              <p:nvPr/>
            </p:nvCxnSpPr>
            <p:spPr bwMode="auto">
              <a:xfrm>
                <a:off x="2086" y="210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83" name="Line 137"/>
              <p:cNvCxnSpPr/>
              <p:nvPr/>
            </p:nvCxnSpPr>
            <p:spPr bwMode="auto">
              <a:xfrm>
                <a:off x="2086" y="210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84" name="Freeform 583"/>
              <p:cNvSpPr>
                <a:spLocks/>
              </p:cNvSpPr>
              <p:nvPr/>
            </p:nvSpPr>
            <p:spPr bwMode="auto">
              <a:xfrm>
                <a:off x="2101" y="2103"/>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85" name="Line 139"/>
              <p:cNvCxnSpPr/>
              <p:nvPr/>
            </p:nvCxnSpPr>
            <p:spPr bwMode="auto">
              <a:xfrm>
                <a:off x="2116" y="211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86" name="Line 140"/>
              <p:cNvCxnSpPr/>
              <p:nvPr/>
            </p:nvCxnSpPr>
            <p:spPr bwMode="auto">
              <a:xfrm>
                <a:off x="2116" y="211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87" name="Freeform 586"/>
              <p:cNvSpPr>
                <a:spLocks/>
              </p:cNvSpPr>
              <p:nvPr/>
            </p:nvSpPr>
            <p:spPr bwMode="auto">
              <a:xfrm>
                <a:off x="2131" y="2118"/>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88" name="Line 142"/>
              <p:cNvCxnSpPr/>
              <p:nvPr/>
            </p:nvCxnSpPr>
            <p:spPr bwMode="auto">
              <a:xfrm>
                <a:off x="2146" y="213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89" name="Line 143"/>
              <p:cNvCxnSpPr/>
              <p:nvPr/>
            </p:nvCxnSpPr>
            <p:spPr bwMode="auto">
              <a:xfrm>
                <a:off x="2146" y="213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90" name="Freeform 589"/>
              <p:cNvSpPr>
                <a:spLocks/>
              </p:cNvSpPr>
              <p:nvPr/>
            </p:nvSpPr>
            <p:spPr bwMode="auto">
              <a:xfrm>
                <a:off x="2161" y="2133"/>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91" name="Line 145"/>
              <p:cNvCxnSpPr/>
              <p:nvPr/>
            </p:nvCxnSpPr>
            <p:spPr bwMode="auto">
              <a:xfrm>
                <a:off x="2176" y="214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592" name="Line 146"/>
              <p:cNvCxnSpPr/>
              <p:nvPr/>
            </p:nvCxnSpPr>
            <p:spPr bwMode="auto">
              <a:xfrm>
                <a:off x="2176" y="214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93" name="Freeform 592"/>
              <p:cNvSpPr>
                <a:spLocks/>
              </p:cNvSpPr>
              <p:nvPr/>
            </p:nvSpPr>
            <p:spPr bwMode="auto">
              <a:xfrm>
                <a:off x="2191" y="2148"/>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94" name="Line 148"/>
              <p:cNvCxnSpPr/>
              <p:nvPr/>
            </p:nvCxnSpPr>
            <p:spPr bwMode="auto">
              <a:xfrm>
                <a:off x="2206" y="216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95" name="Freeform 594"/>
              <p:cNvSpPr>
                <a:spLocks/>
              </p:cNvSpPr>
              <p:nvPr/>
            </p:nvSpPr>
            <p:spPr bwMode="auto">
              <a:xfrm>
                <a:off x="2206" y="2163"/>
                <a:ext cx="15" cy="0"/>
              </a:xfrm>
              <a:custGeom>
                <a:avLst/>
                <a:gdLst>
                  <a:gd name="T0" fmla="*/ 0 w 15"/>
                  <a:gd name="T1" fmla="*/ 0 w 15"/>
                  <a:gd name="T2" fmla="*/ 15 w 15"/>
                </a:gdLst>
                <a:ahLst/>
                <a:cxnLst>
                  <a:cxn ang="0">
                    <a:pos x="T0" y="0"/>
                  </a:cxn>
                  <a:cxn ang="0">
                    <a:pos x="T1" y="0"/>
                  </a:cxn>
                  <a:cxn ang="0">
                    <a:pos x="T2" y="0"/>
                  </a:cxn>
                </a:cxnLst>
                <a:rect l="0" t="0" r="r" b="b"/>
                <a:pathLst>
                  <a:path w="15">
                    <a:moveTo>
                      <a:pt x="0" y="0"/>
                    </a:moveTo>
                    <a:lnTo>
                      <a:pt x="0" y="0"/>
                    </a:lnTo>
                    <a:lnTo>
                      <a:pt x="15" y="0"/>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sp>
            <p:nvSpPr>
              <p:cNvPr id="596" name="Freeform 595"/>
              <p:cNvSpPr>
                <a:spLocks/>
              </p:cNvSpPr>
              <p:nvPr/>
            </p:nvSpPr>
            <p:spPr bwMode="auto">
              <a:xfrm>
                <a:off x="2221" y="2163"/>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97" name="Line 151"/>
              <p:cNvCxnSpPr/>
              <p:nvPr/>
            </p:nvCxnSpPr>
            <p:spPr bwMode="auto">
              <a:xfrm>
                <a:off x="2221" y="217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598" name="Freeform 597"/>
              <p:cNvSpPr>
                <a:spLocks/>
              </p:cNvSpPr>
              <p:nvPr/>
            </p:nvSpPr>
            <p:spPr bwMode="auto">
              <a:xfrm>
                <a:off x="2236" y="2178"/>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599" name="Line 153"/>
              <p:cNvCxnSpPr/>
              <p:nvPr/>
            </p:nvCxnSpPr>
            <p:spPr bwMode="auto">
              <a:xfrm>
                <a:off x="2251" y="219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00" name="Line 154"/>
              <p:cNvCxnSpPr/>
              <p:nvPr/>
            </p:nvCxnSpPr>
            <p:spPr bwMode="auto">
              <a:xfrm>
                <a:off x="2251" y="219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01" name="Freeform 600"/>
              <p:cNvSpPr>
                <a:spLocks/>
              </p:cNvSpPr>
              <p:nvPr/>
            </p:nvSpPr>
            <p:spPr bwMode="auto">
              <a:xfrm>
                <a:off x="2266" y="2193"/>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602" name="Line 156"/>
              <p:cNvCxnSpPr/>
              <p:nvPr/>
            </p:nvCxnSpPr>
            <p:spPr bwMode="auto">
              <a:xfrm>
                <a:off x="2281" y="220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03" name="Line 157"/>
              <p:cNvCxnSpPr/>
              <p:nvPr/>
            </p:nvCxnSpPr>
            <p:spPr bwMode="auto">
              <a:xfrm>
                <a:off x="2281" y="220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04" name="Freeform 603"/>
              <p:cNvSpPr>
                <a:spLocks/>
              </p:cNvSpPr>
              <p:nvPr/>
            </p:nvSpPr>
            <p:spPr bwMode="auto">
              <a:xfrm>
                <a:off x="2296" y="2208"/>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605" name="Line 159"/>
              <p:cNvCxnSpPr/>
              <p:nvPr/>
            </p:nvCxnSpPr>
            <p:spPr bwMode="auto">
              <a:xfrm>
                <a:off x="2311" y="222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06" name="Line 160"/>
              <p:cNvCxnSpPr/>
              <p:nvPr/>
            </p:nvCxnSpPr>
            <p:spPr bwMode="auto">
              <a:xfrm>
                <a:off x="2311" y="222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07" name="Line 161"/>
              <p:cNvCxnSpPr/>
              <p:nvPr/>
            </p:nvCxnSpPr>
            <p:spPr bwMode="auto">
              <a:xfrm>
                <a:off x="2326" y="222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08" name="Freeform 607"/>
              <p:cNvSpPr>
                <a:spLocks/>
              </p:cNvSpPr>
              <p:nvPr/>
            </p:nvSpPr>
            <p:spPr bwMode="auto">
              <a:xfrm>
                <a:off x="2341" y="2223"/>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609" name="Line 163"/>
              <p:cNvCxnSpPr/>
              <p:nvPr/>
            </p:nvCxnSpPr>
            <p:spPr bwMode="auto">
              <a:xfrm>
                <a:off x="2341" y="223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10" name="Line 164"/>
              <p:cNvCxnSpPr/>
              <p:nvPr/>
            </p:nvCxnSpPr>
            <p:spPr bwMode="auto">
              <a:xfrm>
                <a:off x="2356" y="223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11" name="Line 165"/>
              <p:cNvCxnSpPr/>
              <p:nvPr/>
            </p:nvCxnSpPr>
            <p:spPr bwMode="auto">
              <a:xfrm>
                <a:off x="2371" y="223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12" name="Line 166"/>
              <p:cNvCxnSpPr/>
              <p:nvPr/>
            </p:nvCxnSpPr>
            <p:spPr bwMode="auto">
              <a:xfrm>
                <a:off x="2371" y="223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13" name="Freeform 612"/>
              <p:cNvSpPr>
                <a:spLocks/>
              </p:cNvSpPr>
              <p:nvPr/>
            </p:nvSpPr>
            <p:spPr bwMode="auto">
              <a:xfrm>
                <a:off x="2386" y="2238"/>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614" name="Line 168"/>
              <p:cNvCxnSpPr/>
              <p:nvPr/>
            </p:nvCxnSpPr>
            <p:spPr bwMode="auto">
              <a:xfrm>
                <a:off x="2401" y="225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15" name="Line 169"/>
              <p:cNvCxnSpPr/>
              <p:nvPr/>
            </p:nvCxnSpPr>
            <p:spPr bwMode="auto">
              <a:xfrm>
                <a:off x="2401" y="225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16" name="Line 170"/>
              <p:cNvCxnSpPr/>
              <p:nvPr/>
            </p:nvCxnSpPr>
            <p:spPr bwMode="auto">
              <a:xfrm>
                <a:off x="2416" y="225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17" name="Freeform 616"/>
              <p:cNvSpPr>
                <a:spLocks/>
              </p:cNvSpPr>
              <p:nvPr/>
            </p:nvSpPr>
            <p:spPr bwMode="auto">
              <a:xfrm>
                <a:off x="2431" y="2253"/>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sp>
            <p:nvSpPr>
              <p:cNvPr id="618" name="Freeform 617"/>
              <p:cNvSpPr>
                <a:spLocks/>
              </p:cNvSpPr>
              <p:nvPr/>
            </p:nvSpPr>
            <p:spPr bwMode="auto">
              <a:xfrm>
                <a:off x="2431" y="2268"/>
                <a:ext cx="15" cy="0"/>
              </a:xfrm>
              <a:custGeom>
                <a:avLst/>
                <a:gdLst>
                  <a:gd name="T0" fmla="*/ 0 w 15"/>
                  <a:gd name="T1" fmla="*/ 0 w 15"/>
                  <a:gd name="T2" fmla="*/ 15 w 15"/>
                </a:gdLst>
                <a:ahLst/>
                <a:cxnLst>
                  <a:cxn ang="0">
                    <a:pos x="T0" y="0"/>
                  </a:cxn>
                  <a:cxn ang="0">
                    <a:pos x="T1" y="0"/>
                  </a:cxn>
                  <a:cxn ang="0">
                    <a:pos x="T2" y="0"/>
                  </a:cxn>
                </a:cxnLst>
                <a:rect l="0" t="0" r="r" b="b"/>
                <a:pathLst>
                  <a:path w="15">
                    <a:moveTo>
                      <a:pt x="0" y="0"/>
                    </a:moveTo>
                    <a:lnTo>
                      <a:pt x="0" y="0"/>
                    </a:lnTo>
                    <a:lnTo>
                      <a:pt x="15" y="0"/>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619" name="Line 173"/>
              <p:cNvCxnSpPr/>
              <p:nvPr/>
            </p:nvCxnSpPr>
            <p:spPr bwMode="auto">
              <a:xfrm>
                <a:off x="2446" y="226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20" name="Line 174"/>
              <p:cNvCxnSpPr/>
              <p:nvPr/>
            </p:nvCxnSpPr>
            <p:spPr bwMode="auto">
              <a:xfrm>
                <a:off x="2446" y="226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21" name="Line 175"/>
              <p:cNvCxnSpPr/>
              <p:nvPr/>
            </p:nvCxnSpPr>
            <p:spPr bwMode="auto">
              <a:xfrm>
                <a:off x="2461" y="226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22" name="Freeform 621"/>
              <p:cNvSpPr>
                <a:spLocks/>
              </p:cNvSpPr>
              <p:nvPr/>
            </p:nvSpPr>
            <p:spPr bwMode="auto">
              <a:xfrm>
                <a:off x="2476" y="2268"/>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623" name="Line 177"/>
              <p:cNvCxnSpPr/>
              <p:nvPr/>
            </p:nvCxnSpPr>
            <p:spPr bwMode="auto">
              <a:xfrm>
                <a:off x="2476" y="228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24" name="Line 178"/>
              <p:cNvCxnSpPr/>
              <p:nvPr/>
            </p:nvCxnSpPr>
            <p:spPr bwMode="auto">
              <a:xfrm>
                <a:off x="2491" y="228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25" name="Freeform 624"/>
              <p:cNvSpPr>
                <a:spLocks/>
              </p:cNvSpPr>
              <p:nvPr/>
            </p:nvSpPr>
            <p:spPr bwMode="auto">
              <a:xfrm>
                <a:off x="2506" y="2283"/>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626" name="Line 180"/>
              <p:cNvCxnSpPr/>
              <p:nvPr/>
            </p:nvCxnSpPr>
            <p:spPr bwMode="auto">
              <a:xfrm>
                <a:off x="2506" y="229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27" name="Line 181"/>
              <p:cNvCxnSpPr/>
              <p:nvPr/>
            </p:nvCxnSpPr>
            <p:spPr bwMode="auto">
              <a:xfrm>
                <a:off x="2521" y="229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28" name="Line 182"/>
              <p:cNvCxnSpPr/>
              <p:nvPr/>
            </p:nvCxnSpPr>
            <p:spPr bwMode="auto">
              <a:xfrm>
                <a:off x="2536" y="229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29" name="Freeform 628"/>
              <p:cNvSpPr>
                <a:spLocks/>
              </p:cNvSpPr>
              <p:nvPr/>
            </p:nvSpPr>
            <p:spPr bwMode="auto">
              <a:xfrm>
                <a:off x="2536" y="2298"/>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630" name="Line 184"/>
              <p:cNvCxnSpPr/>
              <p:nvPr/>
            </p:nvCxnSpPr>
            <p:spPr bwMode="auto">
              <a:xfrm>
                <a:off x="2551" y="231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31" name="Line 185"/>
              <p:cNvCxnSpPr/>
              <p:nvPr/>
            </p:nvCxnSpPr>
            <p:spPr bwMode="auto">
              <a:xfrm>
                <a:off x="2566" y="231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32" name="Freeform 631"/>
              <p:cNvSpPr>
                <a:spLocks/>
              </p:cNvSpPr>
              <p:nvPr/>
            </p:nvSpPr>
            <p:spPr bwMode="auto">
              <a:xfrm>
                <a:off x="2566" y="2313"/>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633" name="Line 187"/>
              <p:cNvCxnSpPr/>
              <p:nvPr/>
            </p:nvCxnSpPr>
            <p:spPr bwMode="auto">
              <a:xfrm>
                <a:off x="2581" y="232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34" name="Line 188"/>
              <p:cNvCxnSpPr/>
              <p:nvPr/>
            </p:nvCxnSpPr>
            <p:spPr bwMode="auto">
              <a:xfrm>
                <a:off x="2596" y="232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35" name="Freeform 634"/>
              <p:cNvSpPr>
                <a:spLocks/>
              </p:cNvSpPr>
              <p:nvPr/>
            </p:nvSpPr>
            <p:spPr bwMode="auto">
              <a:xfrm>
                <a:off x="2596" y="2328"/>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636" name="Line 190"/>
              <p:cNvCxnSpPr/>
              <p:nvPr/>
            </p:nvCxnSpPr>
            <p:spPr bwMode="auto">
              <a:xfrm>
                <a:off x="2611" y="234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37" name="Line 191"/>
              <p:cNvCxnSpPr/>
              <p:nvPr/>
            </p:nvCxnSpPr>
            <p:spPr bwMode="auto">
              <a:xfrm>
                <a:off x="2626" y="234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38" name="Freeform 637"/>
              <p:cNvSpPr>
                <a:spLocks/>
              </p:cNvSpPr>
              <p:nvPr/>
            </p:nvSpPr>
            <p:spPr bwMode="auto">
              <a:xfrm>
                <a:off x="2626" y="2343"/>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639" name="Line 193"/>
              <p:cNvCxnSpPr/>
              <p:nvPr/>
            </p:nvCxnSpPr>
            <p:spPr bwMode="auto">
              <a:xfrm>
                <a:off x="2641" y="235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40" name="Freeform 639"/>
              <p:cNvSpPr>
                <a:spLocks/>
              </p:cNvSpPr>
              <p:nvPr/>
            </p:nvSpPr>
            <p:spPr bwMode="auto">
              <a:xfrm>
                <a:off x="2656" y="2358"/>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sp>
            <p:nvSpPr>
              <p:cNvPr id="641" name="Freeform 640"/>
              <p:cNvSpPr>
                <a:spLocks/>
              </p:cNvSpPr>
              <p:nvPr/>
            </p:nvSpPr>
            <p:spPr bwMode="auto">
              <a:xfrm>
                <a:off x="2656" y="2373"/>
                <a:ext cx="15" cy="0"/>
              </a:xfrm>
              <a:custGeom>
                <a:avLst/>
                <a:gdLst>
                  <a:gd name="T0" fmla="*/ 0 w 15"/>
                  <a:gd name="T1" fmla="*/ 0 w 15"/>
                  <a:gd name="T2" fmla="*/ 15 w 15"/>
                </a:gdLst>
                <a:ahLst/>
                <a:cxnLst>
                  <a:cxn ang="0">
                    <a:pos x="T0" y="0"/>
                  </a:cxn>
                  <a:cxn ang="0">
                    <a:pos x="T1" y="0"/>
                  </a:cxn>
                  <a:cxn ang="0">
                    <a:pos x="T2" y="0"/>
                  </a:cxn>
                </a:cxnLst>
                <a:rect l="0" t="0" r="r" b="b"/>
                <a:pathLst>
                  <a:path w="15">
                    <a:moveTo>
                      <a:pt x="0" y="0"/>
                    </a:moveTo>
                    <a:lnTo>
                      <a:pt x="0" y="0"/>
                    </a:lnTo>
                    <a:lnTo>
                      <a:pt x="15" y="0"/>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sp>
            <p:nvSpPr>
              <p:cNvPr id="642" name="Freeform 641"/>
              <p:cNvSpPr>
                <a:spLocks/>
              </p:cNvSpPr>
              <p:nvPr/>
            </p:nvSpPr>
            <p:spPr bwMode="auto">
              <a:xfrm>
                <a:off x="2671" y="2373"/>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643" name="Line 197"/>
              <p:cNvCxnSpPr/>
              <p:nvPr/>
            </p:nvCxnSpPr>
            <p:spPr bwMode="auto">
              <a:xfrm>
                <a:off x="2671" y="238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44" name="Freeform 643"/>
              <p:cNvSpPr>
                <a:spLocks/>
              </p:cNvSpPr>
              <p:nvPr/>
            </p:nvSpPr>
            <p:spPr bwMode="auto">
              <a:xfrm>
                <a:off x="2686" y="2388"/>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645" name="Line 199"/>
              <p:cNvCxnSpPr/>
              <p:nvPr/>
            </p:nvCxnSpPr>
            <p:spPr bwMode="auto">
              <a:xfrm>
                <a:off x="2701" y="240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46" name="Line 200"/>
              <p:cNvCxnSpPr/>
              <p:nvPr/>
            </p:nvCxnSpPr>
            <p:spPr bwMode="auto">
              <a:xfrm>
                <a:off x="2701" y="240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47" name="Freeform 646"/>
              <p:cNvSpPr>
                <a:spLocks/>
              </p:cNvSpPr>
              <p:nvPr/>
            </p:nvSpPr>
            <p:spPr bwMode="auto">
              <a:xfrm>
                <a:off x="2716" y="2403"/>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648" name="Line 202"/>
              <p:cNvCxnSpPr/>
              <p:nvPr/>
            </p:nvCxnSpPr>
            <p:spPr bwMode="auto">
              <a:xfrm>
                <a:off x="2731" y="241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649" name="Line 203"/>
              <p:cNvCxnSpPr/>
              <p:nvPr/>
            </p:nvCxnSpPr>
            <p:spPr bwMode="auto">
              <a:xfrm>
                <a:off x="2731" y="241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650" name="Freeform 649"/>
              <p:cNvSpPr>
                <a:spLocks/>
              </p:cNvSpPr>
              <p:nvPr/>
            </p:nvSpPr>
            <p:spPr bwMode="auto">
              <a:xfrm>
                <a:off x="2746" y="2418"/>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grpSp>
        <p:grpSp>
          <p:nvGrpSpPr>
            <p:cNvPr id="7" name="Group 6"/>
            <p:cNvGrpSpPr>
              <a:grpSpLocks/>
            </p:cNvGrpSpPr>
            <p:nvPr/>
          </p:nvGrpSpPr>
          <p:grpSpPr bwMode="auto">
            <a:xfrm>
              <a:off x="930" y="1126"/>
              <a:ext cx="2972" cy="1803"/>
              <a:chOff x="930" y="1126"/>
              <a:chExt cx="2972" cy="1803"/>
            </a:xfrm>
          </p:grpSpPr>
          <p:cxnSp>
            <p:nvCxnSpPr>
              <p:cNvPr id="251" name="Line 206"/>
              <p:cNvCxnSpPr/>
              <p:nvPr/>
            </p:nvCxnSpPr>
            <p:spPr bwMode="auto">
              <a:xfrm>
                <a:off x="2761" y="243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52" name="Line 207"/>
              <p:cNvCxnSpPr/>
              <p:nvPr/>
            </p:nvCxnSpPr>
            <p:spPr bwMode="auto">
              <a:xfrm>
                <a:off x="2761" y="243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53" name="Line 208"/>
              <p:cNvCxnSpPr/>
              <p:nvPr/>
            </p:nvCxnSpPr>
            <p:spPr bwMode="auto">
              <a:xfrm>
                <a:off x="2776" y="243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54" name="Freeform 253"/>
              <p:cNvSpPr>
                <a:spLocks/>
              </p:cNvSpPr>
              <p:nvPr/>
            </p:nvSpPr>
            <p:spPr bwMode="auto">
              <a:xfrm>
                <a:off x="2791" y="2433"/>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55" name="Line 210"/>
              <p:cNvCxnSpPr/>
              <p:nvPr/>
            </p:nvCxnSpPr>
            <p:spPr bwMode="auto">
              <a:xfrm>
                <a:off x="2791" y="244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56" name="Freeform 255"/>
              <p:cNvSpPr>
                <a:spLocks/>
              </p:cNvSpPr>
              <p:nvPr/>
            </p:nvSpPr>
            <p:spPr bwMode="auto">
              <a:xfrm>
                <a:off x="2806" y="2448"/>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57" name="Line 212"/>
              <p:cNvCxnSpPr/>
              <p:nvPr/>
            </p:nvCxnSpPr>
            <p:spPr bwMode="auto">
              <a:xfrm>
                <a:off x="2821" y="246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58" name="Freeform 257"/>
              <p:cNvSpPr>
                <a:spLocks/>
              </p:cNvSpPr>
              <p:nvPr/>
            </p:nvSpPr>
            <p:spPr bwMode="auto">
              <a:xfrm>
                <a:off x="2821" y="2463"/>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59" name="Line 214"/>
              <p:cNvCxnSpPr/>
              <p:nvPr/>
            </p:nvCxnSpPr>
            <p:spPr bwMode="auto">
              <a:xfrm>
                <a:off x="2836" y="247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60" name="Line 215"/>
              <p:cNvCxnSpPr/>
              <p:nvPr/>
            </p:nvCxnSpPr>
            <p:spPr bwMode="auto">
              <a:xfrm>
                <a:off x="2851" y="247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61" name="Line 216"/>
              <p:cNvCxnSpPr/>
              <p:nvPr/>
            </p:nvCxnSpPr>
            <p:spPr bwMode="auto">
              <a:xfrm>
                <a:off x="2851" y="247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62" name="Line 217"/>
              <p:cNvCxnSpPr/>
              <p:nvPr/>
            </p:nvCxnSpPr>
            <p:spPr bwMode="auto">
              <a:xfrm>
                <a:off x="2866" y="247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63" name="Freeform 262"/>
              <p:cNvSpPr>
                <a:spLocks/>
              </p:cNvSpPr>
              <p:nvPr/>
            </p:nvSpPr>
            <p:spPr bwMode="auto">
              <a:xfrm>
                <a:off x="2881" y="2478"/>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64" name="Line 219"/>
              <p:cNvCxnSpPr/>
              <p:nvPr/>
            </p:nvCxnSpPr>
            <p:spPr bwMode="auto">
              <a:xfrm>
                <a:off x="2881" y="249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65" name="Line 220"/>
              <p:cNvCxnSpPr/>
              <p:nvPr/>
            </p:nvCxnSpPr>
            <p:spPr bwMode="auto">
              <a:xfrm>
                <a:off x="2896" y="249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66" name="Freeform 265"/>
              <p:cNvSpPr>
                <a:spLocks/>
              </p:cNvSpPr>
              <p:nvPr/>
            </p:nvSpPr>
            <p:spPr bwMode="auto">
              <a:xfrm>
                <a:off x="2911" y="2493"/>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sp>
            <p:nvSpPr>
              <p:cNvPr id="267" name="Freeform 266"/>
              <p:cNvSpPr>
                <a:spLocks/>
              </p:cNvSpPr>
              <p:nvPr/>
            </p:nvSpPr>
            <p:spPr bwMode="auto">
              <a:xfrm>
                <a:off x="2911" y="2508"/>
                <a:ext cx="15" cy="0"/>
              </a:xfrm>
              <a:custGeom>
                <a:avLst/>
                <a:gdLst>
                  <a:gd name="T0" fmla="*/ 0 w 15"/>
                  <a:gd name="T1" fmla="*/ 0 w 15"/>
                  <a:gd name="T2" fmla="*/ 15 w 15"/>
                </a:gdLst>
                <a:ahLst/>
                <a:cxnLst>
                  <a:cxn ang="0">
                    <a:pos x="T0" y="0"/>
                  </a:cxn>
                  <a:cxn ang="0">
                    <a:pos x="T1" y="0"/>
                  </a:cxn>
                  <a:cxn ang="0">
                    <a:pos x="T2" y="0"/>
                  </a:cxn>
                </a:cxnLst>
                <a:rect l="0" t="0" r="r" b="b"/>
                <a:pathLst>
                  <a:path w="15">
                    <a:moveTo>
                      <a:pt x="0" y="0"/>
                    </a:moveTo>
                    <a:lnTo>
                      <a:pt x="0" y="0"/>
                    </a:lnTo>
                    <a:lnTo>
                      <a:pt x="15" y="0"/>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68" name="Line 223"/>
              <p:cNvCxnSpPr/>
              <p:nvPr/>
            </p:nvCxnSpPr>
            <p:spPr bwMode="auto">
              <a:xfrm>
                <a:off x="2926" y="250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69" name="Freeform 268"/>
              <p:cNvSpPr>
                <a:spLocks/>
              </p:cNvSpPr>
              <p:nvPr/>
            </p:nvSpPr>
            <p:spPr bwMode="auto">
              <a:xfrm>
                <a:off x="2926" y="2508"/>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70" name="Line 225"/>
              <p:cNvCxnSpPr/>
              <p:nvPr/>
            </p:nvCxnSpPr>
            <p:spPr bwMode="auto">
              <a:xfrm>
                <a:off x="2941" y="252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71" name="Line 226"/>
              <p:cNvCxnSpPr/>
              <p:nvPr/>
            </p:nvCxnSpPr>
            <p:spPr bwMode="auto">
              <a:xfrm>
                <a:off x="2956" y="252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72" name="Freeform 271"/>
              <p:cNvSpPr>
                <a:spLocks/>
              </p:cNvSpPr>
              <p:nvPr/>
            </p:nvSpPr>
            <p:spPr bwMode="auto">
              <a:xfrm>
                <a:off x="2956" y="2523"/>
                <a:ext cx="15" cy="30"/>
              </a:xfrm>
              <a:custGeom>
                <a:avLst/>
                <a:gdLst>
                  <a:gd name="T0" fmla="*/ 0 w 15"/>
                  <a:gd name="T1" fmla="*/ 0 h 30"/>
                  <a:gd name="T2" fmla="*/ 0 w 15"/>
                  <a:gd name="T3" fmla="*/ 15 h 30"/>
                  <a:gd name="T4" fmla="*/ 15 w 15"/>
                  <a:gd name="T5" fmla="*/ 30 h 30"/>
                </a:gdLst>
                <a:ahLst/>
                <a:cxnLst>
                  <a:cxn ang="0">
                    <a:pos x="T0" y="T1"/>
                  </a:cxn>
                  <a:cxn ang="0">
                    <a:pos x="T2" y="T3"/>
                  </a:cxn>
                  <a:cxn ang="0">
                    <a:pos x="T4" y="T5"/>
                  </a:cxn>
                </a:cxnLst>
                <a:rect l="0" t="0" r="r" b="b"/>
                <a:pathLst>
                  <a:path w="15" h="30">
                    <a:moveTo>
                      <a:pt x="0" y="0"/>
                    </a:moveTo>
                    <a:lnTo>
                      <a:pt x="0" y="15"/>
                    </a:lnTo>
                    <a:lnTo>
                      <a:pt x="15" y="30"/>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sp>
            <p:nvSpPr>
              <p:cNvPr id="273" name="Freeform 272"/>
              <p:cNvSpPr>
                <a:spLocks/>
              </p:cNvSpPr>
              <p:nvPr/>
            </p:nvSpPr>
            <p:spPr bwMode="auto">
              <a:xfrm>
                <a:off x="2971" y="2553"/>
                <a:ext cx="15" cy="0"/>
              </a:xfrm>
              <a:custGeom>
                <a:avLst/>
                <a:gdLst>
                  <a:gd name="T0" fmla="*/ 0 w 15"/>
                  <a:gd name="T1" fmla="*/ 15 w 15"/>
                  <a:gd name="T2" fmla="*/ 15 w 15"/>
                </a:gdLst>
                <a:ahLst/>
                <a:cxnLst>
                  <a:cxn ang="0">
                    <a:pos x="T0" y="0"/>
                  </a:cxn>
                  <a:cxn ang="0">
                    <a:pos x="T1" y="0"/>
                  </a:cxn>
                  <a:cxn ang="0">
                    <a:pos x="T2" y="0"/>
                  </a:cxn>
                </a:cxnLst>
                <a:rect l="0" t="0" r="r" b="b"/>
                <a:pathLst>
                  <a:path w="15">
                    <a:moveTo>
                      <a:pt x="0" y="0"/>
                    </a:moveTo>
                    <a:lnTo>
                      <a:pt x="15" y="0"/>
                    </a:lnTo>
                    <a:lnTo>
                      <a:pt x="15" y="0"/>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74" name="Line 229"/>
              <p:cNvCxnSpPr/>
              <p:nvPr/>
            </p:nvCxnSpPr>
            <p:spPr bwMode="auto">
              <a:xfrm>
                <a:off x="2986" y="255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75" name="Freeform 274"/>
              <p:cNvSpPr>
                <a:spLocks/>
              </p:cNvSpPr>
              <p:nvPr/>
            </p:nvSpPr>
            <p:spPr bwMode="auto">
              <a:xfrm>
                <a:off x="2986" y="2553"/>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76" name="Line 231"/>
              <p:cNvCxnSpPr/>
              <p:nvPr/>
            </p:nvCxnSpPr>
            <p:spPr bwMode="auto">
              <a:xfrm>
                <a:off x="3001" y="256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77" name="Line 232"/>
              <p:cNvCxnSpPr/>
              <p:nvPr/>
            </p:nvCxnSpPr>
            <p:spPr bwMode="auto">
              <a:xfrm>
                <a:off x="3016" y="256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78" name="Line 233"/>
              <p:cNvCxnSpPr/>
              <p:nvPr/>
            </p:nvCxnSpPr>
            <p:spPr bwMode="auto">
              <a:xfrm>
                <a:off x="3016" y="256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79" name="Freeform 278"/>
              <p:cNvSpPr>
                <a:spLocks/>
              </p:cNvSpPr>
              <p:nvPr/>
            </p:nvSpPr>
            <p:spPr bwMode="auto">
              <a:xfrm>
                <a:off x="3031" y="2568"/>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80" name="Line 235"/>
              <p:cNvCxnSpPr/>
              <p:nvPr/>
            </p:nvCxnSpPr>
            <p:spPr bwMode="auto">
              <a:xfrm>
                <a:off x="3046" y="258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81" name="Line 236"/>
              <p:cNvCxnSpPr/>
              <p:nvPr/>
            </p:nvCxnSpPr>
            <p:spPr bwMode="auto">
              <a:xfrm>
                <a:off x="3046" y="258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82" name="Line 237"/>
              <p:cNvCxnSpPr/>
              <p:nvPr/>
            </p:nvCxnSpPr>
            <p:spPr bwMode="auto">
              <a:xfrm>
                <a:off x="3061" y="258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83" name="Line 238"/>
              <p:cNvCxnSpPr/>
              <p:nvPr/>
            </p:nvCxnSpPr>
            <p:spPr bwMode="auto">
              <a:xfrm>
                <a:off x="3076" y="258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84" name="Freeform 283"/>
              <p:cNvSpPr>
                <a:spLocks/>
              </p:cNvSpPr>
              <p:nvPr/>
            </p:nvSpPr>
            <p:spPr bwMode="auto">
              <a:xfrm>
                <a:off x="3076" y="2583"/>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85" name="Line 240"/>
              <p:cNvCxnSpPr/>
              <p:nvPr/>
            </p:nvCxnSpPr>
            <p:spPr bwMode="auto">
              <a:xfrm>
                <a:off x="3091" y="259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86" name="Line 241"/>
              <p:cNvCxnSpPr/>
              <p:nvPr/>
            </p:nvCxnSpPr>
            <p:spPr bwMode="auto">
              <a:xfrm>
                <a:off x="3106" y="259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87" name="Line 242"/>
              <p:cNvCxnSpPr/>
              <p:nvPr/>
            </p:nvCxnSpPr>
            <p:spPr bwMode="auto">
              <a:xfrm>
                <a:off x="3106" y="259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88" name="Freeform 287"/>
              <p:cNvSpPr>
                <a:spLocks/>
              </p:cNvSpPr>
              <p:nvPr/>
            </p:nvSpPr>
            <p:spPr bwMode="auto">
              <a:xfrm>
                <a:off x="3121" y="2598"/>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89" name="Line 244"/>
              <p:cNvCxnSpPr/>
              <p:nvPr/>
            </p:nvCxnSpPr>
            <p:spPr bwMode="auto">
              <a:xfrm>
                <a:off x="3136" y="261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90" name="Freeform 289"/>
              <p:cNvSpPr>
                <a:spLocks/>
              </p:cNvSpPr>
              <p:nvPr/>
            </p:nvSpPr>
            <p:spPr bwMode="auto">
              <a:xfrm>
                <a:off x="3136" y="2613"/>
                <a:ext cx="15" cy="0"/>
              </a:xfrm>
              <a:custGeom>
                <a:avLst/>
                <a:gdLst>
                  <a:gd name="T0" fmla="*/ 0 w 15"/>
                  <a:gd name="T1" fmla="*/ 0 w 15"/>
                  <a:gd name="T2" fmla="*/ 15 w 15"/>
                </a:gdLst>
                <a:ahLst/>
                <a:cxnLst>
                  <a:cxn ang="0">
                    <a:pos x="T0" y="0"/>
                  </a:cxn>
                  <a:cxn ang="0">
                    <a:pos x="T1" y="0"/>
                  </a:cxn>
                  <a:cxn ang="0">
                    <a:pos x="T2" y="0"/>
                  </a:cxn>
                </a:cxnLst>
                <a:rect l="0" t="0" r="r" b="b"/>
                <a:pathLst>
                  <a:path w="15">
                    <a:moveTo>
                      <a:pt x="0" y="0"/>
                    </a:moveTo>
                    <a:lnTo>
                      <a:pt x="0" y="0"/>
                    </a:lnTo>
                    <a:lnTo>
                      <a:pt x="15" y="0"/>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91" name="Line 246"/>
              <p:cNvCxnSpPr/>
              <p:nvPr/>
            </p:nvCxnSpPr>
            <p:spPr bwMode="auto">
              <a:xfrm>
                <a:off x="3151" y="261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92" name="Freeform 291"/>
              <p:cNvSpPr>
                <a:spLocks/>
              </p:cNvSpPr>
              <p:nvPr/>
            </p:nvSpPr>
            <p:spPr bwMode="auto">
              <a:xfrm>
                <a:off x="3151" y="2613"/>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93" name="Line 248"/>
              <p:cNvCxnSpPr/>
              <p:nvPr/>
            </p:nvCxnSpPr>
            <p:spPr bwMode="auto">
              <a:xfrm>
                <a:off x="3166" y="262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94" name="Line 249"/>
              <p:cNvCxnSpPr/>
              <p:nvPr/>
            </p:nvCxnSpPr>
            <p:spPr bwMode="auto">
              <a:xfrm>
                <a:off x="3181" y="262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95" name="Freeform 294"/>
              <p:cNvSpPr>
                <a:spLocks/>
              </p:cNvSpPr>
              <p:nvPr/>
            </p:nvSpPr>
            <p:spPr bwMode="auto">
              <a:xfrm>
                <a:off x="3181" y="2628"/>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96" name="Line 251"/>
              <p:cNvCxnSpPr/>
              <p:nvPr/>
            </p:nvCxnSpPr>
            <p:spPr bwMode="auto">
              <a:xfrm>
                <a:off x="3196" y="264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297" name="Freeform 296"/>
              <p:cNvSpPr>
                <a:spLocks/>
              </p:cNvSpPr>
              <p:nvPr/>
            </p:nvSpPr>
            <p:spPr bwMode="auto">
              <a:xfrm>
                <a:off x="3211" y="2643"/>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298" name="Line 253"/>
              <p:cNvCxnSpPr/>
              <p:nvPr/>
            </p:nvCxnSpPr>
            <p:spPr bwMode="auto">
              <a:xfrm>
                <a:off x="3211" y="265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299" name="Line 254"/>
              <p:cNvCxnSpPr/>
              <p:nvPr/>
            </p:nvCxnSpPr>
            <p:spPr bwMode="auto">
              <a:xfrm>
                <a:off x="3226" y="265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00" name="Line 255"/>
              <p:cNvCxnSpPr/>
              <p:nvPr/>
            </p:nvCxnSpPr>
            <p:spPr bwMode="auto">
              <a:xfrm>
                <a:off x="3241" y="265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01" name="Freeform 300"/>
              <p:cNvSpPr>
                <a:spLocks/>
              </p:cNvSpPr>
              <p:nvPr/>
            </p:nvSpPr>
            <p:spPr bwMode="auto">
              <a:xfrm>
                <a:off x="3241" y="2658"/>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02" name="Line 257"/>
              <p:cNvCxnSpPr/>
              <p:nvPr/>
            </p:nvCxnSpPr>
            <p:spPr bwMode="auto">
              <a:xfrm>
                <a:off x="3256" y="267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03" name="Line 258"/>
              <p:cNvCxnSpPr/>
              <p:nvPr/>
            </p:nvCxnSpPr>
            <p:spPr bwMode="auto">
              <a:xfrm>
                <a:off x="3271" y="267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04" name="Line 259"/>
              <p:cNvCxnSpPr/>
              <p:nvPr/>
            </p:nvCxnSpPr>
            <p:spPr bwMode="auto">
              <a:xfrm>
                <a:off x="3271" y="267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05" name="Freeform 304"/>
              <p:cNvSpPr>
                <a:spLocks/>
              </p:cNvSpPr>
              <p:nvPr/>
            </p:nvSpPr>
            <p:spPr bwMode="auto">
              <a:xfrm>
                <a:off x="3286" y="2673"/>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06" name="Line 261"/>
              <p:cNvCxnSpPr/>
              <p:nvPr/>
            </p:nvCxnSpPr>
            <p:spPr bwMode="auto">
              <a:xfrm>
                <a:off x="3301" y="268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07" name="Line 262"/>
              <p:cNvCxnSpPr/>
              <p:nvPr/>
            </p:nvCxnSpPr>
            <p:spPr bwMode="auto">
              <a:xfrm>
                <a:off x="3301" y="2688"/>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08" name="Freeform 307"/>
              <p:cNvSpPr>
                <a:spLocks/>
              </p:cNvSpPr>
              <p:nvPr/>
            </p:nvSpPr>
            <p:spPr bwMode="auto">
              <a:xfrm>
                <a:off x="3316" y="2688"/>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09" name="Line 264"/>
              <p:cNvCxnSpPr/>
              <p:nvPr/>
            </p:nvCxnSpPr>
            <p:spPr bwMode="auto">
              <a:xfrm>
                <a:off x="3331" y="2703"/>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10" name="Line 265"/>
              <p:cNvCxnSpPr/>
              <p:nvPr/>
            </p:nvCxnSpPr>
            <p:spPr bwMode="auto">
              <a:xfrm>
                <a:off x="3331" y="270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11" name="Line 266"/>
              <p:cNvCxnSpPr/>
              <p:nvPr/>
            </p:nvCxnSpPr>
            <p:spPr bwMode="auto">
              <a:xfrm>
                <a:off x="3346" y="2703"/>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12" name="Freeform 311"/>
              <p:cNvSpPr>
                <a:spLocks/>
              </p:cNvSpPr>
              <p:nvPr/>
            </p:nvSpPr>
            <p:spPr bwMode="auto">
              <a:xfrm>
                <a:off x="3361" y="2703"/>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sp>
            <p:nvSpPr>
              <p:cNvPr id="313" name="Freeform 312"/>
              <p:cNvSpPr>
                <a:spLocks/>
              </p:cNvSpPr>
              <p:nvPr/>
            </p:nvSpPr>
            <p:spPr bwMode="auto">
              <a:xfrm>
                <a:off x="3361" y="2718"/>
                <a:ext cx="15" cy="0"/>
              </a:xfrm>
              <a:custGeom>
                <a:avLst/>
                <a:gdLst>
                  <a:gd name="T0" fmla="*/ 0 w 15"/>
                  <a:gd name="T1" fmla="*/ 0 w 15"/>
                  <a:gd name="T2" fmla="*/ 15 w 15"/>
                </a:gdLst>
                <a:ahLst/>
                <a:cxnLst>
                  <a:cxn ang="0">
                    <a:pos x="T0" y="0"/>
                  </a:cxn>
                  <a:cxn ang="0">
                    <a:pos x="T1" y="0"/>
                  </a:cxn>
                  <a:cxn ang="0">
                    <a:pos x="T2" y="0"/>
                  </a:cxn>
                </a:cxnLst>
                <a:rect l="0" t="0" r="r" b="b"/>
                <a:pathLst>
                  <a:path w="15">
                    <a:moveTo>
                      <a:pt x="0" y="0"/>
                    </a:moveTo>
                    <a:lnTo>
                      <a:pt x="0" y="0"/>
                    </a:lnTo>
                    <a:lnTo>
                      <a:pt x="15" y="0"/>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14" name="Line 269"/>
              <p:cNvCxnSpPr/>
              <p:nvPr/>
            </p:nvCxnSpPr>
            <p:spPr bwMode="auto">
              <a:xfrm>
                <a:off x="3376" y="2718"/>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15" name="Freeform 314"/>
              <p:cNvSpPr>
                <a:spLocks/>
              </p:cNvSpPr>
              <p:nvPr/>
            </p:nvSpPr>
            <p:spPr bwMode="auto">
              <a:xfrm>
                <a:off x="3376" y="2718"/>
                <a:ext cx="15" cy="16"/>
              </a:xfrm>
              <a:custGeom>
                <a:avLst/>
                <a:gdLst>
                  <a:gd name="T0" fmla="*/ 0 w 15"/>
                  <a:gd name="T1" fmla="*/ 0 h 16"/>
                  <a:gd name="T2" fmla="*/ 0 w 15"/>
                  <a:gd name="T3" fmla="*/ 0 h 16"/>
                  <a:gd name="T4" fmla="*/ 15 w 15"/>
                  <a:gd name="T5" fmla="*/ 16 h 16"/>
                </a:gdLst>
                <a:ahLst/>
                <a:cxnLst>
                  <a:cxn ang="0">
                    <a:pos x="T0" y="T1"/>
                  </a:cxn>
                  <a:cxn ang="0">
                    <a:pos x="T2" y="T3"/>
                  </a:cxn>
                  <a:cxn ang="0">
                    <a:pos x="T4" y="T5"/>
                  </a:cxn>
                </a:cxnLst>
                <a:rect l="0" t="0" r="r" b="b"/>
                <a:pathLst>
                  <a:path w="15" h="16">
                    <a:moveTo>
                      <a:pt x="0" y="0"/>
                    </a:moveTo>
                    <a:lnTo>
                      <a:pt x="0" y="0"/>
                    </a:lnTo>
                    <a:lnTo>
                      <a:pt x="15" y="16"/>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16" name="Line 271"/>
              <p:cNvCxnSpPr/>
              <p:nvPr/>
            </p:nvCxnSpPr>
            <p:spPr bwMode="auto">
              <a:xfrm>
                <a:off x="3391" y="2734"/>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17" name="Line 272"/>
              <p:cNvCxnSpPr/>
              <p:nvPr/>
            </p:nvCxnSpPr>
            <p:spPr bwMode="auto">
              <a:xfrm>
                <a:off x="3406" y="2734"/>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18" name="Line 273"/>
              <p:cNvCxnSpPr/>
              <p:nvPr/>
            </p:nvCxnSpPr>
            <p:spPr bwMode="auto">
              <a:xfrm>
                <a:off x="3406" y="2734"/>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19" name="Freeform 318"/>
              <p:cNvSpPr>
                <a:spLocks/>
              </p:cNvSpPr>
              <p:nvPr/>
            </p:nvSpPr>
            <p:spPr bwMode="auto">
              <a:xfrm>
                <a:off x="3421" y="2734"/>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20" name="Line 275"/>
              <p:cNvCxnSpPr/>
              <p:nvPr/>
            </p:nvCxnSpPr>
            <p:spPr bwMode="auto">
              <a:xfrm>
                <a:off x="3436" y="2749"/>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21" name="Line 276"/>
              <p:cNvCxnSpPr/>
              <p:nvPr/>
            </p:nvCxnSpPr>
            <p:spPr bwMode="auto">
              <a:xfrm>
                <a:off x="3436" y="2749"/>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22" name="Line 277"/>
              <p:cNvCxnSpPr/>
              <p:nvPr/>
            </p:nvCxnSpPr>
            <p:spPr bwMode="auto">
              <a:xfrm>
                <a:off x="3451" y="2749"/>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23" name="Freeform 322"/>
              <p:cNvSpPr>
                <a:spLocks/>
              </p:cNvSpPr>
              <p:nvPr/>
            </p:nvSpPr>
            <p:spPr bwMode="auto">
              <a:xfrm>
                <a:off x="3466" y="2749"/>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24" name="Line 279"/>
              <p:cNvCxnSpPr/>
              <p:nvPr/>
            </p:nvCxnSpPr>
            <p:spPr bwMode="auto">
              <a:xfrm>
                <a:off x="3466" y="2764"/>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25" name="Line 280"/>
              <p:cNvCxnSpPr/>
              <p:nvPr/>
            </p:nvCxnSpPr>
            <p:spPr bwMode="auto">
              <a:xfrm>
                <a:off x="3481" y="2764"/>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26" name="Freeform 325"/>
              <p:cNvSpPr>
                <a:spLocks/>
              </p:cNvSpPr>
              <p:nvPr/>
            </p:nvSpPr>
            <p:spPr bwMode="auto">
              <a:xfrm>
                <a:off x="3496" y="2764"/>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27" name="Line 282"/>
              <p:cNvCxnSpPr/>
              <p:nvPr/>
            </p:nvCxnSpPr>
            <p:spPr bwMode="auto">
              <a:xfrm>
                <a:off x="3496" y="2779"/>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28" name="Line 283"/>
              <p:cNvCxnSpPr/>
              <p:nvPr/>
            </p:nvCxnSpPr>
            <p:spPr bwMode="auto">
              <a:xfrm>
                <a:off x="3511" y="2779"/>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29" name="Line 284"/>
              <p:cNvCxnSpPr/>
              <p:nvPr/>
            </p:nvCxnSpPr>
            <p:spPr bwMode="auto">
              <a:xfrm>
                <a:off x="3526" y="2779"/>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30" name="Freeform 329"/>
              <p:cNvSpPr>
                <a:spLocks/>
              </p:cNvSpPr>
              <p:nvPr/>
            </p:nvSpPr>
            <p:spPr bwMode="auto">
              <a:xfrm>
                <a:off x="3526" y="2779"/>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31" name="Line 286"/>
              <p:cNvCxnSpPr/>
              <p:nvPr/>
            </p:nvCxnSpPr>
            <p:spPr bwMode="auto">
              <a:xfrm>
                <a:off x="3541" y="2794"/>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32" name="Line 287"/>
              <p:cNvCxnSpPr/>
              <p:nvPr/>
            </p:nvCxnSpPr>
            <p:spPr bwMode="auto">
              <a:xfrm>
                <a:off x="3556" y="2794"/>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33" name="Freeform 332"/>
              <p:cNvSpPr>
                <a:spLocks/>
              </p:cNvSpPr>
              <p:nvPr/>
            </p:nvSpPr>
            <p:spPr bwMode="auto">
              <a:xfrm>
                <a:off x="3556" y="2794"/>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34" name="Line 289"/>
              <p:cNvCxnSpPr/>
              <p:nvPr/>
            </p:nvCxnSpPr>
            <p:spPr bwMode="auto">
              <a:xfrm>
                <a:off x="3571" y="2809"/>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35" name="Line 290"/>
              <p:cNvCxnSpPr/>
              <p:nvPr/>
            </p:nvCxnSpPr>
            <p:spPr bwMode="auto">
              <a:xfrm>
                <a:off x="3586" y="2809"/>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36" name="Freeform 335"/>
              <p:cNvSpPr>
                <a:spLocks/>
              </p:cNvSpPr>
              <p:nvPr/>
            </p:nvSpPr>
            <p:spPr bwMode="auto">
              <a:xfrm>
                <a:off x="3586" y="2809"/>
                <a:ext cx="15" cy="0"/>
              </a:xfrm>
              <a:custGeom>
                <a:avLst/>
                <a:gdLst>
                  <a:gd name="T0" fmla="*/ 0 w 15"/>
                  <a:gd name="T1" fmla="*/ 0 w 15"/>
                  <a:gd name="T2" fmla="*/ 15 w 15"/>
                </a:gdLst>
                <a:ahLst/>
                <a:cxnLst>
                  <a:cxn ang="0">
                    <a:pos x="T0" y="0"/>
                  </a:cxn>
                  <a:cxn ang="0">
                    <a:pos x="T1" y="0"/>
                  </a:cxn>
                  <a:cxn ang="0">
                    <a:pos x="T2" y="0"/>
                  </a:cxn>
                </a:cxnLst>
                <a:rect l="0" t="0" r="r" b="b"/>
                <a:pathLst>
                  <a:path w="15">
                    <a:moveTo>
                      <a:pt x="0" y="0"/>
                    </a:moveTo>
                    <a:lnTo>
                      <a:pt x="0" y="0"/>
                    </a:lnTo>
                    <a:lnTo>
                      <a:pt x="15" y="0"/>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37" name="Line 292"/>
              <p:cNvCxnSpPr/>
              <p:nvPr/>
            </p:nvCxnSpPr>
            <p:spPr bwMode="auto">
              <a:xfrm>
                <a:off x="3601" y="2809"/>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38" name="Line 293"/>
              <p:cNvCxnSpPr/>
              <p:nvPr/>
            </p:nvCxnSpPr>
            <p:spPr bwMode="auto">
              <a:xfrm>
                <a:off x="3601" y="2809"/>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39" name="Freeform 338"/>
              <p:cNvSpPr>
                <a:spLocks/>
              </p:cNvSpPr>
              <p:nvPr/>
            </p:nvSpPr>
            <p:spPr bwMode="auto">
              <a:xfrm>
                <a:off x="3616" y="2809"/>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40" name="Line 295"/>
              <p:cNvCxnSpPr/>
              <p:nvPr/>
            </p:nvCxnSpPr>
            <p:spPr bwMode="auto">
              <a:xfrm>
                <a:off x="3631" y="2824"/>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41" name="Line 296"/>
              <p:cNvCxnSpPr/>
              <p:nvPr/>
            </p:nvCxnSpPr>
            <p:spPr bwMode="auto">
              <a:xfrm>
                <a:off x="3631" y="2824"/>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42" name="Line 297"/>
              <p:cNvCxnSpPr/>
              <p:nvPr/>
            </p:nvCxnSpPr>
            <p:spPr bwMode="auto">
              <a:xfrm>
                <a:off x="3646" y="2824"/>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43" name="Line 298"/>
              <p:cNvCxnSpPr/>
              <p:nvPr/>
            </p:nvCxnSpPr>
            <p:spPr bwMode="auto">
              <a:xfrm>
                <a:off x="3661" y="2824"/>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44" name="Freeform 343"/>
              <p:cNvSpPr>
                <a:spLocks/>
              </p:cNvSpPr>
              <p:nvPr/>
            </p:nvSpPr>
            <p:spPr bwMode="auto">
              <a:xfrm>
                <a:off x="3661" y="2824"/>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45" name="Line 300"/>
              <p:cNvCxnSpPr/>
              <p:nvPr/>
            </p:nvCxnSpPr>
            <p:spPr bwMode="auto">
              <a:xfrm>
                <a:off x="3676" y="2839"/>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46" name="Line 301"/>
              <p:cNvCxnSpPr/>
              <p:nvPr/>
            </p:nvCxnSpPr>
            <p:spPr bwMode="auto">
              <a:xfrm>
                <a:off x="3691" y="2839"/>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47" name="Line 302"/>
              <p:cNvCxnSpPr/>
              <p:nvPr/>
            </p:nvCxnSpPr>
            <p:spPr bwMode="auto">
              <a:xfrm>
                <a:off x="3691" y="2839"/>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48" name="Line 303"/>
              <p:cNvCxnSpPr/>
              <p:nvPr/>
            </p:nvCxnSpPr>
            <p:spPr bwMode="auto">
              <a:xfrm>
                <a:off x="3706" y="2839"/>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49" name="Freeform 348"/>
              <p:cNvSpPr>
                <a:spLocks/>
              </p:cNvSpPr>
              <p:nvPr/>
            </p:nvSpPr>
            <p:spPr bwMode="auto">
              <a:xfrm>
                <a:off x="3721" y="2839"/>
                <a:ext cx="0" cy="15"/>
              </a:xfrm>
              <a:custGeom>
                <a:avLst/>
                <a:gdLst>
                  <a:gd name="T0" fmla="*/ 0 h 15"/>
                  <a:gd name="T1" fmla="*/ 0 h 15"/>
                  <a:gd name="T2" fmla="*/ 15 h 15"/>
                </a:gdLst>
                <a:ahLst/>
                <a:cxnLst>
                  <a:cxn ang="0">
                    <a:pos x="0" y="T0"/>
                  </a:cxn>
                  <a:cxn ang="0">
                    <a:pos x="0" y="T1"/>
                  </a:cxn>
                  <a:cxn ang="0">
                    <a:pos x="0" y="T2"/>
                  </a:cxn>
                </a:cxnLst>
                <a:rect l="0" t="0" r="r" b="b"/>
                <a:pathLst>
                  <a:path h="15">
                    <a:moveTo>
                      <a:pt x="0" y="0"/>
                    </a:moveTo>
                    <a:lnTo>
                      <a:pt x="0" y="0"/>
                    </a:lnTo>
                    <a:lnTo>
                      <a:pt x="0"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50" name="Line 305"/>
              <p:cNvCxnSpPr/>
              <p:nvPr/>
            </p:nvCxnSpPr>
            <p:spPr bwMode="auto">
              <a:xfrm>
                <a:off x="3721" y="2854"/>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51" name="Line 306"/>
              <p:cNvCxnSpPr/>
              <p:nvPr/>
            </p:nvCxnSpPr>
            <p:spPr bwMode="auto">
              <a:xfrm>
                <a:off x="3736" y="2854"/>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52" name="Line 307"/>
              <p:cNvCxnSpPr/>
              <p:nvPr/>
            </p:nvCxnSpPr>
            <p:spPr bwMode="auto">
              <a:xfrm>
                <a:off x="3751" y="2854"/>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53" name="Freeform 352"/>
              <p:cNvSpPr>
                <a:spLocks/>
              </p:cNvSpPr>
              <p:nvPr/>
            </p:nvSpPr>
            <p:spPr bwMode="auto">
              <a:xfrm>
                <a:off x="3751" y="2854"/>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54" name="Line 309"/>
              <p:cNvCxnSpPr/>
              <p:nvPr/>
            </p:nvCxnSpPr>
            <p:spPr bwMode="auto">
              <a:xfrm>
                <a:off x="3766" y="2869"/>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55" name="Line 310"/>
              <p:cNvCxnSpPr/>
              <p:nvPr/>
            </p:nvCxnSpPr>
            <p:spPr bwMode="auto">
              <a:xfrm>
                <a:off x="3781" y="2869"/>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56" name="Line 311"/>
              <p:cNvCxnSpPr/>
              <p:nvPr/>
            </p:nvCxnSpPr>
            <p:spPr bwMode="auto">
              <a:xfrm>
                <a:off x="3781" y="2869"/>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57" name="Freeform 356"/>
              <p:cNvSpPr>
                <a:spLocks/>
              </p:cNvSpPr>
              <p:nvPr/>
            </p:nvSpPr>
            <p:spPr bwMode="auto">
              <a:xfrm>
                <a:off x="3796" y="2869"/>
                <a:ext cx="15" cy="15"/>
              </a:xfrm>
              <a:custGeom>
                <a:avLst/>
                <a:gdLst>
                  <a:gd name="T0" fmla="*/ 0 w 15"/>
                  <a:gd name="T1" fmla="*/ 0 h 15"/>
                  <a:gd name="T2" fmla="*/ 15 w 15"/>
                  <a:gd name="T3" fmla="*/ 0 h 15"/>
                  <a:gd name="T4" fmla="*/ 15 w 15"/>
                  <a:gd name="T5" fmla="*/ 15 h 15"/>
                </a:gdLst>
                <a:ahLst/>
                <a:cxnLst>
                  <a:cxn ang="0">
                    <a:pos x="T0" y="T1"/>
                  </a:cxn>
                  <a:cxn ang="0">
                    <a:pos x="T2" y="T3"/>
                  </a:cxn>
                  <a:cxn ang="0">
                    <a:pos x="T4" y="T5"/>
                  </a:cxn>
                </a:cxnLst>
                <a:rect l="0" t="0" r="r" b="b"/>
                <a:pathLst>
                  <a:path w="15" h="15">
                    <a:moveTo>
                      <a:pt x="0" y="0"/>
                    </a:moveTo>
                    <a:lnTo>
                      <a:pt x="15"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58" name="Line 313"/>
              <p:cNvCxnSpPr/>
              <p:nvPr/>
            </p:nvCxnSpPr>
            <p:spPr bwMode="auto">
              <a:xfrm>
                <a:off x="3811" y="2884"/>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59" name="Freeform 358"/>
              <p:cNvSpPr>
                <a:spLocks/>
              </p:cNvSpPr>
              <p:nvPr/>
            </p:nvSpPr>
            <p:spPr bwMode="auto">
              <a:xfrm>
                <a:off x="3811" y="2884"/>
                <a:ext cx="15" cy="0"/>
              </a:xfrm>
              <a:custGeom>
                <a:avLst/>
                <a:gdLst>
                  <a:gd name="T0" fmla="*/ 0 w 15"/>
                  <a:gd name="T1" fmla="*/ 0 w 15"/>
                  <a:gd name="T2" fmla="*/ 15 w 15"/>
                </a:gdLst>
                <a:ahLst/>
                <a:cxnLst>
                  <a:cxn ang="0">
                    <a:pos x="T0" y="0"/>
                  </a:cxn>
                  <a:cxn ang="0">
                    <a:pos x="T1" y="0"/>
                  </a:cxn>
                  <a:cxn ang="0">
                    <a:pos x="T2" y="0"/>
                  </a:cxn>
                </a:cxnLst>
                <a:rect l="0" t="0" r="r" b="b"/>
                <a:pathLst>
                  <a:path w="15">
                    <a:moveTo>
                      <a:pt x="0" y="0"/>
                    </a:moveTo>
                    <a:lnTo>
                      <a:pt x="0" y="0"/>
                    </a:lnTo>
                    <a:lnTo>
                      <a:pt x="15" y="0"/>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60" name="Line 315"/>
              <p:cNvCxnSpPr/>
              <p:nvPr/>
            </p:nvCxnSpPr>
            <p:spPr bwMode="auto">
              <a:xfrm>
                <a:off x="3826" y="2884"/>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61" name="Freeform 360"/>
              <p:cNvSpPr>
                <a:spLocks/>
              </p:cNvSpPr>
              <p:nvPr/>
            </p:nvSpPr>
            <p:spPr bwMode="auto">
              <a:xfrm>
                <a:off x="3826" y="2884"/>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62" name="Line 317"/>
              <p:cNvCxnSpPr/>
              <p:nvPr/>
            </p:nvCxnSpPr>
            <p:spPr bwMode="auto">
              <a:xfrm>
                <a:off x="3841" y="2899"/>
                <a:ext cx="15"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63" name="Line 318"/>
              <p:cNvCxnSpPr/>
              <p:nvPr/>
            </p:nvCxnSpPr>
            <p:spPr bwMode="auto">
              <a:xfrm>
                <a:off x="3856" y="2899"/>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64" name="Freeform 363"/>
              <p:cNvSpPr>
                <a:spLocks/>
              </p:cNvSpPr>
              <p:nvPr/>
            </p:nvSpPr>
            <p:spPr bwMode="auto">
              <a:xfrm>
                <a:off x="3856" y="2899"/>
                <a:ext cx="15" cy="15"/>
              </a:xfrm>
              <a:custGeom>
                <a:avLst/>
                <a:gdLst>
                  <a:gd name="T0" fmla="*/ 0 w 15"/>
                  <a:gd name="T1" fmla="*/ 0 h 15"/>
                  <a:gd name="T2" fmla="*/ 0 w 15"/>
                  <a:gd name="T3" fmla="*/ 0 h 15"/>
                  <a:gd name="T4" fmla="*/ 15 w 15"/>
                  <a:gd name="T5" fmla="*/ 15 h 15"/>
                </a:gdLst>
                <a:ahLst/>
                <a:cxnLst>
                  <a:cxn ang="0">
                    <a:pos x="T0" y="T1"/>
                  </a:cxn>
                  <a:cxn ang="0">
                    <a:pos x="T2" y="T3"/>
                  </a:cxn>
                  <a:cxn ang="0">
                    <a:pos x="T4" y="T5"/>
                  </a:cxn>
                </a:cxnLst>
                <a:rect l="0" t="0" r="r" b="b"/>
                <a:pathLst>
                  <a:path w="15" h="15">
                    <a:moveTo>
                      <a:pt x="0" y="0"/>
                    </a:moveTo>
                    <a:lnTo>
                      <a:pt x="0" y="0"/>
                    </a:lnTo>
                    <a:lnTo>
                      <a:pt x="15" y="15"/>
                    </a:lnTo>
                  </a:path>
                </a:pathLst>
              </a:custGeom>
              <a:noFill/>
              <a:ln w="1905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cxnSp>
            <p:nvCxnSpPr>
              <p:cNvPr id="365" name="Line 320"/>
              <p:cNvCxnSpPr/>
              <p:nvPr/>
            </p:nvCxnSpPr>
            <p:spPr bwMode="auto">
              <a:xfrm>
                <a:off x="3871" y="2914"/>
                <a:ext cx="16"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66" name="Line 321"/>
              <p:cNvCxnSpPr/>
              <p:nvPr/>
            </p:nvCxnSpPr>
            <p:spPr bwMode="auto">
              <a:xfrm>
                <a:off x="3887" y="2914"/>
                <a:ext cx="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cxnSp>
            <p:nvCxnSpPr>
              <p:cNvPr id="367" name="Line 322"/>
              <p:cNvCxnSpPr/>
              <p:nvPr/>
            </p:nvCxnSpPr>
            <p:spPr bwMode="auto">
              <a:xfrm>
                <a:off x="3887" y="2914"/>
                <a:ext cx="15" cy="1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368" name="Rectangle 367"/>
              <p:cNvSpPr>
                <a:spLocks noChangeArrowheads="1"/>
              </p:cNvSpPr>
              <p:nvPr/>
            </p:nvSpPr>
            <p:spPr bwMode="auto">
              <a:xfrm>
                <a:off x="930" y="1126"/>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69" name="Rectangle 368"/>
              <p:cNvSpPr>
                <a:spLocks noChangeArrowheads="1"/>
              </p:cNvSpPr>
              <p:nvPr/>
            </p:nvSpPr>
            <p:spPr bwMode="auto">
              <a:xfrm>
                <a:off x="930" y="1156"/>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70" name="Rectangle 369"/>
              <p:cNvSpPr>
                <a:spLocks noChangeArrowheads="1"/>
              </p:cNvSpPr>
              <p:nvPr/>
            </p:nvSpPr>
            <p:spPr bwMode="auto">
              <a:xfrm>
                <a:off x="945" y="129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71" name="Rectangle 370"/>
              <p:cNvSpPr>
                <a:spLocks noChangeArrowheads="1"/>
              </p:cNvSpPr>
              <p:nvPr/>
            </p:nvSpPr>
            <p:spPr bwMode="auto">
              <a:xfrm>
                <a:off x="960" y="130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72" name="Rectangle 371"/>
              <p:cNvSpPr>
                <a:spLocks noChangeArrowheads="1"/>
              </p:cNvSpPr>
              <p:nvPr/>
            </p:nvSpPr>
            <p:spPr bwMode="auto">
              <a:xfrm>
                <a:off x="960" y="136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73" name="Rectangle 372"/>
              <p:cNvSpPr>
                <a:spLocks noChangeArrowheads="1"/>
              </p:cNvSpPr>
              <p:nvPr/>
            </p:nvSpPr>
            <p:spPr bwMode="auto">
              <a:xfrm>
                <a:off x="975" y="139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74" name="Rectangle 373"/>
              <p:cNvSpPr>
                <a:spLocks noChangeArrowheads="1"/>
              </p:cNvSpPr>
              <p:nvPr/>
            </p:nvSpPr>
            <p:spPr bwMode="auto">
              <a:xfrm>
                <a:off x="990" y="145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75" name="Rectangle 374"/>
              <p:cNvSpPr>
                <a:spLocks noChangeArrowheads="1"/>
              </p:cNvSpPr>
              <p:nvPr/>
            </p:nvSpPr>
            <p:spPr bwMode="auto">
              <a:xfrm>
                <a:off x="990" y="147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76" name="Rectangle 375"/>
              <p:cNvSpPr>
                <a:spLocks noChangeArrowheads="1"/>
              </p:cNvSpPr>
              <p:nvPr/>
            </p:nvSpPr>
            <p:spPr bwMode="auto">
              <a:xfrm>
                <a:off x="1005" y="147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77" name="Rectangle 376"/>
              <p:cNvSpPr>
                <a:spLocks noChangeArrowheads="1"/>
              </p:cNvSpPr>
              <p:nvPr/>
            </p:nvSpPr>
            <p:spPr bwMode="auto">
              <a:xfrm>
                <a:off x="1020" y="148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78" name="Rectangle 377"/>
              <p:cNvSpPr>
                <a:spLocks noChangeArrowheads="1"/>
              </p:cNvSpPr>
              <p:nvPr/>
            </p:nvSpPr>
            <p:spPr bwMode="auto">
              <a:xfrm>
                <a:off x="1020" y="153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79" name="Rectangle 378"/>
              <p:cNvSpPr>
                <a:spLocks noChangeArrowheads="1"/>
              </p:cNvSpPr>
              <p:nvPr/>
            </p:nvSpPr>
            <p:spPr bwMode="auto">
              <a:xfrm>
                <a:off x="1035" y="153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80" name="Rectangle 379"/>
              <p:cNvSpPr>
                <a:spLocks noChangeArrowheads="1"/>
              </p:cNvSpPr>
              <p:nvPr/>
            </p:nvSpPr>
            <p:spPr bwMode="auto">
              <a:xfrm>
                <a:off x="1035" y="154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81" name="Rectangle 380"/>
              <p:cNvSpPr>
                <a:spLocks noChangeArrowheads="1"/>
              </p:cNvSpPr>
              <p:nvPr/>
            </p:nvSpPr>
            <p:spPr bwMode="auto">
              <a:xfrm>
                <a:off x="1050" y="154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82" name="Rectangle 381"/>
              <p:cNvSpPr>
                <a:spLocks noChangeArrowheads="1"/>
              </p:cNvSpPr>
              <p:nvPr/>
            </p:nvSpPr>
            <p:spPr bwMode="auto">
              <a:xfrm>
                <a:off x="1065" y="154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83" name="Rectangle 382"/>
              <p:cNvSpPr>
                <a:spLocks noChangeArrowheads="1"/>
              </p:cNvSpPr>
              <p:nvPr/>
            </p:nvSpPr>
            <p:spPr bwMode="auto">
              <a:xfrm>
                <a:off x="1065" y="154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84" name="Rectangle 383"/>
              <p:cNvSpPr>
                <a:spLocks noChangeArrowheads="1"/>
              </p:cNvSpPr>
              <p:nvPr/>
            </p:nvSpPr>
            <p:spPr bwMode="auto">
              <a:xfrm>
                <a:off x="1080" y="156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85" name="Rectangle 384"/>
              <p:cNvSpPr>
                <a:spLocks noChangeArrowheads="1"/>
              </p:cNvSpPr>
              <p:nvPr/>
            </p:nvSpPr>
            <p:spPr bwMode="auto">
              <a:xfrm>
                <a:off x="1095" y="157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86" name="Rectangle 385"/>
              <p:cNvSpPr>
                <a:spLocks noChangeArrowheads="1"/>
              </p:cNvSpPr>
              <p:nvPr/>
            </p:nvSpPr>
            <p:spPr bwMode="auto">
              <a:xfrm>
                <a:off x="1095" y="157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87" name="Rectangle 386"/>
              <p:cNvSpPr>
                <a:spLocks noChangeArrowheads="1"/>
              </p:cNvSpPr>
              <p:nvPr/>
            </p:nvSpPr>
            <p:spPr bwMode="auto">
              <a:xfrm>
                <a:off x="1110" y="159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88" name="Rectangle 387"/>
              <p:cNvSpPr>
                <a:spLocks noChangeArrowheads="1"/>
              </p:cNvSpPr>
              <p:nvPr/>
            </p:nvSpPr>
            <p:spPr bwMode="auto">
              <a:xfrm>
                <a:off x="1125" y="159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89" name="Rectangle 388"/>
              <p:cNvSpPr>
                <a:spLocks noChangeArrowheads="1"/>
              </p:cNvSpPr>
              <p:nvPr/>
            </p:nvSpPr>
            <p:spPr bwMode="auto">
              <a:xfrm>
                <a:off x="1125" y="159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90" name="Rectangle 389"/>
              <p:cNvSpPr>
                <a:spLocks noChangeArrowheads="1"/>
              </p:cNvSpPr>
              <p:nvPr/>
            </p:nvSpPr>
            <p:spPr bwMode="auto">
              <a:xfrm>
                <a:off x="1140" y="160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91" name="Rectangle 390"/>
              <p:cNvSpPr>
                <a:spLocks noChangeArrowheads="1"/>
              </p:cNvSpPr>
              <p:nvPr/>
            </p:nvSpPr>
            <p:spPr bwMode="auto">
              <a:xfrm>
                <a:off x="1155" y="162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92" name="Rectangle 391"/>
              <p:cNvSpPr>
                <a:spLocks noChangeArrowheads="1"/>
              </p:cNvSpPr>
              <p:nvPr/>
            </p:nvSpPr>
            <p:spPr bwMode="auto">
              <a:xfrm>
                <a:off x="1155" y="162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93" name="Rectangle 392"/>
              <p:cNvSpPr>
                <a:spLocks noChangeArrowheads="1"/>
              </p:cNvSpPr>
              <p:nvPr/>
            </p:nvSpPr>
            <p:spPr bwMode="auto">
              <a:xfrm>
                <a:off x="1170" y="163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94" name="Rectangle 393"/>
              <p:cNvSpPr>
                <a:spLocks noChangeArrowheads="1"/>
              </p:cNvSpPr>
              <p:nvPr/>
            </p:nvSpPr>
            <p:spPr bwMode="auto">
              <a:xfrm>
                <a:off x="1185" y="163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95" name="Rectangle 394"/>
              <p:cNvSpPr>
                <a:spLocks noChangeArrowheads="1"/>
              </p:cNvSpPr>
              <p:nvPr/>
            </p:nvSpPr>
            <p:spPr bwMode="auto">
              <a:xfrm>
                <a:off x="1185" y="165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96" name="Rectangle 395"/>
              <p:cNvSpPr>
                <a:spLocks noChangeArrowheads="1"/>
              </p:cNvSpPr>
              <p:nvPr/>
            </p:nvSpPr>
            <p:spPr bwMode="auto">
              <a:xfrm>
                <a:off x="1200" y="165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97" name="Rectangle 396"/>
              <p:cNvSpPr>
                <a:spLocks noChangeArrowheads="1"/>
              </p:cNvSpPr>
              <p:nvPr/>
            </p:nvSpPr>
            <p:spPr bwMode="auto">
              <a:xfrm>
                <a:off x="1215" y="165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98" name="Rectangle 397"/>
              <p:cNvSpPr>
                <a:spLocks noChangeArrowheads="1"/>
              </p:cNvSpPr>
              <p:nvPr/>
            </p:nvSpPr>
            <p:spPr bwMode="auto">
              <a:xfrm>
                <a:off x="1215" y="166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399" name="Rectangle 398"/>
              <p:cNvSpPr>
                <a:spLocks noChangeArrowheads="1"/>
              </p:cNvSpPr>
              <p:nvPr/>
            </p:nvSpPr>
            <p:spPr bwMode="auto">
              <a:xfrm>
                <a:off x="1230" y="166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00" name="Rectangle 399"/>
              <p:cNvSpPr>
                <a:spLocks noChangeArrowheads="1"/>
              </p:cNvSpPr>
              <p:nvPr/>
            </p:nvSpPr>
            <p:spPr bwMode="auto">
              <a:xfrm>
                <a:off x="1245" y="166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01" name="Rectangle 400"/>
              <p:cNvSpPr>
                <a:spLocks noChangeArrowheads="1"/>
              </p:cNvSpPr>
              <p:nvPr/>
            </p:nvSpPr>
            <p:spPr bwMode="auto">
              <a:xfrm>
                <a:off x="1245" y="166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02" name="Rectangle 401"/>
              <p:cNvSpPr>
                <a:spLocks noChangeArrowheads="1"/>
              </p:cNvSpPr>
              <p:nvPr/>
            </p:nvSpPr>
            <p:spPr bwMode="auto">
              <a:xfrm>
                <a:off x="1260" y="1682"/>
                <a:ext cx="46"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03" name="Rectangle 402"/>
              <p:cNvSpPr>
                <a:spLocks noChangeArrowheads="1"/>
              </p:cNvSpPr>
              <p:nvPr/>
            </p:nvSpPr>
            <p:spPr bwMode="auto">
              <a:xfrm>
                <a:off x="1260" y="1682"/>
                <a:ext cx="46"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04" name="Rectangle 403"/>
              <p:cNvSpPr>
                <a:spLocks noChangeArrowheads="1"/>
              </p:cNvSpPr>
              <p:nvPr/>
            </p:nvSpPr>
            <p:spPr bwMode="auto">
              <a:xfrm>
                <a:off x="1275" y="1682"/>
                <a:ext cx="46"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05" name="Rectangle 404"/>
              <p:cNvSpPr>
                <a:spLocks noChangeArrowheads="1"/>
              </p:cNvSpPr>
              <p:nvPr/>
            </p:nvSpPr>
            <p:spPr bwMode="auto">
              <a:xfrm>
                <a:off x="1290" y="1682"/>
                <a:ext cx="46"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06" name="Rectangle 405"/>
              <p:cNvSpPr>
                <a:spLocks noChangeArrowheads="1"/>
              </p:cNvSpPr>
              <p:nvPr/>
            </p:nvSpPr>
            <p:spPr bwMode="auto">
              <a:xfrm>
                <a:off x="1290" y="1682"/>
                <a:ext cx="46"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07" name="Rectangle 406"/>
              <p:cNvSpPr>
                <a:spLocks noChangeArrowheads="1"/>
              </p:cNvSpPr>
              <p:nvPr/>
            </p:nvSpPr>
            <p:spPr bwMode="auto">
              <a:xfrm>
                <a:off x="1306" y="169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08" name="Rectangle 407"/>
              <p:cNvSpPr>
                <a:spLocks noChangeArrowheads="1"/>
              </p:cNvSpPr>
              <p:nvPr/>
            </p:nvSpPr>
            <p:spPr bwMode="auto">
              <a:xfrm>
                <a:off x="1321" y="171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09" name="Rectangle 408"/>
              <p:cNvSpPr>
                <a:spLocks noChangeArrowheads="1"/>
              </p:cNvSpPr>
              <p:nvPr/>
            </p:nvSpPr>
            <p:spPr bwMode="auto">
              <a:xfrm>
                <a:off x="1321" y="171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10" name="Rectangle 409"/>
              <p:cNvSpPr>
                <a:spLocks noChangeArrowheads="1"/>
              </p:cNvSpPr>
              <p:nvPr/>
            </p:nvSpPr>
            <p:spPr bwMode="auto">
              <a:xfrm>
                <a:off x="1336" y="171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11" name="Rectangle 410"/>
              <p:cNvSpPr>
                <a:spLocks noChangeArrowheads="1"/>
              </p:cNvSpPr>
              <p:nvPr/>
            </p:nvSpPr>
            <p:spPr bwMode="auto">
              <a:xfrm>
                <a:off x="1351" y="171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12" name="Rectangle 411"/>
              <p:cNvSpPr>
                <a:spLocks noChangeArrowheads="1"/>
              </p:cNvSpPr>
              <p:nvPr/>
            </p:nvSpPr>
            <p:spPr bwMode="auto">
              <a:xfrm>
                <a:off x="1351" y="171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13" name="Rectangle 412"/>
              <p:cNvSpPr>
                <a:spLocks noChangeArrowheads="1"/>
              </p:cNvSpPr>
              <p:nvPr/>
            </p:nvSpPr>
            <p:spPr bwMode="auto">
              <a:xfrm>
                <a:off x="1366" y="172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14" name="Rectangle 413"/>
              <p:cNvSpPr>
                <a:spLocks noChangeArrowheads="1"/>
              </p:cNvSpPr>
              <p:nvPr/>
            </p:nvSpPr>
            <p:spPr bwMode="auto">
              <a:xfrm>
                <a:off x="1381" y="174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15" name="Rectangle 414"/>
              <p:cNvSpPr>
                <a:spLocks noChangeArrowheads="1"/>
              </p:cNvSpPr>
              <p:nvPr/>
            </p:nvSpPr>
            <p:spPr bwMode="auto">
              <a:xfrm>
                <a:off x="1381" y="174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16" name="Rectangle 415"/>
              <p:cNvSpPr>
                <a:spLocks noChangeArrowheads="1"/>
              </p:cNvSpPr>
              <p:nvPr/>
            </p:nvSpPr>
            <p:spPr bwMode="auto">
              <a:xfrm>
                <a:off x="1396" y="175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17" name="Rectangle 416"/>
              <p:cNvSpPr>
                <a:spLocks noChangeArrowheads="1"/>
              </p:cNvSpPr>
              <p:nvPr/>
            </p:nvSpPr>
            <p:spPr bwMode="auto">
              <a:xfrm>
                <a:off x="1411" y="175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18" name="Rectangle 417"/>
              <p:cNvSpPr>
                <a:spLocks noChangeArrowheads="1"/>
              </p:cNvSpPr>
              <p:nvPr/>
            </p:nvSpPr>
            <p:spPr bwMode="auto">
              <a:xfrm>
                <a:off x="1411" y="177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19" name="Rectangle 418"/>
              <p:cNvSpPr>
                <a:spLocks noChangeArrowheads="1"/>
              </p:cNvSpPr>
              <p:nvPr/>
            </p:nvSpPr>
            <p:spPr bwMode="auto">
              <a:xfrm>
                <a:off x="1426" y="177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20" name="Rectangle 419"/>
              <p:cNvSpPr>
                <a:spLocks noChangeArrowheads="1"/>
              </p:cNvSpPr>
              <p:nvPr/>
            </p:nvSpPr>
            <p:spPr bwMode="auto">
              <a:xfrm>
                <a:off x="1441" y="177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21" name="Rectangle 420"/>
              <p:cNvSpPr>
                <a:spLocks noChangeArrowheads="1"/>
              </p:cNvSpPr>
              <p:nvPr/>
            </p:nvSpPr>
            <p:spPr bwMode="auto">
              <a:xfrm>
                <a:off x="1441" y="177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22" name="Rectangle 421"/>
              <p:cNvSpPr>
                <a:spLocks noChangeArrowheads="1"/>
              </p:cNvSpPr>
              <p:nvPr/>
            </p:nvSpPr>
            <p:spPr bwMode="auto">
              <a:xfrm>
                <a:off x="1456" y="177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23" name="Rectangle 422"/>
              <p:cNvSpPr>
                <a:spLocks noChangeArrowheads="1"/>
              </p:cNvSpPr>
              <p:nvPr/>
            </p:nvSpPr>
            <p:spPr bwMode="auto">
              <a:xfrm>
                <a:off x="1471" y="177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24" name="Rectangle 423"/>
              <p:cNvSpPr>
                <a:spLocks noChangeArrowheads="1"/>
              </p:cNvSpPr>
              <p:nvPr/>
            </p:nvSpPr>
            <p:spPr bwMode="auto">
              <a:xfrm>
                <a:off x="1471" y="178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25" name="Rectangle 424"/>
              <p:cNvSpPr>
                <a:spLocks noChangeArrowheads="1"/>
              </p:cNvSpPr>
              <p:nvPr/>
            </p:nvSpPr>
            <p:spPr bwMode="auto">
              <a:xfrm>
                <a:off x="1486" y="178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26" name="Rectangle 425"/>
              <p:cNvSpPr>
                <a:spLocks noChangeArrowheads="1"/>
              </p:cNvSpPr>
              <p:nvPr/>
            </p:nvSpPr>
            <p:spPr bwMode="auto">
              <a:xfrm>
                <a:off x="1486" y="178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27" name="Rectangle 426"/>
              <p:cNvSpPr>
                <a:spLocks noChangeArrowheads="1"/>
              </p:cNvSpPr>
              <p:nvPr/>
            </p:nvSpPr>
            <p:spPr bwMode="auto">
              <a:xfrm>
                <a:off x="1501" y="178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28" name="Rectangle 427"/>
              <p:cNvSpPr>
                <a:spLocks noChangeArrowheads="1"/>
              </p:cNvSpPr>
              <p:nvPr/>
            </p:nvSpPr>
            <p:spPr bwMode="auto">
              <a:xfrm>
                <a:off x="1516" y="178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29" name="Rectangle 428"/>
              <p:cNvSpPr>
                <a:spLocks noChangeArrowheads="1"/>
              </p:cNvSpPr>
              <p:nvPr/>
            </p:nvSpPr>
            <p:spPr bwMode="auto">
              <a:xfrm>
                <a:off x="1516" y="180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30" name="Rectangle 429"/>
              <p:cNvSpPr>
                <a:spLocks noChangeArrowheads="1"/>
              </p:cNvSpPr>
              <p:nvPr/>
            </p:nvSpPr>
            <p:spPr bwMode="auto">
              <a:xfrm>
                <a:off x="1531" y="180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31" name="Rectangle 430"/>
              <p:cNvSpPr>
                <a:spLocks noChangeArrowheads="1"/>
              </p:cNvSpPr>
              <p:nvPr/>
            </p:nvSpPr>
            <p:spPr bwMode="auto">
              <a:xfrm>
                <a:off x="1546" y="180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32" name="Rectangle 431"/>
              <p:cNvSpPr>
                <a:spLocks noChangeArrowheads="1"/>
              </p:cNvSpPr>
              <p:nvPr/>
            </p:nvSpPr>
            <p:spPr bwMode="auto">
              <a:xfrm>
                <a:off x="1546" y="181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33" name="Rectangle 432"/>
              <p:cNvSpPr>
                <a:spLocks noChangeArrowheads="1"/>
              </p:cNvSpPr>
              <p:nvPr/>
            </p:nvSpPr>
            <p:spPr bwMode="auto">
              <a:xfrm>
                <a:off x="1561" y="181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34" name="Rectangle 433"/>
              <p:cNvSpPr>
                <a:spLocks noChangeArrowheads="1"/>
              </p:cNvSpPr>
              <p:nvPr/>
            </p:nvSpPr>
            <p:spPr bwMode="auto">
              <a:xfrm>
                <a:off x="1576" y="183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35" name="Rectangle 434"/>
              <p:cNvSpPr>
                <a:spLocks noChangeArrowheads="1"/>
              </p:cNvSpPr>
              <p:nvPr/>
            </p:nvSpPr>
            <p:spPr bwMode="auto">
              <a:xfrm>
                <a:off x="1576" y="183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36" name="Rectangle 435"/>
              <p:cNvSpPr>
                <a:spLocks noChangeArrowheads="1"/>
              </p:cNvSpPr>
              <p:nvPr/>
            </p:nvSpPr>
            <p:spPr bwMode="auto">
              <a:xfrm>
                <a:off x="1591" y="183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37" name="Rectangle 436"/>
              <p:cNvSpPr>
                <a:spLocks noChangeArrowheads="1"/>
              </p:cNvSpPr>
              <p:nvPr/>
            </p:nvSpPr>
            <p:spPr bwMode="auto">
              <a:xfrm>
                <a:off x="1606" y="183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38" name="Rectangle 437"/>
              <p:cNvSpPr>
                <a:spLocks noChangeArrowheads="1"/>
              </p:cNvSpPr>
              <p:nvPr/>
            </p:nvSpPr>
            <p:spPr bwMode="auto">
              <a:xfrm>
                <a:off x="1606" y="183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39" name="Rectangle 438"/>
              <p:cNvSpPr>
                <a:spLocks noChangeArrowheads="1"/>
              </p:cNvSpPr>
              <p:nvPr/>
            </p:nvSpPr>
            <p:spPr bwMode="auto">
              <a:xfrm>
                <a:off x="1621" y="184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40" name="Rectangle 439"/>
              <p:cNvSpPr>
                <a:spLocks noChangeArrowheads="1"/>
              </p:cNvSpPr>
              <p:nvPr/>
            </p:nvSpPr>
            <p:spPr bwMode="auto">
              <a:xfrm>
                <a:off x="1636" y="184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41" name="Rectangle 440"/>
              <p:cNvSpPr>
                <a:spLocks noChangeArrowheads="1"/>
              </p:cNvSpPr>
              <p:nvPr/>
            </p:nvSpPr>
            <p:spPr bwMode="auto">
              <a:xfrm>
                <a:off x="1636" y="184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42" name="Rectangle 441"/>
              <p:cNvSpPr>
                <a:spLocks noChangeArrowheads="1"/>
              </p:cNvSpPr>
              <p:nvPr/>
            </p:nvSpPr>
            <p:spPr bwMode="auto">
              <a:xfrm>
                <a:off x="1651" y="186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43" name="Rectangle 442"/>
              <p:cNvSpPr>
                <a:spLocks noChangeArrowheads="1"/>
              </p:cNvSpPr>
              <p:nvPr/>
            </p:nvSpPr>
            <p:spPr bwMode="auto">
              <a:xfrm>
                <a:off x="1666" y="186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44" name="Rectangle 443"/>
              <p:cNvSpPr>
                <a:spLocks noChangeArrowheads="1"/>
              </p:cNvSpPr>
              <p:nvPr/>
            </p:nvSpPr>
            <p:spPr bwMode="auto">
              <a:xfrm>
                <a:off x="1666" y="186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45" name="Rectangle 444"/>
              <p:cNvSpPr>
                <a:spLocks noChangeArrowheads="1"/>
              </p:cNvSpPr>
              <p:nvPr/>
            </p:nvSpPr>
            <p:spPr bwMode="auto">
              <a:xfrm>
                <a:off x="1681" y="187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46" name="Rectangle 445"/>
              <p:cNvSpPr>
                <a:spLocks noChangeArrowheads="1"/>
              </p:cNvSpPr>
              <p:nvPr/>
            </p:nvSpPr>
            <p:spPr bwMode="auto">
              <a:xfrm>
                <a:off x="1696" y="187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47" name="Rectangle 446"/>
              <p:cNvSpPr>
                <a:spLocks noChangeArrowheads="1"/>
              </p:cNvSpPr>
              <p:nvPr/>
            </p:nvSpPr>
            <p:spPr bwMode="auto">
              <a:xfrm>
                <a:off x="1696" y="187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48" name="Rectangle 447"/>
              <p:cNvSpPr>
                <a:spLocks noChangeArrowheads="1"/>
              </p:cNvSpPr>
              <p:nvPr/>
            </p:nvSpPr>
            <p:spPr bwMode="auto">
              <a:xfrm>
                <a:off x="1711" y="1877"/>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49" name="Rectangle 448"/>
              <p:cNvSpPr>
                <a:spLocks noChangeArrowheads="1"/>
              </p:cNvSpPr>
              <p:nvPr/>
            </p:nvSpPr>
            <p:spPr bwMode="auto">
              <a:xfrm>
                <a:off x="1726" y="189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50" name="Rectangle 449"/>
              <p:cNvSpPr>
                <a:spLocks noChangeArrowheads="1"/>
              </p:cNvSpPr>
              <p:nvPr/>
            </p:nvSpPr>
            <p:spPr bwMode="auto">
              <a:xfrm>
                <a:off x="1726" y="189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grpSp>
        <p:grpSp>
          <p:nvGrpSpPr>
            <p:cNvPr id="8" name="Group 7"/>
            <p:cNvGrpSpPr>
              <a:grpSpLocks/>
            </p:cNvGrpSpPr>
            <p:nvPr/>
          </p:nvGrpSpPr>
          <p:grpSpPr bwMode="auto">
            <a:xfrm>
              <a:off x="1741" y="1892"/>
              <a:ext cx="1995" cy="1037"/>
              <a:chOff x="1741" y="1892"/>
              <a:chExt cx="1995" cy="1037"/>
            </a:xfrm>
          </p:grpSpPr>
          <p:sp>
            <p:nvSpPr>
              <p:cNvPr id="51" name="Rectangle 50"/>
              <p:cNvSpPr>
                <a:spLocks noChangeArrowheads="1"/>
              </p:cNvSpPr>
              <p:nvPr/>
            </p:nvSpPr>
            <p:spPr bwMode="auto">
              <a:xfrm>
                <a:off x="1741" y="189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52" name="Rectangle 51"/>
              <p:cNvSpPr>
                <a:spLocks noChangeArrowheads="1"/>
              </p:cNvSpPr>
              <p:nvPr/>
            </p:nvSpPr>
            <p:spPr bwMode="auto">
              <a:xfrm>
                <a:off x="1741" y="189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53" name="Rectangle 52"/>
              <p:cNvSpPr>
                <a:spLocks noChangeArrowheads="1"/>
              </p:cNvSpPr>
              <p:nvPr/>
            </p:nvSpPr>
            <p:spPr bwMode="auto">
              <a:xfrm>
                <a:off x="1756" y="1892"/>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54" name="Rectangle 53"/>
              <p:cNvSpPr>
                <a:spLocks noChangeArrowheads="1"/>
              </p:cNvSpPr>
              <p:nvPr/>
            </p:nvSpPr>
            <p:spPr bwMode="auto">
              <a:xfrm>
                <a:off x="1771" y="1907"/>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55" name="Rectangle 54"/>
              <p:cNvSpPr>
                <a:spLocks noChangeArrowheads="1"/>
              </p:cNvSpPr>
              <p:nvPr/>
            </p:nvSpPr>
            <p:spPr bwMode="auto">
              <a:xfrm>
                <a:off x="1771" y="1907"/>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56" name="Rectangle 55"/>
              <p:cNvSpPr>
                <a:spLocks noChangeArrowheads="1"/>
              </p:cNvSpPr>
              <p:nvPr/>
            </p:nvSpPr>
            <p:spPr bwMode="auto">
              <a:xfrm>
                <a:off x="1786" y="1922"/>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57" name="Rectangle 56"/>
              <p:cNvSpPr>
                <a:spLocks noChangeArrowheads="1"/>
              </p:cNvSpPr>
              <p:nvPr/>
            </p:nvSpPr>
            <p:spPr bwMode="auto">
              <a:xfrm>
                <a:off x="1801" y="1922"/>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58" name="Rectangle 57"/>
              <p:cNvSpPr>
                <a:spLocks noChangeArrowheads="1"/>
              </p:cNvSpPr>
              <p:nvPr/>
            </p:nvSpPr>
            <p:spPr bwMode="auto">
              <a:xfrm>
                <a:off x="1801" y="1922"/>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59" name="Rectangle 58"/>
              <p:cNvSpPr>
                <a:spLocks noChangeArrowheads="1"/>
              </p:cNvSpPr>
              <p:nvPr/>
            </p:nvSpPr>
            <p:spPr bwMode="auto">
              <a:xfrm>
                <a:off x="1816" y="1937"/>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60" name="Rectangle 59"/>
              <p:cNvSpPr>
                <a:spLocks noChangeArrowheads="1"/>
              </p:cNvSpPr>
              <p:nvPr/>
            </p:nvSpPr>
            <p:spPr bwMode="auto">
              <a:xfrm>
                <a:off x="1831" y="1937"/>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61" name="Rectangle 60"/>
              <p:cNvSpPr>
                <a:spLocks noChangeArrowheads="1"/>
              </p:cNvSpPr>
              <p:nvPr/>
            </p:nvSpPr>
            <p:spPr bwMode="auto">
              <a:xfrm>
                <a:off x="1831" y="1937"/>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62" name="Rectangle 61"/>
              <p:cNvSpPr>
                <a:spLocks noChangeArrowheads="1"/>
              </p:cNvSpPr>
              <p:nvPr/>
            </p:nvSpPr>
            <p:spPr bwMode="auto">
              <a:xfrm>
                <a:off x="1846" y="1937"/>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63" name="Rectangle 62"/>
              <p:cNvSpPr>
                <a:spLocks noChangeArrowheads="1"/>
              </p:cNvSpPr>
              <p:nvPr/>
            </p:nvSpPr>
            <p:spPr bwMode="auto">
              <a:xfrm>
                <a:off x="1861" y="195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64" name="Rectangle 63"/>
              <p:cNvSpPr>
                <a:spLocks noChangeArrowheads="1"/>
              </p:cNvSpPr>
              <p:nvPr/>
            </p:nvSpPr>
            <p:spPr bwMode="auto">
              <a:xfrm>
                <a:off x="1861" y="195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65" name="Rectangle 64"/>
              <p:cNvSpPr>
                <a:spLocks noChangeArrowheads="1"/>
              </p:cNvSpPr>
              <p:nvPr/>
            </p:nvSpPr>
            <p:spPr bwMode="auto">
              <a:xfrm>
                <a:off x="1876" y="195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66" name="Rectangle 65"/>
              <p:cNvSpPr>
                <a:spLocks noChangeArrowheads="1"/>
              </p:cNvSpPr>
              <p:nvPr/>
            </p:nvSpPr>
            <p:spPr bwMode="auto">
              <a:xfrm>
                <a:off x="1891" y="195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67" name="Rectangle 66"/>
              <p:cNvSpPr>
                <a:spLocks noChangeArrowheads="1"/>
              </p:cNvSpPr>
              <p:nvPr/>
            </p:nvSpPr>
            <p:spPr bwMode="auto">
              <a:xfrm>
                <a:off x="1891" y="195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68" name="Rectangle 67"/>
              <p:cNvSpPr>
                <a:spLocks noChangeArrowheads="1"/>
              </p:cNvSpPr>
              <p:nvPr/>
            </p:nvSpPr>
            <p:spPr bwMode="auto">
              <a:xfrm>
                <a:off x="1906" y="195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69" name="Rectangle 68"/>
              <p:cNvSpPr>
                <a:spLocks noChangeArrowheads="1"/>
              </p:cNvSpPr>
              <p:nvPr/>
            </p:nvSpPr>
            <p:spPr bwMode="auto">
              <a:xfrm>
                <a:off x="1921" y="196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70" name="Rectangle 69"/>
              <p:cNvSpPr>
                <a:spLocks noChangeArrowheads="1"/>
              </p:cNvSpPr>
              <p:nvPr/>
            </p:nvSpPr>
            <p:spPr bwMode="auto">
              <a:xfrm>
                <a:off x="1921" y="196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71" name="Rectangle 70"/>
              <p:cNvSpPr>
                <a:spLocks noChangeArrowheads="1"/>
              </p:cNvSpPr>
              <p:nvPr/>
            </p:nvSpPr>
            <p:spPr bwMode="auto">
              <a:xfrm>
                <a:off x="1936" y="196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72" name="Rectangle 71"/>
              <p:cNvSpPr>
                <a:spLocks noChangeArrowheads="1"/>
              </p:cNvSpPr>
              <p:nvPr/>
            </p:nvSpPr>
            <p:spPr bwMode="auto">
              <a:xfrm>
                <a:off x="1951" y="196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73" name="Rectangle 72"/>
              <p:cNvSpPr>
                <a:spLocks noChangeArrowheads="1"/>
              </p:cNvSpPr>
              <p:nvPr/>
            </p:nvSpPr>
            <p:spPr bwMode="auto">
              <a:xfrm>
                <a:off x="1951" y="198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74" name="Rectangle 73"/>
              <p:cNvSpPr>
                <a:spLocks noChangeArrowheads="1"/>
              </p:cNvSpPr>
              <p:nvPr/>
            </p:nvSpPr>
            <p:spPr bwMode="auto">
              <a:xfrm>
                <a:off x="1966" y="199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75" name="Rectangle 74"/>
              <p:cNvSpPr>
                <a:spLocks noChangeArrowheads="1"/>
              </p:cNvSpPr>
              <p:nvPr/>
            </p:nvSpPr>
            <p:spPr bwMode="auto">
              <a:xfrm>
                <a:off x="1966" y="199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76" name="Rectangle 75"/>
              <p:cNvSpPr>
                <a:spLocks noChangeArrowheads="1"/>
              </p:cNvSpPr>
              <p:nvPr/>
            </p:nvSpPr>
            <p:spPr bwMode="auto">
              <a:xfrm>
                <a:off x="1981" y="199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77" name="Rectangle 76"/>
              <p:cNvSpPr>
                <a:spLocks noChangeArrowheads="1"/>
              </p:cNvSpPr>
              <p:nvPr/>
            </p:nvSpPr>
            <p:spPr bwMode="auto">
              <a:xfrm>
                <a:off x="1996" y="201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78" name="Rectangle 77"/>
              <p:cNvSpPr>
                <a:spLocks noChangeArrowheads="1"/>
              </p:cNvSpPr>
              <p:nvPr/>
            </p:nvSpPr>
            <p:spPr bwMode="auto">
              <a:xfrm>
                <a:off x="1996" y="202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79" name="Rectangle 78"/>
              <p:cNvSpPr>
                <a:spLocks noChangeArrowheads="1"/>
              </p:cNvSpPr>
              <p:nvPr/>
            </p:nvSpPr>
            <p:spPr bwMode="auto">
              <a:xfrm>
                <a:off x="2011" y="202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80" name="Rectangle 79"/>
              <p:cNvSpPr>
                <a:spLocks noChangeArrowheads="1"/>
              </p:cNvSpPr>
              <p:nvPr/>
            </p:nvSpPr>
            <p:spPr bwMode="auto">
              <a:xfrm>
                <a:off x="2026" y="202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81" name="Rectangle 80"/>
              <p:cNvSpPr>
                <a:spLocks noChangeArrowheads="1"/>
              </p:cNvSpPr>
              <p:nvPr/>
            </p:nvSpPr>
            <p:spPr bwMode="auto">
              <a:xfrm>
                <a:off x="2026" y="204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82" name="Rectangle 81"/>
              <p:cNvSpPr>
                <a:spLocks noChangeArrowheads="1"/>
              </p:cNvSpPr>
              <p:nvPr/>
            </p:nvSpPr>
            <p:spPr bwMode="auto">
              <a:xfrm>
                <a:off x="2041" y="204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83" name="Rectangle 82"/>
              <p:cNvSpPr>
                <a:spLocks noChangeArrowheads="1"/>
              </p:cNvSpPr>
              <p:nvPr/>
            </p:nvSpPr>
            <p:spPr bwMode="auto">
              <a:xfrm>
                <a:off x="2056" y="204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84" name="Rectangle 83"/>
              <p:cNvSpPr>
                <a:spLocks noChangeArrowheads="1"/>
              </p:cNvSpPr>
              <p:nvPr/>
            </p:nvSpPr>
            <p:spPr bwMode="auto">
              <a:xfrm>
                <a:off x="2056" y="204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85" name="Rectangle 84"/>
              <p:cNvSpPr>
                <a:spLocks noChangeArrowheads="1"/>
              </p:cNvSpPr>
              <p:nvPr/>
            </p:nvSpPr>
            <p:spPr bwMode="auto">
              <a:xfrm>
                <a:off x="2071" y="205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86" name="Rectangle 85"/>
              <p:cNvSpPr>
                <a:spLocks noChangeArrowheads="1"/>
              </p:cNvSpPr>
              <p:nvPr/>
            </p:nvSpPr>
            <p:spPr bwMode="auto">
              <a:xfrm>
                <a:off x="2086" y="205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87" name="Rectangle 86"/>
              <p:cNvSpPr>
                <a:spLocks noChangeArrowheads="1"/>
              </p:cNvSpPr>
              <p:nvPr/>
            </p:nvSpPr>
            <p:spPr bwMode="auto">
              <a:xfrm>
                <a:off x="2086" y="205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88" name="Rectangle 87"/>
              <p:cNvSpPr>
                <a:spLocks noChangeArrowheads="1"/>
              </p:cNvSpPr>
              <p:nvPr/>
            </p:nvSpPr>
            <p:spPr bwMode="auto">
              <a:xfrm>
                <a:off x="2101" y="205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89" name="Rectangle 88"/>
              <p:cNvSpPr>
                <a:spLocks noChangeArrowheads="1"/>
              </p:cNvSpPr>
              <p:nvPr/>
            </p:nvSpPr>
            <p:spPr bwMode="auto">
              <a:xfrm>
                <a:off x="2116" y="205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90" name="Rectangle 89"/>
              <p:cNvSpPr>
                <a:spLocks noChangeArrowheads="1"/>
              </p:cNvSpPr>
              <p:nvPr/>
            </p:nvSpPr>
            <p:spPr bwMode="auto">
              <a:xfrm>
                <a:off x="2116" y="207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91" name="Rectangle 90"/>
              <p:cNvSpPr>
                <a:spLocks noChangeArrowheads="1"/>
              </p:cNvSpPr>
              <p:nvPr/>
            </p:nvSpPr>
            <p:spPr bwMode="auto">
              <a:xfrm>
                <a:off x="2131" y="207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92" name="Rectangle 91"/>
              <p:cNvSpPr>
                <a:spLocks noChangeArrowheads="1"/>
              </p:cNvSpPr>
              <p:nvPr/>
            </p:nvSpPr>
            <p:spPr bwMode="auto">
              <a:xfrm>
                <a:off x="2146" y="207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93" name="Rectangle 92"/>
              <p:cNvSpPr>
                <a:spLocks noChangeArrowheads="1"/>
              </p:cNvSpPr>
              <p:nvPr/>
            </p:nvSpPr>
            <p:spPr bwMode="auto">
              <a:xfrm>
                <a:off x="2146" y="207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94" name="Rectangle 93"/>
              <p:cNvSpPr>
                <a:spLocks noChangeArrowheads="1"/>
              </p:cNvSpPr>
              <p:nvPr/>
            </p:nvSpPr>
            <p:spPr bwMode="auto">
              <a:xfrm>
                <a:off x="2161" y="207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95" name="Rectangle 94"/>
              <p:cNvSpPr>
                <a:spLocks noChangeArrowheads="1"/>
              </p:cNvSpPr>
              <p:nvPr/>
            </p:nvSpPr>
            <p:spPr bwMode="auto">
              <a:xfrm>
                <a:off x="2176" y="207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96" name="Rectangle 95"/>
              <p:cNvSpPr>
                <a:spLocks noChangeArrowheads="1"/>
              </p:cNvSpPr>
              <p:nvPr/>
            </p:nvSpPr>
            <p:spPr bwMode="auto">
              <a:xfrm>
                <a:off x="2176" y="207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97" name="Rectangle 96"/>
              <p:cNvSpPr>
                <a:spLocks noChangeArrowheads="1"/>
              </p:cNvSpPr>
              <p:nvPr/>
            </p:nvSpPr>
            <p:spPr bwMode="auto">
              <a:xfrm>
                <a:off x="2191" y="208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98" name="Rectangle 97"/>
              <p:cNvSpPr>
                <a:spLocks noChangeArrowheads="1"/>
              </p:cNvSpPr>
              <p:nvPr/>
            </p:nvSpPr>
            <p:spPr bwMode="auto">
              <a:xfrm>
                <a:off x="2191" y="208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99" name="Rectangle 98"/>
              <p:cNvSpPr>
                <a:spLocks noChangeArrowheads="1"/>
              </p:cNvSpPr>
              <p:nvPr/>
            </p:nvSpPr>
            <p:spPr bwMode="auto">
              <a:xfrm>
                <a:off x="2206" y="208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00" name="Rectangle 99"/>
              <p:cNvSpPr>
                <a:spLocks noChangeArrowheads="1"/>
              </p:cNvSpPr>
              <p:nvPr/>
            </p:nvSpPr>
            <p:spPr bwMode="auto">
              <a:xfrm>
                <a:off x="2221" y="208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01" name="Rectangle 100"/>
              <p:cNvSpPr>
                <a:spLocks noChangeArrowheads="1"/>
              </p:cNvSpPr>
              <p:nvPr/>
            </p:nvSpPr>
            <p:spPr bwMode="auto">
              <a:xfrm>
                <a:off x="2221" y="210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02" name="Rectangle 101"/>
              <p:cNvSpPr>
                <a:spLocks noChangeArrowheads="1"/>
              </p:cNvSpPr>
              <p:nvPr/>
            </p:nvSpPr>
            <p:spPr bwMode="auto">
              <a:xfrm>
                <a:off x="2236" y="210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03" name="Rectangle 102"/>
              <p:cNvSpPr>
                <a:spLocks noChangeArrowheads="1"/>
              </p:cNvSpPr>
              <p:nvPr/>
            </p:nvSpPr>
            <p:spPr bwMode="auto">
              <a:xfrm>
                <a:off x="2251" y="210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04" name="Rectangle 103"/>
              <p:cNvSpPr>
                <a:spLocks noChangeArrowheads="1"/>
              </p:cNvSpPr>
              <p:nvPr/>
            </p:nvSpPr>
            <p:spPr bwMode="auto">
              <a:xfrm>
                <a:off x="2251" y="210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05" name="Rectangle 104"/>
              <p:cNvSpPr>
                <a:spLocks noChangeArrowheads="1"/>
              </p:cNvSpPr>
              <p:nvPr/>
            </p:nvSpPr>
            <p:spPr bwMode="auto">
              <a:xfrm>
                <a:off x="2266" y="210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06" name="Rectangle 105"/>
              <p:cNvSpPr>
                <a:spLocks noChangeArrowheads="1"/>
              </p:cNvSpPr>
              <p:nvPr/>
            </p:nvSpPr>
            <p:spPr bwMode="auto">
              <a:xfrm>
                <a:off x="2281" y="210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07" name="Rectangle 106"/>
              <p:cNvSpPr>
                <a:spLocks noChangeArrowheads="1"/>
              </p:cNvSpPr>
              <p:nvPr/>
            </p:nvSpPr>
            <p:spPr bwMode="auto">
              <a:xfrm>
                <a:off x="2281" y="210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08" name="Rectangle 107"/>
              <p:cNvSpPr>
                <a:spLocks noChangeArrowheads="1"/>
              </p:cNvSpPr>
              <p:nvPr/>
            </p:nvSpPr>
            <p:spPr bwMode="auto">
              <a:xfrm>
                <a:off x="2296" y="210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09" name="Rectangle 108"/>
              <p:cNvSpPr>
                <a:spLocks noChangeArrowheads="1"/>
              </p:cNvSpPr>
              <p:nvPr/>
            </p:nvSpPr>
            <p:spPr bwMode="auto">
              <a:xfrm>
                <a:off x="2311" y="211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10" name="Rectangle 109"/>
              <p:cNvSpPr>
                <a:spLocks noChangeArrowheads="1"/>
              </p:cNvSpPr>
              <p:nvPr/>
            </p:nvSpPr>
            <p:spPr bwMode="auto">
              <a:xfrm>
                <a:off x="2311" y="211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11" name="Rectangle 110"/>
              <p:cNvSpPr>
                <a:spLocks noChangeArrowheads="1"/>
              </p:cNvSpPr>
              <p:nvPr/>
            </p:nvSpPr>
            <p:spPr bwMode="auto">
              <a:xfrm>
                <a:off x="2326" y="211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12" name="Rectangle 111"/>
              <p:cNvSpPr>
                <a:spLocks noChangeArrowheads="1"/>
              </p:cNvSpPr>
              <p:nvPr/>
            </p:nvSpPr>
            <p:spPr bwMode="auto">
              <a:xfrm>
                <a:off x="2341" y="211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13" name="Rectangle 112"/>
              <p:cNvSpPr>
                <a:spLocks noChangeArrowheads="1"/>
              </p:cNvSpPr>
              <p:nvPr/>
            </p:nvSpPr>
            <p:spPr bwMode="auto">
              <a:xfrm>
                <a:off x="2341" y="211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14" name="Rectangle 113"/>
              <p:cNvSpPr>
                <a:spLocks noChangeArrowheads="1"/>
              </p:cNvSpPr>
              <p:nvPr/>
            </p:nvSpPr>
            <p:spPr bwMode="auto">
              <a:xfrm>
                <a:off x="2356" y="211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15" name="Rectangle 114"/>
              <p:cNvSpPr>
                <a:spLocks noChangeArrowheads="1"/>
              </p:cNvSpPr>
              <p:nvPr/>
            </p:nvSpPr>
            <p:spPr bwMode="auto">
              <a:xfrm>
                <a:off x="2371" y="211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16" name="Rectangle 115"/>
              <p:cNvSpPr>
                <a:spLocks noChangeArrowheads="1"/>
              </p:cNvSpPr>
              <p:nvPr/>
            </p:nvSpPr>
            <p:spPr bwMode="auto">
              <a:xfrm>
                <a:off x="2371" y="213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17" name="Rectangle 116"/>
              <p:cNvSpPr>
                <a:spLocks noChangeArrowheads="1"/>
              </p:cNvSpPr>
              <p:nvPr/>
            </p:nvSpPr>
            <p:spPr bwMode="auto">
              <a:xfrm>
                <a:off x="2386" y="213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18" name="Rectangle 117"/>
              <p:cNvSpPr>
                <a:spLocks noChangeArrowheads="1"/>
              </p:cNvSpPr>
              <p:nvPr/>
            </p:nvSpPr>
            <p:spPr bwMode="auto">
              <a:xfrm>
                <a:off x="2401" y="213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19" name="Rectangle 118"/>
              <p:cNvSpPr>
                <a:spLocks noChangeArrowheads="1"/>
              </p:cNvSpPr>
              <p:nvPr/>
            </p:nvSpPr>
            <p:spPr bwMode="auto">
              <a:xfrm>
                <a:off x="2401" y="213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20" name="Rectangle 119"/>
              <p:cNvSpPr>
                <a:spLocks noChangeArrowheads="1"/>
              </p:cNvSpPr>
              <p:nvPr/>
            </p:nvSpPr>
            <p:spPr bwMode="auto">
              <a:xfrm>
                <a:off x="2416" y="214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21" name="Rectangle 120"/>
              <p:cNvSpPr>
                <a:spLocks noChangeArrowheads="1"/>
              </p:cNvSpPr>
              <p:nvPr/>
            </p:nvSpPr>
            <p:spPr bwMode="auto">
              <a:xfrm>
                <a:off x="2416" y="214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22" name="Rectangle 121"/>
              <p:cNvSpPr>
                <a:spLocks noChangeArrowheads="1"/>
              </p:cNvSpPr>
              <p:nvPr/>
            </p:nvSpPr>
            <p:spPr bwMode="auto">
              <a:xfrm>
                <a:off x="2431" y="214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23" name="Rectangle 122"/>
              <p:cNvSpPr>
                <a:spLocks noChangeArrowheads="1"/>
              </p:cNvSpPr>
              <p:nvPr/>
            </p:nvSpPr>
            <p:spPr bwMode="auto">
              <a:xfrm>
                <a:off x="2446" y="214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24" name="Rectangle 123"/>
              <p:cNvSpPr>
                <a:spLocks noChangeArrowheads="1"/>
              </p:cNvSpPr>
              <p:nvPr/>
            </p:nvSpPr>
            <p:spPr bwMode="auto">
              <a:xfrm>
                <a:off x="2446" y="216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25" name="Rectangle 124"/>
              <p:cNvSpPr>
                <a:spLocks noChangeArrowheads="1"/>
              </p:cNvSpPr>
              <p:nvPr/>
            </p:nvSpPr>
            <p:spPr bwMode="auto">
              <a:xfrm>
                <a:off x="2461" y="216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26" name="Rectangle 125"/>
              <p:cNvSpPr>
                <a:spLocks noChangeArrowheads="1"/>
              </p:cNvSpPr>
              <p:nvPr/>
            </p:nvSpPr>
            <p:spPr bwMode="auto">
              <a:xfrm>
                <a:off x="2476" y="216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27" name="Rectangle 126"/>
              <p:cNvSpPr>
                <a:spLocks noChangeArrowheads="1"/>
              </p:cNvSpPr>
              <p:nvPr/>
            </p:nvSpPr>
            <p:spPr bwMode="auto">
              <a:xfrm>
                <a:off x="2476" y="216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28" name="Rectangle 127"/>
              <p:cNvSpPr>
                <a:spLocks noChangeArrowheads="1"/>
              </p:cNvSpPr>
              <p:nvPr/>
            </p:nvSpPr>
            <p:spPr bwMode="auto">
              <a:xfrm>
                <a:off x="2491" y="216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29" name="Rectangle 128"/>
              <p:cNvSpPr>
                <a:spLocks noChangeArrowheads="1"/>
              </p:cNvSpPr>
              <p:nvPr/>
            </p:nvSpPr>
            <p:spPr bwMode="auto">
              <a:xfrm>
                <a:off x="2506" y="216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30" name="Rectangle 129"/>
              <p:cNvSpPr>
                <a:spLocks noChangeArrowheads="1"/>
              </p:cNvSpPr>
              <p:nvPr/>
            </p:nvSpPr>
            <p:spPr bwMode="auto">
              <a:xfrm>
                <a:off x="2506" y="216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31" name="Rectangle 130"/>
              <p:cNvSpPr>
                <a:spLocks noChangeArrowheads="1"/>
              </p:cNvSpPr>
              <p:nvPr/>
            </p:nvSpPr>
            <p:spPr bwMode="auto">
              <a:xfrm>
                <a:off x="2521" y="216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32" name="Rectangle 131"/>
              <p:cNvSpPr>
                <a:spLocks noChangeArrowheads="1"/>
              </p:cNvSpPr>
              <p:nvPr/>
            </p:nvSpPr>
            <p:spPr bwMode="auto">
              <a:xfrm>
                <a:off x="2536" y="216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33" name="Rectangle 132"/>
              <p:cNvSpPr>
                <a:spLocks noChangeArrowheads="1"/>
              </p:cNvSpPr>
              <p:nvPr/>
            </p:nvSpPr>
            <p:spPr bwMode="auto">
              <a:xfrm>
                <a:off x="2536" y="217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34" name="Rectangle 133"/>
              <p:cNvSpPr>
                <a:spLocks noChangeArrowheads="1"/>
              </p:cNvSpPr>
              <p:nvPr/>
            </p:nvSpPr>
            <p:spPr bwMode="auto">
              <a:xfrm>
                <a:off x="2551" y="217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35" name="Rectangle 134"/>
              <p:cNvSpPr>
                <a:spLocks noChangeArrowheads="1"/>
              </p:cNvSpPr>
              <p:nvPr/>
            </p:nvSpPr>
            <p:spPr bwMode="auto">
              <a:xfrm>
                <a:off x="2566" y="217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36" name="Rectangle 135"/>
              <p:cNvSpPr>
                <a:spLocks noChangeArrowheads="1"/>
              </p:cNvSpPr>
              <p:nvPr/>
            </p:nvSpPr>
            <p:spPr bwMode="auto">
              <a:xfrm>
                <a:off x="2566" y="217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37" name="Rectangle 136"/>
              <p:cNvSpPr>
                <a:spLocks noChangeArrowheads="1"/>
              </p:cNvSpPr>
              <p:nvPr/>
            </p:nvSpPr>
            <p:spPr bwMode="auto">
              <a:xfrm>
                <a:off x="2581" y="219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38" name="Rectangle 137"/>
              <p:cNvSpPr>
                <a:spLocks noChangeArrowheads="1"/>
              </p:cNvSpPr>
              <p:nvPr/>
            </p:nvSpPr>
            <p:spPr bwMode="auto">
              <a:xfrm>
                <a:off x="2596" y="219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39" name="Rectangle 138"/>
              <p:cNvSpPr>
                <a:spLocks noChangeArrowheads="1"/>
              </p:cNvSpPr>
              <p:nvPr/>
            </p:nvSpPr>
            <p:spPr bwMode="auto">
              <a:xfrm>
                <a:off x="2596" y="219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40" name="Rectangle 139"/>
              <p:cNvSpPr>
                <a:spLocks noChangeArrowheads="1"/>
              </p:cNvSpPr>
              <p:nvPr/>
            </p:nvSpPr>
            <p:spPr bwMode="auto">
              <a:xfrm>
                <a:off x="2611" y="219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41" name="Rectangle 140"/>
              <p:cNvSpPr>
                <a:spLocks noChangeArrowheads="1"/>
              </p:cNvSpPr>
              <p:nvPr/>
            </p:nvSpPr>
            <p:spPr bwMode="auto">
              <a:xfrm>
                <a:off x="2626" y="220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42" name="Rectangle 141"/>
              <p:cNvSpPr>
                <a:spLocks noChangeArrowheads="1"/>
              </p:cNvSpPr>
              <p:nvPr/>
            </p:nvSpPr>
            <p:spPr bwMode="auto">
              <a:xfrm>
                <a:off x="2626" y="220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43" name="Rectangle 142"/>
              <p:cNvSpPr>
                <a:spLocks noChangeArrowheads="1"/>
              </p:cNvSpPr>
              <p:nvPr/>
            </p:nvSpPr>
            <p:spPr bwMode="auto">
              <a:xfrm>
                <a:off x="2641" y="220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44" name="Rectangle 143"/>
              <p:cNvSpPr>
                <a:spLocks noChangeArrowheads="1"/>
              </p:cNvSpPr>
              <p:nvPr/>
            </p:nvSpPr>
            <p:spPr bwMode="auto">
              <a:xfrm>
                <a:off x="2641" y="220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45" name="Rectangle 144"/>
              <p:cNvSpPr>
                <a:spLocks noChangeArrowheads="1"/>
              </p:cNvSpPr>
              <p:nvPr/>
            </p:nvSpPr>
            <p:spPr bwMode="auto">
              <a:xfrm>
                <a:off x="2656" y="222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46" name="Rectangle 145"/>
              <p:cNvSpPr>
                <a:spLocks noChangeArrowheads="1"/>
              </p:cNvSpPr>
              <p:nvPr/>
            </p:nvSpPr>
            <p:spPr bwMode="auto">
              <a:xfrm>
                <a:off x="2671" y="222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47" name="Rectangle 146"/>
              <p:cNvSpPr>
                <a:spLocks noChangeArrowheads="1"/>
              </p:cNvSpPr>
              <p:nvPr/>
            </p:nvSpPr>
            <p:spPr bwMode="auto">
              <a:xfrm>
                <a:off x="2671" y="222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48" name="Rectangle 147"/>
              <p:cNvSpPr>
                <a:spLocks noChangeArrowheads="1"/>
              </p:cNvSpPr>
              <p:nvPr/>
            </p:nvSpPr>
            <p:spPr bwMode="auto">
              <a:xfrm>
                <a:off x="2686" y="222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49" name="Rectangle 148"/>
              <p:cNvSpPr>
                <a:spLocks noChangeArrowheads="1"/>
              </p:cNvSpPr>
              <p:nvPr/>
            </p:nvSpPr>
            <p:spPr bwMode="auto">
              <a:xfrm>
                <a:off x="2701" y="223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50" name="Rectangle 149"/>
              <p:cNvSpPr>
                <a:spLocks noChangeArrowheads="1"/>
              </p:cNvSpPr>
              <p:nvPr/>
            </p:nvSpPr>
            <p:spPr bwMode="auto">
              <a:xfrm>
                <a:off x="2701" y="223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51" name="Rectangle 150"/>
              <p:cNvSpPr>
                <a:spLocks noChangeArrowheads="1"/>
              </p:cNvSpPr>
              <p:nvPr/>
            </p:nvSpPr>
            <p:spPr bwMode="auto">
              <a:xfrm>
                <a:off x="2716" y="223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52" name="Rectangle 151"/>
              <p:cNvSpPr>
                <a:spLocks noChangeArrowheads="1"/>
              </p:cNvSpPr>
              <p:nvPr/>
            </p:nvSpPr>
            <p:spPr bwMode="auto">
              <a:xfrm>
                <a:off x="2731" y="223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53" name="Rectangle 152"/>
              <p:cNvSpPr>
                <a:spLocks noChangeArrowheads="1"/>
              </p:cNvSpPr>
              <p:nvPr/>
            </p:nvSpPr>
            <p:spPr bwMode="auto">
              <a:xfrm>
                <a:off x="2731" y="223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54" name="Rectangle 153"/>
              <p:cNvSpPr>
                <a:spLocks noChangeArrowheads="1"/>
              </p:cNvSpPr>
              <p:nvPr/>
            </p:nvSpPr>
            <p:spPr bwMode="auto">
              <a:xfrm>
                <a:off x="2746" y="223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55" name="Rectangle 154"/>
              <p:cNvSpPr>
                <a:spLocks noChangeArrowheads="1"/>
              </p:cNvSpPr>
              <p:nvPr/>
            </p:nvSpPr>
            <p:spPr bwMode="auto">
              <a:xfrm>
                <a:off x="2761" y="225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56" name="Rectangle 155"/>
              <p:cNvSpPr>
                <a:spLocks noChangeArrowheads="1"/>
              </p:cNvSpPr>
              <p:nvPr/>
            </p:nvSpPr>
            <p:spPr bwMode="auto">
              <a:xfrm>
                <a:off x="2761" y="225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57" name="Rectangle 156"/>
              <p:cNvSpPr>
                <a:spLocks noChangeArrowheads="1"/>
              </p:cNvSpPr>
              <p:nvPr/>
            </p:nvSpPr>
            <p:spPr bwMode="auto">
              <a:xfrm>
                <a:off x="2776" y="225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58" name="Rectangle 157"/>
              <p:cNvSpPr>
                <a:spLocks noChangeArrowheads="1"/>
              </p:cNvSpPr>
              <p:nvPr/>
            </p:nvSpPr>
            <p:spPr bwMode="auto">
              <a:xfrm>
                <a:off x="2791" y="226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59" name="Rectangle 158"/>
              <p:cNvSpPr>
                <a:spLocks noChangeArrowheads="1"/>
              </p:cNvSpPr>
              <p:nvPr/>
            </p:nvSpPr>
            <p:spPr bwMode="auto">
              <a:xfrm>
                <a:off x="2791" y="228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60" name="Rectangle 159"/>
              <p:cNvSpPr>
                <a:spLocks noChangeArrowheads="1"/>
              </p:cNvSpPr>
              <p:nvPr/>
            </p:nvSpPr>
            <p:spPr bwMode="auto">
              <a:xfrm>
                <a:off x="2806" y="229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61" name="Rectangle 160"/>
              <p:cNvSpPr>
                <a:spLocks noChangeArrowheads="1"/>
              </p:cNvSpPr>
              <p:nvPr/>
            </p:nvSpPr>
            <p:spPr bwMode="auto">
              <a:xfrm>
                <a:off x="2821" y="231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62" name="Rectangle 161"/>
              <p:cNvSpPr>
                <a:spLocks noChangeArrowheads="1"/>
              </p:cNvSpPr>
              <p:nvPr/>
            </p:nvSpPr>
            <p:spPr bwMode="auto">
              <a:xfrm>
                <a:off x="2821" y="231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63" name="Rectangle 162"/>
              <p:cNvSpPr>
                <a:spLocks noChangeArrowheads="1"/>
              </p:cNvSpPr>
              <p:nvPr/>
            </p:nvSpPr>
            <p:spPr bwMode="auto">
              <a:xfrm>
                <a:off x="2836" y="231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64" name="Rectangle 163"/>
              <p:cNvSpPr>
                <a:spLocks noChangeArrowheads="1"/>
              </p:cNvSpPr>
              <p:nvPr/>
            </p:nvSpPr>
            <p:spPr bwMode="auto">
              <a:xfrm>
                <a:off x="2851" y="231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65" name="Rectangle 164"/>
              <p:cNvSpPr>
                <a:spLocks noChangeArrowheads="1"/>
              </p:cNvSpPr>
              <p:nvPr/>
            </p:nvSpPr>
            <p:spPr bwMode="auto">
              <a:xfrm>
                <a:off x="2851" y="232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66" name="Rectangle 165"/>
              <p:cNvSpPr>
                <a:spLocks noChangeArrowheads="1"/>
              </p:cNvSpPr>
              <p:nvPr/>
            </p:nvSpPr>
            <p:spPr bwMode="auto">
              <a:xfrm>
                <a:off x="2866" y="232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67" name="Rectangle 166"/>
              <p:cNvSpPr>
                <a:spLocks noChangeArrowheads="1"/>
              </p:cNvSpPr>
              <p:nvPr/>
            </p:nvSpPr>
            <p:spPr bwMode="auto">
              <a:xfrm>
                <a:off x="2881" y="234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68" name="Rectangle 167"/>
              <p:cNvSpPr>
                <a:spLocks noChangeArrowheads="1"/>
              </p:cNvSpPr>
              <p:nvPr/>
            </p:nvSpPr>
            <p:spPr bwMode="auto">
              <a:xfrm>
                <a:off x="2881" y="234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69" name="Rectangle 168"/>
              <p:cNvSpPr>
                <a:spLocks noChangeArrowheads="1"/>
              </p:cNvSpPr>
              <p:nvPr/>
            </p:nvSpPr>
            <p:spPr bwMode="auto">
              <a:xfrm>
                <a:off x="2896" y="234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70" name="Rectangle 169"/>
              <p:cNvSpPr>
                <a:spLocks noChangeArrowheads="1"/>
              </p:cNvSpPr>
              <p:nvPr/>
            </p:nvSpPr>
            <p:spPr bwMode="auto">
              <a:xfrm>
                <a:off x="2896" y="234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71" name="Rectangle 170"/>
              <p:cNvSpPr>
                <a:spLocks noChangeArrowheads="1"/>
              </p:cNvSpPr>
              <p:nvPr/>
            </p:nvSpPr>
            <p:spPr bwMode="auto">
              <a:xfrm>
                <a:off x="2911" y="234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72" name="Rectangle 171"/>
              <p:cNvSpPr>
                <a:spLocks noChangeArrowheads="1"/>
              </p:cNvSpPr>
              <p:nvPr/>
            </p:nvSpPr>
            <p:spPr bwMode="auto">
              <a:xfrm>
                <a:off x="2926" y="235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73" name="Rectangle 172"/>
              <p:cNvSpPr>
                <a:spLocks noChangeArrowheads="1"/>
              </p:cNvSpPr>
              <p:nvPr/>
            </p:nvSpPr>
            <p:spPr bwMode="auto">
              <a:xfrm>
                <a:off x="2926" y="235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74" name="Rectangle 173"/>
              <p:cNvSpPr>
                <a:spLocks noChangeArrowheads="1"/>
              </p:cNvSpPr>
              <p:nvPr/>
            </p:nvSpPr>
            <p:spPr bwMode="auto">
              <a:xfrm>
                <a:off x="2941" y="237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75" name="Rectangle 174"/>
              <p:cNvSpPr>
                <a:spLocks noChangeArrowheads="1"/>
              </p:cNvSpPr>
              <p:nvPr/>
            </p:nvSpPr>
            <p:spPr bwMode="auto">
              <a:xfrm>
                <a:off x="2956" y="237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76" name="Rectangle 175"/>
              <p:cNvSpPr>
                <a:spLocks noChangeArrowheads="1"/>
              </p:cNvSpPr>
              <p:nvPr/>
            </p:nvSpPr>
            <p:spPr bwMode="auto">
              <a:xfrm>
                <a:off x="2956" y="237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77" name="Rectangle 176"/>
              <p:cNvSpPr>
                <a:spLocks noChangeArrowheads="1"/>
              </p:cNvSpPr>
              <p:nvPr/>
            </p:nvSpPr>
            <p:spPr bwMode="auto">
              <a:xfrm>
                <a:off x="2971" y="237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78" name="Rectangle 177"/>
              <p:cNvSpPr>
                <a:spLocks noChangeArrowheads="1"/>
              </p:cNvSpPr>
              <p:nvPr/>
            </p:nvSpPr>
            <p:spPr bwMode="auto">
              <a:xfrm>
                <a:off x="2986" y="237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79" name="Rectangle 178"/>
              <p:cNvSpPr>
                <a:spLocks noChangeArrowheads="1"/>
              </p:cNvSpPr>
              <p:nvPr/>
            </p:nvSpPr>
            <p:spPr bwMode="auto">
              <a:xfrm>
                <a:off x="2986" y="237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80" name="Rectangle 179"/>
              <p:cNvSpPr>
                <a:spLocks noChangeArrowheads="1"/>
              </p:cNvSpPr>
              <p:nvPr/>
            </p:nvSpPr>
            <p:spPr bwMode="auto">
              <a:xfrm>
                <a:off x="3001" y="237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81" name="Rectangle 180"/>
              <p:cNvSpPr>
                <a:spLocks noChangeArrowheads="1"/>
              </p:cNvSpPr>
              <p:nvPr/>
            </p:nvSpPr>
            <p:spPr bwMode="auto">
              <a:xfrm>
                <a:off x="3016" y="238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82" name="Rectangle 181"/>
              <p:cNvSpPr>
                <a:spLocks noChangeArrowheads="1"/>
              </p:cNvSpPr>
              <p:nvPr/>
            </p:nvSpPr>
            <p:spPr bwMode="auto">
              <a:xfrm>
                <a:off x="3016" y="238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83" name="Rectangle 182"/>
              <p:cNvSpPr>
                <a:spLocks noChangeArrowheads="1"/>
              </p:cNvSpPr>
              <p:nvPr/>
            </p:nvSpPr>
            <p:spPr bwMode="auto">
              <a:xfrm>
                <a:off x="3031" y="240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84" name="Rectangle 183"/>
              <p:cNvSpPr>
                <a:spLocks noChangeArrowheads="1"/>
              </p:cNvSpPr>
              <p:nvPr/>
            </p:nvSpPr>
            <p:spPr bwMode="auto">
              <a:xfrm>
                <a:off x="3046" y="240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85" name="Rectangle 184"/>
              <p:cNvSpPr>
                <a:spLocks noChangeArrowheads="1"/>
              </p:cNvSpPr>
              <p:nvPr/>
            </p:nvSpPr>
            <p:spPr bwMode="auto">
              <a:xfrm>
                <a:off x="3046" y="240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86" name="Rectangle 185"/>
              <p:cNvSpPr>
                <a:spLocks noChangeArrowheads="1"/>
              </p:cNvSpPr>
              <p:nvPr/>
            </p:nvSpPr>
            <p:spPr bwMode="auto">
              <a:xfrm>
                <a:off x="3061" y="240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87" name="Rectangle 186"/>
              <p:cNvSpPr>
                <a:spLocks noChangeArrowheads="1"/>
              </p:cNvSpPr>
              <p:nvPr/>
            </p:nvSpPr>
            <p:spPr bwMode="auto">
              <a:xfrm>
                <a:off x="3076" y="241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88" name="Rectangle 187"/>
              <p:cNvSpPr>
                <a:spLocks noChangeArrowheads="1"/>
              </p:cNvSpPr>
              <p:nvPr/>
            </p:nvSpPr>
            <p:spPr bwMode="auto">
              <a:xfrm>
                <a:off x="3076" y="241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89" name="Rectangle 188"/>
              <p:cNvSpPr>
                <a:spLocks noChangeArrowheads="1"/>
              </p:cNvSpPr>
              <p:nvPr/>
            </p:nvSpPr>
            <p:spPr bwMode="auto">
              <a:xfrm>
                <a:off x="3091" y="241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90" name="Rectangle 189"/>
              <p:cNvSpPr>
                <a:spLocks noChangeArrowheads="1"/>
              </p:cNvSpPr>
              <p:nvPr/>
            </p:nvSpPr>
            <p:spPr bwMode="auto">
              <a:xfrm>
                <a:off x="3106" y="241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91" name="Rectangle 190"/>
              <p:cNvSpPr>
                <a:spLocks noChangeArrowheads="1"/>
              </p:cNvSpPr>
              <p:nvPr/>
            </p:nvSpPr>
            <p:spPr bwMode="auto">
              <a:xfrm>
                <a:off x="3106" y="241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92" name="Rectangle 191"/>
              <p:cNvSpPr>
                <a:spLocks noChangeArrowheads="1"/>
              </p:cNvSpPr>
              <p:nvPr/>
            </p:nvSpPr>
            <p:spPr bwMode="auto">
              <a:xfrm>
                <a:off x="3121" y="243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93" name="Rectangle 192"/>
              <p:cNvSpPr>
                <a:spLocks noChangeArrowheads="1"/>
              </p:cNvSpPr>
              <p:nvPr/>
            </p:nvSpPr>
            <p:spPr bwMode="auto">
              <a:xfrm>
                <a:off x="3121" y="244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94" name="Rectangle 193"/>
              <p:cNvSpPr>
                <a:spLocks noChangeArrowheads="1"/>
              </p:cNvSpPr>
              <p:nvPr/>
            </p:nvSpPr>
            <p:spPr bwMode="auto">
              <a:xfrm>
                <a:off x="3136" y="244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95" name="Rectangle 194"/>
              <p:cNvSpPr>
                <a:spLocks noChangeArrowheads="1"/>
              </p:cNvSpPr>
              <p:nvPr/>
            </p:nvSpPr>
            <p:spPr bwMode="auto">
              <a:xfrm>
                <a:off x="3151" y="244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96" name="Rectangle 195"/>
              <p:cNvSpPr>
                <a:spLocks noChangeArrowheads="1"/>
              </p:cNvSpPr>
              <p:nvPr/>
            </p:nvSpPr>
            <p:spPr bwMode="auto">
              <a:xfrm>
                <a:off x="3151" y="244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97" name="Rectangle 196"/>
              <p:cNvSpPr>
                <a:spLocks noChangeArrowheads="1"/>
              </p:cNvSpPr>
              <p:nvPr/>
            </p:nvSpPr>
            <p:spPr bwMode="auto">
              <a:xfrm>
                <a:off x="3166" y="244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98" name="Rectangle 197"/>
              <p:cNvSpPr>
                <a:spLocks noChangeArrowheads="1"/>
              </p:cNvSpPr>
              <p:nvPr/>
            </p:nvSpPr>
            <p:spPr bwMode="auto">
              <a:xfrm>
                <a:off x="3181" y="246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99" name="Rectangle 198"/>
              <p:cNvSpPr>
                <a:spLocks noChangeArrowheads="1"/>
              </p:cNvSpPr>
              <p:nvPr/>
            </p:nvSpPr>
            <p:spPr bwMode="auto">
              <a:xfrm>
                <a:off x="3181" y="246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00" name="Rectangle 199"/>
              <p:cNvSpPr>
                <a:spLocks noChangeArrowheads="1"/>
              </p:cNvSpPr>
              <p:nvPr/>
            </p:nvSpPr>
            <p:spPr bwMode="auto">
              <a:xfrm>
                <a:off x="3196" y="246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01" name="Rectangle 200"/>
              <p:cNvSpPr>
                <a:spLocks noChangeArrowheads="1"/>
              </p:cNvSpPr>
              <p:nvPr/>
            </p:nvSpPr>
            <p:spPr bwMode="auto">
              <a:xfrm>
                <a:off x="3211" y="246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02" name="Rectangle 201"/>
              <p:cNvSpPr>
                <a:spLocks noChangeArrowheads="1"/>
              </p:cNvSpPr>
              <p:nvPr/>
            </p:nvSpPr>
            <p:spPr bwMode="auto">
              <a:xfrm>
                <a:off x="3211" y="247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03" name="Rectangle 202"/>
              <p:cNvSpPr>
                <a:spLocks noChangeArrowheads="1"/>
              </p:cNvSpPr>
              <p:nvPr/>
            </p:nvSpPr>
            <p:spPr bwMode="auto">
              <a:xfrm>
                <a:off x="3226" y="249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04" name="Rectangle 203"/>
              <p:cNvSpPr>
                <a:spLocks noChangeArrowheads="1"/>
              </p:cNvSpPr>
              <p:nvPr/>
            </p:nvSpPr>
            <p:spPr bwMode="auto">
              <a:xfrm>
                <a:off x="3241" y="249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05" name="Rectangle 204"/>
              <p:cNvSpPr>
                <a:spLocks noChangeArrowheads="1"/>
              </p:cNvSpPr>
              <p:nvPr/>
            </p:nvSpPr>
            <p:spPr bwMode="auto">
              <a:xfrm>
                <a:off x="3241" y="252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06" name="Rectangle 205"/>
              <p:cNvSpPr>
                <a:spLocks noChangeArrowheads="1"/>
              </p:cNvSpPr>
              <p:nvPr/>
            </p:nvSpPr>
            <p:spPr bwMode="auto">
              <a:xfrm>
                <a:off x="3256" y="252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07" name="Rectangle 206"/>
              <p:cNvSpPr>
                <a:spLocks noChangeArrowheads="1"/>
              </p:cNvSpPr>
              <p:nvPr/>
            </p:nvSpPr>
            <p:spPr bwMode="auto">
              <a:xfrm>
                <a:off x="3271" y="253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08" name="Rectangle 207"/>
              <p:cNvSpPr>
                <a:spLocks noChangeArrowheads="1"/>
              </p:cNvSpPr>
              <p:nvPr/>
            </p:nvSpPr>
            <p:spPr bwMode="auto">
              <a:xfrm>
                <a:off x="3271" y="253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09" name="Rectangle 208"/>
              <p:cNvSpPr>
                <a:spLocks noChangeArrowheads="1"/>
              </p:cNvSpPr>
              <p:nvPr/>
            </p:nvSpPr>
            <p:spPr bwMode="auto">
              <a:xfrm>
                <a:off x="3286" y="255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10" name="Rectangle 209"/>
              <p:cNvSpPr>
                <a:spLocks noChangeArrowheads="1"/>
              </p:cNvSpPr>
              <p:nvPr/>
            </p:nvSpPr>
            <p:spPr bwMode="auto">
              <a:xfrm>
                <a:off x="3301" y="255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11" name="Rectangle 210"/>
              <p:cNvSpPr>
                <a:spLocks noChangeArrowheads="1"/>
              </p:cNvSpPr>
              <p:nvPr/>
            </p:nvSpPr>
            <p:spPr bwMode="auto">
              <a:xfrm>
                <a:off x="3301" y="255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12" name="Rectangle 211"/>
              <p:cNvSpPr>
                <a:spLocks noChangeArrowheads="1"/>
              </p:cNvSpPr>
              <p:nvPr/>
            </p:nvSpPr>
            <p:spPr bwMode="auto">
              <a:xfrm>
                <a:off x="3316" y="255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13" name="Rectangle 212"/>
              <p:cNvSpPr>
                <a:spLocks noChangeArrowheads="1"/>
              </p:cNvSpPr>
              <p:nvPr/>
            </p:nvSpPr>
            <p:spPr bwMode="auto">
              <a:xfrm>
                <a:off x="3331" y="258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14" name="Rectangle 213"/>
              <p:cNvSpPr>
                <a:spLocks noChangeArrowheads="1"/>
              </p:cNvSpPr>
              <p:nvPr/>
            </p:nvSpPr>
            <p:spPr bwMode="auto">
              <a:xfrm>
                <a:off x="3331" y="258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15" name="Rectangle 214"/>
              <p:cNvSpPr>
                <a:spLocks noChangeArrowheads="1"/>
              </p:cNvSpPr>
              <p:nvPr/>
            </p:nvSpPr>
            <p:spPr bwMode="auto">
              <a:xfrm>
                <a:off x="3346" y="258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16" name="Rectangle 215"/>
              <p:cNvSpPr>
                <a:spLocks noChangeArrowheads="1"/>
              </p:cNvSpPr>
              <p:nvPr/>
            </p:nvSpPr>
            <p:spPr bwMode="auto">
              <a:xfrm>
                <a:off x="3346" y="258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17" name="Rectangle 216"/>
              <p:cNvSpPr>
                <a:spLocks noChangeArrowheads="1"/>
              </p:cNvSpPr>
              <p:nvPr/>
            </p:nvSpPr>
            <p:spPr bwMode="auto">
              <a:xfrm>
                <a:off x="3361" y="258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18" name="Rectangle 217"/>
              <p:cNvSpPr>
                <a:spLocks noChangeArrowheads="1"/>
              </p:cNvSpPr>
              <p:nvPr/>
            </p:nvSpPr>
            <p:spPr bwMode="auto">
              <a:xfrm>
                <a:off x="3376" y="258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19" name="Rectangle 218"/>
              <p:cNvSpPr>
                <a:spLocks noChangeArrowheads="1"/>
              </p:cNvSpPr>
              <p:nvPr/>
            </p:nvSpPr>
            <p:spPr bwMode="auto">
              <a:xfrm>
                <a:off x="3376" y="258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20" name="Rectangle 219"/>
              <p:cNvSpPr>
                <a:spLocks noChangeArrowheads="1"/>
              </p:cNvSpPr>
              <p:nvPr/>
            </p:nvSpPr>
            <p:spPr bwMode="auto">
              <a:xfrm>
                <a:off x="3391" y="258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21" name="Rectangle 220"/>
              <p:cNvSpPr>
                <a:spLocks noChangeArrowheads="1"/>
              </p:cNvSpPr>
              <p:nvPr/>
            </p:nvSpPr>
            <p:spPr bwMode="auto">
              <a:xfrm>
                <a:off x="3406" y="261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22" name="Rectangle 221"/>
              <p:cNvSpPr>
                <a:spLocks noChangeArrowheads="1"/>
              </p:cNvSpPr>
              <p:nvPr/>
            </p:nvSpPr>
            <p:spPr bwMode="auto">
              <a:xfrm>
                <a:off x="3406" y="261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23" name="Rectangle 222"/>
              <p:cNvSpPr>
                <a:spLocks noChangeArrowheads="1"/>
              </p:cNvSpPr>
              <p:nvPr/>
            </p:nvSpPr>
            <p:spPr bwMode="auto">
              <a:xfrm>
                <a:off x="3421" y="2613"/>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24" name="Rectangle 223"/>
              <p:cNvSpPr>
                <a:spLocks noChangeArrowheads="1"/>
              </p:cNvSpPr>
              <p:nvPr/>
            </p:nvSpPr>
            <p:spPr bwMode="auto">
              <a:xfrm>
                <a:off x="3436" y="265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25" name="Rectangle 224"/>
              <p:cNvSpPr>
                <a:spLocks noChangeArrowheads="1"/>
              </p:cNvSpPr>
              <p:nvPr/>
            </p:nvSpPr>
            <p:spPr bwMode="auto">
              <a:xfrm>
                <a:off x="3436" y="265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26" name="Rectangle 225"/>
              <p:cNvSpPr>
                <a:spLocks noChangeArrowheads="1"/>
              </p:cNvSpPr>
              <p:nvPr/>
            </p:nvSpPr>
            <p:spPr bwMode="auto">
              <a:xfrm>
                <a:off x="3451" y="265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27" name="Rectangle 226"/>
              <p:cNvSpPr>
                <a:spLocks noChangeArrowheads="1"/>
              </p:cNvSpPr>
              <p:nvPr/>
            </p:nvSpPr>
            <p:spPr bwMode="auto">
              <a:xfrm>
                <a:off x="3466" y="265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28" name="Rectangle 227"/>
              <p:cNvSpPr>
                <a:spLocks noChangeArrowheads="1"/>
              </p:cNvSpPr>
              <p:nvPr/>
            </p:nvSpPr>
            <p:spPr bwMode="auto">
              <a:xfrm>
                <a:off x="3466" y="265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29" name="Rectangle 228"/>
              <p:cNvSpPr>
                <a:spLocks noChangeArrowheads="1"/>
              </p:cNvSpPr>
              <p:nvPr/>
            </p:nvSpPr>
            <p:spPr bwMode="auto">
              <a:xfrm>
                <a:off x="3481" y="265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30" name="Rectangle 229"/>
              <p:cNvSpPr>
                <a:spLocks noChangeArrowheads="1"/>
              </p:cNvSpPr>
              <p:nvPr/>
            </p:nvSpPr>
            <p:spPr bwMode="auto">
              <a:xfrm>
                <a:off x="3496" y="2658"/>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31" name="Rectangle 230"/>
              <p:cNvSpPr>
                <a:spLocks noChangeArrowheads="1"/>
              </p:cNvSpPr>
              <p:nvPr/>
            </p:nvSpPr>
            <p:spPr bwMode="auto">
              <a:xfrm>
                <a:off x="3496" y="2703"/>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32" name="Rectangle 231"/>
              <p:cNvSpPr>
                <a:spLocks noChangeArrowheads="1"/>
              </p:cNvSpPr>
              <p:nvPr/>
            </p:nvSpPr>
            <p:spPr bwMode="auto">
              <a:xfrm>
                <a:off x="3511" y="2703"/>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33" name="Rectangle 232"/>
              <p:cNvSpPr>
                <a:spLocks noChangeArrowheads="1"/>
              </p:cNvSpPr>
              <p:nvPr/>
            </p:nvSpPr>
            <p:spPr bwMode="auto">
              <a:xfrm>
                <a:off x="3526" y="2703"/>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34" name="Rectangle 233"/>
              <p:cNvSpPr>
                <a:spLocks noChangeArrowheads="1"/>
              </p:cNvSpPr>
              <p:nvPr/>
            </p:nvSpPr>
            <p:spPr bwMode="auto">
              <a:xfrm>
                <a:off x="3526" y="2703"/>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35" name="Rectangle 234"/>
              <p:cNvSpPr>
                <a:spLocks noChangeArrowheads="1"/>
              </p:cNvSpPr>
              <p:nvPr/>
            </p:nvSpPr>
            <p:spPr bwMode="auto">
              <a:xfrm>
                <a:off x="3541" y="2703"/>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36" name="Rectangle 235"/>
              <p:cNvSpPr>
                <a:spLocks noChangeArrowheads="1"/>
              </p:cNvSpPr>
              <p:nvPr/>
            </p:nvSpPr>
            <p:spPr bwMode="auto">
              <a:xfrm>
                <a:off x="3556" y="2703"/>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37" name="Rectangle 236"/>
              <p:cNvSpPr>
                <a:spLocks noChangeArrowheads="1"/>
              </p:cNvSpPr>
              <p:nvPr/>
            </p:nvSpPr>
            <p:spPr bwMode="auto">
              <a:xfrm>
                <a:off x="3556" y="2703"/>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38" name="Rectangle 237"/>
              <p:cNvSpPr>
                <a:spLocks noChangeArrowheads="1"/>
              </p:cNvSpPr>
              <p:nvPr/>
            </p:nvSpPr>
            <p:spPr bwMode="auto">
              <a:xfrm>
                <a:off x="3571" y="2703"/>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39" name="Rectangle 238"/>
              <p:cNvSpPr>
                <a:spLocks noChangeArrowheads="1"/>
              </p:cNvSpPr>
              <p:nvPr/>
            </p:nvSpPr>
            <p:spPr bwMode="auto">
              <a:xfrm>
                <a:off x="3571" y="2703"/>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40" name="Rectangle 239"/>
              <p:cNvSpPr>
                <a:spLocks noChangeArrowheads="1"/>
              </p:cNvSpPr>
              <p:nvPr/>
            </p:nvSpPr>
            <p:spPr bwMode="auto">
              <a:xfrm>
                <a:off x="3586" y="2703"/>
                <a:ext cx="45" cy="46"/>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41" name="Rectangle 240"/>
              <p:cNvSpPr>
                <a:spLocks noChangeArrowheads="1"/>
              </p:cNvSpPr>
              <p:nvPr/>
            </p:nvSpPr>
            <p:spPr bwMode="auto">
              <a:xfrm>
                <a:off x="3601" y="2779"/>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42" name="Rectangle 241"/>
              <p:cNvSpPr>
                <a:spLocks noChangeArrowheads="1"/>
              </p:cNvSpPr>
              <p:nvPr/>
            </p:nvSpPr>
            <p:spPr bwMode="auto">
              <a:xfrm>
                <a:off x="3601" y="2779"/>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43" name="Rectangle 242"/>
              <p:cNvSpPr>
                <a:spLocks noChangeArrowheads="1"/>
              </p:cNvSpPr>
              <p:nvPr/>
            </p:nvSpPr>
            <p:spPr bwMode="auto">
              <a:xfrm>
                <a:off x="3616" y="2779"/>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44" name="Rectangle 243"/>
              <p:cNvSpPr>
                <a:spLocks noChangeArrowheads="1"/>
              </p:cNvSpPr>
              <p:nvPr/>
            </p:nvSpPr>
            <p:spPr bwMode="auto">
              <a:xfrm>
                <a:off x="3631" y="2779"/>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45" name="Rectangle 244"/>
              <p:cNvSpPr>
                <a:spLocks noChangeArrowheads="1"/>
              </p:cNvSpPr>
              <p:nvPr/>
            </p:nvSpPr>
            <p:spPr bwMode="auto">
              <a:xfrm>
                <a:off x="3631" y="2779"/>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46" name="Rectangle 245"/>
              <p:cNvSpPr>
                <a:spLocks noChangeArrowheads="1"/>
              </p:cNvSpPr>
              <p:nvPr/>
            </p:nvSpPr>
            <p:spPr bwMode="auto">
              <a:xfrm>
                <a:off x="3646" y="2779"/>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47" name="Rectangle 246"/>
              <p:cNvSpPr>
                <a:spLocks noChangeArrowheads="1"/>
              </p:cNvSpPr>
              <p:nvPr/>
            </p:nvSpPr>
            <p:spPr bwMode="auto">
              <a:xfrm>
                <a:off x="3661" y="2779"/>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48" name="Rectangle 247"/>
              <p:cNvSpPr>
                <a:spLocks noChangeArrowheads="1"/>
              </p:cNvSpPr>
              <p:nvPr/>
            </p:nvSpPr>
            <p:spPr bwMode="auto">
              <a:xfrm>
                <a:off x="3661"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49" name="Rectangle 248"/>
              <p:cNvSpPr>
                <a:spLocks noChangeArrowheads="1"/>
              </p:cNvSpPr>
              <p:nvPr/>
            </p:nvSpPr>
            <p:spPr bwMode="auto">
              <a:xfrm>
                <a:off x="3676"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50" name="Rectangle 249"/>
              <p:cNvSpPr>
                <a:spLocks noChangeArrowheads="1"/>
              </p:cNvSpPr>
              <p:nvPr/>
            </p:nvSpPr>
            <p:spPr bwMode="auto">
              <a:xfrm>
                <a:off x="3691"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grpSp>
        <p:sp>
          <p:nvSpPr>
            <p:cNvPr id="9" name="Rectangle 8"/>
            <p:cNvSpPr>
              <a:spLocks noChangeArrowheads="1"/>
            </p:cNvSpPr>
            <p:nvPr/>
          </p:nvSpPr>
          <p:spPr bwMode="auto">
            <a:xfrm>
              <a:off x="3691"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0" name="Rectangle 9"/>
            <p:cNvSpPr>
              <a:spLocks noChangeArrowheads="1"/>
            </p:cNvSpPr>
            <p:nvPr/>
          </p:nvSpPr>
          <p:spPr bwMode="auto">
            <a:xfrm>
              <a:off x="3706"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1" name="Rectangle 10"/>
            <p:cNvSpPr>
              <a:spLocks noChangeArrowheads="1"/>
            </p:cNvSpPr>
            <p:nvPr/>
          </p:nvSpPr>
          <p:spPr bwMode="auto">
            <a:xfrm>
              <a:off x="3721"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2" name="Rectangle 11"/>
            <p:cNvSpPr>
              <a:spLocks noChangeArrowheads="1"/>
            </p:cNvSpPr>
            <p:nvPr/>
          </p:nvSpPr>
          <p:spPr bwMode="auto">
            <a:xfrm>
              <a:off x="3721"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3" name="Rectangle 12"/>
            <p:cNvSpPr>
              <a:spLocks noChangeArrowheads="1"/>
            </p:cNvSpPr>
            <p:nvPr/>
          </p:nvSpPr>
          <p:spPr bwMode="auto">
            <a:xfrm>
              <a:off x="3736"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4" name="Rectangle 13"/>
            <p:cNvSpPr>
              <a:spLocks noChangeArrowheads="1"/>
            </p:cNvSpPr>
            <p:nvPr/>
          </p:nvSpPr>
          <p:spPr bwMode="auto">
            <a:xfrm>
              <a:off x="3751"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5" name="Rectangle 14"/>
            <p:cNvSpPr>
              <a:spLocks noChangeArrowheads="1"/>
            </p:cNvSpPr>
            <p:nvPr/>
          </p:nvSpPr>
          <p:spPr bwMode="auto">
            <a:xfrm>
              <a:off x="3751"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6" name="Rectangle 15"/>
            <p:cNvSpPr>
              <a:spLocks noChangeArrowheads="1"/>
            </p:cNvSpPr>
            <p:nvPr/>
          </p:nvSpPr>
          <p:spPr bwMode="auto">
            <a:xfrm>
              <a:off x="3766"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7" name="Rectangle 16"/>
            <p:cNvSpPr>
              <a:spLocks noChangeArrowheads="1"/>
            </p:cNvSpPr>
            <p:nvPr/>
          </p:nvSpPr>
          <p:spPr bwMode="auto">
            <a:xfrm>
              <a:off x="3781"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8" name="Rectangle 17"/>
            <p:cNvSpPr>
              <a:spLocks noChangeArrowheads="1"/>
            </p:cNvSpPr>
            <p:nvPr/>
          </p:nvSpPr>
          <p:spPr bwMode="auto">
            <a:xfrm>
              <a:off x="3781"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19" name="Rectangle 18"/>
            <p:cNvSpPr>
              <a:spLocks noChangeArrowheads="1"/>
            </p:cNvSpPr>
            <p:nvPr/>
          </p:nvSpPr>
          <p:spPr bwMode="auto">
            <a:xfrm>
              <a:off x="3796"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0" name="Rectangle 19"/>
            <p:cNvSpPr>
              <a:spLocks noChangeArrowheads="1"/>
            </p:cNvSpPr>
            <p:nvPr/>
          </p:nvSpPr>
          <p:spPr bwMode="auto">
            <a:xfrm>
              <a:off x="3796"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1" name="Rectangle 20"/>
            <p:cNvSpPr>
              <a:spLocks noChangeArrowheads="1"/>
            </p:cNvSpPr>
            <p:nvPr/>
          </p:nvSpPr>
          <p:spPr bwMode="auto">
            <a:xfrm>
              <a:off x="3811"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2" name="Rectangle 21"/>
            <p:cNvSpPr>
              <a:spLocks noChangeArrowheads="1"/>
            </p:cNvSpPr>
            <p:nvPr/>
          </p:nvSpPr>
          <p:spPr bwMode="auto">
            <a:xfrm>
              <a:off x="3826"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3" name="Rectangle 22"/>
            <p:cNvSpPr>
              <a:spLocks noChangeArrowheads="1"/>
            </p:cNvSpPr>
            <p:nvPr/>
          </p:nvSpPr>
          <p:spPr bwMode="auto">
            <a:xfrm>
              <a:off x="3826" y="2884"/>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4" name="Rectangle 23"/>
            <p:cNvSpPr>
              <a:spLocks noChangeArrowheads="1"/>
            </p:cNvSpPr>
            <p:nvPr/>
          </p:nvSpPr>
          <p:spPr bwMode="auto">
            <a:xfrm>
              <a:off x="3841" y="2884"/>
              <a:ext cx="46"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5" name="Rectangle 24"/>
            <p:cNvSpPr>
              <a:spLocks noChangeArrowheads="1"/>
            </p:cNvSpPr>
            <p:nvPr/>
          </p:nvSpPr>
          <p:spPr bwMode="auto">
            <a:xfrm>
              <a:off x="3856" y="2884"/>
              <a:ext cx="46"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6" name="Rectangle 25"/>
            <p:cNvSpPr>
              <a:spLocks noChangeArrowheads="1"/>
            </p:cNvSpPr>
            <p:nvPr/>
          </p:nvSpPr>
          <p:spPr bwMode="auto">
            <a:xfrm>
              <a:off x="3856" y="2884"/>
              <a:ext cx="46"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7" name="Rectangle 26"/>
            <p:cNvSpPr>
              <a:spLocks noChangeArrowheads="1"/>
            </p:cNvSpPr>
            <p:nvPr/>
          </p:nvSpPr>
          <p:spPr bwMode="auto">
            <a:xfrm>
              <a:off x="3871" y="2884"/>
              <a:ext cx="46"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28" name="Rectangle 27"/>
            <p:cNvSpPr>
              <a:spLocks noChangeArrowheads="1"/>
            </p:cNvSpPr>
            <p:nvPr/>
          </p:nvSpPr>
          <p:spPr bwMode="auto">
            <a:xfrm>
              <a:off x="2416" y="195"/>
              <a:ext cx="810" cy="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1200" b="1" dirty="0" smtClean="0">
                  <a:solidFill>
                    <a:srgbClr val="000000"/>
                  </a:solidFill>
                  <a:effectLst/>
                  <a:latin typeface="Arial"/>
                  <a:ea typeface="PMingLiU"/>
                  <a:cs typeface="Arial"/>
                </a:rPr>
                <a:t>BCI</a:t>
              </a:r>
              <a:endParaRPr lang="en-US" sz="1200" b="1" dirty="0">
                <a:effectLst/>
                <a:latin typeface="Times New Roman"/>
                <a:ea typeface="PMingLiU"/>
                <a:cs typeface="Arial"/>
              </a:endParaRPr>
            </a:p>
          </p:txBody>
        </p:sp>
        <p:sp>
          <p:nvSpPr>
            <p:cNvPr id="29" name="Rectangle 28"/>
            <p:cNvSpPr>
              <a:spLocks noChangeArrowheads="1"/>
            </p:cNvSpPr>
            <p:nvPr/>
          </p:nvSpPr>
          <p:spPr bwMode="auto">
            <a:xfrm>
              <a:off x="630" y="3139"/>
              <a:ext cx="181" cy="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1200" b="1">
                  <a:effectLst/>
                  <a:latin typeface="Times New Roman"/>
                  <a:ea typeface="PMingLiU"/>
                  <a:cs typeface="Arial"/>
                </a:rPr>
                <a:t> </a:t>
              </a:r>
            </a:p>
          </p:txBody>
        </p:sp>
        <p:sp>
          <p:nvSpPr>
            <p:cNvPr id="30" name="Rectangle 29"/>
            <p:cNvSpPr>
              <a:spLocks noChangeArrowheads="1"/>
            </p:cNvSpPr>
            <p:nvPr/>
          </p:nvSpPr>
          <p:spPr bwMode="auto">
            <a:xfrm>
              <a:off x="690" y="2794"/>
              <a:ext cx="101"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900" b="1">
                  <a:solidFill>
                    <a:srgbClr val="000000"/>
                  </a:solidFill>
                  <a:effectLst/>
                  <a:latin typeface="Arial"/>
                  <a:ea typeface="PMingLiU"/>
                  <a:cs typeface="Arial"/>
                </a:rPr>
                <a:t>0</a:t>
              </a:r>
              <a:endParaRPr lang="en-US" sz="1200" b="1">
                <a:effectLst/>
                <a:latin typeface="Times New Roman"/>
                <a:ea typeface="PMingLiU"/>
                <a:cs typeface="Arial"/>
              </a:endParaRPr>
            </a:p>
          </p:txBody>
        </p:sp>
        <p:sp>
          <p:nvSpPr>
            <p:cNvPr id="31" name="Rectangle 30"/>
            <p:cNvSpPr>
              <a:spLocks noChangeArrowheads="1"/>
            </p:cNvSpPr>
            <p:nvPr/>
          </p:nvSpPr>
          <p:spPr bwMode="auto">
            <a:xfrm>
              <a:off x="690" y="2463"/>
              <a:ext cx="101"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900" b="1">
                  <a:solidFill>
                    <a:srgbClr val="000000"/>
                  </a:solidFill>
                  <a:effectLst/>
                  <a:latin typeface="Arial"/>
                  <a:ea typeface="PMingLiU"/>
                  <a:cs typeface="Arial"/>
                </a:rPr>
                <a:t>2</a:t>
              </a:r>
              <a:endParaRPr lang="en-US" sz="1200" b="1">
                <a:effectLst/>
                <a:latin typeface="Times New Roman"/>
                <a:ea typeface="PMingLiU"/>
                <a:cs typeface="Arial"/>
              </a:endParaRPr>
            </a:p>
          </p:txBody>
        </p:sp>
        <p:sp>
          <p:nvSpPr>
            <p:cNvPr id="32" name="Rectangle 31"/>
            <p:cNvSpPr>
              <a:spLocks noChangeArrowheads="1"/>
            </p:cNvSpPr>
            <p:nvPr/>
          </p:nvSpPr>
          <p:spPr bwMode="auto">
            <a:xfrm>
              <a:off x="690" y="2118"/>
              <a:ext cx="101"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900" b="1">
                  <a:solidFill>
                    <a:srgbClr val="000000"/>
                  </a:solidFill>
                  <a:effectLst/>
                  <a:latin typeface="Arial"/>
                  <a:ea typeface="PMingLiU"/>
                  <a:cs typeface="Arial"/>
                </a:rPr>
                <a:t>4</a:t>
              </a:r>
              <a:endParaRPr lang="en-US" sz="1200" b="1">
                <a:effectLst/>
                <a:latin typeface="Times New Roman"/>
                <a:ea typeface="PMingLiU"/>
                <a:cs typeface="Arial"/>
              </a:endParaRPr>
            </a:p>
          </p:txBody>
        </p:sp>
        <p:sp>
          <p:nvSpPr>
            <p:cNvPr id="33" name="Rectangle 32"/>
            <p:cNvSpPr>
              <a:spLocks noChangeArrowheads="1"/>
            </p:cNvSpPr>
            <p:nvPr/>
          </p:nvSpPr>
          <p:spPr bwMode="auto">
            <a:xfrm>
              <a:off x="690" y="1787"/>
              <a:ext cx="101"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900" b="1">
                  <a:solidFill>
                    <a:srgbClr val="000000"/>
                  </a:solidFill>
                  <a:effectLst/>
                  <a:latin typeface="Arial"/>
                  <a:ea typeface="PMingLiU"/>
                  <a:cs typeface="Arial"/>
                </a:rPr>
                <a:t>6</a:t>
              </a:r>
              <a:endParaRPr lang="en-US" sz="1200" b="1">
                <a:effectLst/>
                <a:latin typeface="Times New Roman"/>
                <a:ea typeface="PMingLiU"/>
                <a:cs typeface="Arial"/>
              </a:endParaRPr>
            </a:p>
          </p:txBody>
        </p:sp>
        <p:sp>
          <p:nvSpPr>
            <p:cNvPr id="34" name="Rectangle 33"/>
            <p:cNvSpPr>
              <a:spLocks noChangeArrowheads="1"/>
            </p:cNvSpPr>
            <p:nvPr/>
          </p:nvSpPr>
          <p:spPr bwMode="auto">
            <a:xfrm>
              <a:off x="690" y="1442"/>
              <a:ext cx="101"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900" b="1">
                  <a:solidFill>
                    <a:srgbClr val="000000"/>
                  </a:solidFill>
                  <a:effectLst/>
                  <a:latin typeface="Arial"/>
                  <a:ea typeface="PMingLiU"/>
                  <a:cs typeface="Arial"/>
                </a:rPr>
                <a:t>8</a:t>
              </a:r>
              <a:endParaRPr lang="en-US" sz="1200" b="1">
                <a:effectLst/>
                <a:latin typeface="Times New Roman"/>
                <a:ea typeface="PMingLiU"/>
                <a:cs typeface="Arial"/>
              </a:endParaRPr>
            </a:p>
          </p:txBody>
        </p:sp>
        <p:sp>
          <p:nvSpPr>
            <p:cNvPr id="35" name="Rectangle 34"/>
            <p:cNvSpPr>
              <a:spLocks noChangeArrowheads="1"/>
            </p:cNvSpPr>
            <p:nvPr/>
          </p:nvSpPr>
          <p:spPr bwMode="auto">
            <a:xfrm>
              <a:off x="585" y="1111"/>
              <a:ext cx="201"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900" b="1">
                  <a:solidFill>
                    <a:srgbClr val="000000"/>
                  </a:solidFill>
                  <a:effectLst/>
                  <a:latin typeface="Arial"/>
                  <a:ea typeface="PMingLiU"/>
                  <a:cs typeface="Arial"/>
                </a:rPr>
                <a:t>10</a:t>
              </a:r>
              <a:endParaRPr lang="en-US" sz="1200" b="1">
                <a:effectLst/>
                <a:latin typeface="Times New Roman"/>
                <a:ea typeface="PMingLiU"/>
                <a:cs typeface="Arial"/>
              </a:endParaRPr>
            </a:p>
          </p:txBody>
        </p:sp>
        <p:sp>
          <p:nvSpPr>
            <p:cNvPr id="36" name="Rectangle 35"/>
            <p:cNvSpPr>
              <a:spLocks noChangeArrowheads="1"/>
            </p:cNvSpPr>
            <p:nvPr/>
          </p:nvSpPr>
          <p:spPr bwMode="auto">
            <a:xfrm>
              <a:off x="585" y="766"/>
              <a:ext cx="201"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900" b="1">
                  <a:solidFill>
                    <a:srgbClr val="000000"/>
                  </a:solidFill>
                  <a:effectLst/>
                  <a:latin typeface="Arial"/>
                  <a:ea typeface="PMingLiU"/>
                  <a:cs typeface="Arial"/>
                </a:rPr>
                <a:t>12</a:t>
              </a:r>
              <a:endParaRPr lang="en-US" sz="1200" b="1">
                <a:effectLst/>
                <a:latin typeface="Times New Roman"/>
                <a:ea typeface="PMingLiU"/>
                <a:cs typeface="Arial"/>
              </a:endParaRPr>
            </a:p>
          </p:txBody>
        </p:sp>
        <p:sp>
          <p:nvSpPr>
            <p:cNvPr id="37" name="Rectangle 36"/>
            <p:cNvSpPr>
              <a:spLocks noChangeArrowheads="1"/>
            </p:cNvSpPr>
            <p:nvPr/>
          </p:nvSpPr>
          <p:spPr bwMode="auto">
            <a:xfrm>
              <a:off x="900" y="3079"/>
              <a:ext cx="181" cy="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1200" b="1">
                  <a:effectLst/>
                  <a:latin typeface="Times New Roman"/>
                  <a:ea typeface="PMingLiU"/>
                  <a:cs typeface="Arial"/>
                </a:rPr>
                <a:t> </a:t>
              </a:r>
            </a:p>
          </p:txBody>
        </p:sp>
        <p:sp>
          <p:nvSpPr>
            <p:cNvPr id="38" name="Rectangle 37"/>
            <p:cNvSpPr>
              <a:spLocks noChangeArrowheads="1"/>
            </p:cNvSpPr>
            <p:nvPr/>
          </p:nvSpPr>
          <p:spPr bwMode="auto">
            <a:xfrm>
              <a:off x="1771" y="3079"/>
              <a:ext cx="301"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900" b="1">
                  <a:solidFill>
                    <a:srgbClr val="000000"/>
                  </a:solidFill>
                  <a:effectLst/>
                  <a:latin typeface="Arial"/>
                  <a:ea typeface="PMingLiU"/>
                  <a:cs typeface="Arial"/>
                </a:rPr>
                <a:t>100</a:t>
              </a:r>
              <a:endParaRPr lang="en-US" sz="1200" b="1">
                <a:effectLst/>
                <a:latin typeface="Times New Roman"/>
                <a:ea typeface="PMingLiU"/>
                <a:cs typeface="Arial"/>
              </a:endParaRPr>
            </a:p>
          </p:txBody>
        </p:sp>
        <p:sp>
          <p:nvSpPr>
            <p:cNvPr id="39" name="Rectangle 38"/>
            <p:cNvSpPr>
              <a:spLocks noChangeArrowheads="1"/>
            </p:cNvSpPr>
            <p:nvPr/>
          </p:nvSpPr>
          <p:spPr bwMode="auto">
            <a:xfrm>
              <a:off x="2761" y="3079"/>
              <a:ext cx="301"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900" b="1">
                  <a:solidFill>
                    <a:srgbClr val="000000"/>
                  </a:solidFill>
                  <a:effectLst/>
                  <a:latin typeface="Arial"/>
                  <a:ea typeface="PMingLiU"/>
                  <a:cs typeface="Arial"/>
                </a:rPr>
                <a:t>200</a:t>
              </a:r>
              <a:endParaRPr lang="en-US" sz="1200" b="1">
                <a:effectLst/>
                <a:latin typeface="Times New Roman"/>
                <a:ea typeface="PMingLiU"/>
                <a:cs typeface="Arial"/>
              </a:endParaRPr>
            </a:p>
          </p:txBody>
        </p:sp>
        <p:sp>
          <p:nvSpPr>
            <p:cNvPr id="40" name="Rectangle 39"/>
            <p:cNvSpPr>
              <a:spLocks noChangeArrowheads="1"/>
            </p:cNvSpPr>
            <p:nvPr/>
          </p:nvSpPr>
          <p:spPr bwMode="auto">
            <a:xfrm>
              <a:off x="3736" y="3079"/>
              <a:ext cx="301"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900" b="1">
                  <a:solidFill>
                    <a:srgbClr val="000000"/>
                  </a:solidFill>
                  <a:effectLst/>
                  <a:latin typeface="Arial"/>
                  <a:ea typeface="PMingLiU"/>
                  <a:cs typeface="Arial"/>
                </a:rPr>
                <a:t>300</a:t>
              </a:r>
              <a:endParaRPr lang="en-US" sz="1200" b="1">
                <a:effectLst/>
                <a:latin typeface="Times New Roman"/>
                <a:ea typeface="PMingLiU"/>
                <a:cs typeface="Arial"/>
              </a:endParaRPr>
            </a:p>
          </p:txBody>
        </p:sp>
        <p:sp>
          <p:nvSpPr>
            <p:cNvPr id="41" name="Rectangle 40"/>
            <p:cNvSpPr>
              <a:spLocks noChangeArrowheads="1"/>
            </p:cNvSpPr>
            <p:nvPr/>
          </p:nvSpPr>
          <p:spPr bwMode="auto">
            <a:xfrm>
              <a:off x="4712" y="3079"/>
              <a:ext cx="301"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900" b="1">
                  <a:solidFill>
                    <a:srgbClr val="000000"/>
                  </a:solidFill>
                  <a:effectLst/>
                  <a:latin typeface="Arial"/>
                  <a:ea typeface="PMingLiU"/>
                  <a:cs typeface="Arial"/>
                </a:rPr>
                <a:t>400</a:t>
              </a:r>
              <a:endParaRPr lang="en-US" sz="1200" b="1">
                <a:effectLst/>
                <a:latin typeface="Times New Roman"/>
                <a:ea typeface="PMingLiU"/>
                <a:cs typeface="Arial"/>
              </a:endParaRPr>
            </a:p>
          </p:txBody>
        </p:sp>
        <p:sp>
          <p:nvSpPr>
            <p:cNvPr id="42" name="Rectangle 41"/>
            <p:cNvSpPr>
              <a:spLocks noChangeArrowheads="1"/>
            </p:cNvSpPr>
            <p:nvPr/>
          </p:nvSpPr>
          <p:spPr bwMode="auto">
            <a:xfrm>
              <a:off x="2701" y="3469"/>
              <a:ext cx="381"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900" b="1">
                  <a:solidFill>
                    <a:srgbClr val="000000"/>
                  </a:solidFill>
                  <a:effectLst/>
                  <a:latin typeface="Arial"/>
                  <a:ea typeface="PMingLiU"/>
                  <a:cs typeface="Arial"/>
                </a:rPr>
                <a:t>rank</a:t>
              </a:r>
              <a:endParaRPr lang="en-US" sz="1200" b="1">
                <a:effectLst/>
                <a:latin typeface="Times New Roman"/>
                <a:ea typeface="PMingLiU"/>
                <a:cs typeface="Arial"/>
              </a:endParaRPr>
            </a:p>
          </p:txBody>
        </p:sp>
        <p:sp>
          <p:nvSpPr>
            <p:cNvPr id="43" name="Rectangle 42"/>
            <p:cNvSpPr>
              <a:spLocks noChangeArrowheads="1"/>
            </p:cNvSpPr>
            <p:nvPr/>
          </p:nvSpPr>
          <p:spPr bwMode="auto">
            <a:xfrm rot="16200000">
              <a:off x="231" y="1399"/>
              <a:ext cx="782" cy="9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vert270" wrap="none" lIns="0" tIns="0" rIns="0" bIns="0" anchor="t" anchorCtr="0" upright="1">
              <a:noAutofit/>
            </a:bodyPr>
            <a:lstStyle/>
            <a:p>
              <a:pPr marL="0" marR="0">
                <a:spcBef>
                  <a:spcPts val="0"/>
                </a:spcBef>
                <a:spcAft>
                  <a:spcPts val="0"/>
                </a:spcAft>
              </a:pPr>
              <a:r>
                <a:rPr lang="en-US" sz="900" b="1">
                  <a:solidFill>
                    <a:srgbClr val="000000"/>
                  </a:solidFill>
                  <a:effectLst/>
                  <a:latin typeface="Arial"/>
                  <a:ea typeface="PMingLiU"/>
                  <a:cs typeface="Arial"/>
                </a:rPr>
                <a:t>log(abundance)</a:t>
              </a:r>
              <a:endParaRPr lang="en-US" sz="1200" b="1">
                <a:effectLst/>
                <a:latin typeface="Times New Roman"/>
                <a:ea typeface="PMingLiU"/>
                <a:cs typeface="Arial"/>
              </a:endParaRPr>
            </a:p>
          </p:txBody>
        </p:sp>
        <p:cxnSp>
          <p:nvCxnSpPr>
            <p:cNvPr id="44" name="Line 642"/>
            <p:cNvCxnSpPr/>
            <p:nvPr/>
          </p:nvCxnSpPr>
          <p:spPr bwMode="auto">
            <a:xfrm>
              <a:off x="2146" y="1259"/>
              <a:ext cx="405" cy="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sp>
          <p:nvSpPr>
            <p:cNvPr id="45" name="Rectangle 44"/>
            <p:cNvSpPr>
              <a:spLocks noChangeArrowheads="1"/>
            </p:cNvSpPr>
            <p:nvPr/>
          </p:nvSpPr>
          <p:spPr bwMode="auto">
            <a:xfrm>
              <a:off x="2701" y="1136"/>
              <a:ext cx="1080" cy="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800" b="1" dirty="0">
                  <a:solidFill>
                    <a:srgbClr val="000000"/>
                  </a:solidFill>
                  <a:effectLst/>
                  <a:latin typeface="Arial"/>
                  <a:ea typeface="PMingLiU"/>
                  <a:cs typeface="Arial"/>
                </a:rPr>
                <a:t>predicted</a:t>
              </a:r>
              <a:endParaRPr lang="en-US" sz="1200" b="1" dirty="0">
                <a:effectLst/>
                <a:latin typeface="Times New Roman"/>
                <a:ea typeface="PMingLiU"/>
                <a:cs typeface="Arial"/>
              </a:endParaRPr>
            </a:p>
          </p:txBody>
        </p:sp>
        <p:sp>
          <p:nvSpPr>
            <p:cNvPr id="46" name="Rectangle 45"/>
            <p:cNvSpPr>
              <a:spLocks noChangeArrowheads="1"/>
            </p:cNvSpPr>
            <p:nvPr/>
          </p:nvSpPr>
          <p:spPr bwMode="auto">
            <a:xfrm>
              <a:off x="2311" y="860"/>
              <a:ext cx="45" cy="45"/>
            </a:xfrm>
            <a:prstGeom prst="rect">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b="1"/>
            </a:p>
          </p:txBody>
        </p:sp>
        <p:sp>
          <p:nvSpPr>
            <p:cNvPr id="47" name="Rectangle 46"/>
            <p:cNvSpPr>
              <a:spLocks noChangeArrowheads="1"/>
            </p:cNvSpPr>
            <p:nvPr/>
          </p:nvSpPr>
          <p:spPr bwMode="auto">
            <a:xfrm>
              <a:off x="2715" y="740"/>
              <a:ext cx="118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marL="0" marR="0">
                <a:spcBef>
                  <a:spcPts val="0"/>
                </a:spcBef>
                <a:spcAft>
                  <a:spcPts val="0"/>
                </a:spcAft>
              </a:pPr>
              <a:r>
                <a:rPr lang="en-US" sz="800" b="1" dirty="0">
                  <a:solidFill>
                    <a:srgbClr val="000000"/>
                  </a:solidFill>
                  <a:effectLst/>
                  <a:latin typeface="Arial"/>
                  <a:ea typeface="PMingLiU"/>
                  <a:cs typeface="Arial"/>
                </a:rPr>
                <a:t>observed</a:t>
              </a:r>
              <a:endParaRPr lang="en-US" sz="1200" b="1" dirty="0">
                <a:effectLst/>
                <a:latin typeface="Times New Roman"/>
                <a:ea typeface="PMingLiU"/>
                <a:cs typeface="Arial"/>
              </a:endParaRPr>
            </a:p>
          </p:txBody>
        </p:sp>
        <p:sp>
          <p:nvSpPr>
            <p:cNvPr id="48" name="Rectangle 47"/>
            <p:cNvSpPr>
              <a:spLocks noChangeArrowheads="1"/>
            </p:cNvSpPr>
            <p:nvPr/>
          </p:nvSpPr>
          <p:spPr bwMode="auto">
            <a:xfrm>
              <a:off x="78" y="75"/>
              <a:ext cx="4994" cy="3830"/>
            </a:xfrm>
            <a:prstGeom prst="rect">
              <a:avLst/>
            </a:prstGeom>
            <a:noFill/>
            <a:ln w="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b="1"/>
            </a:p>
          </p:txBody>
        </p:sp>
        <p:sp>
          <p:nvSpPr>
            <p:cNvPr id="49" name="Rectangle 48"/>
            <p:cNvSpPr>
              <a:spLocks noChangeArrowheads="1"/>
            </p:cNvSpPr>
            <p:nvPr/>
          </p:nvSpPr>
          <p:spPr bwMode="auto">
            <a:xfrm>
              <a:off x="840" y="2996"/>
              <a:ext cx="120" cy="36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endParaRPr lang="en-US" b="1"/>
            </a:p>
          </p:txBody>
        </p:sp>
        <p:sp>
          <p:nvSpPr>
            <p:cNvPr id="50" name="Text Box 648"/>
            <p:cNvSpPr txBox="1">
              <a:spLocks noChangeArrowheads="1"/>
            </p:cNvSpPr>
            <p:nvPr/>
          </p:nvSpPr>
          <p:spPr bwMode="auto">
            <a:xfrm>
              <a:off x="765" y="2990"/>
              <a:ext cx="480" cy="52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1000" b="1">
                  <a:effectLst/>
                  <a:latin typeface="Times New Roman"/>
                  <a:ea typeface="PMingLiU"/>
                  <a:cs typeface="Arial"/>
                </a:rPr>
                <a:t>0</a:t>
              </a:r>
              <a:endParaRPr lang="en-US" sz="1200" b="1">
                <a:effectLst/>
                <a:latin typeface="Times New Roman"/>
                <a:ea typeface="PMingLiU"/>
                <a:cs typeface="Arial"/>
              </a:endParaRPr>
            </a:p>
          </p:txBody>
        </p:sp>
      </p:grpSp>
      <p:sp>
        <p:nvSpPr>
          <p:cNvPr id="2" name="TextBox 1"/>
          <p:cNvSpPr txBox="1"/>
          <p:nvPr/>
        </p:nvSpPr>
        <p:spPr>
          <a:xfrm>
            <a:off x="482601" y="177800"/>
            <a:ext cx="8331200" cy="1107996"/>
          </a:xfrm>
          <a:prstGeom prst="rect">
            <a:avLst/>
          </a:prstGeom>
          <a:noFill/>
        </p:spPr>
        <p:txBody>
          <a:bodyPr wrap="square" rtlCol="0">
            <a:spAutoFit/>
          </a:bodyPr>
          <a:lstStyle/>
          <a:p>
            <a:pPr algn="ctr"/>
            <a:r>
              <a:rPr lang="en-US" sz="2400" b="1" dirty="0">
                <a:latin typeface="Verdana"/>
                <a:cs typeface="Verdana"/>
              </a:rPr>
              <a:t>Another Example </a:t>
            </a:r>
          </a:p>
          <a:p>
            <a:pPr algn="ctr"/>
            <a:r>
              <a:rPr lang="en-US" sz="2400" b="1" dirty="0">
                <a:latin typeface="Verdana"/>
                <a:cs typeface="Verdana"/>
              </a:rPr>
              <a:t>The BCI 50 ha plot: </a:t>
            </a:r>
            <a:r>
              <a:rPr lang="en-US" sz="2400" b="1" dirty="0" smtClean="0">
                <a:latin typeface="Verdana"/>
                <a:cs typeface="Verdana"/>
              </a:rPr>
              <a:t>A </a:t>
            </a:r>
            <a:r>
              <a:rPr lang="en-US" sz="2400" b="1" dirty="0">
                <a:latin typeface="Verdana"/>
                <a:cs typeface="Verdana"/>
              </a:rPr>
              <a:t>dynamic </a:t>
            </a:r>
            <a:r>
              <a:rPr lang="en-US" sz="2400" b="1" dirty="0" smtClean="0">
                <a:latin typeface="Verdana"/>
                <a:cs typeface="Verdana"/>
              </a:rPr>
              <a:t>system</a:t>
            </a:r>
            <a:endParaRPr lang="en-US" sz="2400" b="1" dirty="0">
              <a:latin typeface="Verdana"/>
              <a:cs typeface="Verdana"/>
            </a:endParaRPr>
          </a:p>
          <a:p>
            <a:endParaRPr lang="en-US" dirty="0"/>
          </a:p>
        </p:txBody>
      </p:sp>
      <p:sp>
        <p:nvSpPr>
          <p:cNvPr id="651" name="TextBox 650"/>
          <p:cNvSpPr txBox="1"/>
          <p:nvPr/>
        </p:nvSpPr>
        <p:spPr>
          <a:xfrm>
            <a:off x="0" y="4935861"/>
            <a:ext cx="9143999" cy="1846659"/>
          </a:xfrm>
          <a:prstGeom prst="rect">
            <a:avLst/>
          </a:prstGeom>
          <a:noFill/>
        </p:spPr>
        <p:txBody>
          <a:bodyPr wrap="square" rtlCol="0">
            <a:spAutoFit/>
          </a:bodyPr>
          <a:lstStyle/>
          <a:p>
            <a:r>
              <a:rPr lang="en-US" sz="2400" dirty="0" smtClean="0"/>
              <a:t>Other examples of failure in disturbed or rapidly changing systems:</a:t>
            </a:r>
          </a:p>
          <a:p>
            <a:endParaRPr lang="en-US" dirty="0" smtClean="0"/>
          </a:p>
          <a:p>
            <a:r>
              <a:rPr lang="en-US" dirty="0"/>
              <a:t>P</a:t>
            </a:r>
            <a:r>
              <a:rPr lang="en-US" dirty="0" smtClean="0"/>
              <a:t>lant diversity in the highly fragmented UK (</a:t>
            </a:r>
            <a:r>
              <a:rPr lang="en-US" dirty="0" err="1" smtClean="0"/>
              <a:t>Kunin</a:t>
            </a:r>
            <a:r>
              <a:rPr lang="en-US" dirty="0" smtClean="0"/>
              <a:t> et al., Ecological Monographs, 2018)</a:t>
            </a:r>
            <a:endParaRPr lang="en-US" sz="2400" dirty="0" smtClean="0"/>
          </a:p>
          <a:p>
            <a:r>
              <a:rPr lang="en-US" dirty="0" smtClean="0"/>
              <a:t>Arthropods in newly-fallowed fields at </a:t>
            </a:r>
            <a:r>
              <a:rPr lang="en-US" dirty="0" err="1" smtClean="0"/>
              <a:t>Rothampsted</a:t>
            </a:r>
            <a:r>
              <a:rPr lang="en-US" dirty="0" smtClean="0"/>
              <a:t> (Kempton and Taylor</a:t>
            </a:r>
            <a:r>
              <a:rPr lang="en-US" i="1" dirty="0" smtClean="0"/>
              <a:t>, J. Animal Ecol</a:t>
            </a:r>
            <a:r>
              <a:rPr lang="en-US" dirty="0" smtClean="0"/>
              <a:t>. 1974)</a:t>
            </a:r>
          </a:p>
          <a:p>
            <a:r>
              <a:rPr lang="en-US" dirty="0" smtClean="0"/>
              <a:t>Arthropods on Hawaiian islands of differing ages (</a:t>
            </a:r>
            <a:r>
              <a:rPr lang="en-US" b="1" dirty="0" err="1" smtClean="0"/>
              <a:t>Rominger</a:t>
            </a:r>
            <a:r>
              <a:rPr lang="en-US" b="1" dirty="0" smtClean="0"/>
              <a:t> et al</a:t>
            </a:r>
            <a:r>
              <a:rPr lang="en-US" dirty="0" smtClean="0"/>
              <a:t>., </a:t>
            </a:r>
            <a:r>
              <a:rPr lang="en-US" i="1" dirty="0" smtClean="0"/>
              <a:t>Glob. Ecol. </a:t>
            </a:r>
            <a:r>
              <a:rPr lang="en-US" i="1" dirty="0" err="1" smtClean="0"/>
              <a:t>Biogeogr</a:t>
            </a:r>
            <a:r>
              <a:rPr lang="en-US" i="1" dirty="0" smtClean="0"/>
              <a:t>. </a:t>
            </a:r>
            <a:r>
              <a:rPr lang="en-US" dirty="0" smtClean="0"/>
              <a:t> 2016)</a:t>
            </a:r>
          </a:p>
          <a:p>
            <a:r>
              <a:rPr lang="en-US" dirty="0" smtClean="0"/>
              <a:t>Rodents in </a:t>
            </a:r>
            <a:r>
              <a:rPr lang="en-US" dirty="0" err="1" smtClean="0"/>
              <a:t>exclosure</a:t>
            </a:r>
            <a:r>
              <a:rPr lang="en-US" dirty="0" smtClean="0"/>
              <a:t> experiments at Portal (</a:t>
            </a:r>
            <a:r>
              <a:rPr lang="en-US" dirty="0" err="1" smtClean="0"/>
              <a:t>Supp</a:t>
            </a:r>
            <a:r>
              <a:rPr lang="en-US" dirty="0" smtClean="0"/>
              <a:t> et al., </a:t>
            </a:r>
            <a:r>
              <a:rPr lang="en-US" i="1" dirty="0" smtClean="0"/>
              <a:t>Ecology</a:t>
            </a:r>
            <a:r>
              <a:rPr lang="en-US" dirty="0" smtClean="0"/>
              <a:t> 2012)</a:t>
            </a:r>
            <a:endParaRPr lang="en-US" dirty="0"/>
          </a:p>
        </p:txBody>
      </p:sp>
      <p:sp>
        <p:nvSpPr>
          <p:cNvPr id="652" name="TextBox 651"/>
          <p:cNvSpPr txBox="1"/>
          <p:nvPr/>
        </p:nvSpPr>
        <p:spPr>
          <a:xfrm>
            <a:off x="11190780" y="411866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69216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5958"/>
            <a:ext cx="9143999" cy="584776"/>
          </a:xfrm>
          <a:prstGeom prst="rect">
            <a:avLst/>
          </a:prstGeom>
          <a:noFill/>
          <a:ln>
            <a:noFill/>
          </a:ln>
        </p:spPr>
        <p:txBody>
          <a:bodyPr wrap="square" rtlCol="0">
            <a:spAutoFit/>
          </a:bodyPr>
          <a:lstStyle/>
          <a:p>
            <a:pPr algn="ctr"/>
            <a:r>
              <a:rPr lang="en-US" sz="3200" i="1" dirty="0" smtClean="0"/>
              <a:t>Stochastic</a:t>
            </a:r>
            <a:r>
              <a:rPr lang="en-US" sz="3200" dirty="0" smtClean="0"/>
              <a:t> Dynamic Hybrid  theory (</a:t>
            </a:r>
            <a:r>
              <a:rPr lang="en-US" sz="3200" dirty="0" err="1" smtClean="0"/>
              <a:t>DynaMETE</a:t>
            </a:r>
            <a:r>
              <a:rPr lang="en-US" sz="3200" dirty="0" smtClean="0"/>
              <a:t>)</a:t>
            </a:r>
            <a:endParaRPr lang="en-US" sz="2800" dirty="0" smtClean="0"/>
          </a:p>
        </p:txBody>
      </p:sp>
      <p:sp>
        <p:nvSpPr>
          <p:cNvPr id="7" name="TextBox 6"/>
          <p:cNvSpPr txBox="1"/>
          <p:nvPr/>
        </p:nvSpPr>
        <p:spPr>
          <a:xfrm>
            <a:off x="7497235" y="3915843"/>
            <a:ext cx="1595965" cy="523220"/>
          </a:xfrm>
          <a:prstGeom prst="rect">
            <a:avLst/>
          </a:prstGeom>
          <a:noFill/>
        </p:spPr>
        <p:txBody>
          <a:bodyPr wrap="square" rtlCol="0">
            <a:spAutoFit/>
          </a:bodyPr>
          <a:lstStyle/>
          <a:p>
            <a:r>
              <a:rPr lang="en-US" sz="1400" dirty="0" smtClean="0"/>
              <a:t>Dynamic Structure Function</a:t>
            </a:r>
            <a:endParaRPr lang="en-US" sz="1400" dirty="0"/>
          </a:p>
        </p:txBody>
      </p:sp>
      <p:graphicFrame>
        <p:nvGraphicFramePr>
          <p:cNvPr id="9" name="オブジェクト 22"/>
          <p:cNvGraphicFramePr>
            <a:graphicFrameLocks noChangeAspect="1"/>
          </p:cNvGraphicFramePr>
          <p:nvPr>
            <p:extLst>
              <p:ext uri="{D42A27DB-BD31-4B8C-83A1-F6EECF244321}">
                <p14:modId xmlns:p14="http://schemas.microsoft.com/office/powerpoint/2010/main" val="155639799"/>
              </p:ext>
            </p:extLst>
          </p:nvPr>
        </p:nvGraphicFramePr>
        <p:xfrm>
          <a:off x="811213" y="4457700"/>
          <a:ext cx="7631112" cy="642938"/>
        </p:xfrm>
        <a:graphic>
          <a:graphicData uri="http://schemas.openxmlformats.org/presentationml/2006/ole">
            <mc:AlternateContent xmlns:mc="http://schemas.openxmlformats.org/markup-compatibility/2006">
              <mc:Choice xmlns:v="urn:schemas-microsoft-com:vml" Requires="v">
                <p:oleObj spid="_x0000_s3124" name="Equation" r:id="rId3" imgW="3441700" imgH="292100" progId="Equation.3">
                  <p:embed/>
                </p:oleObj>
              </mc:Choice>
              <mc:Fallback>
                <p:oleObj name="Equation" r:id="rId3" imgW="3441700" imgH="292100" progId="Equation.3">
                  <p:embed/>
                  <p:pic>
                    <p:nvPicPr>
                      <p:cNvPr id="0" name=""/>
                      <p:cNvPicPr/>
                      <p:nvPr/>
                    </p:nvPicPr>
                    <p:blipFill>
                      <a:blip r:embed="rId4"/>
                      <a:stretch>
                        <a:fillRect/>
                      </a:stretch>
                    </p:blipFill>
                    <p:spPr>
                      <a:xfrm>
                        <a:off x="811213" y="4457700"/>
                        <a:ext cx="7631112" cy="642938"/>
                      </a:xfrm>
                      <a:prstGeom prst="rect">
                        <a:avLst/>
                      </a:prstGeom>
                    </p:spPr>
                  </p:pic>
                </p:oleObj>
              </mc:Fallback>
            </mc:AlternateContent>
          </a:graphicData>
        </a:graphic>
      </p:graphicFrame>
      <p:sp>
        <p:nvSpPr>
          <p:cNvPr id="10" name="TextBox 9"/>
          <p:cNvSpPr txBox="1"/>
          <p:nvPr/>
        </p:nvSpPr>
        <p:spPr>
          <a:xfrm>
            <a:off x="520700" y="1054100"/>
            <a:ext cx="3073400" cy="1354217"/>
          </a:xfrm>
          <a:prstGeom prst="rect">
            <a:avLst/>
          </a:prstGeom>
          <a:noFill/>
        </p:spPr>
        <p:txBody>
          <a:bodyPr wrap="square" rtlCol="0">
            <a:spAutoFit/>
          </a:bodyPr>
          <a:lstStyle/>
          <a:p>
            <a:r>
              <a:rPr lang="en-US" dirty="0" smtClean="0"/>
              <a:t>Information-theoretic Parent</a:t>
            </a:r>
            <a:r>
              <a:rPr lang="en-US" sz="1600" dirty="0" smtClean="0"/>
              <a:t>:</a:t>
            </a:r>
          </a:p>
          <a:p>
            <a:endParaRPr lang="en-US" sz="1600" dirty="0" smtClean="0"/>
          </a:p>
          <a:p>
            <a:r>
              <a:rPr lang="en-US" sz="1600" dirty="0" err="1" smtClean="0"/>
              <a:t>MaxEnt</a:t>
            </a:r>
            <a:r>
              <a:rPr lang="en-US" sz="1600" dirty="0" smtClean="0"/>
              <a:t> predicts the static structure function conditional on   </a:t>
            </a:r>
            <a:r>
              <a:rPr lang="en-US" sz="1600" b="1" dirty="0" smtClean="0"/>
              <a:t>State Variables </a:t>
            </a:r>
            <a:r>
              <a:rPr lang="en-US" sz="1600" b="1" i="1" dirty="0" smtClean="0"/>
              <a:t>S</a:t>
            </a:r>
            <a:r>
              <a:rPr lang="en-US" sz="1600" b="1" dirty="0" smtClean="0"/>
              <a:t>,</a:t>
            </a:r>
            <a:r>
              <a:rPr lang="en-US" sz="1600" b="1" i="1" dirty="0" smtClean="0"/>
              <a:t> N</a:t>
            </a:r>
            <a:r>
              <a:rPr lang="en-US" sz="1600" b="1" dirty="0" smtClean="0"/>
              <a:t>,</a:t>
            </a:r>
            <a:r>
              <a:rPr lang="en-US" sz="1600" b="1" i="1" dirty="0" smtClean="0"/>
              <a:t> E</a:t>
            </a:r>
            <a:endParaRPr lang="en-US" sz="1600" b="1" i="1" dirty="0"/>
          </a:p>
        </p:txBody>
      </p:sp>
      <p:sp>
        <p:nvSpPr>
          <p:cNvPr id="11" name="TextBox 10"/>
          <p:cNvSpPr txBox="1"/>
          <p:nvPr/>
        </p:nvSpPr>
        <p:spPr>
          <a:xfrm>
            <a:off x="4343400" y="1028700"/>
            <a:ext cx="4800599" cy="1846659"/>
          </a:xfrm>
          <a:prstGeom prst="rect">
            <a:avLst/>
          </a:prstGeom>
          <a:noFill/>
        </p:spPr>
        <p:txBody>
          <a:bodyPr wrap="square" rtlCol="0">
            <a:spAutoFit/>
          </a:bodyPr>
          <a:lstStyle/>
          <a:p>
            <a:r>
              <a:rPr lang="en-US" dirty="0" smtClean="0"/>
              <a:t>Mechanistic Parent:</a:t>
            </a:r>
          </a:p>
          <a:p>
            <a:endParaRPr lang="en-US" sz="1600" dirty="0"/>
          </a:p>
          <a:p>
            <a:r>
              <a:rPr lang="en-US" sz="1600" dirty="0" smtClean="0"/>
              <a:t>The </a:t>
            </a:r>
            <a:r>
              <a:rPr lang="en-US" sz="1600" dirty="0"/>
              <a:t>probability distribution,</a:t>
            </a:r>
            <a:r>
              <a:rPr lang="en-US" sz="1600" b="1" dirty="0"/>
              <a:t> </a:t>
            </a:r>
            <a:r>
              <a:rPr lang="en-US" sz="1600" b="1" i="1" dirty="0"/>
              <a:t>P</a:t>
            </a:r>
            <a:r>
              <a:rPr lang="en-US" sz="1600" b="1" dirty="0"/>
              <a:t>(</a:t>
            </a:r>
            <a:r>
              <a:rPr lang="en-US" sz="1600" b="1" i="1" dirty="0" err="1"/>
              <a:t>S</a:t>
            </a:r>
            <a:r>
              <a:rPr lang="en-US" sz="1600" b="1" dirty="0" err="1"/>
              <a:t>,</a:t>
            </a:r>
            <a:r>
              <a:rPr lang="en-US" sz="1600" b="1" i="1" dirty="0" err="1"/>
              <a:t>N</a:t>
            </a:r>
            <a:r>
              <a:rPr lang="en-US" sz="1600" b="1" dirty="0" err="1"/>
              <a:t>,</a:t>
            </a:r>
            <a:r>
              <a:rPr lang="en-US" sz="1600" b="1" i="1" dirty="0" err="1"/>
              <a:t>E</a:t>
            </a:r>
            <a:r>
              <a:rPr lang="en-US" sz="1600" b="1" dirty="0" err="1"/>
              <a:t>,</a:t>
            </a:r>
            <a:r>
              <a:rPr lang="en-US" sz="1600" b="1" i="1" dirty="0" err="1"/>
              <a:t>t</a:t>
            </a:r>
            <a:r>
              <a:rPr lang="en-US" sz="1600" b="1" dirty="0"/>
              <a:t>)</a:t>
            </a:r>
            <a:r>
              <a:rPr lang="en-US" sz="1600" dirty="0"/>
              <a:t>, of the </a:t>
            </a:r>
            <a:r>
              <a:rPr lang="en-US" sz="1600" dirty="0" smtClean="0"/>
              <a:t>dynamic state </a:t>
            </a:r>
            <a:r>
              <a:rPr lang="en-US" sz="1600" dirty="0"/>
              <a:t>variables is governed by </a:t>
            </a:r>
            <a:r>
              <a:rPr lang="en-US" sz="1600" dirty="0" smtClean="0"/>
              <a:t>a Markov process “Master Equation” </a:t>
            </a:r>
            <a:r>
              <a:rPr lang="en-US" sz="1600" dirty="0"/>
              <a:t>that is driven by </a:t>
            </a:r>
            <a:r>
              <a:rPr lang="en-US" sz="1600" dirty="0" smtClean="0"/>
              <a:t> </a:t>
            </a:r>
            <a:r>
              <a:rPr lang="en-US" sz="1600" dirty="0"/>
              <a:t>growth, birth, death, migration, speciation,  and </a:t>
            </a:r>
            <a:r>
              <a:rPr lang="en-US" sz="1600" dirty="0" smtClean="0"/>
              <a:t>extinction </a:t>
            </a:r>
            <a:r>
              <a:rPr lang="en-US" sz="1600" dirty="0"/>
              <a:t>transition probabilities</a:t>
            </a:r>
            <a:endParaRPr lang="en-US" sz="1600" i="1" dirty="0"/>
          </a:p>
        </p:txBody>
      </p:sp>
      <p:sp>
        <p:nvSpPr>
          <p:cNvPr id="12" name="TextBox 11"/>
          <p:cNvSpPr txBox="1"/>
          <p:nvPr/>
        </p:nvSpPr>
        <p:spPr>
          <a:xfrm>
            <a:off x="3810000" y="3683000"/>
            <a:ext cx="2679700" cy="400110"/>
          </a:xfrm>
          <a:prstGeom prst="rect">
            <a:avLst/>
          </a:prstGeom>
          <a:noFill/>
        </p:spPr>
        <p:txBody>
          <a:bodyPr wrap="square" rtlCol="0">
            <a:spAutoFit/>
          </a:bodyPr>
          <a:lstStyle/>
          <a:p>
            <a:r>
              <a:rPr lang="en-US" sz="2000" dirty="0" smtClean="0"/>
              <a:t>The “Mating Eq.”</a:t>
            </a:r>
            <a:r>
              <a:rPr lang="en-US" dirty="0" smtClean="0"/>
              <a:t>:</a:t>
            </a:r>
            <a:endParaRPr lang="en-US" dirty="0"/>
          </a:p>
        </p:txBody>
      </p:sp>
      <p:sp>
        <p:nvSpPr>
          <p:cNvPr id="13" name="TextBox 12"/>
          <p:cNvSpPr txBox="1"/>
          <p:nvPr/>
        </p:nvSpPr>
        <p:spPr>
          <a:xfrm>
            <a:off x="190500" y="5524500"/>
            <a:ext cx="8902700" cy="1107996"/>
          </a:xfrm>
          <a:prstGeom prst="rect">
            <a:avLst/>
          </a:prstGeom>
          <a:noFill/>
        </p:spPr>
        <p:txBody>
          <a:bodyPr wrap="square" rtlCol="0">
            <a:spAutoFit/>
          </a:bodyPr>
          <a:lstStyle/>
          <a:p>
            <a:r>
              <a:rPr lang="en-US" sz="2400" dirty="0" smtClean="0"/>
              <a:t>Time-dependent ecological patterns can now be derived from </a:t>
            </a:r>
            <a:r>
              <a:rPr lang="en-US" sz="2400" i="1" dirty="0" smtClean="0"/>
              <a:t>D</a:t>
            </a:r>
            <a:r>
              <a:rPr lang="en-US" sz="2400" dirty="0" smtClean="0"/>
              <a:t>(</a:t>
            </a:r>
            <a:r>
              <a:rPr lang="en-US" sz="2400" i="1" dirty="0" err="1" smtClean="0"/>
              <a:t>n</a:t>
            </a:r>
            <a:r>
              <a:rPr lang="en-US" sz="2400" dirty="0" err="1" smtClean="0"/>
              <a:t>,</a:t>
            </a:r>
            <a:r>
              <a:rPr lang="en-US" sz="2400" i="1" dirty="0" err="1" smtClean="0"/>
              <a:t>ε</a:t>
            </a:r>
            <a:r>
              <a:rPr lang="en-US" sz="2400" dirty="0" err="1" smtClean="0"/>
              <a:t>,</a:t>
            </a:r>
            <a:r>
              <a:rPr lang="en-US" sz="2400" i="1" dirty="0" err="1" smtClean="0"/>
              <a:t>t</a:t>
            </a:r>
            <a:r>
              <a:rPr lang="en-US" dirty="0" smtClean="0"/>
              <a:t>).</a:t>
            </a:r>
          </a:p>
          <a:p>
            <a:endParaRPr lang="en-US" dirty="0" smtClean="0"/>
          </a:p>
          <a:p>
            <a:r>
              <a:rPr lang="en-US" sz="2400" dirty="0" smtClean="0"/>
              <a:t>Preliminary tests of predictions are promising.</a:t>
            </a:r>
            <a:endParaRPr lang="en-US" dirty="0"/>
          </a:p>
        </p:txBody>
      </p:sp>
      <p:cxnSp>
        <p:nvCxnSpPr>
          <p:cNvPr id="17" name="Straight Arrow Connector 16"/>
          <p:cNvCxnSpPr/>
          <p:nvPr/>
        </p:nvCxnSpPr>
        <p:spPr>
          <a:xfrm flipH="1">
            <a:off x="5942277" y="2628900"/>
            <a:ext cx="1588823" cy="1930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968500" y="2400300"/>
            <a:ext cx="2032000" cy="2159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p:cNvCxnSpPr>
          <p:nvPr/>
        </p:nvCxnSpPr>
        <p:spPr>
          <a:xfrm flipH="1">
            <a:off x="8026400" y="4439063"/>
            <a:ext cx="268818" cy="209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9908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686800" cy="4224791"/>
          </a:xfrm>
        </p:spPr>
        <p:txBody>
          <a:bodyPr>
            <a:normAutofit/>
          </a:bodyPr>
          <a:lstStyle/>
          <a:p>
            <a:r>
              <a:rPr lang="en-US" dirty="0" smtClean="0"/>
              <a:t/>
            </a:r>
            <a:br>
              <a:rPr lang="en-US" dirty="0" smtClean="0"/>
            </a:br>
            <a:r>
              <a:rPr lang="en-US" dirty="0"/>
              <a:t/>
            </a:r>
            <a:br>
              <a:rPr lang="en-US" dirty="0"/>
            </a:br>
            <a:r>
              <a:rPr lang="en-US" dirty="0" smtClean="0"/>
              <a:t/>
            </a:r>
            <a:br>
              <a:rPr lang="en-US" dirty="0" smtClean="0"/>
            </a:br>
            <a:r>
              <a:rPr lang="en-US" dirty="0" smtClean="0"/>
              <a:t>Is a micro-macro split              essential to the application of</a:t>
            </a:r>
            <a:br>
              <a:rPr lang="en-US" dirty="0" smtClean="0"/>
            </a:br>
            <a:r>
              <a:rPr lang="en-US" dirty="0" smtClean="0"/>
              <a:t> the </a:t>
            </a:r>
            <a:r>
              <a:rPr lang="en-US" dirty="0" err="1" smtClean="0"/>
              <a:t>MaxEnt</a:t>
            </a:r>
            <a:r>
              <a:rPr lang="en-US" dirty="0" smtClean="0"/>
              <a:t> inference procedure?</a:t>
            </a:r>
            <a:endParaRPr lang="en-US" dirty="0"/>
          </a:p>
        </p:txBody>
      </p:sp>
    </p:spTree>
    <p:extLst>
      <p:ext uri="{BB962C8B-B14F-4D97-AF65-F5344CB8AC3E}">
        <p14:creationId xmlns:p14="http://schemas.microsoft.com/office/powerpoint/2010/main" val="4091491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85775" y="1482688"/>
            <a:ext cx="8137525" cy="5283200"/>
          </a:xfrm>
          <a:prstGeom prst="rect">
            <a:avLst/>
          </a:prstGeom>
        </p:spPr>
      </p:pic>
      <p:sp>
        <p:nvSpPr>
          <p:cNvPr id="17" name="TextBox 16"/>
          <p:cNvSpPr txBox="1"/>
          <p:nvPr/>
        </p:nvSpPr>
        <p:spPr>
          <a:xfrm>
            <a:off x="114300" y="205682"/>
            <a:ext cx="8890000" cy="1231106"/>
          </a:xfrm>
          <a:prstGeom prst="rect">
            <a:avLst/>
          </a:prstGeom>
          <a:noFill/>
        </p:spPr>
        <p:txBody>
          <a:bodyPr wrap="square" rtlCol="0">
            <a:spAutoFit/>
          </a:bodyPr>
          <a:lstStyle/>
          <a:p>
            <a:pPr algn="ctr"/>
            <a:r>
              <a:rPr lang="en-US" sz="2600" dirty="0" smtClean="0">
                <a:latin typeface="Verdana"/>
                <a:cs typeface="Verdana"/>
              </a:rPr>
              <a:t>Multiple hierarchical levels are easily </a:t>
            </a:r>
            <a:r>
              <a:rPr lang="en-US" sz="2600" dirty="0" err="1" smtClean="0">
                <a:latin typeface="Verdana"/>
                <a:cs typeface="Verdana"/>
              </a:rPr>
              <a:t>accomodated</a:t>
            </a:r>
            <a:r>
              <a:rPr lang="en-US" sz="2600" dirty="0" smtClean="0">
                <a:latin typeface="Verdana"/>
                <a:cs typeface="Verdana"/>
              </a:rPr>
              <a:t>:</a:t>
            </a:r>
          </a:p>
          <a:p>
            <a:pPr algn="ctr"/>
            <a:endParaRPr lang="en-US" sz="2400" dirty="0" smtClean="0">
              <a:latin typeface="Verdana"/>
              <a:cs typeface="Verdana"/>
            </a:endParaRPr>
          </a:p>
          <a:p>
            <a:pPr algn="ctr"/>
            <a:r>
              <a:rPr lang="en-US" sz="2400" dirty="0" smtClean="0">
                <a:latin typeface="Verdana"/>
                <a:cs typeface="Verdana"/>
              </a:rPr>
              <a:t>An ecological example</a:t>
            </a:r>
            <a:endParaRPr lang="en-US" sz="2400" dirty="0">
              <a:latin typeface="Verdana"/>
              <a:cs typeface="Verdana"/>
            </a:endParaRPr>
          </a:p>
        </p:txBody>
      </p:sp>
      <p:sp>
        <p:nvSpPr>
          <p:cNvPr id="2" name="TextBox 1"/>
          <p:cNvSpPr txBox="1"/>
          <p:nvPr/>
        </p:nvSpPr>
        <p:spPr>
          <a:xfrm>
            <a:off x="4745080" y="6456665"/>
            <a:ext cx="4363640" cy="369332"/>
          </a:xfrm>
          <a:prstGeom prst="rect">
            <a:avLst/>
          </a:prstGeom>
          <a:noFill/>
          <a:ln>
            <a:solidFill>
              <a:schemeClr val="tx1"/>
            </a:solidFill>
          </a:ln>
        </p:spPr>
        <p:txBody>
          <a:bodyPr wrap="square" rtlCol="0">
            <a:spAutoFit/>
          </a:bodyPr>
          <a:lstStyle/>
          <a:p>
            <a:r>
              <a:rPr lang="en-US" dirty="0" smtClean="0"/>
              <a:t>Harte, </a:t>
            </a:r>
            <a:r>
              <a:rPr lang="en-US" dirty="0" err="1" smtClean="0"/>
              <a:t>Rominger</a:t>
            </a:r>
            <a:r>
              <a:rPr lang="en-US" dirty="0" smtClean="0"/>
              <a:t>, &amp; Zhang </a:t>
            </a:r>
            <a:r>
              <a:rPr lang="en-US" i="1" dirty="0" smtClean="0"/>
              <a:t>,Ecol. </a:t>
            </a:r>
            <a:r>
              <a:rPr lang="en-US" i="1" dirty="0" err="1" smtClean="0"/>
              <a:t>Lett</a:t>
            </a:r>
            <a:r>
              <a:rPr lang="en-US" i="1" dirty="0" smtClean="0"/>
              <a:t>.</a:t>
            </a:r>
            <a:r>
              <a:rPr lang="en-US" dirty="0" smtClean="0"/>
              <a:t> 2015</a:t>
            </a:r>
            <a:endParaRPr lang="en-US" dirty="0"/>
          </a:p>
        </p:txBody>
      </p:sp>
    </p:spTree>
    <p:extLst>
      <p:ext uri="{BB962C8B-B14F-4D97-AF65-F5344CB8AC3E}">
        <p14:creationId xmlns:p14="http://schemas.microsoft.com/office/powerpoint/2010/main" val="1300548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616</TotalTime>
  <Words>1113</Words>
  <Application>Microsoft Macintosh PowerPoint</Application>
  <PresentationFormat>On-screen Show (4:3)</PresentationFormat>
  <Paragraphs>185</Paragraphs>
  <Slides>15</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7" baseType="lpstr">
      <vt:lpstr>Arial</vt:lpstr>
      <vt:lpstr>Arial Black</vt:lpstr>
      <vt:lpstr>Calibri</vt:lpstr>
      <vt:lpstr>ＭＳ Ｐゴシック</vt:lpstr>
      <vt:lpstr>PMingLiU</vt:lpstr>
      <vt:lpstr>Tahoma</vt:lpstr>
      <vt:lpstr>Times New Roman</vt:lpstr>
      <vt:lpstr>Verdana</vt:lpstr>
      <vt:lpstr>Zapf Dingbats</vt:lpstr>
      <vt:lpstr>Office Theme</vt:lpstr>
      <vt:lpstr>Equation</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Is a micro-macro split              essential to the application of  the MaxEnt inference procedure?</vt:lpstr>
      <vt:lpstr>PowerPoint Presentation</vt:lpstr>
      <vt:lpstr>             Adding additional levels in the taxonomic tree (e.g., genera, families):    a. improves some of the predictions,                 </vt:lpstr>
      <vt:lpstr>PowerPoint Presentation</vt:lpstr>
      <vt:lpstr> Within the MaxEnt inference framework, one can add arbitrarily many layers of state variables and constraints,  from the coarsest macroscale to just above  the microscale.     Will that continue to improve predictions?  And make new accurate predictions?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Nathan Metheny</cp:lastModifiedBy>
  <cp:revision>48</cp:revision>
  <cp:lastPrinted>2018-03-14T02:06:45Z</cp:lastPrinted>
  <dcterms:created xsi:type="dcterms:W3CDTF">2018-02-21T17:13:18Z</dcterms:created>
  <dcterms:modified xsi:type="dcterms:W3CDTF">2018-03-15T14:52:48Z</dcterms:modified>
</cp:coreProperties>
</file>