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65" r:id="rId3"/>
    <p:sldId id="266" r:id="rId4"/>
    <p:sldId id="267" r:id="rId5"/>
    <p:sldId id="268" r:id="rId6"/>
    <p:sldId id="273" r:id="rId7"/>
    <p:sldId id="274" r:id="rId8"/>
    <p:sldId id="276" r:id="rId9"/>
    <p:sldId id="275" r:id="rId10"/>
    <p:sldId id="260" r:id="rId11"/>
    <p:sldId id="262" r:id="rId12"/>
    <p:sldId id="261" r:id="rId13"/>
    <p:sldId id="283" r:id="rId14"/>
    <p:sldId id="284" r:id="rId15"/>
    <p:sldId id="285" r:id="rId16"/>
    <p:sldId id="301" r:id="rId17"/>
    <p:sldId id="300" r:id="rId18"/>
    <p:sldId id="302" r:id="rId19"/>
    <p:sldId id="257" r:id="rId20"/>
    <p:sldId id="258"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55" autoAdjust="0"/>
  </p:normalViewPr>
  <p:slideViewPr>
    <p:cSldViewPr snapToGrid="0">
      <p:cViewPr varScale="1">
        <p:scale>
          <a:sx n="63" d="100"/>
          <a:sy n="63" d="100"/>
        </p:scale>
        <p:origin x="52" y="168"/>
      </p:cViewPr>
      <p:guideLst/>
    </p:cSldViewPr>
  </p:slideViewPr>
  <p:outlineViewPr>
    <p:cViewPr>
      <p:scale>
        <a:sx n="33" d="100"/>
        <a:sy n="33" d="100"/>
      </p:scale>
      <p:origin x="0" y="-14898"/>
    </p:cViewPr>
  </p:outlineViewPr>
  <p:notesTextViewPr>
    <p:cViewPr>
      <p:scale>
        <a:sx n="1" d="1"/>
        <a:sy n="1" d="1"/>
      </p:scale>
      <p:origin x="0" y="0"/>
    </p:cViewPr>
  </p:notesTextViewPr>
  <p:sorterViewPr>
    <p:cViewPr>
      <p:scale>
        <a:sx n="100" d="100"/>
        <a:sy n="100" d="100"/>
      </p:scale>
      <p:origin x="0" y="-5240"/>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F6036A-9452-4919-BEA3-63AF0C46733F}" type="datetimeFigureOut">
              <a:rPr lang="en-US" smtClean="0"/>
              <a:t>3/14/2018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19A33F-39BF-4336-9711-E96D624AA87B}" type="slidenum">
              <a:rPr lang="en-US" smtClean="0"/>
              <a:t>‹#›</a:t>
            </a:fld>
            <a:endParaRPr lang="en-US"/>
          </a:p>
        </p:txBody>
      </p:sp>
    </p:spTree>
    <p:extLst>
      <p:ext uri="{BB962C8B-B14F-4D97-AF65-F5344CB8AC3E}">
        <p14:creationId xmlns:p14="http://schemas.microsoft.com/office/powerpoint/2010/main" val="8336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93855-FA3A-484D-8CEF-60D9E50B5626}" type="datetimeFigureOut">
              <a:rPr lang="en-US" smtClean="0"/>
              <a:t>3/14/2018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22E5F-C353-4E21-AEC9-44113384613F}" type="slidenum">
              <a:rPr lang="en-US" smtClean="0"/>
              <a:t>‹#›</a:t>
            </a:fld>
            <a:endParaRPr lang="en-US"/>
          </a:p>
        </p:txBody>
      </p:sp>
    </p:spTree>
    <p:extLst>
      <p:ext uri="{BB962C8B-B14F-4D97-AF65-F5344CB8AC3E}">
        <p14:creationId xmlns:p14="http://schemas.microsoft.com/office/powerpoint/2010/main" val="360999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DC22E5F-C353-4E21-AEC9-44113384613F}" type="slidenum">
              <a:rPr lang="en-US" smtClean="0"/>
              <a:t>1</a:t>
            </a:fld>
            <a:endParaRPr lang="en-US"/>
          </a:p>
        </p:txBody>
      </p:sp>
    </p:spTree>
    <p:extLst>
      <p:ext uri="{BB962C8B-B14F-4D97-AF65-F5344CB8AC3E}">
        <p14:creationId xmlns:p14="http://schemas.microsoft.com/office/powerpoint/2010/main" val="252774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C22E5F-C353-4E21-AEC9-44113384613F}" type="slidenum">
              <a:rPr lang="en-US" smtClean="0"/>
              <a:t>7</a:t>
            </a:fld>
            <a:endParaRPr lang="en-US"/>
          </a:p>
        </p:txBody>
      </p:sp>
    </p:spTree>
    <p:extLst>
      <p:ext uri="{BB962C8B-B14F-4D97-AF65-F5344CB8AC3E}">
        <p14:creationId xmlns:p14="http://schemas.microsoft.com/office/powerpoint/2010/main" val="94713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DC22E5F-C353-4E21-AEC9-44113384613F}" type="slidenum">
              <a:rPr lang="en-US" smtClean="0"/>
              <a:t>16</a:t>
            </a:fld>
            <a:endParaRPr lang="en-US"/>
          </a:p>
        </p:txBody>
      </p:sp>
    </p:spTree>
    <p:extLst>
      <p:ext uri="{BB962C8B-B14F-4D97-AF65-F5344CB8AC3E}">
        <p14:creationId xmlns:p14="http://schemas.microsoft.com/office/powerpoint/2010/main" val="70379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0200" y="520700"/>
            <a:ext cx="11557000" cy="2989263"/>
          </a:xfrm>
        </p:spPr>
        <p:txBody>
          <a:bodyPr anchor="ctr"/>
          <a:lstStyle>
            <a:lvl1pPr algn="ctr">
              <a:defRPr sz="6000"/>
            </a:lvl1pPr>
          </a:lstStyle>
          <a:p>
            <a:r>
              <a:rPr lang="en-US" dirty="0"/>
              <a:t>Click to edit Master title style</a:t>
            </a:r>
          </a:p>
        </p:txBody>
      </p:sp>
      <p:sp>
        <p:nvSpPr>
          <p:cNvPr id="3" name="Subtitle 2"/>
          <p:cNvSpPr>
            <a:spLocks noGrp="1"/>
          </p:cNvSpPr>
          <p:nvPr>
            <p:ph type="subTitle" idx="1"/>
          </p:nvPr>
        </p:nvSpPr>
        <p:spPr>
          <a:xfrm>
            <a:off x="330200" y="3602038"/>
            <a:ext cx="11557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330200" y="6356350"/>
            <a:ext cx="2743200" cy="365125"/>
          </a:xfrm>
        </p:spPr>
        <p:txBody>
          <a:bodyPr/>
          <a:lstStyle/>
          <a:p>
            <a:fld id="{2201A818-E25A-4A47-ABD1-E8E4C323DB09}" type="datetime1">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144000" y="6356349"/>
            <a:ext cx="2743200" cy="365125"/>
          </a:xfrm>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3540622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73EA4-85D2-4CED-8B24-00775DE89D91}" type="datetime1">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8183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F12C0-26BB-4830-A912-61D0588319A5}" type="datetime1">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45761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365125"/>
            <a:ext cx="12001500" cy="1325563"/>
          </a:xfrm>
        </p:spPr>
        <p:txBody>
          <a:bodyPr/>
          <a:lstStyle>
            <a:lvl1pPr algn="ctr">
              <a:defRPr/>
            </a:lvl1pPr>
          </a:lstStyle>
          <a:p>
            <a:r>
              <a:rPr lang="en-US" dirty="0"/>
              <a:t>Click to edit Master title style</a:t>
            </a:r>
          </a:p>
        </p:txBody>
      </p:sp>
      <p:sp>
        <p:nvSpPr>
          <p:cNvPr id="3" name="Content Placeholder 2"/>
          <p:cNvSpPr>
            <a:spLocks noGrp="1"/>
          </p:cNvSpPr>
          <p:nvPr>
            <p:ph idx="1" hasCustomPrompt="1"/>
          </p:nvPr>
        </p:nvSpPr>
        <p:spPr>
          <a:xfrm>
            <a:off x="88900" y="1825625"/>
            <a:ext cx="12001500" cy="4351338"/>
          </a:xfrm>
        </p:spPr>
        <p:txBody>
          <a:bodyPr/>
          <a:lstStyle>
            <a:lvl1pPr>
              <a:defRPr sz="3200"/>
            </a:lvl1pPr>
            <a:lvl2pPr>
              <a:defRPr sz="2800"/>
            </a:lvl2pPr>
            <a:lvl3pPr>
              <a:defRPr sz="2400"/>
            </a:lvl3pPr>
            <a:lvl4pPr>
              <a:defRPr sz="2000"/>
            </a:lvl4pPr>
          </a:lstStyle>
          <a:p>
            <a:pPr lvl="0"/>
            <a:r>
              <a:rPr lang="en-US" dirty="0"/>
              <a:t>Third </a:t>
            </a:r>
            <a:r>
              <a:rPr lang="en-US" dirty="0" err="1"/>
              <a:t>levClick</a:t>
            </a:r>
            <a:r>
              <a:rPr lang="en-US" dirty="0"/>
              <a:t> to edit Master text styles</a:t>
            </a:r>
          </a:p>
          <a:p>
            <a:pPr lvl="1"/>
            <a:r>
              <a:rPr lang="en-US" dirty="0"/>
              <a:t>Second level</a:t>
            </a:r>
          </a:p>
          <a:p>
            <a:pPr lvl="2"/>
            <a:r>
              <a:rPr lang="en-US" dirty="0"/>
              <a:t>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743200" cy="365125"/>
          </a:xfrm>
        </p:spPr>
        <p:txBody>
          <a:bodyPr/>
          <a:lstStyle/>
          <a:p>
            <a:fld id="{D374ECD4-3834-488B-B0D4-05A0765B41F8}" type="datetime1">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6356350"/>
            <a:ext cx="2743200" cy="365125"/>
          </a:xfrm>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2064253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E5FBD0F-5F4F-4DF7-B6B7-3780919BD52E}" type="datetime1">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243753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 y="365125"/>
            <a:ext cx="11976100" cy="1325563"/>
          </a:xfrm>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114300" y="1816100"/>
            <a:ext cx="59055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918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14300" y="6324600"/>
            <a:ext cx="2743200" cy="365125"/>
          </a:xfrm>
        </p:spPr>
        <p:txBody>
          <a:bodyPr/>
          <a:lstStyle/>
          <a:p>
            <a:fld id="{E761C264-7189-4E4C-97F4-DE7706FF3205}" type="datetime1">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9347200" y="6356349"/>
            <a:ext cx="2743200" cy="365125"/>
          </a:xfrm>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4830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1600" y="301625"/>
            <a:ext cx="11988800" cy="1325563"/>
          </a:xfrm>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101600" y="1681163"/>
            <a:ext cx="5895975" cy="82391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76226" y="2505075"/>
            <a:ext cx="572135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918200" cy="823912"/>
          </a:xfrm>
        </p:spPr>
        <p:txBody>
          <a:bodyPr anchor="ct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9182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01600" y="6356350"/>
            <a:ext cx="2743200" cy="365125"/>
          </a:xfrm>
        </p:spPr>
        <p:txBody>
          <a:bodyPr/>
          <a:lstStyle/>
          <a:p>
            <a:fld id="{F40446DC-4775-4ED6-BE1D-2B97E35A9719}" type="datetime1">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9277351" y="6356350"/>
            <a:ext cx="2743200" cy="365125"/>
          </a:xfrm>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276532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300" y="365125"/>
            <a:ext cx="11925300" cy="1325563"/>
          </a:xfrm>
        </p:spPr>
        <p:txBody>
          <a:bodyPr/>
          <a:lstStyle/>
          <a:p>
            <a:r>
              <a:rPr lang="en-US" dirty="0"/>
              <a:t>Click to edit Master title style</a:t>
            </a:r>
          </a:p>
        </p:txBody>
      </p:sp>
      <p:sp>
        <p:nvSpPr>
          <p:cNvPr id="3" name="Date Placeholder 2"/>
          <p:cNvSpPr>
            <a:spLocks noGrp="1"/>
          </p:cNvSpPr>
          <p:nvPr>
            <p:ph type="dt" sz="half" idx="10"/>
          </p:nvPr>
        </p:nvSpPr>
        <p:spPr>
          <a:xfrm>
            <a:off x="114300" y="6350000"/>
            <a:ext cx="2743200" cy="365125"/>
          </a:xfrm>
        </p:spPr>
        <p:txBody>
          <a:bodyPr/>
          <a:lstStyle/>
          <a:p>
            <a:fld id="{96847312-9779-4A12-A4D0-966A60914688}" type="datetime1">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9296400" y="6356350"/>
            <a:ext cx="2743200" cy="365125"/>
          </a:xfrm>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3700959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3A0B8-88E4-4A89-BBAA-E7B232440BE5}" type="datetime1">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211866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A91590-5B06-4DC7-BC6E-8A775A17980D}" type="datetime1">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127605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E35D4-6A88-4848-B0E9-983B04F60906}" type="datetime1">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9DBF0-F0ED-4CE9-903D-0F6299BCAA62}" type="slidenum">
              <a:rPr lang="en-US" smtClean="0"/>
              <a:t>‹#›</a:t>
            </a:fld>
            <a:endParaRPr lang="en-US"/>
          </a:p>
        </p:txBody>
      </p:sp>
    </p:spTree>
    <p:extLst>
      <p:ext uri="{BB962C8B-B14F-4D97-AF65-F5344CB8AC3E}">
        <p14:creationId xmlns:p14="http://schemas.microsoft.com/office/powerpoint/2010/main" val="1709493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9700" y="365125"/>
            <a:ext cx="118999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39700" y="1825625"/>
            <a:ext cx="1189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C3315-C775-4EE9-B716-5CBC5A42044D}" type="datetime1">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9DBF0-F0ED-4CE9-903D-0F6299BCAA62}" type="slidenum">
              <a:rPr lang="en-US" smtClean="0"/>
              <a:t>‹#›</a:t>
            </a:fld>
            <a:endParaRPr lang="en-US"/>
          </a:p>
        </p:txBody>
      </p:sp>
    </p:spTree>
    <p:extLst>
      <p:ext uri="{BB962C8B-B14F-4D97-AF65-F5344CB8AC3E}">
        <p14:creationId xmlns:p14="http://schemas.microsoft.com/office/powerpoint/2010/main" val="9888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en.wikipedia.org/wiki/File:Boyles_Law_animated.gif"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 y="520701"/>
            <a:ext cx="11724640" cy="2456180"/>
          </a:xfrm>
        </p:spPr>
        <p:txBody>
          <a:bodyPr/>
          <a:lstStyle/>
          <a:p>
            <a:r>
              <a:rPr lang="en-US" dirty="0"/>
              <a:t>Equilibria as Information in </a:t>
            </a:r>
            <a:br>
              <a:rPr lang="en-US" dirty="0"/>
            </a:br>
            <a:r>
              <a:rPr lang="en-US" dirty="0"/>
              <a:t>Economic Simulation Models</a:t>
            </a:r>
          </a:p>
        </p:txBody>
      </p:sp>
      <p:sp>
        <p:nvSpPr>
          <p:cNvPr id="3" name="Subtitle 2"/>
          <p:cNvSpPr>
            <a:spLocks noGrp="1"/>
          </p:cNvSpPr>
          <p:nvPr>
            <p:ph type="subTitle" idx="1"/>
          </p:nvPr>
        </p:nvSpPr>
        <p:spPr>
          <a:xfrm>
            <a:off x="330200" y="2976881"/>
            <a:ext cx="11557000" cy="3243614"/>
          </a:xfrm>
        </p:spPr>
        <p:txBody>
          <a:bodyPr>
            <a:normAutofit/>
          </a:bodyPr>
          <a:lstStyle/>
          <a:p>
            <a:r>
              <a:rPr lang="en-US" sz="3600" dirty="0"/>
              <a:t>Sherman Robinson</a:t>
            </a:r>
          </a:p>
          <a:p>
            <a:r>
              <a:rPr lang="en-US" sz="3600" dirty="0"/>
              <a:t>International Food Policy Research Institute (IFPRI)</a:t>
            </a:r>
          </a:p>
          <a:p>
            <a:r>
              <a:rPr lang="en-US" sz="3600" dirty="0"/>
              <a:t>Peterson Institute for International Economics (PIIE)</a:t>
            </a:r>
          </a:p>
          <a:p>
            <a:r>
              <a:rPr lang="en-US" sz="3600" dirty="0"/>
              <a:t>Info-Metrics Workshop, Santa Fe Institute, March 2019</a:t>
            </a:r>
          </a:p>
        </p:txBody>
      </p:sp>
    </p:spTree>
    <p:extLst>
      <p:ext uri="{BB962C8B-B14F-4D97-AF65-F5344CB8AC3E}">
        <p14:creationId xmlns:p14="http://schemas.microsoft.com/office/powerpoint/2010/main" val="3298135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Boyles’ Law and Combined Gas Law</a:t>
            </a:r>
          </a:p>
        </p:txBody>
      </p:sp>
      <p:sp>
        <p:nvSpPr>
          <p:cNvPr id="4" name="Content Placeholder 3"/>
          <p:cNvSpPr>
            <a:spLocks noGrp="1"/>
          </p:cNvSpPr>
          <p:nvPr>
            <p:ph sz="half" idx="2"/>
          </p:nvPr>
        </p:nvSpPr>
        <p:spPr>
          <a:xfrm>
            <a:off x="101600" y="1797909"/>
            <a:ext cx="5895976" cy="4391754"/>
          </a:xfrm>
        </p:spPr>
        <p:txBody>
          <a:bodyPr>
            <a:normAutofit/>
          </a:bodyPr>
          <a:lstStyle/>
          <a:p>
            <a:r>
              <a:rPr lang="en-US" dirty="0"/>
              <a:t>Boyle: PV = k where P is pressure, V is volume, and k is a constant that depends on temperature and the amount and nature of the gas</a:t>
            </a:r>
          </a:p>
          <a:p>
            <a:pPr lvl="1"/>
            <a:r>
              <a:rPr lang="en-US" dirty="0"/>
              <a:t>Experimental result</a:t>
            </a:r>
          </a:p>
          <a:p>
            <a:r>
              <a:rPr lang="en-US" dirty="0"/>
              <a:t>Combined: PV/T = k where T is the temperature (in Kelvins). The constant has units of energy divided by temperature.</a:t>
            </a:r>
          </a:p>
          <a:p>
            <a:r>
              <a:rPr lang="en-US" dirty="0"/>
              <a:t>Thermodynamics and steam engines</a:t>
            </a:r>
          </a:p>
        </p:txBody>
      </p:sp>
      <p:sp>
        <p:nvSpPr>
          <p:cNvPr id="7" name="Slide Number Placeholder 6"/>
          <p:cNvSpPr>
            <a:spLocks noGrp="1"/>
          </p:cNvSpPr>
          <p:nvPr>
            <p:ph type="sldNum" sz="quarter" idx="12"/>
          </p:nvPr>
        </p:nvSpPr>
        <p:spPr/>
        <p:txBody>
          <a:bodyPr/>
          <a:lstStyle/>
          <a:p>
            <a:fld id="{20B9DBF0-F0ED-4CE9-903D-0F6299BCAA62}" type="slidenum">
              <a:rPr lang="en-US" smtClean="0"/>
              <a:t>10</a:t>
            </a:fld>
            <a:endParaRPr lang="en-US"/>
          </a:p>
        </p:txBody>
      </p:sp>
      <p:pic>
        <p:nvPicPr>
          <p:cNvPr id="8" name="Picture 2" descr="https://upload.wikimedia.org/wikipedia/commons/thumb/1/15/Boyles_Law_animated.gif/300px-Boyles_Law_animated.gif">
            <a:hlinkClick r:id="rId2"/>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216472" y="1797909"/>
            <a:ext cx="5804079" cy="439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607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Equilibrium: Combined Gas Law</a:t>
            </a:r>
          </a:p>
        </p:txBody>
      </p:sp>
      <p:sp>
        <p:nvSpPr>
          <p:cNvPr id="3" name="Content Placeholder 2"/>
          <p:cNvSpPr>
            <a:spLocks noGrp="1"/>
          </p:cNvSpPr>
          <p:nvPr>
            <p:ph idx="1"/>
          </p:nvPr>
        </p:nvSpPr>
        <p:spPr>
          <a:xfrm>
            <a:off x="88900" y="1825624"/>
            <a:ext cx="12001500" cy="4530725"/>
          </a:xfrm>
        </p:spPr>
        <p:txBody>
          <a:bodyPr>
            <a:normAutofit fontScale="92500" lnSpcReduction="10000"/>
          </a:bodyPr>
          <a:lstStyle/>
          <a:p>
            <a:r>
              <a:rPr lang="en-US" dirty="0"/>
              <a:t>P = </a:t>
            </a:r>
            <a:r>
              <a:rPr lang="en-US" dirty="0" err="1"/>
              <a:t>kT</a:t>
            </a:r>
            <a:r>
              <a:rPr lang="en-US" dirty="0"/>
              <a:t>/V is an equilibrium condition describing the amount of “work” (pressure) resulting from the application of heat (temperature) to a gas in a cylinder (V). </a:t>
            </a:r>
          </a:p>
          <a:p>
            <a:pPr lvl="1"/>
            <a:r>
              <a:rPr lang="en-US" dirty="0"/>
              <a:t>A “descriptive” empirical equilibrium condition—validated empirically</a:t>
            </a:r>
          </a:p>
          <a:p>
            <a:r>
              <a:rPr lang="en-US" dirty="0"/>
              <a:t>If you are interested in building a steam engine or an air conditioner, this equilibrium relationship is very useful. </a:t>
            </a:r>
          </a:p>
          <a:p>
            <a:r>
              <a:rPr lang="en-US" dirty="0"/>
              <a:t>No need to understand “how” the equilibrium is reached, or how the system behaves “out of equilibrium”, e.g., what happens as you add heat. </a:t>
            </a:r>
          </a:p>
          <a:p>
            <a:r>
              <a:rPr lang="en-US" dirty="0"/>
              <a:t>No need to understand what is going on between the gas molecules in the cylinder.  Indeed, no need for any description of “molecules” or a molecular theory of gases.  </a:t>
            </a:r>
          </a:p>
          <a:p>
            <a:pPr lvl="1"/>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11</a:t>
            </a:fld>
            <a:endParaRPr lang="en-US"/>
          </a:p>
        </p:txBody>
      </p:sp>
    </p:spTree>
    <p:extLst>
      <p:ext uri="{BB962C8B-B14F-4D97-AF65-F5344CB8AC3E}">
        <p14:creationId xmlns:p14="http://schemas.microsoft.com/office/powerpoint/2010/main" val="11998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 Behavior: Molecular Theory of Gases</a:t>
            </a:r>
          </a:p>
        </p:txBody>
      </p:sp>
      <p:sp>
        <p:nvSpPr>
          <p:cNvPr id="3" name="Content Placeholder 2"/>
          <p:cNvSpPr>
            <a:spLocks noGrp="1"/>
          </p:cNvSpPr>
          <p:nvPr>
            <p:ph idx="1"/>
          </p:nvPr>
        </p:nvSpPr>
        <p:spPr/>
        <p:txBody>
          <a:bodyPr>
            <a:normAutofit fontScale="92500"/>
          </a:bodyPr>
          <a:lstStyle/>
          <a:p>
            <a:r>
              <a:rPr lang="en-US" dirty="0"/>
              <a:t>Bernoulli derived Boyles’ Law  in 1737-1738 using Newton's laws of motion with application on a molecular level for an “ideal” gas.</a:t>
            </a:r>
          </a:p>
          <a:p>
            <a:pPr lvl="1"/>
            <a:r>
              <a:rPr lang="en-US" dirty="0"/>
              <a:t>“Molecules” behave like tiny billiard balls, with no loss of energy when they collide.</a:t>
            </a:r>
          </a:p>
          <a:p>
            <a:pPr lvl="1"/>
            <a:r>
              <a:rPr lang="en-US" dirty="0"/>
              <a:t>Ignored at the time because there was no observation of “molecules”. No interest in the kinetic theory of gases, which was controversial until the mid-19</a:t>
            </a:r>
            <a:r>
              <a:rPr lang="en-US" baseline="30000" dirty="0"/>
              <a:t>th</a:t>
            </a:r>
            <a:r>
              <a:rPr lang="en-US" dirty="0"/>
              <a:t> century. </a:t>
            </a:r>
          </a:p>
          <a:p>
            <a:r>
              <a:rPr lang="en-US" dirty="0"/>
              <a:t>Non-equilibrium thermodynamics. Interest in the behavior of the system as it moves from one equilibrium to another (e.g., add heat)</a:t>
            </a:r>
          </a:p>
          <a:p>
            <a:pPr lvl="1"/>
            <a:r>
              <a:rPr lang="en-US" dirty="0"/>
              <a:t>Very difficult to handle mathematically, involving rates of change (“dynamics”)</a:t>
            </a:r>
          </a:p>
          <a:p>
            <a:pPr lvl="1"/>
            <a:r>
              <a:rPr lang="en-US" dirty="0"/>
              <a:t>Need to work at the molecular level. Very difficult to specify “descriptive” dynamic processes. Models are very “stylized”.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12</a:t>
            </a:fld>
            <a:endParaRPr lang="en-US"/>
          </a:p>
        </p:txBody>
      </p:sp>
    </p:spTree>
    <p:extLst>
      <p:ext uri="{BB962C8B-B14F-4D97-AF65-F5344CB8AC3E}">
        <p14:creationId xmlns:p14="http://schemas.microsoft.com/office/powerpoint/2010/main" val="177399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Thermodynamics: Agent Based Models</a:t>
            </a:r>
          </a:p>
        </p:txBody>
      </p:sp>
      <p:sp>
        <p:nvSpPr>
          <p:cNvPr id="3" name="Content Placeholder 2"/>
          <p:cNvSpPr>
            <a:spLocks noGrp="1"/>
          </p:cNvSpPr>
          <p:nvPr>
            <p:ph idx="1"/>
          </p:nvPr>
        </p:nvSpPr>
        <p:spPr>
          <a:xfrm>
            <a:off x="88900" y="1825624"/>
            <a:ext cx="12001500" cy="4530725"/>
          </a:xfrm>
        </p:spPr>
        <p:txBody>
          <a:bodyPr/>
          <a:lstStyle/>
          <a:p>
            <a:r>
              <a:rPr lang="en-US" dirty="0"/>
              <a:t>Model the behavior of gas molecules as an agent based model system</a:t>
            </a:r>
          </a:p>
          <a:p>
            <a:pPr lvl="1"/>
            <a:r>
              <a:rPr lang="en-US" dirty="0"/>
              <a:t>Specify “rules of engagement” as ideal gas molecules are heated and collide with one another</a:t>
            </a:r>
          </a:p>
          <a:p>
            <a:pPr lvl="1"/>
            <a:r>
              <a:rPr lang="en-US" dirty="0"/>
              <a:t>Able to simulate the equilibrium results of the combined gas law, which requires specification of the “shape” of the molecules</a:t>
            </a:r>
          </a:p>
          <a:p>
            <a:pPr lvl="1"/>
            <a:r>
              <a:rPr lang="en-US" dirty="0"/>
              <a:t>Ideal gas is a robust specification—works for most actual gases for a reasonably wide domain of application. Can be weakened, if useful.</a:t>
            </a:r>
          </a:p>
          <a:p>
            <a:r>
              <a:rPr lang="en-US" dirty="0"/>
              <a:t>Experiments with different numbers of “agent” molecules</a:t>
            </a:r>
          </a:p>
          <a:p>
            <a:pPr lvl="1"/>
            <a:r>
              <a:rPr lang="en-US" dirty="0"/>
              <a:t>Works well with relatively few “representative” molecules: 100.</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13</a:t>
            </a:fld>
            <a:endParaRPr lang="en-US"/>
          </a:p>
        </p:txBody>
      </p:sp>
    </p:spTree>
    <p:extLst>
      <p:ext uri="{BB962C8B-B14F-4D97-AF65-F5344CB8AC3E}">
        <p14:creationId xmlns:p14="http://schemas.microsoft.com/office/powerpoint/2010/main" val="135052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Thermodynamic Agent Based Models: Lessons</a:t>
            </a:r>
          </a:p>
        </p:txBody>
      </p:sp>
      <p:sp>
        <p:nvSpPr>
          <p:cNvPr id="3" name="Content Placeholder 2"/>
          <p:cNvSpPr>
            <a:spLocks noGrp="1"/>
          </p:cNvSpPr>
          <p:nvPr>
            <p:ph idx="1"/>
          </p:nvPr>
        </p:nvSpPr>
        <p:spPr/>
        <p:txBody>
          <a:bodyPr/>
          <a:lstStyle/>
          <a:p>
            <a:r>
              <a:rPr lang="en-US" dirty="0"/>
              <a:t>Validation of agent based model: thermodynamic equilibrium specified by the combined gas laws constrain the system</a:t>
            </a:r>
          </a:p>
          <a:p>
            <a:pPr lvl="1"/>
            <a:r>
              <a:rPr lang="en-US" dirty="0"/>
              <a:t>Led to improvement of the agent based model</a:t>
            </a:r>
          </a:p>
          <a:p>
            <a:r>
              <a:rPr lang="en-US" dirty="0"/>
              <a:t>Equilibrium result supports analysis of how many “representative” agents are needed for a good “descriptive” model, important for specifying and using “stylized” models</a:t>
            </a:r>
          </a:p>
          <a:p>
            <a:r>
              <a:rPr lang="en-US" dirty="0"/>
              <a:t>Separate validation is needed to determine if the domain of application of the agent based model includes disequilibrium behavior of the system </a:t>
            </a:r>
          </a:p>
          <a:p>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14</a:t>
            </a:fld>
            <a:endParaRPr lang="en-US"/>
          </a:p>
        </p:txBody>
      </p:sp>
    </p:spTree>
    <p:extLst>
      <p:ext uri="{BB962C8B-B14F-4D97-AF65-F5344CB8AC3E}">
        <p14:creationId xmlns:p14="http://schemas.microsoft.com/office/powerpoint/2010/main" val="359680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Agent  Based CGE Model</a:t>
            </a:r>
          </a:p>
        </p:txBody>
      </p:sp>
      <p:sp>
        <p:nvSpPr>
          <p:cNvPr id="3" name="Content Placeholder 2"/>
          <p:cNvSpPr>
            <a:spLocks noGrp="1"/>
          </p:cNvSpPr>
          <p:nvPr>
            <p:ph idx="1"/>
          </p:nvPr>
        </p:nvSpPr>
        <p:spPr>
          <a:xfrm>
            <a:off x="88900" y="1825624"/>
            <a:ext cx="12001500" cy="4530725"/>
          </a:xfrm>
        </p:spPr>
        <p:txBody>
          <a:bodyPr/>
          <a:lstStyle/>
          <a:p>
            <a:r>
              <a:rPr lang="en-US" dirty="0"/>
              <a:t>Herb </a:t>
            </a:r>
            <a:r>
              <a:rPr lang="en-US" dirty="0" err="1"/>
              <a:t>Gintis</a:t>
            </a:r>
            <a:r>
              <a:rPr lang="en-US" dirty="0"/>
              <a:t>: “The Dynamics of General Equilibrium” (EJ, 2007)</a:t>
            </a:r>
          </a:p>
          <a:p>
            <a:pPr lvl="1"/>
            <a:r>
              <a:rPr lang="en-US" dirty="0"/>
              <a:t>Agent based CGE model to describe the “process” of achieving a market equilibrium. Applied to famous Scarf example of odd GE behavior</a:t>
            </a:r>
          </a:p>
          <a:p>
            <a:pPr lvl="1"/>
            <a:r>
              <a:rPr lang="en-US" dirty="0"/>
              <a:t>Agents have a simple “learning” procedure and also require “money” for transactions (cash-in-advance model)</a:t>
            </a:r>
          </a:p>
          <a:p>
            <a:pPr lvl="1"/>
            <a:r>
              <a:rPr lang="en-US" dirty="0"/>
              <a:t>Model successfully solves for market equilibrium: constraint on model</a:t>
            </a:r>
          </a:p>
          <a:p>
            <a:r>
              <a:rPr lang="en-US" dirty="0"/>
              <a:t>Is his agent based model descriptive, or is it a solution algorithm?</a:t>
            </a:r>
          </a:p>
          <a:p>
            <a:pPr lvl="1"/>
            <a:r>
              <a:rPr lang="en-US" dirty="0"/>
              <a:t>Important research for agent based models: implications for model specification and validation for disequilibrium adjustment behavior</a:t>
            </a:r>
          </a:p>
          <a:p>
            <a:pPr lvl="1"/>
            <a:r>
              <a:rPr lang="en-US" dirty="0"/>
              <a:t>Behavior specification and number of representative “agents” are crucial</a:t>
            </a:r>
          </a:p>
        </p:txBody>
      </p:sp>
      <p:sp>
        <p:nvSpPr>
          <p:cNvPr id="4" name="Slide Number Placeholder 3"/>
          <p:cNvSpPr>
            <a:spLocks noGrp="1"/>
          </p:cNvSpPr>
          <p:nvPr>
            <p:ph type="sldNum" sz="quarter" idx="12"/>
          </p:nvPr>
        </p:nvSpPr>
        <p:spPr/>
        <p:txBody>
          <a:bodyPr/>
          <a:lstStyle/>
          <a:p>
            <a:fld id="{20B9DBF0-F0ED-4CE9-903D-0F6299BCAA62}" type="slidenum">
              <a:rPr lang="en-US" smtClean="0"/>
              <a:t>15</a:t>
            </a:fld>
            <a:endParaRPr lang="en-US"/>
          </a:p>
        </p:txBody>
      </p:sp>
    </p:spTree>
    <p:extLst>
      <p:ext uri="{BB962C8B-B14F-4D97-AF65-F5344CB8AC3E}">
        <p14:creationId xmlns:p14="http://schemas.microsoft.com/office/powerpoint/2010/main" val="2461224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8900" y="24047"/>
            <a:ext cx="12001500" cy="1325563"/>
          </a:xfrm>
        </p:spPr>
        <p:txBody>
          <a:bodyPr/>
          <a:lstStyle/>
          <a:p>
            <a:r>
              <a:rPr lang="en-US" dirty="0" err="1"/>
              <a:t>Gintis</a:t>
            </a:r>
            <a:r>
              <a:rPr lang="en-US" dirty="0"/>
              <a:t> Article: Conclusions</a:t>
            </a:r>
          </a:p>
        </p:txBody>
      </p:sp>
      <p:sp>
        <p:nvSpPr>
          <p:cNvPr id="3" name="Content Placeholder 2"/>
          <p:cNvSpPr>
            <a:spLocks noGrp="1"/>
          </p:cNvSpPr>
          <p:nvPr>
            <p:ph idx="1"/>
          </p:nvPr>
        </p:nvSpPr>
        <p:spPr>
          <a:xfrm>
            <a:off x="88900" y="1528996"/>
            <a:ext cx="12001500" cy="4946755"/>
          </a:xfrm>
        </p:spPr>
        <p:txBody>
          <a:bodyPr>
            <a:normAutofit fontScale="85000" lnSpcReduction="20000"/>
          </a:bodyPr>
          <a:lstStyle/>
          <a:p>
            <a:r>
              <a:rPr lang="en-US" dirty="0"/>
              <a:t>A highly decentralized </a:t>
            </a:r>
            <a:r>
              <a:rPr lang="en-US" dirty="0" err="1"/>
              <a:t>Walrasian</a:t>
            </a:r>
            <a:r>
              <a:rPr lang="en-US" dirty="0"/>
              <a:t> economy, under a wide range of plausible conditions, has a unique, stable steady state in which the economy is reasonably close to Pareto efficient. The agent based model achieves a unique market equilibrium solution. (Market equilibrium as a constraint on the model.)</a:t>
            </a:r>
          </a:p>
          <a:p>
            <a:r>
              <a:rPr lang="en-US" dirty="0"/>
              <a:t>The stability of a market system depends on the fact that prices are private information, in the sense that each agent, consumer, firm and worker possesses a set of reservation prices that are deployed to decide when and with whom to trade. These reservation prices are private information that each agent updates through time through trial and error, as well as by imitation. We call these private prices.</a:t>
            </a:r>
          </a:p>
          <a:p>
            <a:r>
              <a:rPr lang="en-US" dirty="0"/>
              <a:t>When even a small fraction of agents are assumed to share the same price system and update in a coordinated manner, as suggested by the </a:t>
            </a:r>
            <a:r>
              <a:rPr lang="en-US" dirty="0" err="1"/>
              <a:t>tatonnement</a:t>
            </a:r>
            <a:r>
              <a:rPr lang="en-US" dirty="0"/>
              <a:t> mechanism, the price system becomes highly volatile.</a:t>
            </a:r>
          </a:p>
          <a:p>
            <a:r>
              <a:rPr lang="en-US" dirty="0"/>
              <a:t>A major mechanism leading to convergence of economic behavior is imitation in which poorly performing agents copy the behavior of better-performing agents.</a:t>
            </a:r>
          </a:p>
        </p:txBody>
      </p:sp>
      <p:sp>
        <p:nvSpPr>
          <p:cNvPr id="4" name="Slide Number Placeholder 3"/>
          <p:cNvSpPr>
            <a:spLocks noGrp="1"/>
          </p:cNvSpPr>
          <p:nvPr>
            <p:ph type="sldNum" sz="quarter" idx="12"/>
          </p:nvPr>
        </p:nvSpPr>
        <p:spPr/>
        <p:txBody>
          <a:bodyPr/>
          <a:lstStyle/>
          <a:p>
            <a:fld id="{20B9DBF0-F0ED-4CE9-903D-0F6299BCAA62}" type="slidenum">
              <a:rPr lang="en-US" smtClean="0"/>
              <a:t>16</a:t>
            </a:fld>
            <a:endParaRPr lang="en-US"/>
          </a:p>
        </p:txBody>
      </p:sp>
    </p:spTree>
    <p:extLst>
      <p:ext uri="{BB962C8B-B14F-4D97-AF65-F5344CB8AC3E}">
        <p14:creationId xmlns:p14="http://schemas.microsoft.com/office/powerpoint/2010/main" val="1187370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Economic Simulation Models</a:t>
            </a:r>
          </a:p>
        </p:txBody>
      </p:sp>
      <p:sp>
        <p:nvSpPr>
          <p:cNvPr id="3" name="Content Placeholder 2"/>
          <p:cNvSpPr>
            <a:spLocks noGrp="1"/>
          </p:cNvSpPr>
          <p:nvPr>
            <p:ph idx="1"/>
          </p:nvPr>
        </p:nvSpPr>
        <p:spPr/>
        <p:txBody>
          <a:bodyPr>
            <a:normAutofit fontScale="92500"/>
          </a:bodyPr>
          <a:lstStyle/>
          <a:p>
            <a:r>
              <a:rPr lang="en-US" dirty="0"/>
              <a:t>Concepts of equilibrium are crucial in economic simulation models</a:t>
            </a:r>
          </a:p>
          <a:p>
            <a:pPr lvl="1"/>
            <a:r>
              <a:rPr lang="en-US" dirty="0"/>
              <a:t>Issues of domain of applicability of different models</a:t>
            </a:r>
          </a:p>
          <a:p>
            <a:pPr lvl="1"/>
            <a:r>
              <a:rPr lang="en-US" dirty="0"/>
              <a:t>Justification of using them as constraints in more micro models</a:t>
            </a:r>
          </a:p>
          <a:p>
            <a:r>
              <a:rPr lang="en-US" dirty="0"/>
              <a:t>Much work to be done</a:t>
            </a:r>
          </a:p>
          <a:p>
            <a:pPr lvl="1"/>
            <a:r>
              <a:rPr lang="en-US" dirty="0"/>
              <a:t>Validation of descriptive equilibrium: equilibria as constraints</a:t>
            </a:r>
          </a:p>
          <a:p>
            <a:pPr lvl="1"/>
            <a:r>
              <a:rPr lang="en-US" dirty="0"/>
              <a:t>Links between models at different levels of aggregation</a:t>
            </a:r>
          </a:p>
          <a:p>
            <a:pPr lvl="2"/>
            <a:r>
              <a:rPr lang="en-US" dirty="0" err="1"/>
              <a:t>Multisector</a:t>
            </a:r>
            <a:r>
              <a:rPr lang="en-US" dirty="0"/>
              <a:t> CGE models and macro models: Keynes, CGE, DSGE</a:t>
            </a:r>
          </a:p>
          <a:p>
            <a:pPr lvl="1"/>
            <a:r>
              <a:rPr lang="en-US" dirty="0"/>
              <a:t>Agent based models should be consistent with market equilibrium models: discipline for agent based models</a:t>
            </a:r>
          </a:p>
          <a:p>
            <a:pPr lvl="1"/>
            <a:r>
              <a:rPr lang="en-US" dirty="0"/>
              <a:t>Specification and validation of agent based disequilibrium adjustment models</a:t>
            </a:r>
          </a:p>
          <a:p>
            <a:pPr lvl="1"/>
            <a:endParaRPr lang="en-US" dirty="0"/>
          </a:p>
          <a:p>
            <a:pPr lvl="2"/>
            <a:endParaRPr lang="en-US" dirty="0"/>
          </a:p>
          <a:p>
            <a:pPr lvl="1"/>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17</a:t>
            </a:fld>
            <a:endParaRPr lang="en-US"/>
          </a:p>
        </p:txBody>
      </p:sp>
    </p:spTree>
    <p:extLst>
      <p:ext uri="{BB962C8B-B14F-4D97-AF65-F5344CB8AC3E}">
        <p14:creationId xmlns:p14="http://schemas.microsoft.com/office/powerpoint/2010/main" val="225810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71CD-C4F6-4C9B-B65B-630612644098}"/>
              </a:ext>
            </a:extLst>
          </p:cNvPr>
          <p:cNvSpPr>
            <a:spLocks noGrp="1"/>
          </p:cNvSpPr>
          <p:nvPr>
            <p:ph type="title"/>
          </p:nvPr>
        </p:nvSpPr>
        <p:spPr/>
        <p:txBody>
          <a:bodyPr/>
          <a:lstStyle/>
          <a:p>
            <a:r>
              <a:rPr lang="en-US" dirty="0"/>
              <a:t>Conclusion: Info-Metrics</a:t>
            </a:r>
          </a:p>
        </p:txBody>
      </p:sp>
      <p:sp>
        <p:nvSpPr>
          <p:cNvPr id="3" name="Content Placeholder 2">
            <a:extLst>
              <a:ext uri="{FF2B5EF4-FFF2-40B4-BE49-F238E27FC236}">
                <a16:creationId xmlns:a16="http://schemas.microsoft.com/office/drawing/2014/main" id="{E2A5C997-4BAD-426A-A3A8-CD38E37F3CF3}"/>
              </a:ext>
            </a:extLst>
          </p:cNvPr>
          <p:cNvSpPr>
            <a:spLocks noGrp="1"/>
          </p:cNvSpPr>
          <p:nvPr>
            <p:ph idx="1"/>
          </p:nvPr>
        </p:nvSpPr>
        <p:spPr/>
        <p:txBody>
          <a:bodyPr/>
          <a:lstStyle/>
          <a:p>
            <a:r>
              <a:rPr lang="en-US" dirty="0"/>
              <a:t>CE estimation with constraints and priors are used widely in constructing CGE models</a:t>
            </a:r>
          </a:p>
          <a:p>
            <a:pPr lvl="1"/>
            <a:r>
              <a:rPr lang="en-US" dirty="0"/>
              <a:t>Data estimation using CE with priors on measurement error and constraints from accounting identities in national income and product accounts</a:t>
            </a:r>
          </a:p>
          <a:p>
            <a:pPr lvl="1"/>
            <a:r>
              <a:rPr lang="en-US" dirty="0"/>
              <a:t>Some work on using Info-Metrics in parameter estimation, with the CGE model as a “constraint” on parameter estimation</a:t>
            </a:r>
          </a:p>
          <a:p>
            <a:r>
              <a:rPr lang="en-US" dirty="0"/>
              <a:t>Measurement error with six possible priors: Multiplicative or additive errors with Uniform, 2-parameter (mean variance), or normal prior distributions</a:t>
            </a:r>
          </a:p>
        </p:txBody>
      </p:sp>
      <p:sp>
        <p:nvSpPr>
          <p:cNvPr id="4" name="Slide Number Placeholder 3">
            <a:extLst>
              <a:ext uri="{FF2B5EF4-FFF2-40B4-BE49-F238E27FC236}">
                <a16:creationId xmlns:a16="http://schemas.microsoft.com/office/drawing/2014/main" id="{EEF2A057-6E36-45AF-8242-C248E1891B7B}"/>
              </a:ext>
            </a:extLst>
          </p:cNvPr>
          <p:cNvSpPr>
            <a:spLocks noGrp="1"/>
          </p:cNvSpPr>
          <p:nvPr>
            <p:ph type="sldNum" sz="quarter" idx="12"/>
          </p:nvPr>
        </p:nvSpPr>
        <p:spPr/>
        <p:txBody>
          <a:bodyPr/>
          <a:lstStyle/>
          <a:p>
            <a:fld id="{20B9DBF0-F0ED-4CE9-903D-0F6299BCAA62}" type="slidenum">
              <a:rPr lang="en-US" smtClean="0"/>
              <a:t>18</a:t>
            </a:fld>
            <a:endParaRPr lang="en-US"/>
          </a:p>
        </p:txBody>
      </p:sp>
    </p:spTree>
    <p:extLst>
      <p:ext uri="{BB962C8B-B14F-4D97-AF65-F5344CB8AC3E}">
        <p14:creationId xmlns:p14="http://schemas.microsoft.com/office/powerpoint/2010/main" val="43852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10000"/>
          </a:bodyPr>
          <a:lstStyle/>
          <a:p>
            <a:r>
              <a:rPr lang="en-US" dirty="0"/>
              <a:t>Brenner, T. and C. </a:t>
            </a:r>
            <a:r>
              <a:rPr lang="en-US" dirty="0" err="1"/>
              <a:t>Werker</a:t>
            </a:r>
            <a:r>
              <a:rPr lang="en-US" dirty="0"/>
              <a:t> (2007). “A Taxonomy of Inference in Simulation Models.” </a:t>
            </a:r>
            <a:r>
              <a:rPr lang="en-US" i="1" dirty="0"/>
              <a:t>Computational Economics</a:t>
            </a:r>
            <a:r>
              <a:rPr lang="en-US" dirty="0"/>
              <a:t>, Vol. 30, pp 227-244.</a:t>
            </a:r>
          </a:p>
          <a:p>
            <a:r>
              <a:rPr lang="en-US" dirty="0"/>
              <a:t>Edmonds, B. and S. Moss (2004). “From KISS to KIDS—an ‘Anti-Simplistic’ Modelling Approach. International Workshop on Multi-Agent Systems and Agent Based Simulation. Springer Berlin/Heidelberg, pp. 130-144.</a:t>
            </a:r>
          </a:p>
          <a:p>
            <a:r>
              <a:rPr lang="en-US" dirty="0" err="1"/>
              <a:t>Gintis</a:t>
            </a:r>
            <a:r>
              <a:rPr lang="en-US" dirty="0"/>
              <a:t>, Herbert (2007). “The Dynamics of General Equilibrium.” </a:t>
            </a:r>
            <a:r>
              <a:rPr lang="en-US" i="1" dirty="0"/>
              <a:t>The Economic Journal,</a:t>
            </a:r>
            <a:r>
              <a:rPr lang="en-US" dirty="0"/>
              <a:t> Vol. 117, No. 523, pp 1280-1309. </a:t>
            </a:r>
          </a:p>
          <a:p>
            <a:r>
              <a:rPr lang="en-US" dirty="0" err="1"/>
              <a:t>Gintis</a:t>
            </a:r>
            <a:r>
              <a:rPr lang="en-US" dirty="0"/>
              <a:t>, Herbert (2009). </a:t>
            </a:r>
            <a:r>
              <a:rPr lang="en-US" i="1" dirty="0"/>
              <a:t>The Bounds of Reason: Game Theory and the Unification of the Behavioral Sciences. </a:t>
            </a:r>
            <a:r>
              <a:rPr lang="en-US" dirty="0"/>
              <a:t>Princeton: Princeton University Press, Second edition.</a:t>
            </a:r>
          </a:p>
          <a:p>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19</a:t>
            </a:fld>
            <a:endParaRPr lang="en-US"/>
          </a:p>
        </p:txBody>
      </p:sp>
    </p:spTree>
    <p:extLst>
      <p:ext uri="{BB962C8B-B14F-4D97-AF65-F5344CB8AC3E}">
        <p14:creationId xmlns:p14="http://schemas.microsoft.com/office/powerpoint/2010/main" val="401262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88900" y="1825625"/>
            <a:ext cx="12001500" cy="4678206"/>
          </a:xfrm>
        </p:spPr>
        <p:txBody>
          <a:bodyPr>
            <a:normAutofit/>
          </a:bodyPr>
          <a:lstStyle/>
          <a:p>
            <a:r>
              <a:rPr lang="en-US" dirty="0"/>
              <a:t>Types of economic simulation models</a:t>
            </a:r>
          </a:p>
          <a:p>
            <a:r>
              <a:rPr lang="en-US" dirty="0"/>
              <a:t>Equilibrium concepts in economic simulation models</a:t>
            </a:r>
          </a:p>
          <a:p>
            <a:pPr lvl="1"/>
            <a:r>
              <a:rPr lang="en-US" dirty="0"/>
              <a:t>Equilibria as information</a:t>
            </a:r>
          </a:p>
          <a:p>
            <a:r>
              <a:rPr lang="en-US" dirty="0"/>
              <a:t>Equilibrium and simulation </a:t>
            </a:r>
          </a:p>
          <a:p>
            <a:pPr lvl="1"/>
            <a:r>
              <a:rPr lang="en-US" dirty="0"/>
              <a:t>An example from thermodynamics: Boyles’ Law</a:t>
            </a:r>
          </a:p>
          <a:p>
            <a:pPr lvl="1"/>
            <a:r>
              <a:rPr lang="en-US" dirty="0"/>
              <a:t>Partial and general market equilibrium models: PE and CGE</a:t>
            </a:r>
          </a:p>
          <a:p>
            <a:pPr lvl="1"/>
            <a:r>
              <a:rPr lang="en-US" dirty="0"/>
              <a:t>Agent based (microsimulation) models</a:t>
            </a:r>
          </a:p>
        </p:txBody>
      </p:sp>
      <p:sp>
        <p:nvSpPr>
          <p:cNvPr id="4" name="Slide Number Placeholder 3"/>
          <p:cNvSpPr>
            <a:spLocks noGrp="1"/>
          </p:cNvSpPr>
          <p:nvPr>
            <p:ph type="sldNum" sz="quarter" idx="12"/>
          </p:nvPr>
        </p:nvSpPr>
        <p:spPr/>
        <p:txBody>
          <a:bodyPr/>
          <a:lstStyle/>
          <a:p>
            <a:fld id="{20B9DBF0-F0ED-4CE9-903D-0F6299BCAA62}" type="slidenum">
              <a:rPr lang="en-US" smtClean="0"/>
              <a:t>2</a:t>
            </a:fld>
            <a:endParaRPr lang="en-US"/>
          </a:p>
        </p:txBody>
      </p:sp>
    </p:spTree>
    <p:extLst>
      <p:ext uri="{BB962C8B-B14F-4D97-AF65-F5344CB8AC3E}">
        <p14:creationId xmlns:p14="http://schemas.microsoft.com/office/powerpoint/2010/main" val="3282398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err="1"/>
              <a:t>Gintis</a:t>
            </a:r>
            <a:r>
              <a:rPr lang="en-US" dirty="0"/>
              <a:t>, Herbert (2000). </a:t>
            </a:r>
            <a:r>
              <a:rPr lang="en-US" i="1" dirty="0"/>
              <a:t>Game Theory Evolving: A Problem-Centered Introduction to Modeling Strategic Interaction. </a:t>
            </a:r>
            <a:r>
              <a:rPr lang="en-US" dirty="0"/>
              <a:t>Princeton, NJ: Princeton University Press.</a:t>
            </a:r>
          </a:p>
          <a:p>
            <a:r>
              <a:rPr lang="en-US" dirty="0"/>
              <a:t>Golan, Amos (2018). </a:t>
            </a:r>
            <a:r>
              <a:rPr lang="en-US" i="1" dirty="0"/>
              <a:t>Foundations of</a:t>
            </a:r>
            <a:r>
              <a:rPr lang="en-US" dirty="0"/>
              <a:t> </a:t>
            </a:r>
            <a:r>
              <a:rPr lang="en-US" i="1" dirty="0"/>
              <a:t>Info-Metrics: Modeling, Inference, and Imperfect Information.</a:t>
            </a:r>
            <a:r>
              <a:rPr lang="en-US" dirty="0"/>
              <a:t> Oxford: Oxford University Press.</a:t>
            </a:r>
          </a:p>
          <a:p>
            <a:r>
              <a:rPr lang="en-US" dirty="0" err="1"/>
              <a:t>Pyka</a:t>
            </a:r>
            <a:r>
              <a:rPr lang="en-US" dirty="0"/>
              <a:t>, Andreas and Claudia </a:t>
            </a:r>
            <a:r>
              <a:rPr lang="en-US" dirty="0" err="1"/>
              <a:t>Werker</a:t>
            </a:r>
            <a:r>
              <a:rPr lang="en-US" dirty="0"/>
              <a:t> (2009). “The Methodology of Simulation Models: Chances and Risks.” </a:t>
            </a:r>
            <a:r>
              <a:rPr lang="en-US" i="1" dirty="0"/>
              <a:t>Journal of Artificial Societies and Social Simulation,”</a:t>
            </a:r>
            <a:r>
              <a:rPr lang="en-US" dirty="0"/>
              <a:t> Vol. 12, No. 4, p 1. </a:t>
            </a:r>
          </a:p>
        </p:txBody>
      </p:sp>
      <p:sp>
        <p:nvSpPr>
          <p:cNvPr id="4" name="Slide Number Placeholder 3"/>
          <p:cNvSpPr>
            <a:spLocks noGrp="1"/>
          </p:cNvSpPr>
          <p:nvPr>
            <p:ph type="sldNum" sz="quarter" idx="12"/>
          </p:nvPr>
        </p:nvSpPr>
        <p:spPr/>
        <p:txBody>
          <a:bodyPr/>
          <a:lstStyle/>
          <a:p>
            <a:fld id="{20B9DBF0-F0ED-4CE9-903D-0F6299BCAA62}" type="slidenum">
              <a:rPr lang="en-US" smtClean="0"/>
              <a:t>20</a:t>
            </a:fld>
            <a:endParaRPr lang="en-US"/>
          </a:p>
        </p:txBody>
      </p:sp>
    </p:spTree>
    <p:extLst>
      <p:ext uri="{BB962C8B-B14F-4D97-AF65-F5344CB8AC3E}">
        <p14:creationId xmlns:p14="http://schemas.microsoft.com/office/powerpoint/2010/main" val="96582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dirty="0"/>
              <a:t>Robinson, Sherman. 1989. “</a:t>
            </a:r>
            <a:r>
              <a:rPr lang="en-US" dirty="0" err="1"/>
              <a:t>Multisectoral</a:t>
            </a:r>
            <a:r>
              <a:rPr lang="en-US" dirty="0"/>
              <a:t> Models.” Chapter 18, in </a:t>
            </a:r>
            <a:r>
              <a:rPr lang="en-US" i="1" dirty="0"/>
              <a:t>Handbook of Development Economics</a:t>
            </a:r>
            <a:r>
              <a:rPr lang="en-US" dirty="0"/>
              <a:t>. H. </a:t>
            </a:r>
            <a:r>
              <a:rPr lang="en-US" dirty="0" err="1"/>
              <a:t>Chenery</a:t>
            </a:r>
            <a:r>
              <a:rPr lang="en-US" dirty="0"/>
              <a:t> and T.N. Srinivasan (eds.). Amsterdam: North-Holland Publishing Co, pp. 885-947. </a:t>
            </a:r>
          </a:p>
          <a:p>
            <a:r>
              <a:rPr lang="en-US" dirty="0"/>
              <a:t>Weisberg, Michael (2013).  </a:t>
            </a:r>
            <a:r>
              <a:rPr lang="en-US" i="1" dirty="0"/>
              <a:t>Simulation and Similarity: Using Models to Understand the World.</a:t>
            </a:r>
            <a:r>
              <a:rPr lang="en-US" dirty="0"/>
              <a:t> Oxford: Oxford University Press. </a:t>
            </a:r>
          </a:p>
        </p:txBody>
      </p:sp>
      <p:sp>
        <p:nvSpPr>
          <p:cNvPr id="4" name="Slide Number Placeholder 3"/>
          <p:cNvSpPr>
            <a:spLocks noGrp="1"/>
          </p:cNvSpPr>
          <p:nvPr>
            <p:ph type="sldNum" sz="quarter" idx="12"/>
          </p:nvPr>
        </p:nvSpPr>
        <p:spPr/>
        <p:txBody>
          <a:bodyPr/>
          <a:lstStyle/>
          <a:p>
            <a:fld id="{20B9DBF0-F0ED-4CE9-903D-0F6299BCAA62}" type="slidenum">
              <a:rPr lang="en-US" smtClean="0"/>
              <a:t>21</a:t>
            </a:fld>
            <a:endParaRPr lang="en-US"/>
          </a:p>
        </p:txBody>
      </p:sp>
    </p:spTree>
    <p:extLst>
      <p:ext uri="{BB962C8B-B14F-4D97-AF65-F5344CB8AC3E}">
        <p14:creationId xmlns:p14="http://schemas.microsoft.com/office/powerpoint/2010/main" val="311278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Typology of Economic Simulation Models: Domain</a:t>
            </a:r>
          </a:p>
        </p:txBody>
      </p:sp>
      <p:sp>
        <p:nvSpPr>
          <p:cNvPr id="3" name="Content Placeholder 2"/>
          <p:cNvSpPr>
            <a:spLocks noGrp="1"/>
          </p:cNvSpPr>
          <p:nvPr>
            <p:ph idx="1"/>
          </p:nvPr>
        </p:nvSpPr>
        <p:spPr/>
        <p:txBody>
          <a:bodyPr/>
          <a:lstStyle/>
          <a:p>
            <a:r>
              <a:rPr lang="en-US" dirty="0"/>
              <a:t>Domain of Applicability</a:t>
            </a:r>
          </a:p>
          <a:p>
            <a:r>
              <a:rPr lang="en-US" dirty="0"/>
              <a:t>Analytic—Stylized Numerical—Applied</a:t>
            </a:r>
          </a:p>
          <a:p>
            <a:pPr lvl="1"/>
            <a:r>
              <a:rPr lang="en-US" dirty="0"/>
              <a:t> Stylized: “putting numbers to theory,” narrow domain of applicability</a:t>
            </a:r>
          </a:p>
          <a:p>
            <a:pPr lvl="1"/>
            <a:r>
              <a:rPr lang="en-US" dirty="0"/>
              <a:t>Applied: more institutional detail, larger, broader domain of applicability </a:t>
            </a:r>
          </a:p>
          <a:p>
            <a:pPr lvl="1"/>
            <a:r>
              <a:rPr lang="en-US" dirty="0"/>
              <a:t>Principle of Occam’s Razor: Simplest model adequate to the task</a:t>
            </a:r>
          </a:p>
          <a:p>
            <a:pPr lvl="1"/>
            <a:r>
              <a:rPr lang="en-US" dirty="0"/>
              <a:t>Einstein: Everything should be made as simple as possible, but not simpler</a:t>
            </a:r>
          </a:p>
          <a:p>
            <a:r>
              <a:rPr lang="en-US" dirty="0"/>
              <a:t>“Descriptive” models: “realistic”, principle of “similarity” to reality</a:t>
            </a:r>
          </a:p>
          <a:p>
            <a:pPr lvl="1"/>
            <a:r>
              <a:rPr lang="en-US" dirty="0"/>
              <a:t>Validation: specification, parameters, empirical results, econometrics</a:t>
            </a:r>
          </a:p>
          <a:p>
            <a:pPr lvl="1"/>
            <a:r>
              <a:rPr lang="en-US" dirty="0"/>
              <a:t>Valid/descriptive for a particular domain of application</a:t>
            </a:r>
          </a:p>
          <a:p>
            <a:pPr lvl="1"/>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3</a:t>
            </a:fld>
            <a:endParaRPr lang="en-US"/>
          </a:p>
        </p:txBody>
      </p:sp>
    </p:spTree>
    <p:extLst>
      <p:ext uri="{BB962C8B-B14F-4D97-AF65-F5344CB8AC3E}">
        <p14:creationId xmlns:p14="http://schemas.microsoft.com/office/powerpoint/2010/main" val="420013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Typology of Economic Models: Structure</a:t>
            </a:r>
          </a:p>
        </p:txBody>
      </p:sp>
      <p:sp>
        <p:nvSpPr>
          <p:cNvPr id="3" name="Content Placeholder 2"/>
          <p:cNvSpPr>
            <a:spLocks noGrp="1"/>
          </p:cNvSpPr>
          <p:nvPr>
            <p:ph idx="1"/>
          </p:nvPr>
        </p:nvSpPr>
        <p:spPr/>
        <p:txBody>
          <a:bodyPr/>
          <a:lstStyle/>
          <a:p>
            <a:r>
              <a:rPr lang="en-US" dirty="0"/>
              <a:t>Deep structural—shallow structural—reduced form</a:t>
            </a:r>
          </a:p>
          <a:p>
            <a:r>
              <a:rPr lang="en-US" altLang="es-HN" dirty="0"/>
              <a:t>“Deep structural” models in economics</a:t>
            </a:r>
          </a:p>
          <a:p>
            <a:pPr lvl="1"/>
            <a:r>
              <a:rPr lang="en-US" altLang="es-HN" dirty="0"/>
              <a:t>Specify agents, markets, institutions, signals, motivation, and behavior</a:t>
            </a:r>
          </a:p>
          <a:p>
            <a:r>
              <a:rPr lang="en-US" altLang="es-HN" dirty="0"/>
              <a:t>“Shallow structural” or “reduced form” models</a:t>
            </a:r>
          </a:p>
          <a:p>
            <a:pPr lvl="1"/>
            <a:r>
              <a:rPr lang="en-US" altLang="es-HN" dirty="0"/>
              <a:t>Vague theoretical specification of relationships among variables</a:t>
            </a:r>
          </a:p>
          <a:p>
            <a:pPr lvl="1"/>
            <a:r>
              <a:rPr lang="en-US" altLang="es-HN" dirty="0"/>
              <a:t>Unidentified/unidentifiable underlying structural model</a:t>
            </a:r>
          </a:p>
          <a:p>
            <a:pPr lvl="1"/>
            <a:r>
              <a:rPr lang="en-US" altLang="es-HN" dirty="0"/>
              <a:t>E.g., supply/demand curves instead of specifying producer/consumer behavior explicitly: partial equilibrium (PE) versus CGE models</a:t>
            </a:r>
          </a:p>
          <a:p>
            <a:pPr lvl="1"/>
            <a:r>
              <a:rPr lang="en-US" altLang="es-HN" dirty="0"/>
              <a:t>E.g., reduced form econometric models, gravity trade models</a:t>
            </a:r>
          </a:p>
          <a:p>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4</a:t>
            </a:fld>
            <a:endParaRPr lang="en-US"/>
          </a:p>
        </p:txBody>
      </p:sp>
    </p:spTree>
    <p:extLst>
      <p:ext uri="{BB962C8B-B14F-4D97-AF65-F5344CB8AC3E}">
        <p14:creationId xmlns:p14="http://schemas.microsoft.com/office/powerpoint/2010/main" val="102854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Typology of Economic Models: Aggregation</a:t>
            </a:r>
          </a:p>
        </p:txBody>
      </p:sp>
      <p:sp>
        <p:nvSpPr>
          <p:cNvPr id="3" name="Content Placeholder 2"/>
          <p:cNvSpPr>
            <a:spLocks noGrp="1"/>
          </p:cNvSpPr>
          <p:nvPr>
            <p:ph idx="1"/>
          </p:nvPr>
        </p:nvSpPr>
        <p:spPr>
          <a:xfrm>
            <a:off x="88900" y="1825625"/>
            <a:ext cx="12001500" cy="4703964"/>
          </a:xfrm>
        </p:spPr>
        <p:txBody>
          <a:bodyPr>
            <a:normAutofit/>
          </a:bodyPr>
          <a:lstStyle/>
          <a:p>
            <a:r>
              <a:rPr lang="en-US" dirty="0"/>
              <a:t>Global, national, regional, household simulation models</a:t>
            </a:r>
          </a:p>
          <a:p>
            <a:r>
              <a:rPr lang="en-US" dirty="0"/>
              <a:t>“Representative” (aggregate) agents versus </a:t>
            </a:r>
            <a:r>
              <a:rPr lang="en-US" dirty="0" err="1"/>
              <a:t>microsim</a:t>
            </a:r>
            <a:r>
              <a:rPr lang="en-US" dirty="0"/>
              <a:t>/agent-based</a:t>
            </a:r>
          </a:p>
          <a:p>
            <a:r>
              <a:rPr lang="en-US" dirty="0"/>
              <a:t>“Markets” specified and simulated in the model</a:t>
            </a:r>
          </a:p>
          <a:p>
            <a:pPr lvl="1"/>
            <a:r>
              <a:rPr lang="en-US" dirty="0"/>
              <a:t>Commodity markets and factor markets</a:t>
            </a:r>
          </a:p>
          <a:p>
            <a:pPr lvl="1"/>
            <a:r>
              <a:rPr lang="en-US" dirty="0"/>
              <a:t>National and/or international markets</a:t>
            </a:r>
          </a:p>
          <a:p>
            <a:pPr lvl="2"/>
            <a:r>
              <a:rPr lang="en-US" dirty="0"/>
              <a:t>More disaggregated: e.g., within-household “prices”</a:t>
            </a:r>
          </a:p>
          <a:p>
            <a:pPr lvl="1"/>
            <a:r>
              <a:rPr lang="en-US" dirty="0"/>
              <a:t>Market “equilibrium”: “descriptive” quantities and prices</a:t>
            </a:r>
          </a:p>
          <a:p>
            <a:pPr lvl="2"/>
            <a:r>
              <a:rPr lang="en-US" dirty="0"/>
              <a:t>“market” prices and/or “shadow” prices</a:t>
            </a:r>
          </a:p>
          <a:p>
            <a:r>
              <a:rPr lang="en-US" dirty="0"/>
              <a:t>Partial equilibrium (PE) versus general equilibrium: scope</a:t>
            </a:r>
          </a:p>
        </p:txBody>
      </p:sp>
      <p:sp>
        <p:nvSpPr>
          <p:cNvPr id="4" name="Slide Number Placeholder 3"/>
          <p:cNvSpPr>
            <a:spLocks noGrp="1"/>
          </p:cNvSpPr>
          <p:nvPr>
            <p:ph type="sldNum" sz="quarter" idx="12"/>
          </p:nvPr>
        </p:nvSpPr>
        <p:spPr/>
        <p:txBody>
          <a:bodyPr/>
          <a:lstStyle/>
          <a:p>
            <a:fld id="{20B9DBF0-F0ED-4CE9-903D-0F6299BCAA62}" type="slidenum">
              <a:rPr lang="en-US" smtClean="0"/>
              <a:t>5</a:t>
            </a:fld>
            <a:endParaRPr lang="en-US"/>
          </a:p>
        </p:txBody>
      </p:sp>
    </p:spTree>
    <p:extLst>
      <p:ext uri="{BB962C8B-B14F-4D97-AF65-F5344CB8AC3E}">
        <p14:creationId xmlns:p14="http://schemas.microsoft.com/office/powerpoint/2010/main" val="51774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Equilibrium: Product/Factor markets</a:t>
            </a:r>
          </a:p>
        </p:txBody>
      </p:sp>
      <p:sp>
        <p:nvSpPr>
          <p:cNvPr id="3" name="Content Placeholder 2"/>
          <p:cNvSpPr>
            <a:spLocks noGrp="1"/>
          </p:cNvSpPr>
          <p:nvPr>
            <p:ph idx="1"/>
          </p:nvPr>
        </p:nvSpPr>
        <p:spPr>
          <a:xfrm>
            <a:off x="88900" y="1825625"/>
            <a:ext cx="12001500" cy="4650126"/>
          </a:xfrm>
        </p:spPr>
        <p:txBody>
          <a:bodyPr>
            <a:normAutofit/>
          </a:bodyPr>
          <a:lstStyle/>
          <a:p>
            <a:r>
              <a:rPr lang="en-US" altLang="es-HN" dirty="0"/>
              <a:t>Flow equilibria: Computable General Equilibrium (CGE) models</a:t>
            </a:r>
          </a:p>
          <a:p>
            <a:pPr lvl="1"/>
            <a:r>
              <a:rPr lang="en-US" altLang="es-HN" dirty="0"/>
              <a:t>Annual flows of goods and services across markets</a:t>
            </a:r>
          </a:p>
          <a:p>
            <a:pPr lvl="1"/>
            <a:r>
              <a:rPr lang="en-US" altLang="es-HN" dirty="0"/>
              <a:t>Many product and factor markets</a:t>
            </a:r>
          </a:p>
          <a:p>
            <a:pPr lvl="1"/>
            <a:r>
              <a:rPr lang="en-US" altLang="es-HN" dirty="0"/>
              <a:t>Macro flows: G-T, S-I, M-E</a:t>
            </a:r>
          </a:p>
          <a:p>
            <a:pPr lvl="1"/>
            <a:r>
              <a:rPr lang="en-US" altLang="es-HN" dirty="0"/>
              <a:t>Prices equilibrate markets: supply=demand</a:t>
            </a:r>
          </a:p>
          <a:p>
            <a:r>
              <a:rPr lang="en-US" altLang="es-HN" dirty="0"/>
              <a:t>Equilibria as “constraints” in the </a:t>
            </a:r>
            <a:r>
              <a:rPr lang="en-US" altLang="es-HN" dirty="0" err="1"/>
              <a:t>info-metrics</a:t>
            </a:r>
            <a:r>
              <a:rPr lang="en-US" altLang="es-HN" dirty="0"/>
              <a:t> framework</a:t>
            </a:r>
          </a:p>
          <a:p>
            <a:pPr lvl="1"/>
            <a:r>
              <a:rPr lang="en-US" altLang="es-HN" dirty="0"/>
              <a:t>Issues of model validation</a:t>
            </a:r>
          </a:p>
          <a:p>
            <a:r>
              <a:rPr lang="en-US" altLang="es-HN" dirty="0"/>
              <a:t>Parameter estimation with limited information</a:t>
            </a:r>
          </a:p>
          <a:p>
            <a:pPr lvl="1"/>
            <a:r>
              <a:rPr lang="en-US" altLang="es-HN" dirty="0"/>
              <a:t>Use of priors and error specification in the </a:t>
            </a:r>
            <a:r>
              <a:rPr lang="en-US" altLang="es-HN" dirty="0" err="1"/>
              <a:t>info-metrics</a:t>
            </a:r>
            <a:r>
              <a:rPr lang="en-US" altLang="es-HN" dirty="0"/>
              <a:t> framework</a:t>
            </a:r>
          </a:p>
        </p:txBody>
      </p:sp>
      <p:sp>
        <p:nvSpPr>
          <p:cNvPr id="4" name="Slide Number Placeholder 3"/>
          <p:cNvSpPr>
            <a:spLocks noGrp="1"/>
          </p:cNvSpPr>
          <p:nvPr>
            <p:ph type="sldNum" sz="quarter" idx="12"/>
          </p:nvPr>
        </p:nvSpPr>
        <p:spPr/>
        <p:txBody>
          <a:bodyPr/>
          <a:lstStyle/>
          <a:p>
            <a:fld id="{20B9DBF0-F0ED-4CE9-903D-0F6299BCAA62}" type="slidenum">
              <a:rPr lang="en-US" smtClean="0"/>
              <a:t>6</a:t>
            </a:fld>
            <a:endParaRPr lang="en-US"/>
          </a:p>
        </p:txBody>
      </p:sp>
    </p:spTree>
    <p:extLst>
      <p:ext uri="{BB962C8B-B14F-4D97-AF65-F5344CB8AC3E}">
        <p14:creationId xmlns:p14="http://schemas.microsoft.com/office/powerpoint/2010/main" val="42859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Equilibria: Market Simulation</a:t>
            </a:r>
            <a:endParaRPr lang="en-US" dirty="0"/>
          </a:p>
        </p:txBody>
      </p:sp>
      <p:sp>
        <p:nvSpPr>
          <p:cNvPr id="3" name="Content Placeholder 2"/>
          <p:cNvSpPr>
            <a:spLocks noGrp="1"/>
          </p:cNvSpPr>
          <p:nvPr>
            <p:ph idx="1"/>
          </p:nvPr>
        </p:nvSpPr>
        <p:spPr/>
        <p:txBody>
          <a:bodyPr/>
          <a:lstStyle/>
          <a:p>
            <a:r>
              <a:rPr lang="en-US" altLang="en-US" dirty="0"/>
              <a:t>Equilibrium conditions: agents and markets</a:t>
            </a:r>
          </a:p>
          <a:p>
            <a:pPr lvl="1"/>
            <a:r>
              <a:rPr lang="en-US" altLang="en-US" dirty="0"/>
              <a:t>Profit maximizing producers: supply side</a:t>
            </a:r>
          </a:p>
          <a:p>
            <a:pPr lvl="1"/>
            <a:r>
              <a:rPr lang="en-US" altLang="en-US" dirty="0"/>
              <a:t>Utility maximizing consumers: demand side</a:t>
            </a:r>
          </a:p>
          <a:p>
            <a:pPr lvl="1"/>
            <a:r>
              <a:rPr lang="en-US" altLang="en-US" dirty="0"/>
              <a:t>Commodity markets “clear”: supply = demand</a:t>
            </a:r>
          </a:p>
          <a:p>
            <a:pPr lvl="1"/>
            <a:r>
              <a:rPr lang="en-US" altLang="en-US" dirty="0"/>
              <a:t>Factor markets “clear”: various “closures”</a:t>
            </a:r>
          </a:p>
          <a:p>
            <a:r>
              <a:rPr lang="en-US" altLang="en-US" dirty="0"/>
              <a:t>These equilibria are “descriptive” in that they provide empirically “reasonable” or verifiable results</a:t>
            </a:r>
          </a:p>
          <a:p>
            <a:pPr lvl="1"/>
            <a:r>
              <a:rPr lang="en-US" altLang="en-US" dirty="0"/>
              <a:t>Can validate the model for it’s domain of applicability</a:t>
            </a:r>
          </a:p>
          <a:p>
            <a:pPr lvl="1"/>
            <a:r>
              <a:rPr lang="en-US" altLang="en-US" dirty="0"/>
              <a:t>Reflects basic supply/demand behavior</a:t>
            </a:r>
          </a:p>
        </p:txBody>
      </p:sp>
      <p:sp>
        <p:nvSpPr>
          <p:cNvPr id="4" name="Slide Number Placeholder 3"/>
          <p:cNvSpPr>
            <a:spLocks noGrp="1"/>
          </p:cNvSpPr>
          <p:nvPr>
            <p:ph type="sldNum" sz="quarter" idx="12"/>
          </p:nvPr>
        </p:nvSpPr>
        <p:spPr/>
        <p:txBody>
          <a:bodyPr/>
          <a:lstStyle/>
          <a:p>
            <a:fld id="{20B9DBF0-F0ED-4CE9-903D-0F6299BCAA62}" type="slidenum">
              <a:rPr lang="en-US" smtClean="0"/>
              <a:t>7</a:t>
            </a:fld>
            <a:endParaRPr lang="en-US"/>
          </a:p>
        </p:txBody>
      </p:sp>
    </p:spTree>
    <p:extLst>
      <p:ext uri="{BB962C8B-B14F-4D97-AF65-F5344CB8AC3E}">
        <p14:creationId xmlns:p14="http://schemas.microsoft.com/office/powerpoint/2010/main" val="89885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Descriptive Equilibria</a:t>
            </a:r>
            <a:endParaRPr lang="en-US" dirty="0"/>
          </a:p>
        </p:txBody>
      </p:sp>
      <p:sp>
        <p:nvSpPr>
          <p:cNvPr id="3" name="Content Placeholder 2"/>
          <p:cNvSpPr>
            <a:spLocks noGrp="1"/>
          </p:cNvSpPr>
          <p:nvPr>
            <p:ph idx="1"/>
          </p:nvPr>
        </p:nvSpPr>
        <p:spPr/>
        <p:txBody>
          <a:bodyPr>
            <a:normAutofit/>
          </a:bodyPr>
          <a:lstStyle/>
          <a:p>
            <a:r>
              <a:rPr lang="en-US" altLang="en-US" dirty="0"/>
              <a:t>Use of equilibrium concepts greatly simplifies model specification and, often, solution</a:t>
            </a:r>
          </a:p>
          <a:p>
            <a:pPr lvl="1"/>
            <a:r>
              <a:rPr lang="en-US" altLang="en-US" dirty="0"/>
              <a:t>Enhances model clarity and transparency: model behavior consistent with economic theory</a:t>
            </a:r>
          </a:p>
          <a:p>
            <a:pPr lvl="1"/>
            <a:r>
              <a:rPr lang="en-US" altLang="en-US" dirty="0"/>
              <a:t>Facilitates validation: “predictable” empirical results from “shocks”</a:t>
            </a:r>
          </a:p>
          <a:p>
            <a:r>
              <a:rPr lang="en-US" altLang="en-US" dirty="0"/>
              <a:t>Compare with “System Dynamics” models that specify “rules of motion” but no equilibrium—very hard to tell what is going on or to validate the model</a:t>
            </a:r>
          </a:p>
          <a:p>
            <a:pPr lvl="1"/>
            <a:r>
              <a:rPr lang="en-US" altLang="en-US" dirty="0"/>
              <a:t>Models written as difference equations, but no validation of behavior</a:t>
            </a:r>
          </a:p>
          <a:p>
            <a:endParaRPr lang="en-US" dirty="0"/>
          </a:p>
        </p:txBody>
      </p:sp>
      <p:sp>
        <p:nvSpPr>
          <p:cNvPr id="4" name="Slide Number Placeholder 3"/>
          <p:cNvSpPr>
            <a:spLocks noGrp="1"/>
          </p:cNvSpPr>
          <p:nvPr>
            <p:ph type="sldNum" sz="quarter" idx="12"/>
          </p:nvPr>
        </p:nvSpPr>
        <p:spPr/>
        <p:txBody>
          <a:bodyPr/>
          <a:lstStyle/>
          <a:p>
            <a:fld id="{20B9DBF0-F0ED-4CE9-903D-0F6299BCAA62}" type="slidenum">
              <a:rPr lang="en-US" smtClean="0"/>
              <a:t>8</a:t>
            </a:fld>
            <a:endParaRPr lang="en-US"/>
          </a:p>
        </p:txBody>
      </p:sp>
    </p:spTree>
    <p:extLst>
      <p:ext uri="{BB962C8B-B14F-4D97-AF65-F5344CB8AC3E}">
        <p14:creationId xmlns:p14="http://schemas.microsoft.com/office/powerpoint/2010/main" val="418782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Descriptive Equilibria</a:t>
            </a:r>
            <a:endParaRPr lang="en-US" dirty="0"/>
          </a:p>
        </p:txBody>
      </p:sp>
      <p:sp>
        <p:nvSpPr>
          <p:cNvPr id="3" name="Content Placeholder 2"/>
          <p:cNvSpPr>
            <a:spLocks noGrp="1"/>
          </p:cNvSpPr>
          <p:nvPr>
            <p:ph idx="1"/>
          </p:nvPr>
        </p:nvSpPr>
        <p:spPr/>
        <p:txBody>
          <a:bodyPr>
            <a:normAutofit/>
          </a:bodyPr>
          <a:lstStyle/>
          <a:p>
            <a:r>
              <a:rPr lang="en-US" altLang="en-US" dirty="0"/>
              <a:t>Equilibrium concept: very powerful in a simulation model</a:t>
            </a:r>
          </a:p>
          <a:p>
            <a:pPr lvl="1"/>
            <a:r>
              <a:rPr lang="en-US" altLang="en-US" dirty="0"/>
              <a:t>Describes the results of a process that need not be specified in the model</a:t>
            </a:r>
          </a:p>
          <a:p>
            <a:pPr lvl="2"/>
            <a:r>
              <a:rPr lang="en-US" altLang="en-US" dirty="0"/>
              <a:t>Need not describe or specify disequilibrium behavior. Need only solve for equilibrium.</a:t>
            </a:r>
          </a:p>
          <a:p>
            <a:pPr lvl="1"/>
            <a:r>
              <a:rPr lang="en-US" altLang="en-US" dirty="0"/>
              <a:t>No Need to specify how individual agents interact to achieve equilibrium</a:t>
            </a:r>
          </a:p>
          <a:p>
            <a:r>
              <a:rPr lang="en-US" altLang="en-US" dirty="0"/>
              <a:t>“Descriptive” if it can be validated empirically for the domain of applicability of the model</a:t>
            </a:r>
          </a:p>
          <a:p>
            <a:pPr lvl="1"/>
            <a:r>
              <a:rPr lang="en-US" altLang="en-US" dirty="0"/>
              <a:t>Behavioral, theoretical, and statistical validation</a:t>
            </a:r>
          </a:p>
          <a:p>
            <a:r>
              <a:rPr lang="en-US" altLang="en-US" dirty="0"/>
              <a:t>Compare to thermodynamics: Boyle’s Law on temperature and pressure of a gas</a:t>
            </a:r>
          </a:p>
        </p:txBody>
      </p:sp>
      <p:sp>
        <p:nvSpPr>
          <p:cNvPr id="4" name="Slide Number Placeholder 3"/>
          <p:cNvSpPr>
            <a:spLocks noGrp="1"/>
          </p:cNvSpPr>
          <p:nvPr>
            <p:ph type="sldNum" sz="quarter" idx="12"/>
          </p:nvPr>
        </p:nvSpPr>
        <p:spPr/>
        <p:txBody>
          <a:bodyPr/>
          <a:lstStyle/>
          <a:p>
            <a:fld id="{20B9DBF0-F0ED-4CE9-903D-0F6299BCAA62}" type="slidenum">
              <a:rPr lang="en-US" smtClean="0"/>
              <a:t>9</a:t>
            </a:fld>
            <a:endParaRPr lang="en-US"/>
          </a:p>
        </p:txBody>
      </p:sp>
    </p:spTree>
    <p:extLst>
      <p:ext uri="{BB962C8B-B14F-4D97-AF65-F5344CB8AC3E}">
        <p14:creationId xmlns:p14="http://schemas.microsoft.com/office/powerpoint/2010/main" val="1813484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1995</Words>
  <Application>Microsoft Office PowerPoint</Application>
  <PresentationFormat>Widescreen</PresentationFormat>
  <Paragraphs>172</Paragraphs>
  <Slides>21</Slides>
  <Notes>3</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Equilibria as Information in  Economic Simulation Models</vt:lpstr>
      <vt:lpstr>Introduction</vt:lpstr>
      <vt:lpstr>Typology of Economic Simulation Models: Domain</vt:lpstr>
      <vt:lpstr>Typology of Economic Models: Structure</vt:lpstr>
      <vt:lpstr>Typology of Economic Models: Aggregation</vt:lpstr>
      <vt:lpstr>Economic Equilibrium: Product/Factor markets</vt:lpstr>
      <vt:lpstr>Equilibria: Market Simulation</vt:lpstr>
      <vt:lpstr>Descriptive Equilibria</vt:lpstr>
      <vt:lpstr>Descriptive Equilibria</vt:lpstr>
      <vt:lpstr>Boyles’ Law and Combined Gas Law</vt:lpstr>
      <vt:lpstr>Equilibrium: Combined Gas Law</vt:lpstr>
      <vt:lpstr>Micro Behavior: Molecular Theory of Gases</vt:lpstr>
      <vt:lpstr>Thermodynamics: Agent Based Models</vt:lpstr>
      <vt:lpstr>Thermodynamic Agent Based Models: Lessons</vt:lpstr>
      <vt:lpstr>Agent  Based CGE Model</vt:lpstr>
      <vt:lpstr>Gintis Article: Conclusions</vt:lpstr>
      <vt:lpstr>Conclusion: Economic Simulation Models</vt:lpstr>
      <vt:lpstr>Conclusion: Info-Metrics</vt:lpstr>
      <vt:lpstr>References</vt:lpstr>
      <vt:lpstr>References</vt:lpstr>
      <vt:lpstr>References</vt:lpstr>
    </vt:vector>
  </TitlesOfParts>
  <Company>IFPRI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Sherman (IFPRI)</dc:creator>
  <cp:lastModifiedBy>Robinson, Sherman (IFPRI)</cp:lastModifiedBy>
  <cp:revision>58</cp:revision>
  <dcterms:created xsi:type="dcterms:W3CDTF">2016-06-17T19:40:31Z</dcterms:created>
  <dcterms:modified xsi:type="dcterms:W3CDTF">2018-03-14T13:38:32Z</dcterms:modified>
</cp:coreProperties>
</file>