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media/image3.jpeg" ContentType="image/jpeg"/>
  <Override PartName="/ppt/notesSlides/notesSlide2.xml" ContentType="application/vnd.openxmlformats-officedocument.presentationml.notesSlide+xml"/>
  <Override PartName="/ppt/media/image4.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sldImg"/>
          </p:nvPr>
        </p:nvSpPr>
        <p:spPr>
          <a:xfrm>
            <a:off x="1143000" y="685800"/>
            <a:ext cx="4572000" cy="3429000"/>
          </a:xfrm>
          <a:prstGeom prst="rect">
            <a:avLst/>
          </a:prstGeom>
        </p:spPr>
        <p:txBody>
          <a:bodyPr/>
          <a:lstStyle/>
          <a:p>
            <a:pPr/>
          </a:p>
        </p:txBody>
      </p:sp>
      <p:sp>
        <p:nvSpPr>
          <p:cNvPr id="128" name="Shape 1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a:p>
        </p:txBody>
      </p:sp>
      <p:sp>
        <p:nvSpPr>
          <p:cNvPr id="150" name="Shape 150"/>
          <p:cNvSpPr/>
          <p:nvPr>
            <p:ph type="body" sz="quarter" idx="1"/>
          </p:nvPr>
        </p:nvSpPr>
        <p:spPr>
          <a:prstGeom prst="rect">
            <a:avLst/>
          </a:prstGeom>
        </p:spPr>
        <p:txBody>
          <a:bodyPr/>
          <a:lstStyle>
            <a:lvl1pPr defTabSz="509411"/>
          </a:lstStyle>
          <a:p>
            <a:pPr/>
            <a:r>
              <a:t>a slide showing the data sources and sampling locations along the chronosequence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lvl1pPr defTabSz="509411"/>
          </a:lstStyle>
          <a:p>
            <a:pPr/>
            <a:r>
              <a:t>insets are null distributions, we fail to reject maxent if the vertical red line falls in the shaded region—we only do that for the middle aged site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lvl1pPr defTabSz="509411"/>
          </a:lstStyle>
          <a:p>
            <a:pPr/>
            <a:r>
              <a:t>these two metrics ecologists (and nobody else??) use to think about assembly of networks—high nestedness might be high immigration, whereas modularity might be in situ diversification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lvl1pPr defTabSz="509411"/>
          </a:lstStyle>
          <a:p>
            <a:pPr/>
            <a:r>
              <a:t>empirical CDF of species abundance distributions (numbers of individuals per species) showing more deviation at younger sites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lvl1pPr defTabSz="509411"/>
          </a:lstStyle>
          <a:p>
            <a:pPr/>
            <a:r>
              <a:t>showing mean squared error from pervious results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lvl1pPr defTabSz="509411"/>
          </a:lstStyle>
          <a:p>
            <a:pPr/>
            <a:r>
              <a:t>showing mean squared error for other trophic groups—key finding really is that predators are well fit across the chronosequence, herbivores are best fit at middle aged sites, detritivores best at old sites (I have this one in white at the end too)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lvl1pPr defTabSz="509411"/>
          </a:lstStyle>
          <a:p>
            <a:pPr/>
            <a:r>
              <a:t>these two slides i’m setting the stage for talking about dispersal limitation driving deviation from maxent at young cites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lvl1pPr defTabSz="509411"/>
          </a:lstStyle>
          <a:p>
            <a:pPr/>
            <a:r>
              <a:t>this is the relevant result, the x-axis is a measure of dispersal limitation, the y-axis is the mean squared error measure of deviation again (i have this one in white at the end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lvl1pPr defTabSz="509411"/>
          </a:lstStyle>
          <a:p>
            <a:pPr/>
            <a:r>
              <a:t>these are completely different results in you’d like them—based on bipartite networks compiled for herbivorous insects from the literature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lvl1pPr defTabSz="509411"/>
          </a:lstStyle>
          <a:p>
            <a:pPr/>
            <a:r>
              <a:t>here are the networks, plants are bluish, bugs are orangish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lvl1pPr defTabSz="509411"/>
          </a:lstStyle>
          <a:p>
            <a:pPr/>
            <a:r>
              <a:t>the degree distributions, maxent predictions in red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6629400" y="274638"/>
            <a:ext cx="2057400" cy="5851526"/>
          </a:xfrm>
          <a:prstGeom prst="rect">
            <a:avLst/>
          </a:prstGeom>
        </p:spPr>
        <p:txBody>
          <a:bodyPr/>
          <a:lstStyle/>
          <a:p>
            <a:pPr/>
            <a:r>
              <a:t>Title Text</a:t>
            </a:r>
          </a:p>
        </p:txBody>
      </p:sp>
      <p:sp>
        <p:nvSpPr>
          <p:cNvPr id="102"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10" name="Title Text"/>
          <p:cNvSpPr txBox="1"/>
          <p:nvPr>
            <p:ph type="title"/>
          </p:nvPr>
        </p:nvSpPr>
        <p:spPr>
          <a:xfrm>
            <a:off x="685800" y="2130425"/>
            <a:ext cx="7772400" cy="1470025"/>
          </a:xfrm>
          <a:prstGeom prst="rect">
            <a:avLst/>
          </a:prstGeom>
        </p:spPr>
        <p:txBody>
          <a:bodyPr/>
          <a:lstStyle/>
          <a:p>
            <a:pPr/>
            <a:r>
              <a:t>Title Text</a:t>
            </a:r>
          </a:p>
        </p:txBody>
      </p:sp>
      <p:sp>
        <p:nvSpPr>
          <p:cNvPr id="111"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solidFill>
          <a:srgbClr val="000000"/>
        </a:solidFill>
      </p:bgPr>
    </p:bg>
    <p:spTree>
      <p:nvGrpSpPr>
        <p:cNvPr id="1" name=""/>
        <p:cNvGrpSpPr/>
        <p:nvPr/>
      </p:nvGrpSpPr>
      <p:grpSpPr>
        <a:xfrm>
          <a:off x="0" y="0"/>
          <a:ext cx="0" cy="0"/>
          <a:chOff x="0" y="0"/>
          <a:chExt cx="0" cy="0"/>
        </a:xfrm>
      </p:grpSpPr>
      <p:sp>
        <p:nvSpPr>
          <p:cNvPr id="119" name="Title Text"/>
          <p:cNvSpPr txBox="1"/>
          <p:nvPr>
            <p:ph type="title"/>
          </p:nvPr>
        </p:nvSpPr>
        <p:spPr>
          <a:xfrm>
            <a:off x="800099" y="2130425"/>
            <a:ext cx="7543802" cy="1470026"/>
          </a:xfrm>
          <a:prstGeom prst="rect">
            <a:avLst/>
          </a:prstGeom>
        </p:spPr>
        <p:txBody>
          <a:bodyPr lIns="44947" tIns="44947" rIns="44947" bIns="44947"/>
          <a:lstStyle>
            <a:lvl1pPr defTabSz="449481">
              <a:defRPr sz="4200"/>
            </a:lvl1pPr>
          </a:lstStyle>
          <a:p>
            <a:pPr/>
            <a:r>
              <a:t>Title Text</a:t>
            </a:r>
          </a:p>
        </p:txBody>
      </p:sp>
      <p:sp>
        <p:nvSpPr>
          <p:cNvPr id="120" name="Body Level One…"/>
          <p:cNvSpPr txBox="1"/>
          <p:nvPr>
            <p:ph type="body" sz="quarter" idx="1"/>
          </p:nvPr>
        </p:nvSpPr>
        <p:spPr>
          <a:xfrm>
            <a:off x="1465729" y="3886199"/>
            <a:ext cx="6212543" cy="1752601"/>
          </a:xfrm>
          <a:prstGeom prst="rect">
            <a:avLst/>
          </a:prstGeom>
        </p:spPr>
        <p:txBody>
          <a:bodyPr lIns="44947" tIns="44947" rIns="44947" bIns="44947"/>
          <a:lstStyle>
            <a:lvl1pPr marL="0" indent="0" algn="ctr" defTabSz="449481">
              <a:buSzTx/>
              <a:buFontTx/>
              <a:buNone/>
              <a:defRPr sz="3000">
                <a:solidFill>
                  <a:srgbClr val="888888"/>
                </a:solidFill>
              </a:defRPr>
            </a:lvl1pPr>
            <a:lvl2pPr marL="0" indent="509411" algn="ctr" defTabSz="449481">
              <a:buSzTx/>
              <a:buFontTx/>
              <a:buNone/>
              <a:defRPr sz="3000">
                <a:solidFill>
                  <a:srgbClr val="888888"/>
                </a:solidFill>
              </a:defRPr>
            </a:lvl2pPr>
            <a:lvl3pPr marL="0" indent="1018823" algn="ctr" defTabSz="449481">
              <a:buSzTx/>
              <a:buFontTx/>
              <a:buNone/>
              <a:defRPr sz="3000">
                <a:solidFill>
                  <a:srgbClr val="888888"/>
                </a:solidFill>
              </a:defRPr>
            </a:lvl3pPr>
            <a:lvl4pPr marL="0" indent="1528237" algn="ctr" defTabSz="449481">
              <a:buSzTx/>
              <a:buFontTx/>
              <a:buNone/>
              <a:defRPr sz="3000">
                <a:solidFill>
                  <a:srgbClr val="888888"/>
                </a:solidFill>
              </a:defRPr>
            </a:lvl4pPr>
            <a:lvl5pPr marL="0" indent="2037649" algn="ctr" defTabSz="449481">
              <a:buSzTx/>
              <a:buFontTx/>
              <a:buNone/>
              <a:defRPr sz="3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xfrm>
            <a:off x="8321570" y="6411415"/>
            <a:ext cx="244207" cy="254996"/>
          </a:xfrm>
          <a:prstGeom prst="rect">
            <a:avLst/>
          </a:prstGeom>
        </p:spPr>
        <p:txBody>
          <a:bodyPr lIns="44947" tIns="44947" rIns="44947" bIns="44947"/>
          <a:lstStyle>
            <a:lvl1pPr defTabSz="449481">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Rectangle"/>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Rectangle"/>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Image"/>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jpeg"/><Relationship Id="rId4"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jpeg"/><Relationship Id="rId4"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 Id="rId3"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jpe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jpe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0" name="fig_hawaii_flowAge.jpg" descr="fig_hawaii_flowAge.jpg"/>
          <p:cNvPicPr>
            <a:picLocks noChangeAspect="1"/>
          </p:cNvPicPr>
          <p:nvPr/>
        </p:nvPicPr>
        <p:blipFill>
          <a:blip r:embed="rId3">
            <a:extLst/>
          </a:blip>
          <a:srcRect l="8388" t="0" r="0" b="0"/>
          <a:stretch>
            <a:fillRect/>
          </a:stretch>
        </p:blipFill>
        <p:spPr>
          <a:xfrm>
            <a:off x="79790" y="693845"/>
            <a:ext cx="4434244" cy="4840245"/>
          </a:xfrm>
          <a:prstGeom prst="rect">
            <a:avLst/>
          </a:prstGeom>
          <a:ln w="12700">
            <a:miter lim="400000"/>
          </a:ln>
        </p:spPr>
      </p:pic>
      <p:sp>
        <p:nvSpPr>
          <p:cNvPr id="131" name="Capturing evolving communities"/>
          <p:cNvSpPr txBox="1"/>
          <p:nvPr>
            <p:ph type="title"/>
          </p:nvPr>
        </p:nvSpPr>
        <p:spPr>
          <a:xfrm>
            <a:off x="134470" y="0"/>
            <a:ext cx="8875060" cy="1170621"/>
          </a:xfrm>
          <a:prstGeom prst="rect">
            <a:avLst/>
          </a:prstGeom>
        </p:spPr>
        <p:txBody>
          <a:bodyPr/>
          <a:lstStyle>
            <a:lvl1pPr defTabSz="413522">
              <a:defRPr sz="4784">
                <a:solidFill>
                  <a:srgbClr val="FFFFFF"/>
                </a:solidFill>
                <a:latin typeface="Helvetica Light"/>
                <a:ea typeface="Helvetica Light"/>
                <a:cs typeface="Helvetica Light"/>
                <a:sym typeface="Helvetica Light"/>
              </a:defRPr>
            </a:lvl1pPr>
          </a:lstStyle>
          <a:p>
            <a:pPr/>
            <a:r>
              <a:t>Capturing evolving communities</a:t>
            </a:r>
          </a:p>
        </p:txBody>
      </p:sp>
      <p:sp>
        <p:nvSpPr>
          <p:cNvPr id="132" name="Data: D. Gruner (2007) Biol. J. Linn. Soc."/>
          <p:cNvSpPr txBox="1"/>
          <p:nvPr/>
        </p:nvSpPr>
        <p:spPr>
          <a:xfrm>
            <a:off x="125891" y="6491439"/>
            <a:ext cx="7939986" cy="331197"/>
          </a:xfrm>
          <a:prstGeom prst="rect">
            <a:avLst/>
          </a:prstGeom>
          <a:ln w="12700">
            <a:miter lim="400000"/>
          </a:ln>
          <a:extLst>
            <a:ext uri="{C572A759-6A51-4108-AA02-DFA0A04FC94B}">
              <ma14:wrappingTextBoxFlag xmlns:ma14="http://schemas.microsoft.com/office/mac/drawingml/2011/main" val="1"/>
            </a:ext>
          </a:extLst>
        </p:spPr>
        <p:txBody>
          <a:bodyPr lIns="44947" tIns="44947" rIns="44947" bIns="44947">
            <a:spAutoFit/>
          </a:bodyPr>
          <a:lstStyle/>
          <a:p>
            <a:pPr defTabSz="449481">
              <a:defRPr sz="1600">
                <a:solidFill>
                  <a:srgbClr val="FFFFFF"/>
                </a:solidFill>
                <a:latin typeface="Helvetica Light"/>
                <a:ea typeface="Helvetica Light"/>
                <a:cs typeface="Helvetica Light"/>
                <a:sym typeface="Helvetica Light"/>
              </a:defRPr>
            </a:pPr>
            <a:r>
              <a:t>Data: D. Gruner (2007) </a:t>
            </a:r>
            <a:r>
              <a:rPr i="1">
                <a:latin typeface="+mj-lt"/>
                <a:ea typeface="+mj-ea"/>
                <a:cs typeface="+mj-cs"/>
                <a:sym typeface="Helvetica"/>
              </a:rPr>
              <a:t>Biol. J. Linn. Soc.</a:t>
            </a:r>
          </a:p>
        </p:txBody>
      </p:sp>
      <p:grpSp>
        <p:nvGrpSpPr>
          <p:cNvPr id="136" name="Group"/>
          <p:cNvGrpSpPr/>
          <p:nvPr/>
        </p:nvGrpSpPr>
        <p:grpSpPr>
          <a:xfrm>
            <a:off x="4595349" y="1107114"/>
            <a:ext cx="4332952" cy="5466520"/>
            <a:chOff x="0" y="0"/>
            <a:chExt cx="4332950" cy="5466519"/>
          </a:xfrm>
        </p:grpSpPr>
        <p:pic>
          <p:nvPicPr>
            <p:cNvPr id="133" name="DSCN1700.jpg" descr="DSCN1700.jpg"/>
            <p:cNvPicPr>
              <a:picLocks noChangeAspect="1"/>
            </p:cNvPicPr>
            <p:nvPr/>
          </p:nvPicPr>
          <p:blipFill>
            <a:blip r:embed="rId4">
              <a:extLst/>
            </a:blip>
            <a:stretch>
              <a:fillRect/>
            </a:stretch>
          </p:blipFill>
          <p:spPr>
            <a:xfrm>
              <a:off x="0" y="4655"/>
              <a:ext cx="4096398" cy="5461865"/>
            </a:xfrm>
            <a:prstGeom prst="rect">
              <a:avLst/>
            </a:prstGeom>
            <a:ln w="12700" cap="flat">
              <a:noFill/>
              <a:miter lim="400000"/>
            </a:ln>
            <a:effectLst/>
          </p:spPr>
        </p:pic>
        <p:pic>
          <p:nvPicPr>
            <p:cNvPr id="134" name="Image" descr="Image"/>
            <p:cNvPicPr>
              <a:picLocks noChangeAspect="1"/>
            </p:cNvPicPr>
            <p:nvPr/>
          </p:nvPicPr>
          <p:blipFill>
            <a:blip r:embed="rId5">
              <a:extLst/>
            </a:blip>
            <a:srcRect l="11705" t="0" r="54263" b="0"/>
            <a:stretch>
              <a:fillRect/>
            </a:stretch>
          </p:blipFill>
          <p:spPr>
            <a:xfrm flipH="1">
              <a:off x="2964026" y="0"/>
              <a:ext cx="1368925" cy="3042012"/>
            </a:xfrm>
            <a:prstGeom prst="rect">
              <a:avLst/>
            </a:prstGeom>
            <a:ln w="12700" cap="flat">
              <a:noFill/>
              <a:miter lim="400000"/>
            </a:ln>
            <a:effectLst/>
          </p:spPr>
        </p:pic>
        <p:pic>
          <p:nvPicPr>
            <p:cNvPr id="135" name="Image" descr="Image"/>
            <p:cNvPicPr>
              <a:picLocks noChangeAspect="1"/>
            </p:cNvPicPr>
            <p:nvPr/>
          </p:nvPicPr>
          <p:blipFill>
            <a:blip r:embed="rId5">
              <a:extLst/>
            </a:blip>
            <a:srcRect l="45508" t="20085" r="20459" b="232"/>
            <a:stretch>
              <a:fillRect/>
            </a:stretch>
          </p:blipFill>
          <p:spPr>
            <a:xfrm flipH="1">
              <a:off x="2964026" y="3038951"/>
              <a:ext cx="1368925" cy="2423929"/>
            </a:xfrm>
            <a:prstGeom prst="rect">
              <a:avLst/>
            </a:prstGeom>
            <a:ln w="12700" cap="flat">
              <a:noFill/>
              <a:miter lim="400000"/>
            </a:ln>
            <a:effectLst/>
          </p:spPr>
        </p:pic>
      </p:grpSp>
      <p:sp>
        <p:nvSpPr>
          <p:cNvPr id="137" name="Circle"/>
          <p:cNvSpPr/>
          <p:nvPr/>
        </p:nvSpPr>
        <p:spPr>
          <a:xfrm>
            <a:off x="3954411" y="4060047"/>
            <a:ext cx="100917" cy="10091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38" name="Circle"/>
          <p:cNvSpPr/>
          <p:nvPr/>
        </p:nvSpPr>
        <p:spPr>
          <a:xfrm>
            <a:off x="3817165" y="3664281"/>
            <a:ext cx="100917" cy="10091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39" name="Circle"/>
          <p:cNvSpPr/>
          <p:nvPr/>
        </p:nvSpPr>
        <p:spPr>
          <a:xfrm>
            <a:off x="3474352" y="3435916"/>
            <a:ext cx="100917" cy="10091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40" name="Circle"/>
          <p:cNvSpPr/>
          <p:nvPr/>
        </p:nvSpPr>
        <p:spPr>
          <a:xfrm>
            <a:off x="2524770" y="2589642"/>
            <a:ext cx="100917" cy="10091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41" name="Circle"/>
          <p:cNvSpPr/>
          <p:nvPr/>
        </p:nvSpPr>
        <p:spPr>
          <a:xfrm>
            <a:off x="326069" y="1756701"/>
            <a:ext cx="100917" cy="10091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pic>
        <p:nvPicPr>
          <p:cNvPr id="142" name="fig_hawaii_flowLegend.pdf" descr="fig_hawaii_flowLegend.pdf"/>
          <p:cNvPicPr>
            <a:picLocks noChangeAspect="1"/>
          </p:cNvPicPr>
          <p:nvPr/>
        </p:nvPicPr>
        <p:blipFill>
          <a:blip r:embed="rId6">
            <a:extLst/>
          </a:blip>
          <a:stretch>
            <a:fillRect/>
          </a:stretch>
        </p:blipFill>
        <p:spPr>
          <a:xfrm>
            <a:off x="176515" y="3610707"/>
            <a:ext cx="2893220" cy="964407"/>
          </a:xfrm>
          <a:prstGeom prst="rect">
            <a:avLst/>
          </a:prstGeom>
          <a:ln w="12700">
            <a:miter lim="400000"/>
          </a:ln>
        </p:spPr>
      </p:pic>
      <p:sp>
        <p:nvSpPr>
          <p:cNvPr id="143" name="Line"/>
          <p:cNvSpPr/>
          <p:nvPr/>
        </p:nvSpPr>
        <p:spPr>
          <a:xfrm>
            <a:off x="2718377" y="3477985"/>
            <a:ext cx="1" cy="236369"/>
          </a:xfrm>
          <a:prstGeom prst="line">
            <a:avLst/>
          </a:prstGeom>
          <a:ln w="12700">
            <a:solidFill>
              <a:srgbClr val="FFFFFF"/>
            </a:solidFill>
            <a:miter lim="400000"/>
            <a:tailEnd type="triangle"/>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44" name="Line"/>
          <p:cNvSpPr/>
          <p:nvPr/>
        </p:nvSpPr>
        <p:spPr>
          <a:xfrm>
            <a:off x="2492364" y="3477985"/>
            <a:ext cx="1" cy="236369"/>
          </a:xfrm>
          <a:prstGeom prst="line">
            <a:avLst/>
          </a:prstGeom>
          <a:ln w="12700">
            <a:solidFill>
              <a:srgbClr val="FFFFFF"/>
            </a:solidFill>
            <a:miter lim="400000"/>
            <a:tailEnd type="triangle"/>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45" name="Line"/>
          <p:cNvSpPr/>
          <p:nvPr/>
        </p:nvSpPr>
        <p:spPr>
          <a:xfrm>
            <a:off x="2071600" y="3477985"/>
            <a:ext cx="1" cy="236369"/>
          </a:xfrm>
          <a:prstGeom prst="line">
            <a:avLst/>
          </a:prstGeom>
          <a:ln w="12700">
            <a:solidFill>
              <a:srgbClr val="FFFFFF"/>
            </a:solidFill>
            <a:miter lim="400000"/>
            <a:tailEnd type="triangle"/>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46" name="Line"/>
          <p:cNvSpPr/>
          <p:nvPr/>
        </p:nvSpPr>
        <p:spPr>
          <a:xfrm>
            <a:off x="684029" y="3477985"/>
            <a:ext cx="1" cy="236369"/>
          </a:xfrm>
          <a:prstGeom prst="line">
            <a:avLst/>
          </a:prstGeom>
          <a:ln w="12700">
            <a:solidFill>
              <a:srgbClr val="FFFFFF"/>
            </a:solidFill>
            <a:miter lim="400000"/>
            <a:tailEnd type="triangle"/>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47" name="Line"/>
          <p:cNvSpPr/>
          <p:nvPr/>
        </p:nvSpPr>
        <p:spPr>
          <a:xfrm>
            <a:off x="1279882" y="3477985"/>
            <a:ext cx="1" cy="236369"/>
          </a:xfrm>
          <a:prstGeom prst="line">
            <a:avLst/>
          </a:prstGeom>
          <a:ln w="12700">
            <a:solidFill>
              <a:srgbClr val="FFFFFF"/>
            </a:solidFill>
            <a:miter lim="400000"/>
            <a:tailEnd type="triangle"/>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48" name="15,997 arthropods collected"/>
          <p:cNvSpPr txBox="1"/>
          <p:nvPr/>
        </p:nvSpPr>
        <p:spPr>
          <a:xfrm>
            <a:off x="527464" y="5108565"/>
            <a:ext cx="3929800" cy="4397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400">
                <a:solidFill>
                  <a:srgbClr val="FFFFFF"/>
                </a:solidFill>
                <a:latin typeface="Helvetica Light"/>
                <a:ea typeface="Helvetica Light"/>
                <a:cs typeface="Helvetica Light"/>
                <a:sym typeface="Helvetica Light"/>
              </a:defRPr>
            </a:lvl1pPr>
          </a:lstStyle>
          <a:p>
            <a:pPr/>
            <a:r>
              <a:t>15,997 arthropods collected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Rominger et al. 2015. Global. Ecol. Biogeogr."/>
          <p:cNvSpPr txBox="1"/>
          <p:nvPr/>
        </p:nvSpPr>
        <p:spPr>
          <a:xfrm>
            <a:off x="116010" y="6518180"/>
            <a:ext cx="3664675" cy="2873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ctr" defTabSz="410765">
              <a:defRPr sz="1400">
                <a:solidFill>
                  <a:srgbClr val="FFFFFF"/>
                </a:solidFill>
                <a:latin typeface="Helvetica Light"/>
                <a:ea typeface="Helvetica Light"/>
                <a:cs typeface="Helvetica Light"/>
                <a:sym typeface="Helvetica Light"/>
              </a:defRPr>
            </a:pPr>
            <a:r>
              <a:t>Rominger </a:t>
            </a:r>
            <a:r>
              <a:rPr i="1">
                <a:latin typeface="+mj-lt"/>
                <a:ea typeface="+mj-ea"/>
                <a:cs typeface="+mj-cs"/>
                <a:sym typeface="Helvetica"/>
              </a:rPr>
              <a:t>et al.</a:t>
            </a:r>
            <a:r>
              <a:t> 2015. </a:t>
            </a:r>
            <a:r>
              <a:rPr i="1">
                <a:latin typeface="+mj-lt"/>
                <a:ea typeface="+mj-ea"/>
                <a:cs typeface="+mj-cs"/>
                <a:sym typeface="Helvetica"/>
              </a:rPr>
              <a:t>Global. Ecol. Biogeogr.</a:t>
            </a:r>
          </a:p>
        </p:txBody>
      </p:sp>
      <p:grpSp>
        <p:nvGrpSpPr>
          <p:cNvPr id="268" name="Group"/>
          <p:cNvGrpSpPr/>
          <p:nvPr/>
        </p:nvGrpSpPr>
        <p:grpSpPr>
          <a:xfrm>
            <a:off x="3683212" y="5191419"/>
            <a:ext cx="1120942" cy="1228463"/>
            <a:chOff x="0" y="0"/>
            <a:chExt cx="1120940" cy="1228461"/>
          </a:xfrm>
        </p:grpSpPr>
        <p:pic>
          <p:nvPicPr>
            <p:cNvPr id="266" name="fig_hawaii_flowAge-small.jpg" descr="fig_hawaii_flowAge-small.jpg"/>
            <p:cNvPicPr>
              <a:picLocks noChangeAspect="1"/>
            </p:cNvPicPr>
            <p:nvPr/>
          </p:nvPicPr>
          <p:blipFill>
            <a:blip r:embed="rId3">
              <a:extLst/>
            </a:blip>
            <a:srcRect l="62824" t="36091" r="23023" b="48013"/>
            <a:stretch>
              <a:fillRect/>
            </a:stretch>
          </p:blipFill>
          <p:spPr>
            <a:xfrm>
              <a:off x="107140" y="0"/>
              <a:ext cx="1013801" cy="1138609"/>
            </a:xfrm>
            <a:prstGeom prst="rect">
              <a:avLst/>
            </a:prstGeom>
            <a:ln w="12700" cap="flat">
              <a:noFill/>
              <a:miter lim="400000"/>
            </a:ln>
            <a:effectLst/>
          </p:spPr>
        </p:pic>
        <p:sp>
          <p:nvSpPr>
            <p:cNvPr id="267" name="Shape"/>
            <p:cNvSpPr/>
            <p:nvPr/>
          </p:nvSpPr>
          <p:spPr>
            <a:xfrm>
              <a:off x="0" y="124388"/>
              <a:ext cx="487907" cy="11040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34" y="2130"/>
                  </a:moveTo>
                  <a:lnTo>
                    <a:pt x="0" y="0"/>
                  </a:lnTo>
                  <a:cubicBezTo>
                    <a:pt x="199" y="2400"/>
                    <a:pt x="398" y="4800"/>
                    <a:pt x="597" y="7200"/>
                  </a:cubicBezTo>
                  <a:cubicBezTo>
                    <a:pt x="796" y="9599"/>
                    <a:pt x="996" y="11999"/>
                    <a:pt x="1195" y="14399"/>
                  </a:cubicBezTo>
                  <a:lnTo>
                    <a:pt x="5386" y="21400"/>
                  </a:lnTo>
                  <a:lnTo>
                    <a:pt x="20412" y="21600"/>
                  </a:lnTo>
                  <a:lnTo>
                    <a:pt x="21600" y="17853"/>
                  </a:lnTo>
                  <a:lnTo>
                    <a:pt x="16648" y="14933"/>
                  </a:lnTo>
                  <a:lnTo>
                    <a:pt x="5688" y="13144"/>
                  </a:lnTo>
                  <a:lnTo>
                    <a:pt x="4525" y="5104"/>
                  </a:lnTo>
                  <a:lnTo>
                    <a:pt x="12634" y="2130"/>
                  </a:lnTo>
                  <a:close/>
                </a:path>
              </a:pathLst>
            </a:custGeom>
            <a:solidFill>
              <a:srgbClr val="000000"/>
            </a:solidFill>
            <a:ln w="12700" cap="flat">
              <a:noFill/>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grpSp>
      <p:pic>
        <p:nvPicPr>
          <p:cNvPr id="269" name="fig_hawaii_flowAge-small.jpg" descr="fig_hawaii_flowAge-small.jpg"/>
          <p:cNvPicPr>
            <a:picLocks noChangeAspect="1"/>
          </p:cNvPicPr>
          <p:nvPr/>
        </p:nvPicPr>
        <p:blipFill>
          <a:blip r:embed="rId3">
            <a:extLst/>
          </a:blip>
          <a:srcRect l="8388" t="19189" r="78105" b="69653"/>
          <a:stretch>
            <a:fillRect/>
          </a:stretch>
        </p:blipFill>
        <p:spPr>
          <a:xfrm>
            <a:off x="895462" y="5625387"/>
            <a:ext cx="967533" cy="799232"/>
          </a:xfrm>
          <a:prstGeom prst="rect">
            <a:avLst/>
          </a:prstGeom>
          <a:ln w="12700">
            <a:miter lim="400000"/>
          </a:ln>
        </p:spPr>
      </p:pic>
      <p:pic>
        <p:nvPicPr>
          <p:cNvPr id="270" name="fig_hawaii_flowAge-small.jpg" descr="fig_hawaii_flowAge-small.jpg"/>
          <p:cNvPicPr>
            <a:picLocks noChangeAspect="1"/>
          </p:cNvPicPr>
          <p:nvPr/>
        </p:nvPicPr>
        <p:blipFill>
          <a:blip r:embed="rId3">
            <a:extLst/>
          </a:blip>
          <a:srcRect l="71996" t="53005" r="0" b="17480"/>
          <a:stretch>
            <a:fillRect/>
          </a:stretch>
        </p:blipFill>
        <p:spPr>
          <a:xfrm>
            <a:off x="5858231" y="4703532"/>
            <a:ext cx="2006026" cy="2114264"/>
          </a:xfrm>
          <a:prstGeom prst="rect">
            <a:avLst/>
          </a:prstGeom>
          <a:ln w="12700">
            <a:miter lim="400000"/>
          </a:ln>
        </p:spPr>
      </p:pic>
      <p:sp>
        <p:nvSpPr>
          <p:cNvPr id="271" name="Triangle"/>
          <p:cNvSpPr/>
          <p:nvPr/>
        </p:nvSpPr>
        <p:spPr>
          <a:xfrm>
            <a:off x="952851" y="2783004"/>
            <a:ext cx="1939888" cy="3101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60" y="21600"/>
                </a:moveTo>
                <a:lnTo>
                  <a:pt x="0" y="0"/>
                </a:lnTo>
                <a:lnTo>
                  <a:pt x="21600" y="42"/>
                </a:lnTo>
                <a:lnTo>
                  <a:pt x="4360"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72" name="Triangle"/>
          <p:cNvSpPr/>
          <p:nvPr/>
        </p:nvSpPr>
        <p:spPr>
          <a:xfrm>
            <a:off x="2950750" y="2783845"/>
            <a:ext cx="1936235" cy="3039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22" y="21600"/>
                </a:moveTo>
                <a:lnTo>
                  <a:pt x="0" y="0"/>
                </a:lnTo>
                <a:lnTo>
                  <a:pt x="21600" y="29"/>
                </a:lnTo>
                <a:lnTo>
                  <a:pt x="14822"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73" name="Triangle"/>
          <p:cNvSpPr/>
          <p:nvPr/>
        </p:nvSpPr>
        <p:spPr>
          <a:xfrm>
            <a:off x="4948896" y="2786111"/>
            <a:ext cx="1938818" cy="2262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7" y="21600"/>
                </a:moveTo>
                <a:lnTo>
                  <a:pt x="0" y="0"/>
                </a:lnTo>
                <a:lnTo>
                  <a:pt x="21600" y="41"/>
                </a:lnTo>
                <a:lnTo>
                  <a:pt x="15887"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74" name="Triangle"/>
          <p:cNvSpPr/>
          <p:nvPr/>
        </p:nvSpPr>
        <p:spPr>
          <a:xfrm>
            <a:off x="6950577" y="2787057"/>
            <a:ext cx="1933431" cy="31977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0" y="21600"/>
                </a:moveTo>
                <a:lnTo>
                  <a:pt x="0" y="0"/>
                </a:lnTo>
                <a:lnTo>
                  <a:pt x="21600" y="9"/>
                </a:lnTo>
                <a:lnTo>
                  <a:pt x="1560"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75" name="Circle"/>
          <p:cNvSpPr/>
          <p:nvPr/>
        </p:nvSpPr>
        <p:spPr>
          <a:xfrm>
            <a:off x="1259955" y="5823766"/>
            <a:ext cx="149357" cy="14935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76" name="Circle"/>
          <p:cNvSpPr/>
          <p:nvPr/>
        </p:nvSpPr>
        <p:spPr>
          <a:xfrm>
            <a:off x="4211201" y="5746930"/>
            <a:ext cx="149356" cy="14935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77" name="Circle"/>
          <p:cNvSpPr/>
          <p:nvPr/>
        </p:nvSpPr>
        <p:spPr>
          <a:xfrm>
            <a:off x="7036016" y="5888411"/>
            <a:ext cx="149357" cy="14935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78" name="Circle"/>
          <p:cNvSpPr/>
          <p:nvPr/>
        </p:nvSpPr>
        <p:spPr>
          <a:xfrm>
            <a:off x="6325529" y="4964698"/>
            <a:ext cx="149356" cy="149356"/>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pic>
        <p:nvPicPr>
          <p:cNvPr id="279" name="fig_network_maxent.pdf" descr="fig_network_maxent.pdf"/>
          <p:cNvPicPr>
            <a:picLocks noChangeAspect="1"/>
          </p:cNvPicPr>
          <p:nvPr/>
        </p:nvPicPr>
        <p:blipFill>
          <a:blip r:embed="rId4">
            <a:extLst/>
          </a:blip>
          <a:srcRect l="0" t="0" r="0" b="55309"/>
          <a:stretch>
            <a:fillRect/>
          </a:stretch>
        </p:blipFill>
        <p:spPr>
          <a:xfrm>
            <a:off x="-6145" y="277541"/>
            <a:ext cx="8952532" cy="2667316"/>
          </a:xfrm>
          <a:prstGeom prst="rect">
            <a:avLst/>
          </a:prstGeom>
          <a:ln w="12700">
            <a:miter lim="400000"/>
          </a:ln>
        </p:spPr>
      </p:pic>
      <p:sp>
        <p:nvSpPr>
          <p:cNvPr id="280" name="Rectangle"/>
          <p:cNvSpPr/>
          <p:nvPr/>
        </p:nvSpPr>
        <p:spPr>
          <a:xfrm>
            <a:off x="1855667" y="407627"/>
            <a:ext cx="967476" cy="1075587"/>
          </a:xfrm>
          <a:prstGeom prst="rect">
            <a:avLst/>
          </a:prstGeom>
          <a:solidFill>
            <a:srgbClr val="000000"/>
          </a:solidFill>
          <a:ln w="3175">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81" name="Rectangle"/>
          <p:cNvSpPr/>
          <p:nvPr/>
        </p:nvSpPr>
        <p:spPr>
          <a:xfrm>
            <a:off x="3882750" y="407627"/>
            <a:ext cx="967477" cy="1075587"/>
          </a:xfrm>
          <a:prstGeom prst="rect">
            <a:avLst/>
          </a:prstGeom>
          <a:solidFill>
            <a:srgbClr val="000000"/>
          </a:solidFill>
          <a:ln w="3175">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82" name="Rectangle"/>
          <p:cNvSpPr/>
          <p:nvPr/>
        </p:nvSpPr>
        <p:spPr>
          <a:xfrm>
            <a:off x="5909834" y="407627"/>
            <a:ext cx="967477" cy="1075587"/>
          </a:xfrm>
          <a:prstGeom prst="rect">
            <a:avLst/>
          </a:prstGeom>
          <a:solidFill>
            <a:srgbClr val="000000"/>
          </a:solidFill>
          <a:ln w="3175">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83" name="Rectangle"/>
          <p:cNvSpPr/>
          <p:nvPr/>
        </p:nvSpPr>
        <p:spPr>
          <a:xfrm>
            <a:off x="7869399" y="407627"/>
            <a:ext cx="967477" cy="1075587"/>
          </a:xfrm>
          <a:prstGeom prst="rect">
            <a:avLst/>
          </a:prstGeom>
          <a:solidFill>
            <a:srgbClr val="000000"/>
          </a:solidFill>
          <a:ln w="3175">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Rominger et al. 2015. Global. Ecol. Biogeogr."/>
          <p:cNvSpPr txBox="1"/>
          <p:nvPr/>
        </p:nvSpPr>
        <p:spPr>
          <a:xfrm>
            <a:off x="116010" y="6518180"/>
            <a:ext cx="3664675" cy="2873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ctr" defTabSz="410765">
              <a:defRPr sz="1400">
                <a:solidFill>
                  <a:srgbClr val="FFFFFF"/>
                </a:solidFill>
                <a:latin typeface="Helvetica Light"/>
                <a:ea typeface="Helvetica Light"/>
                <a:cs typeface="Helvetica Light"/>
                <a:sym typeface="Helvetica Light"/>
              </a:defRPr>
            </a:pPr>
            <a:r>
              <a:t>Rominger </a:t>
            </a:r>
            <a:r>
              <a:rPr i="1">
                <a:latin typeface="+mj-lt"/>
                <a:ea typeface="+mj-ea"/>
                <a:cs typeface="+mj-cs"/>
                <a:sym typeface="Helvetica"/>
              </a:rPr>
              <a:t>et al.</a:t>
            </a:r>
            <a:r>
              <a:t> 2015. </a:t>
            </a:r>
            <a:r>
              <a:rPr i="1">
                <a:latin typeface="+mj-lt"/>
                <a:ea typeface="+mj-ea"/>
                <a:cs typeface="+mj-cs"/>
                <a:sym typeface="Helvetica"/>
              </a:rPr>
              <a:t>Global. Ecol. Biogeogr.</a:t>
            </a:r>
          </a:p>
        </p:txBody>
      </p:sp>
      <p:grpSp>
        <p:nvGrpSpPr>
          <p:cNvPr id="302" name="Group"/>
          <p:cNvGrpSpPr/>
          <p:nvPr/>
        </p:nvGrpSpPr>
        <p:grpSpPr>
          <a:xfrm>
            <a:off x="-6145" y="277541"/>
            <a:ext cx="8952533" cy="6540255"/>
            <a:chOff x="0" y="0"/>
            <a:chExt cx="8952531" cy="6540253"/>
          </a:xfrm>
        </p:grpSpPr>
        <p:grpSp>
          <p:nvGrpSpPr>
            <p:cNvPr id="290" name="Group"/>
            <p:cNvGrpSpPr/>
            <p:nvPr/>
          </p:nvGrpSpPr>
          <p:grpSpPr>
            <a:xfrm>
              <a:off x="3689357" y="4913877"/>
              <a:ext cx="1120942" cy="1228463"/>
              <a:chOff x="0" y="0"/>
              <a:chExt cx="1120940" cy="1228461"/>
            </a:xfrm>
          </p:grpSpPr>
          <p:pic>
            <p:nvPicPr>
              <p:cNvPr id="288" name="fig_hawaii_flowAge-small.jpg" descr="fig_hawaii_flowAge-small.jpg"/>
              <p:cNvPicPr>
                <a:picLocks noChangeAspect="1"/>
              </p:cNvPicPr>
              <p:nvPr/>
            </p:nvPicPr>
            <p:blipFill>
              <a:blip r:embed="rId3">
                <a:extLst/>
              </a:blip>
              <a:srcRect l="62824" t="36091" r="23023" b="48013"/>
              <a:stretch>
                <a:fillRect/>
              </a:stretch>
            </p:blipFill>
            <p:spPr>
              <a:xfrm>
                <a:off x="107140" y="0"/>
                <a:ext cx="1013801" cy="1138609"/>
              </a:xfrm>
              <a:prstGeom prst="rect">
                <a:avLst/>
              </a:prstGeom>
              <a:ln w="12700" cap="flat">
                <a:noFill/>
                <a:miter lim="400000"/>
              </a:ln>
              <a:effectLst/>
            </p:spPr>
          </p:pic>
          <p:sp>
            <p:nvSpPr>
              <p:cNvPr id="289" name="Shape"/>
              <p:cNvSpPr/>
              <p:nvPr/>
            </p:nvSpPr>
            <p:spPr>
              <a:xfrm>
                <a:off x="0" y="124388"/>
                <a:ext cx="487907" cy="11040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34" y="2130"/>
                    </a:moveTo>
                    <a:lnTo>
                      <a:pt x="0" y="0"/>
                    </a:lnTo>
                    <a:cubicBezTo>
                      <a:pt x="199" y="2400"/>
                      <a:pt x="398" y="4800"/>
                      <a:pt x="597" y="7200"/>
                    </a:cubicBezTo>
                    <a:cubicBezTo>
                      <a:pt x="796" y="9599"/>
                      <a:pt x="996" y="11999"/>
                      <a:pt x="1195" y="14399"/>
                    </a:cubicBezTo>
                    <a:lnTo>
                      <a:pt x="5386" y="21400"/>
                    </a:lnTo>
                    <a:lnTo>
                      <a:pt x="20412" y="21600"/>
                    </a:lnTo>
                    <a:lnTo>
                      <a:pt x="21600" y="17853"/>
                    </a:lnTo>
                    <a:lnTo>
                      <a:pt x="16648" y="14933"/>
                    </a:lnTo>
                    <a:lnTo>
                      <a:pt x="5688" y="13144"/>
                    </a:lnTo>
                    <a:lnTo>
                      <a:pt x="4525" y="5104"/>
                    </a:lnTo>
                    <a:lnTo>
                      <a:pt x="12634" y="2130"/>
                    </a:lnTo>
                    <a:close/>
                  </a:path>
                </a:pathLst>
              </a:custGeom>
              <a:solidFill>
                <a:srgbClr val="000000"/>
              </a:solidFill>
              <a:ln w="12700" cap="flat">
                <a:noFill/>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grpSp>
        <p:pic>
          <p:nvPicPr>
            <p:cNvPr id="291" name="fig_hawaii_flowAge-small.jpg" descr="fig_hawaii_flowAge-small.jpg"/>
            <p:cNvPicPr>
              <a:picLocks noChangeAspect="1"/>
            </p:cNvPicPr>
            <p:nvPr/>
          </p:nvPicPr>
          <p:blipFill>
            <a:blip r:embed="rId3">
              <a:extLst/>
            </a:blip>
            <a:srcRect l="8388" t="19189" r="78105" b="69653"/>
            <a:stretch>
              <a:fillRect/>
            </a:stretch>
          </p:blipFill>
          <p:spPr>
            <a:xfrm>
              <a:off x="901607" y="5347845"/>
              <a:ext cx="967533" cy="799232"/>
            </a:xfrm>
            <a:prstGeom prst="rect">
              <a:avLst/>
            </a:prstGeom>
            <a:ln w="12700" cap="flat">
              <a:noFill/>
              <a:miter lim="400000"/>
            </a:ln>
            <a:effectLst/>
          </p:spPr>
        </p:pic>
        <p:pic>
          <p:nvPicPr>
            <p:cNvPr id="292" name="fig_hawaii_flowAge-small.jpg" descr="fig_hawaii_flowAge-small.jpg"/>
            <p:cNvPicPr>
              <a:picLocks noChangeAspect="1"/>
            </p:cNvPicPr>
            <p:nvPr/>
          </p:nvPicPr>
          <p:blipFill>
            <a:blip r:embed="rId3">
              <a:extLst/>
            </a:blip>
            <a:srcRect l="71996" t="53005" r="0" b="17480"/>
            <a:stretch>
              <a:fillRect/>
            </a:stretch>
          </p:blipFill>
          <p:spPr>
            <a:xfrm>
              <a:off x="5864376" y="4425990"/>
              <a:ext cx="2006025" cy="2114264"/>
            </a:xfrm>
            <a:prstGeom prst="rect">
              <a:avLst/>
            </a:prstGeom>
            <a:ln w="12700" cap="flat">
              <a:noFill/>
              <a:miter lim="400000"/>
            </a:ln>
            <a:effectLst/>
          </p:spPr>
        </p:pic>
        <p:sp>
          <p:nvSpPr>
            <p:cNvPr id="293" name="Triangle"/>
            <p:cNvSpPr/>
            <p:nvPr/>
          </p:nvSpPr>
          <p:spPr>
            <a:xfrm>
              <a:off x="958996" y="2505462"/>
              <a:ext cx="1939887" cy="3101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60" y="21600"/>
                  </a:moveTo>
                  <a:lnTo>
                    <a:pt x="0" y="0"/>
                  </a:lnTo>
                  <a:lnTo>
                    <a:pt x="21600" y="42"/>
                  </a:lnTo>
                  <a:lnTo>
                    <a:pt x="4360" y="21600"/>
                  </a:lnTo>
                  <a:close/>
                </a:path>
              </a:pathLst>
            </a:custGeom>
            <a:solidFill>
              <a:srgbClr val="FFFFFF">
                <a:alpha val="25000"/>
              </a:srgbClr>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94" name="Triangle"/>
            <p:cNvSpPr/>
            <p:nvPr/>
          </p:nvSpPr>
          <p:spPr>
            <a:xfrm>
              <a:off x="2956894" y="2506303"/>
              <a:ext cx="1936235" cy="30394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22" y="21600"/>
                  </a:moveTo>
                  <a:lnTo>
                    <a:pt x="0" y="0"/>
                  </a:lnTo>
                  <a:lnTo>
                    <a:pt x="21600" y="29"/>
                  </a:lnTo>
                  <a:lnTo>
                    <a:pt x="14822" y="21600"/>
                  </a:lnTo>
                  <a:close/>
                </a:path>
              </a:pathLst>
            </a:custGeom>
            <a:solidFill>
              <a:srgbClr val="FFFFFF">
                <a:alpha val="25000"/>
              </a:srgbClr>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95" name="Triangle"/>
            <p:cNvSpPr/>
            <p:nvPr/>
          </p:nvSpPr>
          <p:spPr>
            <a:xfrm>
              <a:off x="4955041" y="2508569"/>
              <a:ext cx="1938818" cy="2262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87" y="21600"/>
                  </a:moveTo>
                  <a:lnTo>
                    <a:pt x="0" y="0"/>
                  </a:lnTo>
                  <a:lnTo>
                    <a:pt x="21600" y="41"/>
                  </a:lnTo>
                  <a:lnTo>
                    <a:pt x="15887" y="21600"/>
                  </a:lnTo>
                  <a:close/>
                </a:path>
              </a:pathLst>
            </a:custGeom>
            <a:solidFill>
              <a:srgbClr val="FFFFFF">
                <a:alpha val="25000"/>
              </a:srgbClr>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96" name="Triangle"/>
            <p:cNvSpPr/>
            <p:nvPr/>
          </p:nvSpPr>
          <p:spPr>
            <a:xfrm>
              <a:off x="6956722" y="2509515"/>
              <a:ext cx="1933431" cy="31977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60" y="21600"/>
                  </a:moveTo>
                  <a:lnTo>
                    <a:pt x="0" y="0"/>
                  </a:lnTo>
                  <a:lnTo>
                    <a:pt x="21600" y="9"/>
                  </a:lnTo>
                  <a:lnTo>
                    <a:pt x="1560" y="21600"/>
                  </a:lnTo>
                  <a:close/>
                </a:path>
              </a:pathLst>
            </a:custGeom>
            <a:solidFill>
              <a:srgbClr val="FFFFFF">
                <a:alpha val="25000"/>
              </a:srgbClr>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97" name="Circle"/>
            <p:cNvSpPr/>
            <p:nvPr/>
          </p:nvSpPr>
          <p:spPr>
            <a:xfrm>
              <a:off x="1266100" y="5546224"/>
              <a:ext cx="149357" cy="149357"/>
            </a:xfrm>
            <a:prstGeom prst="ellipse">
              <a:avLst/>
            </a:prstGeom>
            <a:solidFill>
              <a:srgbClr val="000000"/>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98" name="Circle"/>
            <p:cNvSpPr/>
            <p:nvPr/>
          </p:nvSpPr>
          <p:spPr>
            <a:xfrm>
              <a:off x="4217345" y="5469388"/>
              <a:ext cx="149357" cy="149357"/>
            </a:xfrm>
            <a:prstGeom prst="ellipse">
              <a:avLst/>
            </a:prstGeom>
            <a:solidFill>
              <a:srgbClr val="000000"/>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99" name="Circle"/>
            <p:cNvSpPr/>
            <p:nvPr/>
          </p:nvSpPr>
          <p:spPr>
            <a:xfrm>
              <a:off x="7042161" y="5610869"/>
              <a:ext cx="149356" cy="149357"/>
            </a:xfrm>
            <a:prstGeom prst="ellipse">
              <a:avLst/>
            </a:prstGeom>
            <a:solidFill>
              <a:srgbClr val="000000"/>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300" name="Circle"/>
            <p:cNvSpPr/>
            <p:nvPr/>
          </p:nvSpPr>
          <p:spPr>
            <a:xfrm>
              <a:off x="6331673" y="4687156"/>
              <a:ext cx="149357" cy="149356"/>
            </a:xfrm>
            <a:prstGeom prst="ellipse">
              <a:avLst/>
            </a:prstGeom>
            <a:solidFill>
              <a:srgbClr val="000000"/>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pic>
          <p:nvPicPr>
            <p:cNvPr id="301" name="fig_network_maxent.pdf" descr="fig_network_maxent.pdf"/>
            <p:cNvPicPr>
              <a:picLocks noChangeAspect="1"/>
            </p:cNvPicPr>
            <p:nvPr/>
          </p:nvPicPr>
          <p:blipFill>
            <a:blip r:embed="rId4">
              <a:extLst/>
            </a:blip>
            <a:srcRect l="0" t="0" r="0" b="55309"/>
            <a:stretch>
              <a:fillRect/>
            </a:stretch>
          </p:blipFill>
          <p:spPr>
            <a:xfrm>
              <a:off x="0" y="0"/>
              <a:ext cx="8952532" cy="266731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Rominger et al. 2015. Global. Ecol. Biogeogr."/>
          <p:cNvSpPr txBox="1"/>
          <p:nvPr/>
        </p:nvSpPr>
        <p:spPr>
          <a:xfrm>
            <a:off x="116010" y="6518180"/>
            <a:ext cx="3664675" cy="2873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ctr" defTabSz="410765">
              <a:defRPr sz="1400">
                <a:solidFill>
                  <a:srgbClr val="FFFFFF"/>
                </a:solidFill>
                <a:latin typeface="Helvetica Light"/>
                <a:ea typeface="Helvetica Light"/>
                <a:cs typeface="Helvetica Light"/>
                <a:sym typeface="Helvetica Light"/>
              </a:defRPr>
            </a:pPr>
            <a:r>
              <a:t>Rominger </a:t>
            </a:r>
            <a:r>
              <a:rPr i="1">
                <a:latin typeface="+mj-lt"/>
                <a:ea typeface="+mj-ea"/>
                <a:cs typeface="+mj-cs"/>
                <a:sym typeface="Helvetica"/>
              </a:rPr>
              <a:t>et al.</a:t>
            </a:r>
            <a:r>
              <a:t> 2015. </a:t>
            </a:r>
            <a:r>
              <a:rPr i="1">
                <a:latin typeface="+mj-lt"/>
                <a:ea typeface="+mj-ea"/>
                <a:cs typeface="+mj-cs"/>
                <a:sym typeface="Helvetica"/>
              </a:rPr>
              <a:t>Global. Ecol. Biogeogr.</a:t>
            </a:r>
          </a:p>
        </p:txBody>
      </p:sp>
      <p:pic>
        <p:nvPicPr>
          <p:cNvPr id="307" name="fig_networkModularity.pdf" descr="fig_networkModularity.pdf"/>
          <p:cNvPicPr>
            <a:picLocks noChangeAspect="1"/>
          </p:cNvPicPr>
          <p:nvPr/>
        </p:nvPicPr>
        <p:blipFill>
          <a:blip r:embed="rId3">
            <a:extLst/>
          </a:blip>
          <a:stretch>
            <a:fillRect/>
          </a:stretch>
        </p:blipFill>
        <p:spPr>
          <a:xfrm>
            <a:off x="4892027" y="1657172"/>
            <a:ext cx="3750469" cy="3750470"/>
          </a:xfrm>
          <a:prstGeom prst="rect">
            <a:avLst/>
          </a:prstGeom>
          <a:ln w="12700">
            <a:miter lim="400000"/>
          </a:ln>
        </p:spPr>
      </p:pic>
      <p:pic>
        <p:nvPicPr>
          <p:cNvPr id="308" name="fig_networkNestedness.pdf" descr="fig_networkNestedness.pdf"/>
          <p:cNvPicPr>
            <a:picLocks noChangeAspect="1"/>
          </p:cNvPicPr>
          <p:nvPr/>
        </p:nvPicPr>
        <p:blipFill>
          <a:blip r:embed="rId4">
            <a:extLst/>
          </a:blip>
          <a:stretch>
            <a:fillRect/>
          </a:stretch>
        </p:blipFill>
        <p:spPr>
          <a:xfrm>
            <a:off x="501504" y="1657172"/>
            <a:ext cx="3750469" cy="3750470"/>
          </a:xfrm>
          <a:prstGeom prst="rect">
            <a:avLst/>
          </a:prstGeom>
          <a:ln w="12700">
            <a:miter lim="400000"/>
          </a:ln>
        </p:spPr>
      </p:pic>
      <p:sp>
        <p:nvSpPr>
          <p:cNvPr id="309" name="Nestedness"/>
          <p:cNvSpPr txBox="1"/>
          <p:nvPr/>
        </p:nvSpPr>
        <p:spPr>
          <a:xfrm>
            <a:off x="1521615" y="1275370"/>
            <a:ext cx="1710247" cy="439739"/>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400">
                <a:solidFill>
                  <a:srgbClr val="FFFFFF"/>
                </a:solidFill>
                <a:latin typeface="Helvetica Light"/>
                <a:ea typeface="Helvetica Light"/>
                <a:cs typeface="Helvetica Light"/>
                <a:sym typeface="Helvetica Light"/>
              </a:defRPr>
            </a:lvl1pPr>
          </a:lstStyle>
          <a:p>
            <a:pPr/>
            <a:r>
              <a:t>Nestedness</a:t>
            </a:r>
          </a:p>
        </p:txBody>
      </p:sp>
      <p:sp>
        <p:nvSpPr>
          <p:cNvPr id="310" name="Modularity"/>
          <p:cNvSpPr txBox="1"/>
          <p:nvPr/>
        </p:nvSpPr>
        <p:spPr>
          <a:xfrm>
            <a:off x="6013942" y="1275370"/>
            <a:ext cx="1506640" cy="439739"/>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400">
                <a:solidFill>
                  <a:srgbClr val="FFFFFF"/>
                </a:solidFill>
                <a:latin typeface="Helvetica Light"/>
                <a:ea typeface="Helvetica Light"/>
                <a:cs typeface="Helvetica Light"/>
                <a:sym typeface="Helvetica Light"/>
              </a:defRPr>
            </a:lvl1pPr>
          </a:lstStyle>
          <a:p>
            <a:pPr/>
            <a:r>
              <a:t>Modularity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4" name="fig_netMet.pdf" descr="fig_netMet.pdf"/>
          <p:cNvPicPr>
            <a:picLocks noChangeAspect="1"/>
          </p:cNvPicPr>
          <p:nvPr/>
        </p:nvPicPr>
        <p:blipFill>
          <a:blip r:embed="rId2">
            <a:extLst/>
          </a:blip>
          <a:stretch>
            <a:fillRect/>
          </a:stretch>
        </p:blipFill>
        <p:spPr>
          <a:xfrm>
            <a:off x="1826909" y="3432031"/>
            <a:ext cx="5786438" cy="3214689"/>
          </a:xfrm>
          <a:prstGeom prst="rect">
            <a:avLst/>
          </a:prstGeom>
          <a:ln w="12700">
            <a:miter lim="400000"/>
          </a:ln>
        </p:spPr>
      </p:pic>
      <p:sp>
        <p:nvSpPr>
          <p:cNvPr id="315" name="Triangle"/>
          <p:cNvSpPr/>
          <p:nvPr/>
        </p:nvSpPr>
        <p:spPr>
          <a:xfrm>
            <a:off x="952851" y="2783004"/>
            <a:ext cx="1939888" cy="67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8" y="21600"/>
                </a:moveTo>
                <a:lnTo>
                  <a:pt x="0" y="0"/>
                </a:lnTo>
                <a:lnTo>
                  <a:pt x="21600" y="194"/>
                </a:lnTo>
                <a:lnTo>
                  <a:pt x="17748"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316" name="Triangle"/>
          <p:cNvSpPr/>
          <p:nvPr/>
        </p:nvSpPr>
        <p:spPr>
          <a:xfrm>
            <a:off x="2950750" y="2783845"/>
            <a:ext cx="1936235" cy="6983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71" y="21600"/>
                </a:moveTo>
                <a:lnTo>
                  <a:pt x="0" y="0"/>
                </a:lnTo>
                <a:lnTo>
                  <a:pt x="21600" y="127"/>
                </a:lnTo>
                <a:lnTo>
                  <a:pt x="4471"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317" name="Triangle"/>
          <p:cNvSpPr/>
          <p:nvPr/>
        </p:nvSpPr>
        <p:spPr>
          <a:xfrm>
            <a:off x="4070988" y="2786111"/>
            <a:ext cx="2816726" cy="7036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732" y="0"/>
                </a:lnTo>
                <a:lnTo>
                  <a:pt x="21600" y="133"/>
                </a:lnTo>
                <a:lnTo>
                  <a:pt x="0"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318" name="Triangle"/>
          <p:cNvSpPr/>
          <p:nvPr/>
        </p:nvSpPr>
        <p:spPr>
          <a:xfrm>
            <a:off x="6701604" y="2787057"/>
            <a:ext cx="2182404" cy="705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464" y="0"/>
                </a:lnTo>
                <a:lnTo>
                  <a:pt x="21600" y="42"/>
                </a:lnTo>
                <a:lnTo>
                  <a:pt x="0"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319" name="Rominger et al. 2015. Global. Ecol. Biogeogr."/>
          <p:cNvSpPr txBox="1"/>
          <p:nvPr/>
        </p:nvSpPr>
        <p:spPr>
          <a:xfrm>
            <a:off x="116010" y="6518180"/>
            <a:ext cx="3664675" cy="2873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ctr" defTabSz="410765">
              <a:defRPr sz="1400">
                <a:solidFill>
                  <a:srgbClr val="FFFFFF"/>
                </a:solidFill>
                <a:latin typeface="Helvetica Light"/>
                <a:ea typeface="Helvetica Light"/>
                <a:cs typeface="Helvetica Light"/>
                <a:sym typeface="Helvetica Light"/>
              </a:defRPr>
            </a:pPr>
            <a:r>
              <a:t>Rominger </a:t>
            </a:r>
            <a:r>
              <a:rPr i="1">
                <a:latin typeface="+mj-lt"/>
                <a:ea typeface="+mj-ea"/>
                <a:cs typeface="+mj-cs"/>
                <a:sym typeface="Helvetica"/>
              </a:rPr>
              <a:t>et al.</a:t>
            </a:r>
            <a:r>
              <a:t> 2015. </a:t>
            </a:r>
            <a:r>
              <a:rPr i="1">
                <a:latin typeface="+mj-lt"/>
                <a:ea typeface="+mj-ea"/>
                <a:cs typeface="+mj-cs"/>
                <a:sym typeface="Helvetica"/>
              </a:rPr>
              <a:t>Global. Ecol. Biogeogr.</a:t>
            </a:r>
          </a:p>
        </p:txBody>
      </p:sp>
      <p:pic>
        <p:nvPicPr>
          <p:cNvPr id="320" name="fig_network_maxent.pdf" descr="fig_network_maxent.pdf"/>
          <p:cNvPicPr>
            <a:picLocks noChangeAspect="1"/>
          </p:cNvPicPr>
          <p:nvPr/>
        </p:nvPicPr>
        <p:blipFill>
          <a:blip r:embed="rId3">
            <a:extLst/>
          </a:blip>
          <a:srcRect l="0" t="0" r="0" b="55309"/>
          <a:stretch>
            <a:fillRect/>
          </a:stretch>
        </p:blipFill>
        <p:spPr>
          <a:xfrm>
            <a:off x="-6145" y="277541"/>
            <a:ext cx="8952532" cy="2667316"/>
          </a:xfrm>
          <a:prstGeom prst="rect">
            <a:avLst/>
          </a:prstGeom>
          <a:ln w="12700">
            <a:miter lim="400000"/>
          </a:ln>
        </p:spPr>
      </p:pic>
      <p:sp>
        <p:nvSpPr>
          <p:cNvPr id="321" name="Immigration"/>
          <p:cNvSpPr txBox="1"/>
          <p:nvPr/>
        </p:nvSpPr>
        <p:spPr>
          <a:xfrm>
            <a:off x="6891182" y="3679385"/>
            <a:ext cx="2095056" cy="528638"/>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3000">
                <a:solidFill>
                  <a:srgbClr val="FFFFFF"/>
                </a:solidFill>
                <a:latin typeface="Helvetica Light"/>
                <a:ea typeface="Helvetica Light"/>
                <a:cs typeface="Helvetica Light"/>
                <a:sym typeface="Helvetica Light"/>
              </a:defRPr>
            </a:lvl1pPr>
          </a:lstStyle>
          <a:p>
            <a:pPr/>
            <a:r>
              <a:t>Immigration</a:t>
            </a:r>
          </a:p>
        </p:txBody>
      </p:sp>
      <p:sp>
        <p:nvSpPr>
          <p:cNvPr id="322" name="Diversification"/>
          <p:cNvSpPr txBox="1"/>
          <p:nvPr/>
        </p:nvSpPr>
        <p:spPr>
          <a:xfrm>
            <a:off x="104092" y="3679385"/>
            <a:ext cx="2476437" cy="528638"/>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3000">
                <a:solidFill>
                  <a:srgbClr val="FFFFFF"/>
                </a:solidFill>
                <a:latin typeface="Helvetica Light"/>
                <a:ea typeface="Helvetica Light"/>
                <a:cs typeface="Helvetica Light"/>
                <a:sym typeface="Helvetica Light"/>
              </a:defRPr>
            </a:lvl1pPr>
          </a:lstStyle>
          <a:p>
            <a:pPr/>
            <a:r>
              <a:t>Diversification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4" name="image2.png" descr="image2.png"/>
          <p:cNvPicPr>
            <a:picLocks noChangeAspect="1"/>
          </p:cNvPicPr>
          <p:nvPr/>
        </p:nvPicPr>
        <p:blipFill>
          <a:blip r:embed="rId2">
            <a:extLst/>
          </a:blip>
          <a:srcRect l="2833" t="0" r="0" b="10426"/>
          <a:stretch>
            <a:fillRect/>
          </a:stretch>
        </p:blipFill>
        <p:spPr>
          <a:xfrm>
            <a:off x="496879" y="512719"/>
            <a:ext cx="8460461" cy="5224449"/>
          </a:xfrm>
          <a:prstGeom prst="rect">
            <a:avLst/>
          </a:prstGeom>
          <a:ln w="12700">
            <a:miter lim="400000"/>
          </a:ln>
        </p:spPr>
      </p:pic>
      <p:sp>
        <p:nvSpPr>
          <p:cNvPr id="325" name="Line"/>
          <p:cNvSpPr/>
          <p:nvPr/>
        </p:nvSpPr>
        <p:spPr>
          <a:xfrm>
            <a:off x="912293" y="1620524"/>
            <a:ext cx="7768971" cy="2471"/>
          </a:xfrm>
          <a:prstGeom prst="line">
            <a:avLst/>
          </a:prstGeom>
          <a:ln w="25400">
            <a:solidFill>
              <a:srgbClr val="000000"/>
            </a:solidFill>
            <a:prstDash val="dash"/>
          </a:ln>
        </p:spPr>
        <p:txBody>
          <a:bodyPr lIns="45719" rIns="45719"/>
          <a:lstStyle/>
          <a:p>
            <a:pPr/>
          </a:p>
        </p:txBody>
      </p:sp>
      <p:sp>
        <p:nvSpPr>
          <p:cNvPr id="326" name="Line"/>
          <p:cNvSpPr/>
          <p:nvPr/>
        </p:nvSpPr>
        <p:spPr>
          <a:xfrm>
            <a:off x="912293" y="3231422"/>
            <a:ext cx="7768971" cy="2471"/>
          </a:xfrm>
          <a:prstGeom prst="line">
            <a:avLst/>
          </a:prstGeom>
          <a:ln w="25400">
            <a:solidFill>
              <a:srgbClr val="000000"/>
            </a:solidFill>
            <a:prstDash val="dash"/>
          </a:ln>
        </p:spPr>
        <p:txBody>
          <a:bodyPr lIns="45719" rIns="45719"/>
          <a:lstStyle/>
          <a:p>
            <a:pPr/>
          </a:p>
        </p:txBody>
      </p:sp>
      <p:sp>
        <p:nvSpPr>
          <p:cNvPr id="327" name="Line"/>
          <p:cNvSpPr/>
          <p:nvPr/>
        </p:nvSpPr>
        <p:spPr>
          <a:xfrm>
            <a:off x="912293" y="4842319"/>
            <a:ext cx="7768971" cy="2472"/>
          </a:xfrm>
          <a:prstGeom prst="line">
            <a:avLst/>
          </a:prstGeom>
          <a:ln w="25400">
            <a:solidFill>
              <a:srgbClr val="000000"/>
            </a:solidFill>
            <a:prstDash val="dash"/>
          </a:ln>
        </p:spPr>
        <p:txBody>
          <a:bodyPr lIns="45719" rIns="45719"/>
          <a:lstStyle/>
          <a:p>
            <a:pPr/>
          </a:p>
        </p:txBody>
      </p:sp>
      <p:sp>
        <p:nvSpPr>
          <p:cNvPr id="328" name="Line"/>
          <p:cNvSpPr/>
          <p:nvPr/>
        </p:nvSpPr>
        <p:spPr>
          <a:xfrm flipV="1">
            <a:off x="3241560" y="2987691"/>
            <a:ext cx="1" cy="673602"/>
          </a:xfrm>
          <a:prstGeom prst="line">
            <a:avLst/>
          </a:prstGeom>
          <a:ln w="12700">
            <a:solidFill>
              <a:srgbClr val="000000"/>
            </a:solidFill>
            <a:headEnd type="triangle" len="sm"/>
            <a:tailEnd type="triangle" len="sm"/>
          </a:ln>
        </p:spPr>
        <p:txBody>
          <a:bodyPr lIns="45719" rIns="45719"/>
          <a:lstStyle/>
          <a:p>
            <a:pPr/>
          </a:p>
        </p:txBody>
      </p:sp>
      <p:sp>
        <p:nvSpPr>
          <p:cNvPr id="329" name="Line"/>
          <p:cNvSpPr/>
          <p:nvPr/>
        </p:nvSpPr>
        <p:spPr>
          <a:xfrm flipV="1">
            <a:off x="4775536" y="3296510"/>
            <a:ext cx="1" cy="303080"/>
          </a:xfrm>
          <a:prstGeom prst="line">
            <a:avLst/>
          </a:prstGeom>
          <a:ln w="12700">
            <a:solidFill>
              <a:srgbClr val="000000"/>
            </a:solidFill>
            <a:headEnd type="triangle" len="sm"/>
            <a:tailEnd type="triangle" len="sm"/>
          </a:ln>
        </p:spPr>
        <p:txBody>
          <a:bodyPr lIns="45719" rIns="45719"/>
          <a:lstStyle/>
          <a:p>
            <a:pPr/>
          </a:p>
        </p:txBody>
      </p:sp>
      <p:sp>
        <p:nvSpPr>
          <p:cNvPr id="330" name="Line"/>
          <p:cNvSpPr/>
          <p:nvPr/>
        </p:nvSpPr>
        <p:spPr>
          <a:xfrm flipV="1">
            <a:off x="6321310" y="3296510"/>
            <a:ext cx="1" cy="315780"/>
          </a:xfrm>
          <a:prstGeom prst="line">
            <a:avLst/>
          </a:prstGeom>
          <a:ln w="12700">
            <a:solidFill>
              <a:srgbClr val="000000"/>
            </a:solidFill>
            <a:headEnd type="triangle" len="sm"/>
            <a:tailEnd type="triangle" len="sm"/>
          </a:ln>
        </p:spPr>
        <p:txBody>
          <a:bodyPr lIns="45719" rIns="45719"/>
          <a:lstStyle/>
          <a:p>
            <a:pPr/>
          </a:p>
        </p:txBody>
      </p:sp>
      <p:sp>
        <p:nvSpPr>
          <p:cNvPr id="331" name="Line"/>
          <p:cNvSpPr/>
          <p:nvPr/>
        </p:nvSpPr>
        <p:spPr>
          <a:xfrm flipV="1">
            <a:off x="7864360" y="2928744"/>
            <a:ext cx="1" cy="727996"/>
          </a:xfrm>
          <a:prstGeom prst="line">
            <a:avLst/>
          </a:prstGeom>
          <a:ln w="12700">
            <a:solidFill>
              <a:srgbClr val="000000"/>
            </a:solidFill>
            <a:headEnd type="triangle" len="sm"/>
            <a:tailEnd type="triangle" len="sm"/>
          </a:ln>
        </p:spPr>
        <p:txBody>
          <a:bodyPr lIns="45719" rIns="45719"/>
          <a:lstStyle/>
          <a:p>
            <a:pPr/>
          </a:p>
        </p:txBody>
      </p:sp>
      <p:sp>
        <p:nvSpPr>
          <p:cNvPr id="332" name="Line"/>
          <p:cNvSpPr/>
          <p:nvPr/>
        </p:nvSpPr>
        <p:spPr>
          <a:xfrm flipV="1">
            <a:off x="7864360" y="4384416"/>
            <a:ext cx="1" cy="727995"/>
          </a:xfrm>
          <a:prstGeom prst="line">
            <a:avLst/>
          </a:prstGeom>
          <a:ln w="12700">
            <a:solidFill>
              <a:srgbClr val="000000"/>
            </a:solidFill>
            <a:headEnd type="triangle" len="sm"/>
            <a:tailEnd type="triangle" len="sm"/>
          </a:ln>
        </p:spPr>
        <p:txBody>
          <a:bodyPr lIns="45719" rIns="45719"/>
          <a:lstStyle/>
          <a:p>
            <a:pPr/>
          </a:p>
        </p:txBody>
      </p:sp>
      <p:sp>
        <p:nvSpPr>
          <p:cNvPr id="333" name="Line"/>
          <p:cNvSpPr/>
          <p:nvPr/>
        </p:nvSpPr>
        <p:spPr>
          <a:xfrm flipV="1">
            <a:off x="6323123" y="4810619"/>
            <a:ext cx="1" cy="353491"/>
          </a:xfrm>
          <a:prstGeom prst="line">
            <a:avLst/>
          </a:prstGeom>
          <a:ln w="12700">
            <a:solidFill>
              <a:srgbClr val="000000"/>
            </a:solidFill>
            <a:headEnd type="triangle" len="sm"/>
            <a:tailEnd type="triangle" len="sm"/>
          </a:ln>
        </p:spPr>
        <p:txBody>
          <a:bodyPr lIns="45719" rIns="45719"/>
          <a:lstStyle/>
          <a:p>
            <a:pPr/>
          </a:p>
        </p:txBody>
      </p:sp>
      <p:sp>
        <p:nvSpPr>
          <p:cNvPr id="334" name="Line"/>
          <p:cNvSpPr/>
          <p:nvPr/>
        </p:nvSpPr>
        <p:spPr>
          <a:xfrm flipV="1">
            <a:off x="4788236" y="4869329"/>
            <a:ext cx="1" cy="279226"/>
          </a:xfrm>
          <a:prstGeom prst="line">
            <a:avLst/>
          </a:prstGeom>
          <a:ln w="12700">
            <a:solidFill>
              <a:srgbClr val="000000"/>
            </a:solidFill>
            <a:headEnd type="triangle" len="sm"/>
            <a:tailEnd type="triangle" len="sm"/>
          </a:ln>
        </p:spPr>
        <p:txBody>
          <a:bodyPr lIns="45719" rIns="45719"/>
          <a:lstStyle/>
          <a:p>
            <a:pPr/>
          </a:p>
        </p:txBody>
      </p:sp>
      <p:sp>
        <p:nvSpPr>
          <p:cNvPr id="335" name="Line"/>
          <p:cNvSpPr/>
          <p:nvPr/>
        </p:nvSpPr>
        <p:spPr>
          <a:xfrm flipV="1">
            <a:off x="3241560" y="5107730"/>
            <a:ext cx="1" cy="180557"/>
          </a:xfrm>
          <a:prstGeom prst="line">
            <a:avLst/>
          </a:prstGeom>
          <a:ln w="12700">
            <a:solidFill>
              <a:srgbClr val="000000"/>
            </a:solidFill>
            <a:headEnd type="triangle" len="sm"/>
            <a:tailEnd type="triangle" len="sm"/>
          </a:ln>
        </p:spPr>
        <p:txBody>
          <a:bodyPr lIns="45719" rIns="45719"/>
          <a:lstStyle/>
          <a:p>
            <a:pPr/>
          </a:p>
        </p:txBody>
      </p:sp>
      <p:sp>
        <p:nvSpPr>
          <p:cNvPr id="336" name="Line"/>
          <p:cNvSpPr/>
          <p:nvPr/>
        </p:nvSpPr>
        <p:spPr>
          <a:xfrm flipV="1">
            <a:off x="1705761" y="5123932"/>
            <a:ext cx="1" cy="181462"/>
          </a:xfrm>
          <a:prstGeom prst="line">
            <a:avLst/>
          </a:prstGeom>
          <a:ln w="12700">
            <a:solidFill>
              <a:srgbClr val="000000"/>
            </a:solidFill>
            <a:headEnd type="triangle" len="sm"/>
            <a:tailEnd type="triangle" len="sm"/>
          </a:ln>
        </p:spPr>
        <p:txBody>
          <a:bodyPr lIns="45719" rIns="45719"/>
          <a:lstStyle/>
          <a:p>
            <a:pPr/>
          </a:p>
        </p:txBody>
      </p:sp>
      <p:sp>
        <p:nvSpPr>
          <p:cNvPr id="337" name="Line"/>
          <p:cNvSpPr/>
          <p:nvPr/>
        </p:nvSpPr>
        <p:spPr>
          <a:xfrm flipV="1">
            <a:off x="1693917" y="1618604"/>
            <a:ext cx="1" cy="353492"/>
          </a:xfrm>
          <a:prstGeom prst="line">
            <a:avLst/>
          </a:prstGeom>
          <a:ln w="12700">
            <a:solidFill>
              <a:srgbClr val="000000"/>
            </a:solidFill>
            <a:headEnd type="triangle" len="sm"/>
            <a:tailEnd type="triangle" len="sm"/>
          </a:ln>
        </p:spPr>
        <p:txBody>
          <a:bodyPr lIns="45719" rIns="45719"/>
          <a:lstStyle/>
          <a:p>
            <a:pPr/>
          </a:p>
        </p:txBody>
      </p:sp>
      <p:sp>
        <p:nvSpPr>
          <p:cNvPr id="338" name="Line"/>
          <p:cNvSpPr/>
          <p:nvPr/>
        </p:nvSpPr>
        <p:spPr>
          <a:xfrm flipV="1">
            <a:off x="3240592" y="1918236"/>
            <a:ext cx="1" cy="204544"/>
          </a:xfrm>
          <a:prstGeom prst="line">
            <a:avLst/>
          </a:prstGeom>
          <a:ln w="12700">
            <a:solidFill>
              <a:srgbClr val="000000"/>
            </a:solidFill>
            <a:headEnd type="triangle" len="sm"/>
            <a:tailEnd type="triangle" len="sm"/>
          </a:ln>
        </p:spPr>
        <p:txBody>
          <a:bodyPr lIns="45719" rIns="45719"/>
          <a:lstStyle/>
          <a:p>
            <a:pPr/>
          </a:p>
        </p:txBody>
      </p:sp>
      <p:sp>
        <p:nvSpPr>
          <p:cNvPr id="339" name="Line"/>
          <p:cNvSpPr/>
          <p:nvPr/>
        </p:nvSpPr>
        <p:spPr>
          <a:xfrm flipV="1">
            <a:off x="4774568" y="1828177"/>
            <a:ext cx="1" cy="181462"/>
          </a:xfrm>
          <a:prstGeom prst="line">
            <a:avLst/>
          </a:prstGeom>
          <a:ln w="12700">
            <a:solidFill>
              <a:srgbClr val="000000"/>
            </a:solidFill>
            <a:headEnd type="triangle" len="sm"/>
            <a:tailEnd type="triangle" len="sm"/>
          </a:ln>
        </p:spPr>
        <p:txBody>
          <a:bodyPr lIns="45719" rIns="45719"/>
          <a:lstStyle/>
          <a:p>
            <a:pPr/>
          </a:p>
        </p:txBody>
      </p:sp>
      <p:sp>
        <p:nvSpPr>
          <p:cNvPr id="340" name="Line"/>
          <p:cNvSpPr/>
          <p:nvPr/>
        </p:nvSpPr>
        <p:spPr>
          <a:xfrm flipV="1">
            <a:off x="6320342" y="1878548"/>
            <a:ext cx="1" cy="220421"/>
          </a:xfrm>
          <a:prstGeom prst="line">
            <a:avLst/>
          </a:prstGeom>
          <a:ln w="12700">
            <a:solidFill>
              <a:srgbClr val="000000"/>
            </a:solidFill>
            <a:headEnd type="triangle" len="sm"/>
            <a:tailEnd type="triangle" len="sm"/>
          </a:ln>
        </p:spPr>
        <p:txBody>
          <a:bodyPr lIns="45719" rIns="45719"/>
          <a:lstStyle/>
          <a:p>
            <a:pPr/>
          </a:p>
        </p:txBody>
      </p:sp>
      <p:sp>
        <p:nvSpPr>
          <p:cNvPr id="341" name="Line"/>
          <p:cNvSpPr/>
          <p:nvPr/>
        </p:nvSpPr>
        <p:spPr>
          <a:xfrm flipV="1">
            <a:off x="7863393" y="1842509"/>
            <a:ext cx="1" cy="220421"/>
          </a:xfrm>
          <a:prstGeom prst="line">
            <a:avLst/>
          </a:prstGeom>
          <a:ln w="12700">
            <a:solidFill>
              <a:srgbClr val="000000"/>
            </a:solidFill>
            <a:headEnd type="triangle" len="sm"/>
            <a:tailEnd type="triangle" len="sm"/>
          </a:ln>
        </p:spPr>
        <p:txBody>
          <a:bodyPr lIns="45719" rIns="45719"/>
          <a:lstStyle/>
          <a:p>
            <a:pPr/>
          </a:p>
        </p:txBody>
      </p:sp>
      <p:sp>
        <p:nvSpPr>
          <p:cNvPr id="342" name="Circle"/>
          <p:cNvSpPr/>
          <p:nvPr/>
        </p:nvSpPr>
        <p:spPr>
          <a:xfrm>
            <a:off x="1627083" y="1738162"/>
            <a:ext cx="148529" cy="148530"/>
          </a:xfrm>
          <a:prstGeom prst="ellipse">
            <a:avLst/>
          </a:prstGeom>
          <a:solidFill>
            <a:srgbClr val="4D3B35"/>
          </a:solidFill>
          <a:ln w="12700">
            <a:solidFill>
              <a:srgbClr val="000000"/>
            </a:solidFill>
            <a:miter lim="400000"/>
          </a:ln>
        </p:spPr>
        <p:txBody>
          <a:bodyPr lIns="45719" rIns="45719" anchor="ctr"/>
          <a:lstStyle/>
          <a:p>
            <a:pPr/>
          </a:p>
        </p:txBody>
      </p:sp>
      <p:sp>
        <p:nvSpPr>
          <p:cNvPr id="343" name="Circle"/>
          <p:cNvSpPr/>
          <p:nvPr/>
        </p:nvSpPr>
        <p:spPr>
          <a:xfrm>
            <a:off x="3165360" y="1944308"/>
            <a:ext cx="152401" cy="152401"/>
          </a:xfrm>
          <a:prstGeom prst="ellipse">
            <a:avLst/>
          </a:prstGeom>
          <a:solidFill>
            <a:srgbClr val="742F2E"/>
          </a:solidFill>
          <a:ln w="12700">
            <a:solidFill>
              <a:srgbClr val="000000"/>
            </a:solidFill>
            <a:miter lim="400000"/>
          </a:ln>
        </p:spPr>
        <p:txBody>
          <a:bodyPr lIns="45719" rIns="45719" anchor="ctr"/>
          <a:lstStyle/>
          <a:p>
            <a:pPr/>
          </a:p>
        </p:txBody>
      </p:sp>
      <p:sp>
        <p:nvSpPr>
          <p:cNvPr id="344" name="Circle"/>
          <p:cNvSpPr/>
          <p:nvPr/>
        </p:nvSpPr>
        <p:spPr>
          <a:xfrm>
            <a:off x="4699336" y="1842708"/>
            <a:ext cx="152401" cy="152401"/>
          </a:xfrm>
          <a:prstGeom prst="ellipse">
            <a:avLst/>
          </a:prstGeom>
          <a:solidFill>
            <a:srgbClr val="94261F"/>
          </a:solidFill>
          <a:ln w="12700">
            <a:solidFill>
              <a:srgbClr val="000000"/>
            </a:solidFill>
            <a:miter lim="400000"/>
          </a:ln>
        </p:spPr>
        <p:txBody>
          <a:bodyPr lIns="45719" rIns="45719" anchor="ctr"/>
          <a:lstStyle/>
          <a:p>
            <a:pPr/>
          </a:p>
        </p:txBody>
      </p:sp>
      <p:sp>
        <p:nvSpPr>
          <p:cNvPr id="345" name="Circle"/>
          <p:cNvSpPr/>
          <p:nvPr/>
        </p:nvSpPr>
        <p:spPr>
          <a:xfrm>
            <a:off x="6245110" y="1912558"/>
            <a:ext cx="152401" cy="152401"/>
          </a:xfrm>
          <a:prstGeom prst="ellipse">
            <a:avLst/>
          </a:prstGeom>
          <a:solidFill>
            <a:srgbClr val="D42A1E"/>
          </a:solidFill>
          <a:ln w="12700">
            <a:solidFill>
              <a:srgbClr val="000000"/>
            </a:solidFill>
            <a:miter lim="400000"/>
          </a:ln>
        </p:spPr>
        <p:txBody>
          <a:bodyPr lIns="45719" rIns="45719" anchor="ctr"/>
          <a:lstStyle/>
          <a:p>
            <a:pPr/>
          </a:p>
        </p:txBody>
      </p:sp>
      <p:sp>
        <p:nvSpPr>
          <p:cNvPr id="346" name="Circle"/>
          <p:cNvSpPr/>
          <p:nvPr/>
        </p:nvSpPr>
        <p:spPr>
          <a:xfrm>
            <a:off x="7788160" y="1887158"/>
            <a:ext cx="152401" cy="152401"/>
          </a:xfrm>
          <a:prstGeom prst="ellipse">
            <a:avLst/>
          </a:prstGeom>
          <a:solidFill>
            <a:srgbClr val="FFB84D"/>
          </a:solidFill>
          <a:ln w="12700">
            <a:solidFill>
              <a:srgbClr val="000000"/>
            </a:solidFill>
            <a:miter lim="400000"/>
          </a:ln>
        </p:spPr>
        <p:txBody>
          <a:bodyPr lIns="45719" rIns="45719" anchor="ctr"/>
          <a:lstStyle/>
          <a:p>
            <a:pPr/>
          </a:p>
        </p:txBody>
      </p:sp>
      <p:sp>
        <p:nvSpPr>
          <p:cNvPr id="347" name="Circle"/>
          <p:cNvSpPr/>
          <p:nvPr/>
        </p:nvSpPr>
        <p:spPr>
          <a:xfrm>
            <a:off x="7788160" y="3352800"/>
            <a:ext cx="152401" cy="152400"/>
          </a:xfrm>
          <a:prstGeom prst="ellipse">
            <a:avLst/>
          </a:prstGeom>
          <a:solidFill>
            <a:srgbClr val="FFB84D"/>
          </a:solidFill>
          <a:ln w="12700">
            <a:solidFill>
              <a:srgbClr val="000000"/>
            </a:solidFill>
            <a:miter lim="400000"/>
          </a:ln>
        </p:spPr>
        <p:txBody>
          <a:bodyPr lIns="45719" rIns="45719" anchor="ctr"/>
          <a:lstStyle/>
          <a:p>
            <a:pPr/>
          </a:p>
        </p:txBody>
      </p:sp>
      <p:sp>
        <p:nvSpPr>
          <p:cNvPr id="348" name="Circle"/>
          <p:cNvSpPr/>
          <p:nvPr/>
        </p:nvSpPr>
        <p:spPr>
          <a:xfrm>
            <a:off x="6245110" y="3397250"/>
            <a:ext cx="152401" cy="152400"/>
          </a:xfrm>
          <a:prstGeom prst="ellipse">
            <a:avLst/>
          </a:prstGeom>
          <a:solidFill>
            <a:srgbClr val="D42A1E"/>
          </a:solidFill>
          <a:ln w="12700">
            <a:solidFill>
              <a:srgbClr val="000000"/>
            </a:solidFill>
            <a:miter lim="400000"/>
          </a:ln>
        </p:spPr>
        <p:txBody>
          <a:bodyPr lIns="45719" rIns="45719" anchor="ctr"/>
          <a:lstStyle/>
          <a:p>
            <a:pPr/>
          </a:p>
        </p:txBody>
      </p:sp>
      <p:sp>
        <p:nvSpPr>
          <p:cNvPr id="349" name="Circle"/>
          <p:cNvSpPr/>
          <p:nvPr/>
        </p:nvSpPr>
        <p:spPr>
          <a:xfrm>
            <a:off x="1627083" y="5133457"/>
            <a:ext cx="148529" cy="148530"/>
          </a:xfrm>
          <a:prstGeom prst="ellipse">
            <a:avLst/>
          </a:prstGeom>
          <a:solidFill>
            <a:srgbClr val="4D3B35"/>
          </a:solidFill>
          <a:ln w="12700">
            <a:solidFill>
              <a:srgbClr val="000000"/>
            </a:solidFill>
            <a:miter lim="400000"/>
          </a:ln>
        </p:spPr>
        <p:txBody>
          <a:bodyPr lIns="45719" rIns="45719" anchor="ctr"/>
          <a:lstStyle/>
          <a:p>
            <a:pPr/>
          </a:p>
        </p:txBody>
      </p:sp>
      <p:sp>
        <p:nvSpPr>
          <p:cNvPr id="350" name="Circle"/>
          <p:cNvSpPr/>
          <p:nvPr/>
        </p:nvSpPr>
        <p:spPr>
          <a:xfrm>
            <a:off x="3154851" y="3397250"/>
            <a:ext cx="152401" cy="152400"/>
          </a:xfrm>
          <a:prstGeom prst="ellipse">
            <a:avLst/>
          </a:prstGeom>
          <a:solidFill>
            <a:srgbClr val="742F2E"/>
          </a:solidFill>
          <a:ln w="12700">
            <a:solidFill>
              <a:srgbClr val="000000"/>
            </a:solidFill>
            <a:miter lim="400000"/>
          </a:ln>
        </p:spPr>
        <p:txBody>
          <a:bodyPr lIns="45719" rIns="45719" anchor="ctr"/>
          <a:lstStyle/>
          <a:p>
            <a:pPr/>
          </a:p>
        </p:txBody>
      </p:sp>
      <p:sp>
        <p:nvSpPr>
          <p:cNvPr id="351" name="Circle"/>
          <p:cNvSpPr/>
          <p:nvPr/>
        </p:nvSpPr>
        <p:spPr>
          <a:xfrm>
            <a:off x="4699336" y="3397250"/>
            <a:ext cx="152401" cy="152400"/>
          </a:xfrm>
          <a:prstGeom prst="ellipse">
            <a:avLst/>
          </a:prstGeom>
          <a:solidFill>
            <a:srgbClr val="94261F"/>
          </a:solidFill>
          <a:ln w="12700">
            <a:solidFill>
              <a:srgbClr val="000000"/>
            </a:solidFill>
            <a:miter lim="400000"/>
          </a:ln>
        </p:spPr>
        <p:txBody>
          <a:bodyPr lIns="45719" rIns="45719" anchor="ctr"/>
          <a:lstStyle/>
          <a:p>
            <a:pPr/>
          </a:p>
        </p:txBody>
      </p:sp>
      <p:sp>
        <p:nvSpPr>
          <p:cNvPr id="352" name="Circle"/>
          <p:cNvSpPr/>
          <p:nvPr/>
        </p:nvSpPr>
        <p:spPr>
          <a:xfrm>
            <a:off x="3163282" y="5121808"/>
            <a:ext cx="152401" cy="152401"/>
          </a:xfrm>
          <a:prstGeom prst="ellipse">
            <a:avLst/>
          </a:prstGeom>
          <a:solidFill>
            <a:srgbClr val="742F2E"/>
          </a:solidFill>
          <a:ln w="12700">
            <a:solidFill>
              <a:srgbClr val="000000"/>
            </a:solidFill>
            <a:miter lim="400000"/>
          </a:ln>
        </p:spPr>
        <p:txBody>
          <a:bodyPr lIns="45719" rIns="45719" anchor="ctr"/>
          <a:lstStyle/>
          <a:p>
            <a:pPr/>
          </a:p>
        </p:txBody>
      </p:sp>
      <p:sp>
        <p:nvSpPr>
          <p:cNvPr id="353" name="Circle"/>
          <p:cNvSpPr/>
          <p:nvPr/>
        </p:nvSpPr>
        <p:spPr>
          <a:xfrm>
            <a:off x="4712036" y="4939091"/>
            <a:ext cx="152401" cy="152401"/>
          </a:xfrm>
          <a:prstGeom prst="ellipse">
            <a:avLst/>
          </a:prstGeom>
          <a:solidFill>
            <a:srgbClr val="94261F"/>
          </a:solidFill>
          <a:ln w="12700">
            <a:solidFill>
              <a:srgbClr val="000000"/>
            </a:solidFill>
            <a:miter lim="400000"/>
          </a:ln>
        </p:spPr>
        <p:txBody>
          <a:bodyPr lIns="45719" rIns="45719" anchor="ctr"/>
          <a:lstStyle/>
          <a:p>
            <a:pPr/>
          </a:p>
        </p:txBody>
      </p:sp>
      <p:sp>
        <p:nvSpPr>
          <p:cNvPr id="354" name="Circle"/>
          <p:cNvSpPr/>
          <p:nvPr/>
        </p:nvSpPr>
        <p:spPr>
          <a:xfrm>
            <a:off x="6242709" y="4939091"/>
            <a:ext cx="152401" cy="152401"/>
          </a:xfrm>
          <a:prstGeom prst="ellipse">
            <a:avLst/>
          </a:prstGeom>
          <a:solidFill>
            <a:srgbClr val="D42A1E"/>
          </a:solidFill>
          <a:ln w="12700">
            <a:solidFill>
              <a:srgbClr val="000000"/>
            </a:solidFill>
            <a:miter lim="400000"/>
          </a:ln>
        </p:spPr>
        <p:txBody>
          <a:bodyPr lIns="45719" rIns="45719" anchor="ctr"/>
          <a:lstStyle/>
          <a:p>
            <a:pPr/>
          </a:p>
        </p:txBody>
      </p:sp>
      <p:sp>
        <p:nvSpPr>
          <p:cNvPr id="355" name="Circle"/>
          <p:cNvSpPr/>
          <p:nvPr/>
        </p:nvSpPr>
        <p:spPr>
          <a:xfrm>
            <a:off x="7788160" y="4753735"/>
            <a:ext cx="152401" cy="152401"/>
          </a:xfrm>
          <a:prstGeom prst="ellipse">
            <a:avLst/>
          </a:prstGeom>
          <a:solidFill>
            <a:srgbClr val="FFB84D"/>
          </a:solidFill>
          <a:ln w="12700">
            <a:solidFill>
              <a:srgbClr val="000000"/>
            </a:solidFill>
            <a:miter lim="400000"/>
          </a:ln>
        </p:spPr>
        <p:txBody>
          <a:bodyPr lIns="45719" rIns="45719" anchor="ctr"/>
          <a:lstStyle/>
          <a:p>
            <a:pPr/>
          </a:p>
        </p:txBody>
      </p:sp>
      <p:sp>
        <p:nvSpPr>
          <p:cNvPr id="356" name="Mean squared error"/>
          <p:cNvSpPr txBox="1"/>
          <p:nvPr/>
        </p:nvSpPr>
        <p:spPr>
          <a:xfrm rot="16200000">
            <a:off x="-685759" y="2880212"/>
            <a:ext cx="211175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Helvetica"/>
              </a:defRPr>
            </a:lvl1pPr>
          </a:lstStyle>
          <a:p>
            <a:pPr/>
            <a:r>
              <a:t>Mean squared error</a:t>
            </a:r>
          </a:p>
        </p:txBody>
      </p:sp>
      <p:sp>
        <p:nvSpPr>
          <p:cNvPr id="357" name="Age (My)"/>
          <p:cNvSpPr txBox="1"/>
          <p:nvPr/>
        </p:nvSpPr>
        <p:spPr>
          <a:xfrm>
            <a:off x="4272548" y="5685413"/>
            <a:ext cx="103137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Helvetica"/>
              </a:defRPr>
            </a:lvl1pPr>
          </a:lstStyle>
          <a:p>
            <a:pPr/>
            <a:r>
              <a:t>Age (My)</a:t>
            </a:r>
          </a:p>
        </p:txBody>
      </p:sp>
      <p:sp>
        <p:nvSpPr>
          <p:cNvPr id="358" name="Predators"/>
          <p:cNvSpPr txBox="1"/>
          <p:nvPr/>
        </p:nvSpPr>
        <p:spPr>
          <a:xfrm>
            <a:off x="922904" y="600152"/>
            <a:ext cx="7692564" cy="459741"/>
          </a:xfrm>
          <a:prstGeom prst="rect">
            <a:avLst/>
          </a:prstGeom>
          <a:solidFill>
            <a:srgbClr val="DDDDDD">
              <a:alpha val="66329"/>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Predators</a:t>
            </a:r>
          </a:p>
        </p:txBody>
      </p:sp>
      <p:sp>
        <p:nvSpPr>
          <p:cNvPr id="359" name="Herbivores"/>
          <p:cNvSpPr txBox="1"/>
          <p:nvPr/>
        </p:nvSpPr>
        <p:spPr>
          <a:xfrm>
            <a:off x="950497" y="2228571"/>
            <a:ext cx="7692564" cy="459741"/>
          </a:xfrm>
          <a:prstGeom prst="rect">
            <a:avLst/>
          </a:prstGeom>
          <a:solidFill>
            <a:srgbClr val="DDDDDD">
              <a:alpha val="66329"/>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Herbivores</a:t>
            </a:r>
          </a:p>
        </p:txBody>
      </p:sp>
      <p:sp>
        <p:nvSpPr>
          <p:cNvPr id="360" name="Detritivores"/>
          <p:cNvSpPr txBox="1"/>
          <p:nvPr/>
        </p:nvSpPr>
        <p:spPr>
          <a:xfrm>
            <a:off x="941954" y="3834397"/>
            <a:ext cx="7692564" cy="459741"/>
          </a:xfrm>
          <a:prstGeom prst="rect">
            <a:avLst/>
          </a:prstGeom>
          <a:solidFill>
            <a:srgbClr val="DDDDDD">
              <a:alpha val="66329"/>
            </a:srgbClr>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Detritivores</a:t>
            </a:r>
          </a:p>
        </p:txBody>
      </p:sp>
      <p:sp>
        <p:nvSpPr>
          <p:cNvPr id="361" name="Line"/>
          <p:cNvSpPr/>
          <p:nvPr/>
        </p:nvSpPr>
        <p:spPr>
          <a:xfrm flipV="1">
            <a:off x="1701347" y="2267114"/>
            <a:ext cx="1" cy="1114812"/>
          </a:xfrm>
          <a:prstGeom prst="line">
            <a:avLst/>
          </a:prstGeom>
          <a:ln w="12700">
            <a:solidFill>
              <a:srgbClr val="000000"/>
            </a:solidFill>
            <a:headEnd type="triangle" len="sm"/>
            <a:tailEnd type="triangle" len="sm"/>
          </a:ln>
        </p:spPr>
        <p:txBody>
          <a:bodyPr lIns="45719" rIns="45719"/>
          <a:lstStyle/>
          <a:p>
            <a:pPr/>
          </a:p>
        </p:txBody>
      </p:sp>
      <p:sp>
        <p:nvSpPr>
          <p:cNvPr id="362" name="Circle"/>
          <p:cNvSpPr/>
          <p:nvPr/>
        </p:nvSpPr>
        <p:spPr>
          <a:xfrm>
            <a:off x="1627083" y="2884835"/>
            <a:ext cx="148529" cy="148530"/>
          </a:xfrm>
          <a:prstGeom prst="ellipse">
            <a:avLst/>
          </a:prstGeom>
          <a:solidFill>
            <a:srgbClr val="4D3B35"/>
          </a:solidFill>
          <a:ln w="12700">
            <a:solidFill>
              <a:srgbClr val="000000"/>
            </a:solidFill>
            <a:miter lim="400000"/>
          </a:ln>
        </p:spPr>
        <p:txBody>
          <a:bodyPr lIns="45719" rIns="45719" anchor="ct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82" name="Group"/>
          <p:cNvGrpSpPr/>
          <p:nvPr/>
        </p:nvGrpSpPr>
        <p:grpSpPr>
          <a:xfrm>
            <a:off x="2433586" y="1336040"/>
            <a:ext cx="4276828" cy="4185920"/>
            <a:chOff x="0" y="0"/>
            <a:chExt cx="4276827" cy="4185919"/>
          </a:xfrm>
        </p:grpSpPr>
        <p:grpSp>
          <p:nvGrpSpPr>
            <p:cNvPr id="366" name="Group"/>
            <p:cNvGrpSpPr/>
            <p:nvPr/>
          </p:nvGrpSpPr>
          <p:grpSpPr>
            <a:xfrm>
              <a:off x="369154" y="0"/>
              <a:ext cx="3907674" cy="3791242"/>
              <a:chOff x="1176535" y="0"/>
              <a:chExt cx="3907673" cy="3791241"/>
            </a:xfrm>
          </p:grpSpPr>
          <p:pic>
            <p:nvPicPr>
              <p:cNvPr id="364" name="image3.png" descr="image3.png"/>
              <p:cNvPicPr>
                <a:picLocks noChangeAspect="1"/>
              </p:cNvPicPr>
              <p:nvPr/>
            </p:nvPicPr>
            <p:blipFill>
              <a:blip r:embed="rId2">
                <a:extLst/>
              </a:blip>
              <a:srcRect l="21295" t="0" r="7972" b="8501"/>
              <a:stretch>
                <a:fillRect/>
              </a:stretch>
            </p:blipFill>
            <p:spPr>
              <a:xfrm>
                <a:off x="1176535" y="0"/>
                <a:ext cx="3907675" cy="3791242"/>
              </a:xfrm>
              <a:prstGeom prst="rect">
                <a:avLst/>
              </a:prstGeom>
              <a:ln w="12700" cap="flat">
                <a:noFill/>
                <a:miter lim="400000"/>
              </a:ln>
              <a:effectLst/>
            </p:spPr>
          </p:pic>
          <p:pic>
            <p:nvPicPr>
              <p:cNvPr id="365" name="image4.png" descr="image4.png"/>
              <p:cNvPicPr>
                <a:picLocks noChangeAspect="1"/>
              </p:cNvPicPr>
              <p:nvPr/>
            </p:nvPicPr>
            <p:blipFill>
              <a:blip r:embed="rId3">
                <a:extLst/>
              </a:blip>
              <a:stretch>
                <a:fillRect/>
              </a:stretch>
            </p:blipFill>
            <p:spPr>
              <a:xfrm>
                <a:off x="3141199" y="111204"/>
                <a:ext cx="1601911" cy="1036896"/>
              </a:xfrm>
              <a:prstGeom prst="rect">
                <a:avLst/>
              </a:prstGeom>
              <a:ln w="12700" cap="flat">
                <a:noFill/>
                <a:miter lim="400000"/>
              </a:ln>
              <a:effectLst/>
            </p:spPr>
          </p:pic>
        </p:grpSp>
        <p:sp>
          <p:nvSpPr>
            <p:cNvPr id="367" name="Rectangle"/>
            <p:cNvSpPr/>
            <p:nvPr/>
          </p:nvSpPr>
          <p:spPr>
            <a:xfrm>
              <a:off x="2291223" y="185973"/>
              <a:ext cx="350633" cy="778326"/>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sp>
          <p:nvSpPr>
            <p:cNvPr id="368" name="Normalized spatial turnover"/>
            <p:cNvSpPr txBox="1"/>
            <p:nvPr/>
          </p:nvSpPr>
          <p:spPr>
            <a:xfrm>
              <a:off x="968575" y="3815079"/>
              <a:ext cx="2886632"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latin typeface="+mj-lt"/>
                  <a:ea typeface="+mj-ea"/>
                  <a:cs typeface="+mj-cs"/>
                  <a:sym typeface="Helvetica"/>
                </a:defRPr>
              </a:lvl1pPr>
            </a:lstStyle>
            <a:p>
              <a:pPr/>
              <a:r>
                <a:t>Normalized spatial turnover</a:t>
              </a:r>
            </a:p>
          </p:txBody>
        </p:sp>
        <p:sp>
          <p:nvSpPr>
            <p:cNvPr id="369" name="Mean squared error"/>
            <p:cNvSpPr txBox="1"/>
            <p:nvPr/>
          </p:nvSpPr>
          <p:spPr>
            <a:xfrm rot="16200000">
              <a:off x="-870459" y="1706879"/>
              <a:ext cx="211175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latin typeface="+mj-lt"/>
                  <a:ea typeface="+mj-ea"/>
                  <a:cs typeface="+mj-cs"/>
                  <a:sym typeface="Helvetica"/>
                </a:defRPr>
              </a:lvl1pPr>
            </a:lstStyle>
            <a:p>
              <a:pPr/>
              <a:r>
                <a:t>Mean squared error</a:t>
              </a:r>
            </a:p>
          </p:txBody>
        </p:sp>
        <p:sp>
          <p:nvSpPr>
            <p:cNvPr id="370" name="Circle"/>
            <p:cNvSpPr/>
            <p:nvPr/>
          </p:nvSpPr>
          <p:spPr>
            <a:xfrm>
              <a:off x="3043025" y="2258654"/>
              <a:ext cx="152401" cy="152401"/>
            </a:xfrm>
            <a:prstGeom prst="ellipse">
              <a:avLst/>
            </a:prstGeom>
            <a:solidFill>
              <a:srgbClr val="94261F"/>
            </a:solidFill>
            <a:ln w="12700" cap="flat">
              <a:solidFill>
                <a:srgbClr val="000000"/>
              </a:solidFill>
              <a:prstDash val="solid"/>
              <a:miter lim="400000"/>
            </a:ln>
            <a:effectLst/>
          </p:spPr>
          <p:txBody>
            <a:bodyPr wrap="square" lIns="45719" tIns="45719" rIns="45719" bIns="45719" numCol="1" anchor="ctr">
              <a:noAutofit/>
            </a:bodyPr>
            <a:lstStyle/>
            <a:p>
              <a:pPr/>
            </a:p>
          </p:txBody>
        </p:sp>
        <p:sp>
          <p:nvSpPr>
            <p:cNvPr id="371" name="Circle"/>
            <p:cNvSpPr/>
            <p:nvPr/>
          </p:nvSpPr>
          <p:spPr>
            <a:xfrm>
              <a:off x="2525026" y="2271354"/>
              <a:ext cx="152401" cy="152401"/>
            </a:xfrm>
            <a:prstGeom prst="ellipse">
              <a:avLst/>
            </a:prstGeom>
            <a:solidFill>
              <a:srgbClr val="D42A1E"/>
            </a:solidFill>
            <a:ln w="12700" cap="flat">
              <a:solidFill>
                <a:srgbClr val="000000"/>
              </a:solidFill>
              <a:prstDash val="solid"/>
              <a:miter lim="400000"/>
            </a:ln>
            <a:effectLst/>
          </p:spPr>
          <p:txBody>
            <a:bodyPr wrap="square" lIns="45719" tIns="45719" rIns="45719" bIns="45719" numCol="1" anchor="ctr">
              <a:noAutofit/>
            </a:bodyPr>
            <a:lstStyle/>
            <a:p>
              <a:pPr/>
            </a:p>
          </p:txBody>
        </p:sp>
        <p:sp>
          <p:nvSpPr>
            <p:cNvPr id="372" name="Circle"/>
            <p:cNvSpPr/>
            <p:nvPr/>
          </p:nvSpPr>
          <p:spPr>
            <a:xfrm>
              <a:off x="2131157" y="1655393"/>
              <a:ext cx="152401" cy="152401"/>
            </a:xfrm>
            <a:prstGeom prst="ellipse">
              <a:avLst/>
            </a:prstGeom>
            <a:solidFill>
              <a:srgbClr val="FFB84D"/>
            </a:solidFill>
            <a:ln w="12700" cap="flat">
              <a:solidFill>
                <a:srgbClr val="000000"/>
              </a:solidFill>
              <a:prstDash val="solid"/>
              <a:miter lim="400000"/>
            </a:ln>
            <a:effectLst/>
          </p:spPr>
          <p:txBody>
            <a:bodyPr wrap="square" lIns="45719" tIns="45719" rIns="45719" bIns="45719" numCol="1" anchor="ctr">
              <a:noAutofit/>
            </a:bodyPr>
            <a:lstStyle/>
            <a:p>
              <a:pPr/>
            </a:p>
          </p:txBody>
        </p:sp>
        <p:sp>
          <p:nvSpPr>
            <p:cNvPr id="373" name="Square"/>
            <p:cNvSpPr/>
            <p:nvPr/>
          </p:nvSpPr>
          <p:spPr>
            <a:xfrm>
              <a:off x="2335691" y="2549841"/>
              <a:ext cx="152401" cy="152401"/>
            </a:xfrm>
            <a:prstGeom prst="rect">
              <a:avLst/>
            </a:prstGeom>
            <a:solidFill>
              <a:srgbClr val="94261F"/>
            </a:solidFill>
            <a:ln w="12700" cap="flat">
              <a:solidFill>
                <a:srgbClr val="000000"/>
              </a:solidFill>
              <a:prstDash val="solid"/>
              <a:round/>
            </a:ln>
            <a:effectLst/>
          </p:spPr>
          <p:txBody>
            <a:bodyPr wrap="square" lIns="45719" tIns="45719" rIns="45719" bIns="45719" numCol="1" anchor="ctr">
              <a:noAutofit/>
            </a:bodyPr>
            <a:lstStyle/>
            <a:p>
              <a:pPr/>
            </a:p>
          </p:txBody>
        </p:sp>
        <p:sp>
          <p:nvSpPr>
            <p:cNvPr id="374" name="Square"/>
            <p:cNvSpPr/>
            <p:nvPr/>
          </p:nvSpPr>
          <p:spPr>
            <a:xfrm>
              <a:off x="1723601" y="2409334"/>
              <a:ext cx="152401" cy="152401"/>
            </a:xfrm>
            <a:prstGeom prst="rect">
              <a:avLst/>
            </a:prstGeom>
            <a:solidFill>
              <a:srgbClr val="FFB84D"/>
            </a:solidFill>
            <a:ln w="12700" cap="flat">
              <a:solidFill>
                <a:srgbClr val="000000"/>
              </a:solidFill>
              <a:prstDash val="solid"/>
              <a:round/>
            </a:ln>
            <a:effectLst/>
          </p:spPr>
          <p:txBody>
            <a:bodyPr wrap="square" lIns="45719" tIns="45719" rIns="45719" bIns="45719" numCol="1" anchor="ctr">
              <a:noAutofit/>
            </a:bodyPr>
            <a:lstStyle/>
            <a:p>
              <a:pPr/>
            </a:p>
          </p:txBody>
        </p:sp>
        <p:sp>
          <p:nvSpPr>
            <p:cNvPr id="375" name="Square"/>
            <p:cNvSpPr/>
            <p:nvPr/>
          </p:nvSpPr>
          <p:spPr>
            <a:xfrm>
              <a:off x="2071233" y="2537141"/>
              <a:ext cx="152401" cy="152401"/>
            </a:xfrm>
            <a:prstGeom prst="rect">
              <a:avLst/>
            </a:prstGeom>
            <a:solidFill>
              <a:srgbClr val="D42A1E"/>
            </a:solidFill>
            <a:ln w="12700" cap="flat">
              <a:solidFill>
                <a:srgbClr val="000000"/>
              </a:solidFill>
              <a:prstDash val="solid"/>
              <a:round/>
            </a:ln>
            <a:effectLst/>
          </p:spPr>
          <p:txBody>
            <a:bodyPr wrap="square" lIns="45719" tIns="45719" rIns="45719" bIns="45719" numCol="1" anchor="ctr">
              <a:noAutofit/>
            </a:bodyPr>
            <a:lstStyle/>
            <a:p>
              <a:pPr/>
            </a:p>
          </p:txBody>
        </p:sp>
        <p:sp>
          <p:nvSpPr>
            <p:cNvPr id="376" name="Triangle"/>
            <p:cNvSpPr/>
            <p:nvPr/>
          </p:nvSpPr>
          <p:spPr>
            <a:xfrm>
              <a:off x="1336843" y="2719805"/>
              <a:ext cx="203201" cy="177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94261F"/>
            </a:solidFill>
            <a:ln w="12700" cap="flat">
              <a:solidFill>
                <a:srgbClr val="000000"/>
              </a:solidFill>
              <a:prstDash val="solid"/>
              <a:round/>
            </a:ln>
            <a:effectLst/>
          </p:spPr>
          <p:txBody>
            <a:bodyPr wrap="square" lIns="45719" tIns="45719" rIns="45719" bIns="45719" numCol="1" anchor="ctr">
              <a:noAutofit/>
            </a:bodyPr>
            <a:lstStyle/>
            <a:p>
              <a:pPr/>
            </a:p>
          </p:txBody>
        </p:sp>
        <p:sp>
          <p:nvSpPr>
            <p:cNvPr id="377" name="Triangle"/>
            <p:cNvSpPr/>
            <p:nvPr/>
          </p:nvSpPr>
          <p:spPr>
            <a:xfrm>
              <a:off x="1188585" y="2933699"/>
              <a:ext cx="203201" cy="177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42A1E"/>
            </a:solidFill>
            <a:ln w="12700" cap="flat">
              <a:solidFill>
                <a:srgbClr val="000000"/>
              </a:solidFill>
              <a:prstDash val="solid"/>
              <a:round/>
            </a:ln>
            <a:effectLst/>
          </p:spPr>
          <p:txBody>
            <a:bodyPr wrap="square" lIns="45719" tIns="45719" rIns="45719" bIns="45719" numCol="1" anchor="ctr">
              <a:noAutofit/>
            </a:bodyPr>
            <a:lstStyle/>
            <a:p>
              <a:pPr/>
            </a:p>
          </p:txBody>
        </p:sp>
        <p:sp>
          <p:nvSpPr>
            <p:cNvPr id="378" name="Triangle"/>
            <p:cNvSpPr/>
            <p:nvPr/>
          </p:nvSpPr>
          <p:spPr>
            <a:xfrm>
              <a:off x="1006676" y="2858724"/>
              <a:ext cx="203201" cy="177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B84D"/>
            </a:solidFill>
            <a:ln w="12700" cap="flat">
              <a:solidFill>
                <a:srgbClr val="000000"/>
              </a:solidFill>
              <a:prstDash val="solid"/>
              <a:round/>
            </a:ln>
            <a:effectLst/>
          </p:spPr>
          <p:txBody>
            <a:bodyPr wrap="square" lIns="45719" tIns="45719" rIns="45719" bIns="45719" numCol="1" anchor="ctr">
              <a:noAutofit/>
            </a:bodyPr>
            <a:lstStyle/>
            <a:p>
              <a:pPr/>
            </a:p>
          </p:txBody>
        </p:sp>
        <p:sp>
          <p:nvSpPr>
            <p:cNvPr id="379" name="Circle"/>
            <p:cNvSpPr/>
            <p:nvPr/>
          </p:nvSpPr>
          <p:spPr>
            <a:xfrm>
              <a:off x="2402951" y="817985"/>
              <a:ext cx="152401" cy="152401"/>
            </a:xfrm>
            <a:prstGeom prst="ellipse">
              <a:avLst/>
            </a:prstGeom>
            <a:solidFill>
              <a:srgbClr val="DDDDDD"/>
            </a:solidFill>
            <a:ln w="12700" cap="flat">
              <a:solidFill>
                <a:srgbClr val="000000"/>
              </a:solidFill>
              <a:prstDash val="solid"/>
              <a:miter lim="400000"/>
            </a:ln>
            <a:effectLst/>
          </p:spPr>
          <p:txBody>
            <a:bodyPr wrap="square" lIns="45719" tIns="45719" rIns="45719" bIns="45719" numCol="1" anchor="ctr">
              <a:noAutofit/>
            </a:bodyPr>
            <a:lstStyle/>
            <a:p>
              <a:pPr/>
            </a:p>
          </p:txBody>
        </p:sp>
        <p:sp>
          <p:nvSpPr>
            <p:cNvPr id="380" name="Square"/>
            <p:cNvSpPr/>
            <p:nvPr/>
          </p:nvSpPr>
          <p:spPr>
            <a:xfrm>
              <a:off x="2399435" y="498936"/>
              <a:ext cx="152401" cy="152401"/>
            </a:xfrm>
            <a:prstGeom prst="rect">
              <a:avLst/>
            </a:prstGeom>
            <a:solidFill>
              <a:srgbClr val="DDDDDD"/>
            </a:solidFill>
            <a:ln w="12700" cap="flat">
              <a:solidFill>
                <a:srgbClr val="000000"/>
              </a:solidFill>
              <a:prstDash val="solid"/>
              <a:round/>
            </a:ln>
            <a:effectLst/>
          </p:spPr>
          <p:txBody>
            <a:bodyPr wrap="square" lIns="45719" tIns="45719" rIns="45719" bIns="45719" numCol="1" anchor="ctr">
              <a:noAutofit/>
            </a:bodyPr>
            <a:lstStyle/>
            <a:p>
              <a:pPr/>
            </a:p>
          </p:txBody>
        </p:sp>
        <p:sp>
          <p:nvSpPr>
            <p:cNvPr id="381" name="Triangle"/>
            <p:cNvSpPr/>
            <p:nvPr/>
          </p:nvSpPr>
          <p:spPr>
            <a:xfrm>
              <a:off x="2377551" y="218327"/>
              <a:ext cx="203201" cy="177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DDDDDD"/>
            </a:solidFill>
            <a:ln w="12700" cap="flat">
              <a:solidFill>
                <a:srgbClr val="000000"/>
              </a:solidFill>
              <a:prstDash val="solid"/>
              <a:round/>
            </a:ln>
            <a:effectLst/>
          </p:spPr>
          <p:txBody>
            <a:bodyPr wrap="square" lIns="45719" tIns="45719" rIns="45719" bIns="45719" numCol="1" anchor="ctr">
              <a:noAutofit/>
            </a:bodyPr>
            <a:lstStyle/>
            <a:p>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7" name="Group"/>
          <p:cNvGrpSpPr/>
          <p:nvPr/>
        </p:nvGrpSpPr>
        <p:grpSpPr>
          <a:xfrm>
            <a:off x="157140" y="449213"/>
            <a:ext cx="8829720" cy="5827007"/>
            <a:chOff x="0" y="0"/>
            <a:chExt cx="8829719" cy="5827006"/>
          </a:xfrm>
        </p:grpSpPr>
        <p:pic>
          <p:nvPicPr>
            <p:cNvPr id="152" name="fig_hawaii_flowAge-small.jpg" descr="fig_hawaii_flowAge-small.jpg"/>
            <p:cNvPicPr>
              <a:picLocks noChangeAspect="1"/>
            </p:cNvPicPr>
            <p:nvPr/>
          </p:nvPicPr>
          <p:blipFill>
            <a:blip r:embed="rId3">
              <a:extLst/>
            </a:blip>
            <a:srcRect l="8388" t="16792" r="77212" b="70279"/>
            <a:stretch>
              <a:fillRect/>
            </a:stretch>
          </p:blipFill>
          <p:spPr>
            <a:xfrm>
              <a:off x="986521" y="533298"/>
              <a:ext cx="960845" cy="862652"/>
            </a:xfrm>
            <a:prstGeom prst="rect">
              <a:avLst/>
            </a:prstGeom>
            <a:ln w="12700" cap="flat">
              <a:noFill/>
              <a:miter lim="400000"/>
            </a:ln>
            <a:effectLst/>
          </p:spPr>
        </p:pic>
        <p:pic>
          <p:nvPicPr>
            <p:cNvPr id="153" name="fig_hawaii_flowAge-small.jpg" descr="fig_hawaii_flowAge-small.jpg"/>
            <p:cNvPicPr>
              <a:picLocks noChangeAspect="1"/>
            </p:cNvPicPr>
            <p:nvPr/>
          </p:nvPicPr>
          <p:blipFill>
            <a:blip r:embed="rId3">
              <a:extLst/>
            </a:blip>
            <a:srcRect l="51820" t="36910" r="35869" b="57989"/>
            <a:stretch>
              <a:fillRect/>
            </a:stretch>
          </p:blipFill>
          <p:spPr>
            <a:xfrm>
              <a:off x="2789552" y="788540"/>
              <a:ext cx="821364" cy="340310"/>
            </a:xfrm>
            <a:prstGeom prst="rect">
              <a:avLst/>
            </a:prstGeom>
            <a:ln w="12700" cap="flat">
              <a:noFill/>
              <a:miter lim="400000"/>
            </a:ln>
            <a:effectLst/>
          </p:spPr>
        </p:pic>
        <p:pic>
          <p:nvPicPr>
            <p:cNvPr id="154" name="fig_hawaii_flowAge-small.jpg" descr="fig_hawaii_flowAge-small.jpg"/>
            <p:cNvPicPr>
              <a:picLocks noChangeAspect="1"/>
            </p:cNvPicPr>
            <p:nvPr/>
          </p:nvPicPr>
          <p:blipFill>
            <a:blip r:embed="rId3">
              <a:extLst/>
            </a:blip>
            <a:srcRect l="73061" t="53344" r="0" b="17742"/>
            <a:stretch>
              <a:fillRect/>
            </a:stretch>
          </p:blipFill>
          <p:spPr>
            <a:xfrm>
              <a:off x="6045672" y="0"/>
              <a:ext cx="1797525" cy="1929248"/>
            </a:xfrm>
            <a:prstGeom prst="rect">
              <a:avLst/>
            </a:prstGeom>
            <a:ln w="12700" cap="flat">
              <a:noFill/>
              <a:miter lim="400000"/>
            </a:ln>
            <a:effectLst/>
          </p:spPr>
        </p:pic>
        <p:sp>
          <p:nvSpPr>
            <p:cNvPr id="155" name="Detritivores"/>
            <p:cNvSpPr txBox="1"/>
            <p:nvPr/>
          </p:nvSpPr>
          <p:spPr>
            <a:xfrm>
              <a:off x="657411" y="5379439"/>
              <a:ext cx="8172307" cy="4475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47" tIns="44947" rIns="44947" bIns="44947" numCol="1" anchor="t">
              <a:spAutoFit/>
            </a:bodyPr>
            <a:lstStyle>
              <a:lvl1pPr algn="ctr" defTabSz="449481">
                <a:defRPr sz="2200">
                  <a:solidFill>
                    <a:srgbClr val="FFFFFF"/>
                  </a:solidFill>
                  <a:latin typeface="Geneva"/>
                  <a:ea typeface="Geneva"/>
                  <a:cs typeface="Geneva"/>
                  <a:sym typeface="Geneva"/>
                </a:defRPr>
              </a:lvl1pPr>
            </a:lstStyle>
            <a:p>
              <a:pPr/>
              <a:r>
                <a:t>Detritivores</a:t>
              </a:r>
            </a:p>
          </p:txBody>
        </p:sp>
        <p:pic>
          <p:nvPicPr>
            <p:cNvPr id="156" name="Image" descr="Image"/>
            <p:cNvPicPr>
              <a:picLocks noChangeAspect="1"/>
            </p:cNvPicPr>
            <p:nvPr/>
          </p:nvPicPr>
          <p:blipFill>
            <a:blip r:embed="rId4">
              <a:extLst/>
            </a:blip>
            <a:stretch>
              <a:fillRect/>
            </a:stretch>
          </p:blipFill>
          <p:spPr>
            <a:xfrm>
              <a:off x="0" y="1959297"/>
              <a:ext cx="8829720" cy="3428800"/>
            </a:xfrm>
            <a:prstGeom prst="rect">
              <a:avLst/>
            </a:prstGeom>
            <a:ln w="12700" cap="flat">
              <a:noFill/>
              <a:miter lim="400000"/>
            </a:ln>
            <a:effectLst/>
          </p:spPr>
        </p:pic>
        <p:sp>
          <p:nvSpPr>
            <p:cNvPr id="157" name="Triangle"/>
            <p:cNvSpPr/>
            <p:nvPr/>
          </p:nvSpPr>
          <p:spPr>
            <a:xfrm>
              <a:off x="7152701" y="1180914"/>
              <a:ext cx="1618072" cy="915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483"/>
                  </a:lnTo>
                  <a:lnTo>
                    <a:pt x="601" y="21600"/>
                  </a:lnTo>
                  <a:lnTo>
                    <a:pt x="0" y="0"/>
                  </a:lnTo>
                  <a:close/>
                </a:path>
              </a:pathLst>
            </a:custGeom>
            <a:solidFill>
              <a:srgbClr val="FFFFFF">
                <a:alpha val="55000"/>
              </a:srgbClr>
            </a:solidFill>
            <a:ln w="12700"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158" name="Triangle"/>
            <p:cNvSpPr/>
            <p:nvPr/>
          </p:nvSpPr>
          <p:spPr>
            <a:xfrm>
              <a:off x="5612965" y="620954"/>
              <a:ext cx="1570827" cy="14693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02" y="0"/>
                  </a:moveTo>
                  <a:lnTo>
                    <a:pt x="21600" y="21600"/>
                  </a:lnTo>
                  <a:lnTo>
                    <a:pt x="0" y="21375"/>
                  </a:lnTo>
                  <a:lnTo>
                    <a:pt x="18302" y="0"/>
                  </a:lnTo>
                  <a:close/>
                </a:path>
              </a:pathLst>
            </a:custGeom>
            <a:solidFill>
              <a:srgbClr val="FFFFFF">
                <a:alpha val="55000"/>
              </a:srgbClr>
            </a:solidFill>
            <a:ln w="12700"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159" name="Triangle"/>
            <p:cNvSpPr/>
            <p:nvPr/>
          </p:nvSpPr>
          <p:spPr>
            <a:xfrm>
              <a:off x="4014509" y="327082"/>
              <a:ext cx="2465301" cy="1760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864" y="21556"/>
                  </a:lnTo>
                  <a:lnTo>
                    <a:pt x="0" y="21600"/>
                  </a:lnTo>
                  <a:lnTo>
                    <a:pt x="21600" y="0"/>
                  </a:lnTo>
                  <a:close/>
                </a:path>
              </a:pathLst>
            </a:custGeom>
            <a:solidFill>
              <a:srgbClr val="FFFFFF">
                <a:alpha val="55000"/>
              </a:srgbClr>
            </a:solidFill>
            <a:ln w="12700"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160" name="Triangle"/>
            <p:cNvSpPr/>
            <p:nvPr/>
          </p:nvSpPr>
          <p:spPr>
            <a:xfrm>
              <a:off x="2419610" y="1027571"/>
              <a:ext cx="1570827" cy="10627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68" y="0"/>
                  </a:moveTo>
                  <a:lnTo>
                    <a:pt x="21600" y="21600"/>
                  </a:lnTo>
                  <a:lnTo>
                    <a:pt x="0" y="21288"/>
                  </a:lnTo>
                  <a:lnTo>
                    <a:pt x="12368" y="0"/>
                  </a:lnTo>
                  <a:close/>
                </a:path>
              </a:pathLst>
            </a:custGeom>
            <a:solidFill>
              <a:srgbClr val="FFFFFF">
                <a:alpha val="55000"/>
              </a:srgbClr>
            </a:solidFill>
            <a:ln w="12700"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161" name="Triangle"/>
            <p:cNvSpPr/>
            <p:nvPr/>
          </p:nvSpPr>
          <p:spPr>
            <a:xfrm>
              <a:off x="826782" y="950364"/>
              <a:ext cx="1570827" cy="11399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96" y="0"/>
                  </a:moveTo>
                  <a:lnTo>
                    <a:pt x="21600" y="21600"/>
                  </a:lnTo>
                  <a:lnTo>
                    <a:pt x="0" y="21309"/>
                  </a:lnTo>
                  <a:lnTo>
                    <a:pt x="7596" y="0"/>
                  </a:lnTo>
                  <a:close/>
                </a:path>
              </a:pathLst>
            </a:custGeom>
            <a:solidFill>
              <a:srgbClr val="FFFFFF">
                <a:alpha val="55000"/>
              </a:srgbClr>
            </a:solidFill>
            <a:ln w="12700"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162" name="Circle"/>
            <p:cNvSpPr/>
            <p:nvPr/>
          </p:nvSpPr>
          <p:spPr>
            <a:xfrm>
              <a:off x="1326037" y="878019"/>
              <a:ext cx="139122" cy="139122"/>
            </a:xfrm>
            <a:prstGeom prst="ellipse">
              <a:avLst/>
            </a:prstGeom>
            <a:solidFill>
              <a:srgbClr val="000000"/>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163" name="Circle"/>
            <p:cNvSpPr/>
            <p:nvPr/>
          </p:nvSpPr>
          <p:spPr>
            <a:xfrm>
              <a:off x="3262028" y="939159"/>
              <a:ext cx="139122" cy="139121"/>
            </a:xfrm>
            <a:prstGeom prst="ellipse">
              <a:avLst/>
            </a:prstGeom>
            <a:solidFill>
              <a:srgbClr val="000000"/>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164" name="Circle"/>
            <p:cNvSpPr/>
            <p:nvPr/>
          </p:nvSpPr>
          <p:spPr>
            <a:xfrm>
              <a:off x="6409912" y="220665"/>
              <a:ext cx="139121" cy="139121"/>
            </a:xfrm>
            <a:prstGeom prst="ellipse">
              <a:avLst/>
            </a:prstGeom>
            <a:solidFill>
              <a:srgbClr val="000000"/>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165" name="Circle"/>
            <p:cNvSpPr/>
            <p:nvPr/>
          </p:nvSpPr>
          <p:spPr>
            <a:xfrm>
              <a:off x="6882508" y="535484"/>
              <a:ext cx="139121" cy="139122"/>
            </a:xfrm>
            <a:prstGeom prst="ellipse">
              <a:avLst/>
            </a:prstGeom>
            <a:solidFill>
              <a:srgbClr val="000000"/>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166" name="Circle"/>
            <p:cNvSpPr/>
            <p:nvPr/>
          </p:nvSpPr>
          <p:spPr>
            <a:xfrm>
              <a:off x="7071712" y="1081079"/>
              <a:ext cx="139122" cy="139122"/>
            </a:xfrm>
            <a:prstGeom prst="ellipse">
              <a:avLst/>
            </a:prstGeom>
            <a:solidFill>
              <a:srgbClr val="000000"/>
            </a:solidFill>
            <a:ln w="3175"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fig_cdf_sad_D.pdf" descr="fig_cdf_sad_D.pdf"/>
          <p:cNvPicPr>
            <a:picLocks noChangeAspect="1"/>
          </p:cNvPicPr>
          <p:nvPr/>
        </p:nvPicPr>
        <p:blipFill>
          <a:blip r:embed="rId3">
            <a:extLst/>
          </a:blip>
          <a:srcRect l="0" t="60068" r="0" b="0"/>
          <a:stretch>
            <a:fillRect/>
          </a:stretch>
        </p:blipFill>
        <p:spPr>
          <a:xfrm>
            <a:off x="134470" y="4500019"/>
            <a:ext cx="8860103" cy="2343325"/>
          </a:xfrm>
          <a:prstGeom prst="rect">
            <a:avLst/>
          </a:prstGeom>
          <a:ln w="12700">
            <a:miter lim="400000"/>
          </a:ln>
        </p:spPr>
      </p:pic>
      <p:sp>
        <p:nvSpPr>
          <p:cNvPr id="172" name="Species abundance"/>
          <p:cNvSpPr txBox="1"/>
          <p:nvPr>
            <p:ph type="title"/>
          </p:nvPr>
        </p:nvSpPr>
        <p:spPr>
          <a:xfrm>
            <a:off x="134470" y="0"/>
            <a:ext cx="8875060" cy="1470026"/>
          </a:xfrm>
          <a:prstGeom prst="rect">
            <a:avLst/>
          </a:prstGeom>
        </p:spPr>
        <p:txBody>
          <a:bodyPr/>
          <a:lstStyle>
            <a:lvl1pPr>
              <a:defRPr sz="5200">
                <a:solidFill>
                  <a:srgbClr val="FFFFFF"/>
                </a:solidFill>
                <a:latin typeface="Helvetica Light"/>
                <a:ea typeface="Helvetica Light"/>
                <a:cs typeface="Helvetica Light"/>
                <a:sym typeface="Helvetica Light"/>
              </a:defRPr>
            </a:lvl1pPr>
          </a:lstStyle>
          <a:p>
            <a:pPr/>
            <a:r>
              <a:t>Species abundance</a:t>
            </a:r>
          </a:p>
        </p:txBody>
      </p:sp>
      <p:sp>
        <p:nvSpPr>
          <p:cNvPr id="173" name="Detritivores"/>
          <p:cNvSpPr txBox="1"/>
          <p:nvPr/>
        </p:nvSpPr>
        <p:spPr>
          <a:xfrm>
            <a:off x="3923647" y="4656667"/>
            <a:ext cx="1464369" cy="394697"/>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44947" tIns="44947" rIns="44947" bIns="44947">
            <a:spAutoFit/>
          </a:bodyPr>
          <a:lstStyle>
            <a:lvl1pPr algn="ctr" defTabSz="449481">
              <a:defRPr sz="2000">
                <a:solidFill>
                  <a:srgbClr val="FFFFFF"/>
                </a:solidFill>
                <a:latin typeface="Helvetica Light"/>
                <a:ea typeface="Helvetica Light"/>
                <a:cs typeface="Helvetica Light"/>
                <a:sym typeface="Helvetica Light"/>
              </a:defRPr>
            </a:lvl1pPr>
          </a:lstStyle>
          <a:p>
            <a:pPr/>
            <a:r>
              <a:t>Detritivores</a:t>
            </a:r>
          </a:p>
        </p:txBody>
      </p:sp>
      <p:pic>
        <p:nvPicPr>
          <p:cNvPr id="174" name="fig_cdf_sad_D.pdf" descr="fig_cdf_sad_D.pdf"/>
          <p:cNvPicPr>
            <a:picLocks noChangeAspect="1"/>
          </p:cNvPicPr>
          <p:nvPr/>
        </p:nvPicPr>
        <p:blipFill>
          <a:blip r:embed="rId3">
            <a:extLst/>
          </a:blip>
          <a:srcRect l="0" t="26696" r="96428" b="33372"/>
          <a:stretch>
            <a:fillRect/>
          </a:stretch>
        </p:blipFill>
        <p:spPr>
          <a:xfrm>
            <a:off x="141898" y="4500019"/>
            <a:ext cx="316440" cy="2343325"/>
          </a:xfrm>
          <a:prstGeom prst="rect">
            <a:avLst/>
          </a:prstGeom>
          <a:ln w="12700">
            <a:miter lim="400000"/>
          </a:ln>
        </p:spPr>
      </p:pic>
      <p:sp>
        <p:nvSpPr>
          <p:cNvPr id="175" name="Rectangle"/>
          <p:cNvSpPr/>
          <p:nvPr/>
        </p:nvSpPr>
        <p:spPr>
          <a:xfrm>
            <a:off x="8606456" y="4259202"/>
            <a:ext cx="453548" cy="552917"/>
          </a:xfrm>
          <a:prstGeom prst="rect">
            <a:avLst/>
          </a:prstGeom>
          <a:solidFill>
            <a:srgbClr val="000000"/>
          </a:solidFill>
          <a:ln w="3175">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pecies abundance"/>
          <p:cNvSpPr txBox="1"/>
          <p:nvPr>
            <p:ph type="title"/>
          </p:nvPr>
        </p:nvSpPr>
        <p:spPr>
          <a:xfrm>
            <a:off x="134470" y="0"/>
            <a:ext cx="8875060" cy="1470026"/>
          </a:xfrm>
          <a:prstGeom prst="rect">
            <a:avLst/>
          </a:prstGeom>
        </p:spPr>
        <p:txBody>
          <a:bodyPr/>
          <a:lstStyle>
            <a:lvl1pPr>
              <a:defRPr sz="5200">
                <a:solidFill>
                  <a:srgbClr val="FFFFFF"/>
                </a:solidFill>
                <a:latin typeface="Helvetica Light"/>
                <a:ea typeface="Helvetica Light"/>
                <a:cs typeface="Helvetica Light"/>
                <a:sym typeface="Helvetica Light"/>
              </a:defRPr>
            </a:lvl1pPr>
          </a:lstStyle>
          <a:p>
            <a:pPr/>
            <a:r>
              <a:t>Species abundance</a:t>
            </a:r>
          </a:p>
        </p:txBody>
      </p:sp>
      <p:grpSp>
        <p:nvGrpSpPr>
          <p:cNvPr id="184" name="Group"/>
          <p:cNvGrpSpPr/>
          <p:nvPr/>
        </p:nvGrpSpPr>
        <p:grpSpPr>
          <a:xfrm>
            <a:off x="134470" y="974962"/>
            <a:ext cx="8860104" cy="5868382"/>
            <a:chOff x="0" y="0"/>
            <a:chExt cx="8860102" cy="5868381"/>
          </a:xfrm>
        </p:grpSpPr>
        <p:pic>
          <p:nvPicPr>
            <p:cNvPr id="180" name="fig_cdf_sad_D.pdf" descr="fig_cdf_sad_D.pdf"/>
            <p:cNvPicPr>
              <a:picLocks noChangeAspect="1"/>
            </p:cNvPicPr>
            <p:nvPr/>
          </p:nvPicPr>
          <p:blipFill>
            <a:blip r:embed="rId3">
              <a:extLst/>
            </a:blip>
            <a:stretch>
              <a:fillRect/>
            </a:stretch>
          </p:blipFill>
          <p:spPr>
            <a:xfrm>
              <a:off x="0" y="0"/>
              <a:ext cx="8860103" cy="5868382"/>
            </a:xfrm>
            <a:prstGeom prst="rect">
              <a:avLst/>
            </a:prstGeom>
            <a:ln w="12700" cap="flat">
              <a:noFill/>
              <a:miter lim="400000"/>
            </a:ln>
            <a:effectLst/>
          </p:spPr>
        </p:pic>
        <p:sp>
          <p:nvSpPr>
            <p:cNvPr id="181" name="Detritivores"/>
            <p:cNvSpPr txBox="1"/>
            <p:nvPr/>
          </p:nvSpPr>
          <p:spPr>
            <a:xfrm>
              <a:off x="3789177" y="3681705"/>
              <a:ext cx="1464368" cy="394697"/>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4947" tIns="44947" rIns="44947" bIns="44947" numCol="1" anchor="t">
              <a:spAutoFit/>
            </a:bodyPr>
            <a:lstStyle>
              <a:lvl1pPr algn="ctr" defTabSz="449481">
                <a:defRPr sz="2000">
                  <a:solidFill>
                    <a:srgbClr val="FFFFFF"/>
                  </a:solidFill>
                  <a:latin typeface="Helvetica Light"/>
                  <a:ea typeface="Helvetica Light"/>
                  <a:cs typeface="Helvetica Light"/>
                  <a:sym typeface="Helvetica Light"/>
                </a:defRPr>
              </a:lvl1pPr>
            </a:lstStyle>
            <a:p>
              <a:pPr/>
              <a:r>
                <a:t>Detritivores</a:t>
              </a:r>
            </a:p>
          </p:txBody>
        </p:sp>
        <p:sp>
          <p:nvSpPr>
            <p:cNvPr id="182" name="Herbivores"/>
            <p:cNvSpPr txBox="1"/>
            <p:nvPr/>
          </p:nvSpPr>
          <p:spPr>
            <a:xfrm>
              <a:off x="3782018" y="2152032"/>
              <a:ext cx="1464368" cy="394697"/>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4947" tIns="44947" rIns="44947" bIns="44947" numCol="1" anchor="t">
              <a:spAutoFit/>
            </a:bodyPr>
            <a:lstStyle>
              <a:lvl1pPr algn="ctr" defTabSz="449481">
                <a:defRPr sz="2000">
                  <a:solidFill>
                    <a:srgbClr val="FFFFFF"/>
                  </a:solidFill>
                  <a:latin typeface="Helvetica Light"/>
                  <a:ea typeface="Helvetica Light"/>
                  <a:cs typeface="Helvetica Light"/>
                  <a:sym typeface="Helvetica Light"/>
                </a:defRPr>
              </a:lvl1pPr>
            </a:lstStyle>
            <a:p>
              <a:pPr/>
              <a:r>
                <a:t>Herbivores</a:t>
              </a:r>
            </a:p>
          </p:txBody>
        </p:sp>
        <p:sp>
          <p:nvSpPr>
            <p:cNvPr id="183" name="Predators"/>
            <p:cNvSpPr txBox="1"/>
            <p:nvPr/>
          </p:nvSpPr>
          <p:spPr>
            <a:xfrm>
              <a:off x="3787523" y="495063"/>
              <a:ext cx="1464368" cy="394697"/>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square" lIns="44947" tIns="44947" rIns="44947" bIns="44947" numCol="1" anchor="t">
              <a:spAutoFit/>
            </a:bodyPr>
            <a:lstStyle>
              <a:lvl1pPr algn="ctr" defTabSz="449481">
                <a:defRPr sz="2000">
                  <a:solidFill>
                    <a:srgbClr val="FFFFFF"/>
                  </a:solidFill>
                  <a:latin typeface="Helvetica Light"/>
                  <a:ea typeface="Helvetica Light"/>
                  <a:cs typeface="Helvetica Light"/>
                  <a:sym typeface="Helvetica Light"/>
                </a:defRPr>
              </a:lvl1pPr>
            </a:lstStyle>
            <a:p>
              <a:pPr/>
              <a:r>
                <a:t>Predators</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Incomplete assembly"/>
          <p:cNvSpPr txBox="1"/>
          <p:nvPr>
            <p:ph type="title"/>
          </p:nvPr>
        </p:nvSpPr>
        <p:spPr>
          <a:xfrm>
            <a:off x="134470" y="0"/>
            <a:ext cx="8875060" cy="1470026"/>
          </a:xfrm>
          <a:prstGeom prst="rect">
            <a:avLst/>
          </a:prstGeom>
        </p:spPr>
        <p:txBody>
          <a:bodyPr/>
          <a:lstStyle>
            <a:lvl1pPr>
              <a:defRPr sz="5200">
                <a:solidFill>
                  <a:srgbClr val="FFFFFF"/>
                </a:solidFill>
                <a:latin typeface="Helvetica Light"/>
                <a:ea typeface="Helvetica Light"/>
                <a:cs typeface="Helvetica Light"/>
                <a:sym typeface="Helvetica Light"/>
              </a:defRPr>
            </a:lvl1pPr>
          </a:lstStyle>
          <a:p>
            <a:pPr/>
            <a:r>
              <a:t>Incomplete assembly</a:t>
            </a:r>
          </a:p>
        </p:txBody>
      </p:sp>
      <p:pic>
        <p:nvPicPr>
          <p:cNvPr id="189" name="fig_hawaii_flowAge-small.jpg" descr="fig_hawaii_flowAge-small.jpg"/>
          <p:cNvPicPr>
            <a:picLocks noChangeAspect="1"/>
          </p:cNvPicPr>
          <p:nvPr/>
        </p:nvPicPr>
        <p:blipFill>
          <a:blip r:embed="rId3">
            <a:extLst/>
          </a:blip>
          <a:srcRect l="73061" t="53344" r="1993" b="17742"/>
          <a:stretch>
            <a:fillRect/>
          </a:stretch>
        </p:blipFill>
        <p:spPr>
          <a:xfrm>
            <a:off x="3195851" y="2203845"/>
            <a:ext cx="2752409" cy="319018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Incomplete assembly"/>
          <p:cNvSpPr txBox="1"/>
          <p:nvPr>
            <p:ph type="title"/>
          </p:nvPr>
        </p:nvSpPr>
        <p:spPr>
          <a:xfrm>
            <a:off x="134470" y="0"/>
            <a:ext cx="8875060" cy="1470026"/>
          </a:xfrm>
          <a:prstGeom prst="rect">
            <a:avLst/>
          </a:prstGeom>
        </p:spPr>
        <p:txBody>
          <a:bodyPr/>
          <a:lstStyle>
            <a:lvl1pPr>
              <a:defRPr sz="5200">
                <a:solidFill>
                  <a:srgbClr val="FFFFFF"/>
                </a:solidFill>
                <a:latin typeface="Helvetica Light"/>
                <a:ea typeface="Helvetica Light"/>
                <a:cs typeface="Helvetica Light"/>
                <a:sym typeface="Helvetica Light"/>
              </a:defRPr>
            </a:lvl1pPr>
          </a:lstStyle>
          <a:p>
            <a:pPr/>
            <a:r>
              <a:t>Incomplete assembly</a:t>
            </a:r>
          </a:p>
        </p:txBody>
      </p:sp>
      <p:pic>
        <p:nvPicPr>
          <p:cNvPr id="194" name="fig_dissimilarity.pdf" descr="fig_dissimilarity.pdf"/>
          <p:cNvPicPr>
            <a:picLocks noChangeAspect="1"/>
          </p:cNvPicPr>
          <p:nvPr/>
        </p:nvPicPr>
        <p:blipFill>
          <a:blip r:embed="rId2">
            <a:extLst/>
          </a:blip>
          <a:stretch>
            <a:fillRect/>
          </a:stretch>
        </p:blipFill>
        <p:spPr>
          <a:xfrm>
            <a:off x="950468" y="1597296"/>
            <a:ext cx="7243064" cy="5047273"/>
          </a:xfrm>
          <a:prstGeom prst="rect">
            <a:avLst/>
          </a:prstGeom>
          <a:ln w="12700">
            <a:miter lim="400000"/>
          </a:ln>
        </p:spPr>
      </p:pic>
      <p:sp>
        <p:nvSpPr>
          <p:cNvPr id="195" name="Line"/>
          <p:cNvSpPr/>
          <p:nvPr/>
        </p:nvSpPr>
        <p:spPr>
          <a:xfrm>
            <a:off x="3450367" y="2704999"/>
            <a:ext cx="2243266" cy="1"/>
          </a:xfrm>
          <a:prstGeom prst="line">
            <a:avLst/>
          </a:prstGeom>
          <a:ln w="50800">
            <a:solidFill>
              <a:srgbClr val="FFFFFF"/>
            </a:solidFill>
            <a:miter lim="400000"/>
            <a:headEnd type="arrow"/>
            <a:tailEnd type="arrow"/>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96" name="dispersal limitation"/>
          <p:cNvSpPr txBox="1"/>
          <p:nvPr/>
        </p:nvSpPr>
        <p:spPr>
          <a:xfrm>
            <a:off x="3259829" y="2015812"/>
            <a:ext cx="2624342" cy="439739"/>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400">
                <a:solidFill>
                  <a:srgbClr val="FFFFFF"/>
                </a:solidFill>
                <a:latin typeface="Helvetica Light"/>
                <a:ea typeface="Helvetica Light"/>
                <a:cs typeface="Helvetica Light"/>
                <a:sym typeface="Helvetica Light"/>
              </a:defRPr>
            </a:lvl1pPr>
          </a:lstStyle>
          <a:p>
            <a:pPr/>
            <a:r>
              <a:t>dispersal limitation</a:t>
            </a:r>
          </a:p>
        </p:txBody>
      </p:sp>
      <p:sp>
        <p:nvSpPr>
          <p:cNvPr id="197" name="Line"/>
          <p:cNvSpPr/>
          <p:nvPr/>
        </p:nvSpPr>
        <p:spPr>
          <a:xfrm>
            <a:off x="3450367" y="5722089"/>
            <a:ext cx="2243266" cy="1"/>
          </a:xfrm>
          <a:prstGeom prst="line">
            <a:avLst/>
          </a:prstGeom>
          <a:ln w="50800">
            <a:solidFill>
              <a:srgbClr val="FFFFFF"/>
            </a:solidFill>
            <a:miter lim="400000"/>
            <a:headEnd type="arrow"/>
            <a:tailEnd type="arrow"/>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198" name="free dispersal"/>
          <p:cNvSpPr txBox="1"/>
          <p:nvPr/>
        </p:nvSpPr>
        <p:spPr>
          <a:xfrm>
            <a:off x="3601205" y="5032902"/>
            <a:ext cx="1941590" cy="439739"/>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400">
                <a:solidFill>
                  <a:srgbClr val="FFFFFF"/>
                </a:solidFill>
                <a:latin typeface="Helvetica Light"/>
                <a:ea typeface="Helvetica Light"/>
                <a:cs typeface="Helvetica Light"/>
                <a:sym typeface="Helvetica Light"/>
              </a:defRPr>
            </a:lvl1pPr>
          </a:lstStyle>
          <a:p>
            <a:pPr/>
            <a:r>
              <a:t>free dispersal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Incomplete assembly"/>
          <p:cNvSpPr txBox="1"/>
          <p:nvPr>
            <p:ph type="title"/>
          </p:nvPr>
        </p:nvSpPr>
        <p:spPr>
          <a:xfrm>
            <a:off x="134470" y="0"/>
            <a:ext cx="8875060" cy="1470026"/>
          </a:xfrm>
          <a:prstGeom prst="rect">
            <a:avLst/>
          </a:prstGeom>
        </p:spPr>
        <p:txBody>
          <a:bodyPr/>
          <a:lstStyle>
            <a:lvl1pPr>
              <a:defRPr sz="5200">
                <a:solidFill>
                  <a:srgbClr val="FFFFFF"/>
                </a:solidFill>
                <a:latin typeface="Helvetica Light"/>
                <a:ea typeface="Helvetica Light"/>
                <a:cs typeface="Helvetica Light"/>
                <a:sym typeface="Helvetica Light"/>
              </a:defRPr>
            </a:lvl1pPr>
          </a:lstStyle>
          <a:p>
            <a:pPr/>
            <a:r>
              <a:t>Incomplete assembly</a:t>
            </a:r>
          </a:p>
        </p:txBody>
      </p:sp>
      <p:pic>
        <p:nvPicPr>
          <p:cNvPr id="201" name="fig_beta_sadMSE.pdf" descr="fig_beta_sadMSE.pdf"/>
          <p:cNvPicPr>
            <a:picLocks noChangeAspect="1"/>
          </p:cNvPicPr>
          <p:nvPr/>
        </p:nvPicPr>
        <p:blipFill>
          <a:blip r:embed="rId3">
            <a:extLst/>
          </a:blip>
          <a:srcRect l="9178" t="0" r="0" b="8298"/>
          <a:stretch>
            <a:fillRect/>
          </a:stretch>
        </p:blipFill>
        <p:spPr>
          <a:xfrm>
            <a:off x="1490311" y="1239192"/>
            <a:ext cx="4952992" cy="5152506"/>
          </a:xfrm>
          <a:prstGeom prst="rect">
            <a:avLst/>
          </a:prstGeom>
          <a:ln w="12700">
            <a:miter lim="400000"/>
          </a:ln>
        </p:spPr>
      </p:pic>
      <p:sp>
        <p:nvSpPr>
          <p:cNvPr id="202" name="Dissimilarity"/>
          <p:cNvSpPr txBox="1"/>
          <p:nvPr/>
        </p:nvSpPr>
        <p:spPr>
          <a:xfrm>
            <a:off x="3301060" y="6386688"/>
            <a:ext cx="1709332" cy="4397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400">
                <a:solidFill>
                  <a:srgbClr val="FFFFFF"/>
                </a:solidFill>
                <a:latin typeface="Helvetica Light"/>
                <a:ea typeface="Helvetica Light"/>
                <a:cs typeface="Helvetica Light"/>
                <a:sym typeface="Helvetica Light"/>
              </a:defRPr>
            </a:lvl1pPr>
          </a:lstStyle>
          <a:p>
            <a:pPr/>
            <a:r>
              <a:t>Dissimilarity</a:t>
            </a:r>
          </a:p>
        </p:txBody>
      </p:sp>
      <p:sp>
        <p:nvSpPr>
          <p:cNvPr id="203" name="Deviation from theory"/>
          <p:cNvSpPr txBox="1"/>
          <p:nvPr/>
        </p:nvSpPr>
        <p:spPr>
          <a:xfrm rot="16200000">
            <a:off x="-325730" y="3367807"/>
            <a:ext cx="2980653" cy="4397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400">
                <a:solidFill>
                  <a:srgbClr val="FFFFFF"/>
                </a:solidFill>
                <a:latin typeface="Helvetica Light"/>
                <a:ea typeface="Helvetica Light"/>
                <a:cs typeface="Helvetica Light"/>
                <a:sym typeface="Helvetica Light"/>
              </a:defRPr>
            </a:lvl1pPr>
          </a:lstStyle>
          <a:p>
            <a:pPr/>
            <a:r>
              <a:t>Deviation from theory</a:t>
            </a:r>
          </a:p>
        </p:txBody>
      </p:sp>
      <p:grpSp>
        <p:nvGrpSpPr>
          <p:cNvPr id="209" name="Group"/>
          <p:cNvGrpSpPr/>
          <p:nvPr/>
        </p:nvGrpSpPr>
        <p:grpSpPr>
          <a:xfrm>
            <a:off x="6443302" y="1239192"/>
            <a:ext cx="2441612" cy="1615285"/>
            <a:chOff x="0" y="0"/>
            <a:chExt cx="2441610" cy="1615283"/>
          </a:xfrm>
        </p:grpSpPr>
        <p:pic>
          <p:nvPicPr>
            <p:cNvPr id="204" name="fig_troph_legend.pdf" descr="fig_troph_legend.pdf"/>
            <p:cNvPicPr>
              <a:picLocks noChangeAspect="1"/>
            </p:cNvPicPr>
            <p:nvPr/>
          </p:nvPicPr>
          <p:blipFill>
            <a:blip r:embed="rId4">
              <a:extLst/>
            </a:blip>
            <a:srcRect l="0" t="24389" r="26357" b="28324"/>
            <a:stretch>
              <a:fillRect/>
            </a:stretch>
          </p:blipFill>
          <p:spPr>
            <a:xfrm>
              <a:off x="0" y="0"/>
              <a:ext cx="2441611" cy="1615284"/>
            </a:xfrm>
            <a:prstGeom prst="rect">
              <a:avLst/>
            </a:prstGeom>
            <a:ln w="12700" cap="flat">
              <a:noFill/>
              <a:miter lim="400000"/>
            </a:ln>
            <a:effectLst/>
          </p:spPr>
        </p:pic>
        <p:sp>
          <p:nvSpPr>
            <p:cNvPr id="205" name="Square"/>
            <p:cNvSpPr/>
            <p:nvPr/>
          </p:nvSpPr>
          <p:spPr>
            <a:xfrm>
              <a:off x="262111" y="302456"/>
              <a:ext cx="224393" cy="223292"/>
            </a:xfrm>
            <a:prstGeom prst="rect">
              <a:avLst/>
            </a:prstGeom>
            <a:solidFill>
              <a:srgbClr val="000000"/>
            </a:solidFill>
            <a:ln w="3175" cap="flat">
              <a:noFill/>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06" name="Square"/>
            <p:cNvSpPr/>
            <p:nvPr/>
          </p:nvSpPr>
          <p:spPr>
            <a:xfrm>
              <a:off x="262111" y="994806"/>
              <a:ext cx="224393" cy="223292"/>
            </a:xfrm>
            <a:prstGeom prst="rect">
              <a:avLst/>
            </a:prstGeom>
            <a:solidFill>
              <a:srgbClr val="000000"/>
            </a:solidFill>
            <a:ln w="3175" cap="flat">
              <a:noFill/>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07" name="Triangle"/>
            <p:cNvSpPr/>
            <p:nvPr/>
          </p:nvSpPr>
          <p:spPr>
            <a:xfrm>
              <a:off x="306781" y="347321"/>
              <a:ext cx="142983" cy="1417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BEBEBE"/>
            </a:solidFill>
            <a:ln w="12700"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08" name="Circle"/>
            <p:cNvSpPr/>
            <p:nvPr/>
          </p:nvSpPr>
          <p:spPr>
            <a:xfrm>
              <a:off x="302816" y="1034961"/>
              <a:ext cx="142983" cy="142983"/>
            </a:xfrm>
            <a:prstGeom prst="ellipse">
              <a:avLst/>
            </a:prstGeom>
            <a:solidFill>
              <a:srgbClr val="BEBEBE"/>
            </a:solidFill>
            <a:ln w="12700"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3" name="fig_hawaii_flowAge-small.jpg" descr="fig_hawaii_flowAge-small.jpg"/>
          <p:cNvPicPr>
            <a:picLocks noChangeAspect="1"/>
          </p:cNvPicPr>
          <p:nvPr/>
        </p:nvPicPr>
        <p:blipFill>
          <a:blip r:embed="rId3">
            <a:extLst/>
          </a:blip>
          <a:srcRect l="8388" t="19189" r="0" b="17480"/>
          <a:stretch>
            <a:fillRect/>
          </a:stretch>
        </p:blipFill>
        <p:spPr>
          <a:xfrm>
            <a:off x="1290663" y="2274778"/>
            <a:ext cx="6562674" cy="4536712"/>
          </a:xfrm>
          <a:prstGeom prst="rect">
            <a:avLst/>
          </a:prstGeom>
          <a:ln w="12700">
            <a:miter lim="400000"/>
          </a:ln>
        </p:spPr>
      </p:pic>
      <p:sp>
        <p:nvSpPr>
          <p:cNvPr id="214" name="Circle"/>
          <p:cNvSpPr/>
          <p:nvPr/>
        </p:nvSpPr>
        <p:spPr>
          <a:xfrm>
            <a:off x="7025096" y="5882105"/>
            <a:ext cx="149357" cy="14935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15" name="Circle"/>
          <p:cNvSpPr/>
          <p:nvPr/>
        </p:nvSpPr>
        <p:spPr>
          <a:xfrm>
            <a:off x="6314609" y="4958392"/>
            <a:ext cx="149356" cy="149356"/>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16" name="Circle"/>
          <p:cNvSpPr/>
          <p:nvPr/>
        </p:nvSpPr>
        <p:spPr>
          <a:xfrm>
            <a:off x="5611063" y="4041112"/>
            <a:ext cx="149357" cy="149356"/>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17" name="Circle"/>
          <p:cNvSpPr/>
          <p:nvPr/>
        </p:nvSpPr>
        <p:spPr>
          <a:xfrm>
            <a:off x="1655156" y="2473157"/>
            <a:ext cx="149357" cy="14935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grpSp>
        <p:nvGrpSpPr>
          <p:cNvPr id="223" name="Group"/>
          <p:cNvGrpSpPr/>
          <p:nvPr/>
        </p:nvGrpSpPr>
        <p:grpSpPr>
          <a:xfrm>
            <a:off x="501020" y="4195918"/>
            <a:ext cx="4243129" cy="1609025"/>
            <a:chOff x="0" y="0"/>
            <a:chExt cx="4243128" cy="1609023"/>
          </a:xfrm>
        </p:grpSpPr>
        <p:pic>
          <p:nvPicPr>
            <p:cNvPr id="218" name="fig_hawaii_flowLegend.pdf" descr="fig_hawaii_flowLegend.pdf"/>
            <p:cNvPicPr>
              <a:picLocks noChangeAspect="1"/>
            </p:cNvPicPr>
            <p:nvPr/>
          </p:nvPicPr>
          <p:blipFill>
            <a:blip r:embed="rId4">
              <a:extLst/>
            </a:blip>
            <a:stretch>
              <a:fillRect/>
            </a:stretch>
          </p:blipFill>
          <p:spPr>
            <a:xfrm>
              <a:off x="0" y="194647"/>
              <a:ext cx="4243129" cy="1414377"/>
            </a:xfrm>
            <a:prstGeom prst="rect">
              <a:avLst/>
            </a:prstGeom>
            <a:ln w="12700" cap="flat">
              <a:noFill/>
              <a:miter lim="400000"/>
            </a:ln>
            <a:effectLst/>
          </p:spPr>
        </p:pic>
        <p:sp>
          <p:nvSpPr>
            <p:cNvPr id="219" name="Line"/>
            <p:cNvSpPr/>
            <p:nvPr/>
          </p:nvSpPr>
          <p:spPr>
            <a:xfrm>
              <a:off x="3727836" y="0"/>
              <a:ext cx="1" cy="346653"/>
            </a:xfrm>
            <a:prstGeom prst="line">
              <a:avLst/>
            </a:prstGeom>
            <a:noFill/>
            <a:ln w="12700" cap="flat">
              <a:solidFill>
                <a:srgbClr val="FFFFFF"/>
              </a:solidFill>
              <a:prstDash val="solid"/>
              <a:miter lim="400000"/>
              <a:tailEnd type="triangle" w="med" len="med"/>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20" name="Line"/>
            <p:cNvSpPr/>
            <p:nvPr/>
          </p:nvSpPr>
          <p:spPr>
            <a:xfrm>
              <a:off x="3213025" y="0"/>
              <a:ext cx="1" cy="346653"/>
            </a:xfrm>
            <a:prstGeom prst="line">
              <a:avLst/>
            </a:prstGeom>
            <a:noFill/>
            <a:ln w="12700" cap="flat">
              <a:solidFill>
                <a:srgbClr val="FFFFFF"/>
              </a:solidFill>
              <a:prstDash val="solid"/>
              <a:miter lim="400000"/>
              <a:tailEnd type="triangle" w="med" len="med"/>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21" name="Line"/>
            <p:cNvSpPr/>
            <p:nvPr/>
          </p:nvSpPr>
          <p:spPr>
            <a:xfrm>
              <a:off x="2779288" y="0"/>
              <a:ext cx="1" cy="346653"/>
            </a:xfrm>
            <a:prstGeom prst="line">
              <a:avLst/>
            </a:prstGeom>
            <a:noFill/>
            <a:ln w="12700" cap="flat">
              <a:solidFill>
                <a:srgbClr val="FFFFFF"/>
              </a:solidFill>
              <a:prstDash val="solid"/>
              <a:miter lim="400000"/>
              <a:tailEnd type="triangle" w="med" len="med"/>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22" name="Line"/>
            <p:cNvSpPr/>
            <p:nvPr/>
          </p:nvSpPr>
          <p:spPr>
            <a:xfrm flipH="1">
              <a:off x="744307" y="0"/>
              <a:ext cx="1" cy="346653"/>
            </a:xfrm>
            <a:prstGeom prst="line">
              <a:avLst/>
            </a:prstGeom>
            <a:noFill/>
            <a:ln w="12700" cap="flat">
              <a:solidFill>
                <a:srgbClr val="FFFFFF"/>
              </a:solidFill>
              <a:prstDash val="solid"/>
              <a:miter lim="400000"/>
              <a:tailEnd type="triangle" w="med" len="med"/>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grpSp>
      <p:sp>
        <p:nvSpPr>
          <p:cNvPr id="224" name="Rominger et al. 2015. Global. Ecol. Biogeogr."/>
          <p:cNvSpPr txBox="1"/>
          <p:nvPr/>
        </p:nvSpPr>
        <p:spPr>
          <a:xfrm>
            <a:off x="116010" y="6518180"/>
            <a:ext cx="3664675" cy="2873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ctr" defTabSz="410765">
              <a:defRPr sz="1400">
                <a:solidFill>
                  <a:srgbClr val="FFFFFF"/>
                </a:solidFill>
                <a:latin typeface="Helvetica Light"/>
                <a:ea typeface="Helvetica Light"/>
                <a:cs typeface="Helvetica Light"/>
                <a:sym typeface="Helvetica Light"/>
              </a:defRPr>
            </a:pPr>
            <a:r>
              <a:t>Rominger </a:t>
            </a:r>
            <a:r>
              <a:rPr i="1">
                <a:latin typeface="+mj-lt"/>
                <a:ea typeface="+mj-ea"/>
                <a:cs typeface="+mj-cs"/>
                <a:sym typeface="Helvetica"/>
              </a:rPr>
              <a:t>et al.</a:t>
            </a:r>
            <a:r>
              <a:t> 2015. </a:t>
            </a:r>
            <a:r>
              <a:rPr i="1">
                <a:latin typeface="+mj-lt"/>
                <a:ea typeface="+mj-ea"/>
                <a:cs typeface="+mj-cs"/>
                <a:sym typeface="Helvetica"/>
              </a:rPr>
              <a:t>Global. Ecol. Biogeogr.</a:t>
            </a:r>
          </a:p>
        </p:txBody>
      </p:sp>
      <p:sp>
        <p:nvSpPr>
          <p:cNvPr id="225" name="Line"/>
          <p:cNvSpPr/>
          <p:nvPr/>
        </p:nvSpPr>
        <p:spPr>
          <a:xfrm>
            <a:off x="130710" y="1056000"/>
            <a:ext cx="8882580" cy="1"/>
          </a:xfrm>
          <a:prstGeom prst="line">
            <a:avLst/>
          </a:prstGeom>
          <a:ln w="63500">
            <a:solidFill>
              <a:srgbClr val="58C7E3"/>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26" name="Network construction"/>
          <p:cNvSpPr txBox="1"/>
          <p:nvPr/>
        </p:nvSpPr>
        <p:spPr>
          <a:xfrm>
            <a:off x="2010149" y="149898"/>
            <a:ext cx="5123702" cy="7064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4200">
                <a:solidFill>
                  <a:srgbClr val="FFFFFF"/>
                </a:solidFill>
                <a:latin typeface="Helvetica Light"/>
                <a:ea typeface="Helvetica Light"/>
                <a:cs typeface="Helvetica Light"/>
                <a:sym typeface="Helvetica Light"/>
              </a:defRPr>
            </a:lvl1pPr>
          </a:lstStyle>
          <a:p>
            <a:pPr/>
            <a:r>
              <a:t>Network construction</a:t>
            </a:r>
          </a:p>
        </p:txBody>
      </p:sp>
      <p:pic>
        <p:nvPicPr>
          <p:cNvPr id="227" name="fig_networkMaxEnt.pdf" descr="fig_networkMaxEnt.pdf"/>
          <p:cNvPicPr>
            <a:picLocks noChangeAspect="1"/>
          </p:cNvPicPr>
          <p:nvPr/>
        </p:nvPicPr>
        <p:blipFill>
          <a:blip r:embed="rId5">
            <a:extLst/>
          </a:blip>
          <a:srcRect l="76885" t="25778" r="8867" b="54266"/>
          <a:stretch>
            <a:fillRect/>
          </a:stretch>
        </p:blipFill>
        <p:spPr>
          <a:xfrm>
            <a:off x="6756103" y="1936162"/>
            <a:ext cx="2129469" cy="2130467"/>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9839" y="0"/>
                </a:moveTo>
                <a:cubicBezTo>
                  <a:pt x="7321" y="0"/>
                  <a:pt x="4803" y="1005"/>
                  <a:pt x="2882" y="3015"/>
                </a:cubicBezTo>
                <a:cubicBezTo>
                  <a:pt x="-961" y="7037"/>
                  <a:pt x="-961" y="13558"/>
                  <a:pt x="2882" y="17579"/>
                </a:cubicBezTo>
                <a:cubicBezTo>
                  <a:pt x="6724" y="21600"/>
                  <a:pt x="12954" y="21600"/>
                  <a:pt x="16796" y="17579"/>
                </a:cubicBezTo>
                <a:cubicBezTo>
                  <a:pt x="20639" y="13558"/>
                  <a:pt x="20639" y="7037"/>
                  <a:pt x="16796" y="3015"/>
                </a:cubicBezTo>
                <a:cubicBezTo>
                  <a:pt x="14875" y="1005"/>
                  <a:pt x="12357" y="0"/>
                  <a:pt x="9839" y="0"/>
                </a:cubicBezTo>
                <a:close/>
              </a:path>
            </a:pathLst>
          </a:custGeom>
          <a:ln w="12700">
            <a:solidFill>
              <a:srgbClr val="FFFFFF"/>
            </a:solidFill>
            <a:miter lim="400000"/>
          </a:ln>
        </p:spPr>
      </p:pic>
      <p:grpSp>
        <p:nvGrpSpPr>
          <p:cNvPr id="232" name="Group"/>
          <p:cNvGrpSpPr/>
          <p:nvPr/>
        </p:nvGrpSpPr>
        <p:grpSpPr>
          <a:xfrm>
            <a:off x="3509996" y="1331309"/>
            <a:ext cx="2808656" cy="1459066"/>
            <a:chOff x="0" y="0"/>
            <a:chExt cx="2808654" cy="1459065"/>
          </a:xfrm>
        </p:grpSpPr>
        <p:grpSp>
          <p:nvGrpSpPr>
            <p:cNvPr id="230" name="Group"/>
            <p:cNvGrpSpPr/>
            <p:nvPr/>
          </p:nvGrpSpPr>
          <p:grpSpPr>
            <a:xfrm>
              <a:off x="28803" y="26717"/>
              <a:ext cx="2751049" cy="1405631"/>
              <a:chOff x="0" y="0"/>
              <a:chExt cx="2751048" cy="1405630"/>
            </a:xfrm>
          </p:grpSpPr>
          <p:pic>
            <p:nvPicPr>
              <p:cNvPr id="228" name="Image" descr="Image"/>
              <p:cNvPicPr>
                <a:picLocks noChangeAspect="1"/>
              </p:cNvPicPr>
              <p:nvPr/>
            </p:nvPicPr>
            <p:blipFill>
              <a:blip r:embed="rId6">
                <a:extLst/>
              </a:blip>
              <a:srcRect l="0" t="49366" r="0" b="0"/>
              <a:stretch>
                <a:fillRect/>
              </a:stretch>
            </p:blipFill>
            <p:spPr>
              <a:xfrm>
                <a:off x="0" y="53497"/>
                <a:ext cx="2751049" cy="1352134"/>
              </a:xfrm>
              <a:prstGeom prst="rect">
                <a:avLst/>
              </a:prstGeom>
              <a:ln w="12700" cap="flat">
                <a:noFill/>
                <a:miter lim="400000"/>
              </a:ln>
              <a:effectLst/>
            </p:spPr>
          </p:pic>
          <p:pic>
            <p:nvPicPr>
              <p:cNvPr id="229" name="Image" descr="Image"/>
              <p:cNvPicPr>
                <a:picLocks noChangeAspect="1"/>
              </p:cNvPicPr>
              <p:nvPr/>
            </p:nvPicPr>
            <p:blipFill>
              <a:blip r:embed="rId6">
                <a:extLst/>
              </a:blip>
              <a:srcRect l="0" t="0" r="0" b="97977"/>
              <a:stretch>
                <a:fillRect/>
              </a:stretch>
            </p:blipFill>
            <p:spPr>
              <a:xfrm>
                <a:off x="0" y="0"/>
                <a:ext cx="2751049" cy="54017"/>
              </a:xfrm>
              <a:prstGeom prst="rect">
                <a:avLst/>
              </a:prstGeom>
              <a:ln w="12700" cap="flat">
                <a:noFill/>
                <a:miter lim="400000"/>
              </a:ln>
              <a:effectLst/>
            </p:spPr>
          </p:pic>
        </p:grpSp>
        <p:sp>
          <p:nvSpPr>
            <p:cNvPr id="231" name="Rectangle"/>
            <p:cNvSpPr/>
            <p:nvPr/>
          </p:nvSpPr>
          <p:spPr>
            <a:xfrm>
              <a:off x="0" y="0"/>
              <a:ext cx="2808655" cy="1459066"/>
            </a:xfrm>
            <a:prstGeom prst="rect">
              <a:avLst/>
            </a:prstGeom>
            <a:noFill/>
            <a:ln w="12700" cap="flat">
              <a:solidFill>
                <a:srgbClr val="FFFFFF"/>
              </a:solidFill>
              <a:prstDash val="solid"/>
              <a:miter lim="400000"/>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grpSp>
      <p:sp>
        <p:nvSpPr>
          <p:cNvPr id="234" name="Connection Line"/>
          <p:cNvSpPr/>
          <p:nvPr/>
        </p:nvSpPr>
        <p:spPr>
          <a:xfrm>
            <a:off x="6325032" y="2227831"/>
            <a:ext cx="608154" cy="173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176" y="13206"/>
                  <a:pt x="7976" y="6006"/>
                  <a:pt x="0" y="0"/>
                </a:cubicBezTo>
              </a:path>
            </a:pathLst>
          </a:custGeom>
          <a:ln w="50800">
            <a:solidFill>
              <a:srgbClr val="FFFFFF"/>
            </a:solidFill>
            <a:miter lim="400000"/>
            <a:headEnd type="arrow"/>
          </a:ln>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8" name="fig_hawaii_flowAge-small.jpg" descr="fig_hawaii_flowAge-small.jpg"/>
          <p:cNvPicPr>
            <a:picLocks noChangeAspect="1"/>
          </p:cNvPicPr>
          <p:nvPr/>
        </p:nvPicPr>
        <p:blipFill>
          <a:blip r:embed="rId3">
            <a:extLst/>
          </a:blip>
          <a:srcRect l="8388" t="19189" r="0" b="17480"/>
          <a:stretch>
            <a:fillRect/>
          </a:stretch>
        </p:blipFill>
        <p:spPr>
          <a:xfrm>
            <a:off x="1290663" y="2274778"/>
            <a:ext cx="6562674" cy="4536712"/>
          </a:xfrm>
          <a:prstGeom prst="rect">
            <a:avLst/>
          </a:prstGeom>
          <a:ln w="12700">
            <a:miter lim="400000"/>
          </a:ln>
        </p:spPr>
      </p:pic>
      <p:sp>
        <p:nvSpPr>
          <p:cNvPr id="239" name="Triangle"/>
          <p:cNvSpPr/>
          <p:nvPr/>
        </p:nvSpPr>
        <p:spPr>
          <a:xfrm>
            <a:off x="584934" y="1453494"/>
            <a:ext cx="1324794" cy="1079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40" y="21600"/>
                </a:moveTo>
                <a:lnTo>
                  <a:pt x="0" y="7695"/>
                </a:lnTo>
                <a:lnTo>
                  <a:pt x="21600" y="0"/>
                </a:lnTo>
                <a:lnTo>
                  <a:pt x="18540"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40" name="Triangle"/>
          <p:cNvSpPr/>
          <p:nvPr/>
        </p:nvSpPr>
        <p:spPr>
          <a:xfrm>
            <a:off x="2937337" y="953913"/>
            <a:ext cx="2739564" cy="3175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6145"/>
                </a:lnTo>
                <a:lnTo>
                  <a:pt x="10718" y="0"/>
                </a:lnTo>
                <a:lnTo>
                  <a:pt x="21600"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41" name="Triangle"/>
          <p:cNvSpPr/>
          <p:nvPr/>
        </p:nvSpPr>
        <p:spPr>
          <a:xfrm>
            <a:off x="4914589" y="1282232"/>
            <a:ext cx="1667914" cy="3766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12" y="21600"/>
                </a:moveTo>
                <a:lnTo>
                  <a:pt x="0" y="996"/>
                </a:lnTo>
                <a:lnTo>
                  <a:pt x="21600" y="0"/>
                </a:lnTo>
                <a:lnTo>
                  <a:pt x="18912"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42" name="Triangle"/>
          <p:cNvSpPr/>
          <p:nvPr/>
        </p:nvSpPr>
        <p:spPr>
          <a:xfrm>
            <a:off x="7090180" y="1345935"/>
            <a:ext cx="1763316" cy="46389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51" y="0"/>
                </a:lnTo>
                <a:lnTo>
                  <a:pt x="21600" y="773"/>
                </a:lnTo>
                <a:lnTo>
                  <a:pt x="0" y="21600"/>
                </a:lnTo>
                <a:close/>
              </a:path>
            </a:pathLst>
          </a:custGeom>
          <a:solidFill>
            <a:srgbClr val="FFFFFF">
              <a:alpha val="25000"/>
            </a:srgbClr>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43" name="Circle"/>
          <p:cNvSpPr/>
          <p:nvPr/>
        </p:nvSpPr>
        <p:spPr>
          <a:xfrm>
            <a:off x="7025096" y="5882105"/>
            <a:ext cx="149357" cy="14935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44" name="Circle"/>
          <p:cNvSpPr/>
          <p:nvPr/>
        </p:nvSpPr>
        <p:spPr>
          <a:xfrm>
            <a:off x="6314609" y="4958392"/>
            <a:ext cx="149356" cy="149356"/>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45" name="Circle"/>
          <p:cNvSpPr/>
          <p:nvPr/>
        </p:nvSpPr>
        <p:spPr>
          <a:xfrm>
            <a:off x="5611063" y="4041112"/>
            <a:ext cx="149357" cy="149356"/>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46" name="Circle"/>
          <p:cNvSpPr/>
          <p:nvPr/>
        </p:nvSpPr>
        <p:spPr>
          <a:xfrm>
            <a:off x="1655156" y="2473157"/>
            <a:ext cx="149357" cy="149357"/>
          </a:xfrm>
          <a:prstGeom prst="ellipse">
            <a:avLst/>
          </a:prstGeom>
          <a:solidFill>
            <a:srgbClr val="000000"/>
          </a:solidFill>
          <a:ln w="3175">
            <a:solidFill>
              <a:srgbClr val="FFFFFF"/>
            </a:solidFill>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grpSp>
        <p:nvGrpSpPr>
          <p:cNvPr id="252" name="Group"/>
          <p:cNvGrpSpPr/>
          <p:nvPr/>
        </p:nvGrpSpPr>
        <p:grpSpPr>
          <a:xfrm>
            <a:off x="501020" y="4195918"/>
            <a:ext cx="4243129" cy="1609025"/>
            <a:chOff x="0" y="0"/>
            <a:chExt cx="4243128" cy="1609023"/>
          </a:xfrm>
        </p:grpSpPr>
        <p:pic>
          <p:nvPicPr>
            <p:cNvPr id="247" name="fig_hawaii_flowLegend.pdf" descr="fig_hawaii_flowLegend.pdf"/>
            <p:cNvPicPr>
              <a:picLocks noChangeAspect="1"/>
            </p:cNvPicPr>
            <p:nvPr/>
          </p:nvPicPr>
          <p:blipFill>
            <a:blip r:embed="rId4">
              <a:extLst/>
            </a:blip>
            <a:stretch>
              <a:fillRect/>
            </a:stretch>
          </p:blipFill>
          <p:spPr>
            <a:xfrm>
              <a:off x="0" y="194647"/>
              <a:ext cx="4243129" cy="1414377"/>
            </a:xfrm>
            <a:prstGeom prst="rect">
              <a:avLst/>
            </a:prstGeom>
            <a:ln w="12700" cap="flat">
              <a:noFill/>
              <a:miter lim="400000"/>
            </a:ln>
            <a:effectLst/>
          </p:spPr>
        </p:pic>
        <p:sp>
          <p:nvSpPr>
            <p:cNvPr id="248" name="Line"/>
            <p:cNvSpPr/>
            <p:nvPr/>
          </p:nvSpPr>
          <p:spPr>
            <a:xfrm>
              <a:off x="3727836" y="0"/>
              <a:ext cx="1" cy="346653"/>
            </a:xfrm>
            <a:prstGeom prst="line">
              <a:avLst/>
            </a:prstGeom>
            <a:noFill/>
            <a:ln w="12700" cap="flat">
              <a:solidFill>
                <a:srgbClr val="FFFFFF"/>
              </a:solidFill>
              <a:prstDash val="solid"/>
              <a:miter lim="400000"/>
              <a:tailEnd type="triangle" w="med" len="med"/>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49" name="Line"/>
            <p:cNvSpPr/>
            <p:nvPr/>
          </p:nvSpPr>
          <p:spPr>
            <a:xfrm>
              <a:off x="3213025" y="0"/>
              <a:ext cx="1" cy="346653"/>
            </a:xfrm>
            <a:prstGeom prst="line">
              <a:avLst/>
            </a:prstGeom>
            <a:noFill/>
            <a:ln w="12700" cap="flat">
              <a:solidFill>
                <a:srgbClr val="FFFFFF"/>
              </a:solidFill>
              <a:prstDash val="solid"/>
              <a:miter lim="400000"/>
              <a:tailEnd type="triangle" w="med" len="med"/>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50" name="Line"/>
            <p:cNvSpPr/>
            <p:nvPr/>
          </p:nvSpPr>
          <p:spPr>
            <a:xfrm>
              <a:off x="2779288" y="0"/>
              <a:ext cx="1" cy="346653"/>
            </a:xfrm>
            <a:prstGeom prst="line">
              <a:avLst/>
            </a:prstGeom>
            <a:noFill/>
            <a:ln w="12700" cap="flat">
              <a:solidFill>
                <a:srgbClr val="FFFFFF"/>
              </a:solidFill>
              <a:prstDash val="solid"/>
              <a:miter lim="400000"/>
              <a:tailEnd type="triangle" w="med" len="med"/>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sp>
          <p:nvSpPr>
            <p:cNvPr id="251" name="Line"/>
            <p:cNvSpPr/>
            <p:nvPr/>
          </p:nvSpPr>
          <p:spPr>
            <a:xfrm flipH="1">
              <a:off x="744307" y="0"/>
              <a:ext cx="1" cy="346653"/>
            </a:xfrm>
            <a:prstGeom prst="line">
              <a:avLst/>
            </a:prstGeom>
            <a:noFill/>
            <a:ln w="12700" cap="flat">
              <a:solidFill>
                <a:srgbClr val="FFFFFF"/>
              </a:solidFill>
              <a:prstDash val="solid"/>
              <a:miter lim="400000"/>
              <a:tailEnd type="triangle" w="med" len="med"/>
            </a:ln>
            <a:effectLst/>
          </p:spPr>
          <p:txBody>
            <a:bodyPr wrap="square" lIns="35718" tIns="35718" rIns="35718" bIns="35718" numCol="1" anchor="ctr">
              <a:noAutofit/>
            </a:bodyPr>
            <a:lstStyle/>
            <a:p>
              <a:pPr algn="ctr" defTabSz="410765">
                <a:defRPr>
                  <a:solidFill>
                    <a:srgbClr val="FFFFFF"/>
                  </a:solidFill>
                  <a:latin typeface="Helvetica Light"/>
                  <a:ea typeface="Helvetica Light"/>
                  <a:cs typeface="Helvetica Light"/>
                  <a:sym typeface="Helvetica Light"/>
                </a:defRPr>
              </a:pPr>
            </a:p>
          </p:txBody>
        </p:sp>
      </p:grpSp>
      <p:sp>
        <p:nvSpPr>
          <p:cNvPr id="253" name="Circle"/>
          <p:cNvSpPr/>
          <p:nvPr/>
        </p:nvSpPr>
        <p:spPr>
          <a:xfrm>
            <a:off x="137749" y="131922"/>
            <a:ext cx="1878663" cy="1878663"/>
          </a:xfrm>
          <a:prstGeom prst="ellipse">
            <a:avLst/>
          </a:prstGeom>
          <a:solidFill>
            <a:srgbClr val="000000"/>
          </a:solidFill>
          <a:ln w="3175">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54" name="Circle"/>
          <p:cNvSpPr/>
          <p:nvPr/>
        </p:nvSpPr>
        <p:spPr>
          <a:xfrm>
            <a:off x="2452063" y="131922"/>
            <a:ext cx="1878664" cy="1878663"/>
          </a:xfrm>
          <a:prstGeom prst="ellipse">
            <a:avLst/>
          </a:prstGeom>
          <a:solidFill>
            <a:srgbClr val="000000"/>
          </a:solidFill>
          <a:ln w="3175">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55" name="Circle"/>
          <p:cNvSpPr/>
          <p:nvPr/>
        </p:nvSpPr>
        <p:spPr>
          <a:xfrm>
            <a:off x="4789596" y="131922"/>
            <a:ext cx="1878663" cy="1878663"/>
          </a:xfrm>
          <a:prstGeom prst="ellipse">
            <a:avLst/>
          </a:prstGeom>
          <a:solidFill>
            <a:srgbClr val="000000"/>
          </a:solidFill>
          <a:ln w="3175">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sp>
        <p:nvSpPr>
          <p:cNvPr id="256" name="Circle"/>
          <p:cNvSpPr/>
          <p:nvPr/>
        </p:nvSpPr>
        <p:spPr>
          <a:xfrm>
            <a:off x="7118198" y="131922"/>
            <a:ext cx="1878663" cy="1878663"/>
          </a:xfrm>
          <a:prstGeom prst="ellipse">
            <a:avLst/>
          </a:prstGeom>
          <a:solidFill>
            <a:srgbClr val="000000"/>
          </a:solidFill>
          <a:ln w="3175">
            <a:miter lim="400000"/>
          </a:ln>
        </p:spPr>
        <p:txBody>
          <a:bodyPr lIns="35718" tIns="35718" rIns="35718" bIns="35718" anchor="ctr"/>
          <a:lstStyle/>
          <a:p>
            <a:pPr algn="ctr" defTabSz="410765">
              <a:defRPr>
                <a:solidFill>
                  <a:srgbClr val="FFFFFF"/>
                </a:solidFill>
                <a:latin typeface="Helvetica Light"/>
                <a:ea typeface="Helvetica Light"/>
                <a:cs typeface="Helvetica Light"/>
                <a:sym typeface="Helvetica Light"/>
              </a:defRPr>
            </a:pPr>
          </a:p>
        </p:txBody>
      </p:sp>
      <p:pic>
        <p:nvPicPr>
          <p:cNvPr id="257" name="fig_network_Hal.pdf" descr="fig_network_Hal.pdf"/>
          <p:cNvPicPr>
            <a:picLocks noChangeAspect="1"/>
          </p:cNvPicPr>
          <p:nvPr/>
        </p:nvPicPr>
        <p:blipFill>
          <a:blip r:embed="rId5">
            <a:extLst/>
          </a:blip>
          <a:stretch>
            <a:fillRect/>
          </a:stretch>
        </p:blipFill>
        <p:spPr>
          <a:xfrm>
            <a:off x="2401421" y="62198"/>
            <a:ext cx="2018110" cy="2018111"/>
          </a:xfrm>
          <a:prstGeom prst="rect">
            <a:avLst/>
          </a:prstGeom>
          <a:ln w="12700">
            <a:miter lim="400000"/>
          </a:ln>
        </p:spPr>
      </p:pic>
      <p:pic>
        <p:nvPicPr>
          <p:cNvPr id="258" name="fig_network_Koh.pdf" descr="fig_network_Koh.pdf"/>
          <p:cNvPicPr>
            <a:picLocks noChangeAspect="1"/>
          </p:cNvPicPr>
          <p:nvPr/>
        </p:nvPicPr>
        <p:blipFill>
          <a:blip r:embed="rId6">
            <a:extLst/>
          </a:blip>
          <a:stretch>
            <a:fillRect/>
          </a:stretch>
        </p:blipFill>
        <p:spPr>
          <a:xfrm>
            <a:off x="4722816" y="62198"/>
            <a:ext cx="2018110" cy="2018111"/>
          </a:xfrm>
          <a:prstGeom prst="rect">
            <a:avLst/>
          </a:prstGeom>
          <a:ln w="12700">
            <a:miter lim="400000"/>
          </a:ln>
        </p:spPr>
      </p:pic>
      <p:pic>
        <p:nvPicPr>
          <p:cNvPr id="259" name="fig_network_Kil.pdf" descr="fig_network_Kil.pdf"/>
          <p:cNvPicPr>
            <a:picLocks noChangeAspect="1"/>
          </p:cNvPicPr>
          <p:nvPr/>
        </p:nvPicPr>
        <p:blipFill>
          <a:blip r:embed="rId7">
            <a:extLst/>
          </a:blip>
          <a:stretch>
            <a:fillRect/>
          </a:stretch>
        </p:blipFill>
        <p:spPr>
          <a:xfrm>
            <a:off x="7044210" y="62198"/>
            <a:ext cx="2018110" cy="2018111"/>
          </a:xfrm>
          <a:prstGeom prst="rect">
            <a:avLst/>
          </a:prstGeom>
          <a:ln w="12700">
            <a:miter lim="400000"/>
          </a:ln>
        </p:spPr>
      </p:pic>
      <p:pic>
        <p:nvPicPr>
          <p:cNvPr id="260" name="fig_network_KoK.pdf" descr="fig_network_KoK.pdf"/>
          <p:cNvPicPr>
            <a:picLocks noChangeAspect="1"/>
          </p:cNvPicPr>
          <p:nvPr/>
        </p:nvPicPr>
        <p:blipFill>
          <a:blip r:embed="rId8">
            <a:extLst/>
          </a:blip>
          <a:stretch>
            <a:fillRect/>
          </a:stretch>
        </p:blipFill>
        <p:spPr>
          <a:xfrm>
            <a:off x="81680" y="63851"/>
            <a:ext cx="2014804" cy="2014804"/>
          </a:xfrm>
          <a:prstGeom prst="rect">
            <a:avLst/>
          </a:prstGeom>
          <a:ln w="12700">
            <a:miter lim="400000"/>
          </a:ln>
        </p:spPr>
      </p:pic>
      <p:sp>
        <p:nvSpPr>
          <p:cNvPr id="261" name="Rominger et al. 2015. Global. Ecol. Biogeogr."/>
          <p:cNvSpPr txBox="1"/>
          <p:nvPr/>
        </p:nvSpPr>
        <p:spPr>
          <a:xfrm>
            <a:off x="116010" y="6518180"/>
            <a:ext cx="3664675" cy="2873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ctr" defTabSz="410765">
              <a:defRPr sz="1400">
                <a:solidFill>
                  <a:srgbClr val="FFFFFF"/>
                </a:solidFill>
                <a:latin typeface="Helvetica Light"/>
                <a:ea typeface="Helvetica Light"/>
                <a:cs typeface="Helvetica Light"/>
                <a:sym typeface="Helvetica Light"/>
              </a:defRPr>
            </a:pPr>
            <a:r>
              <a:t>Rominger </a:t>
            </a:r>
            <a:r>
              <a:rPr i="1">
                <a:latin typeface="+mj-lt"/>
                <a:ea typeface="+mj-ea"/>
                <a:cs typeface="+mj-cs"/>
                <a:sym typeface="Helvetica"/>
              </a:rPr>
              <a:t>et al.</a:t>
            </a:r>
            <a:r>
              <a:t> 2015. </a:t>
            </a:r>
            <a:r>
              <a:rPr i="1">
                <a:latin typeface="+mj-lt"/>
                <a:ea typeface="+mj-ea"/>
                <a:cs typeface="+mj-cs"/>
                <a:sym typeface="Helvetica"/>
              </a:rPr>
              <a:t>Global. Ecol. Biogeogr.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