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Capstone Project: Data Science Journey</a:t>
            </a:r>
          </a:p>
        </p:txBody>
      </p:sp>
      <p:sp>
        <p:nvSpPr>
          <p:cNvPr id="3" name="Subtitle 2"/>
          <p:cNvSpPr>
            <a:spLocks noGrp="1"/>
          </p:cNvSpPr>
          <p:nvPr>
            <p:ph type="subTitle" idx="1"/>
          </p:nvPr>
        </p:nvSpPr>
        <p:spPr/>
        <p:txBody>
          <a:bodyPr/>
          <a:lstStyle/>
          <a:p>
            <a:r>
              <a:t>A Comprehensive Data Science Report</a:t>
            </a:r>
          </a:p>
          <a:p>
            <a:r>
              <a:t>From Data Collection to Predictive Modeling</a:t>
            </a:r>
          </a:p>
          <a:p>
            <a:r>
              <a:t>Detailed Methodologies, Interactive Visualizations, and Key Insights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&amp; Key Takeaways</a:t>
            </a:r>
          </a:p>
        </p:txBody>
      </p:sp>
      <p:sp>
        <p:nvSpPr>
          <p:cNvPr id="3" name="Content Placeholder 2"/>
          <p:cNvSpPr>
            <a:spLocks noGrp="1"/>
          </p:cNvSpPr>
          <p:nvPr>
            <p:ph idx="1"/>
          </p:nvPr>
        </p:nvSpPr>
        <p:spPr/>
        <p:txBody>
          <a:bodyPr/>
          <a:lstStyle/>
          <a:p>
            <a:r>
              <a:t>• **Summary of Findings**:</a:t>
            </a:r>
          </a:p>
          <a:p>
            <a:r>
              <a:t>  - Data-driven insights were extracted through EDA and predictive modeling.</a:t>
            </a:r>
          </a:p>
          <a:p>
            <a:r>
              <a:t>  - Machine learning models effectively classified patterns with high accuracy.</a:t>
            </a:r>
          </a:p>
          <a:p>
            <a:r>
              <a:t>  - XGBoost emerged as the best-performing model for our dataset.</a:t>
            </a:r>
          </a:p>
          <a:p>
            <a:r>
              <a:t>• **Challenges &amp; Solutions**:</a:t>
            </a:r>
          </a:p>
          <a:p>
            <a:r>
              <a:t>  - Missing values handled using imputation techniques.</a:t>
            </a:r>
          </a:p>
          <a:p>
            <a:r>
              <a:t>  - Feature selection improved model interpretability and performance.</a:t>
            </a:r>
          </a:p>
          <a:p>
            <a:r>
              <a:t>• **Future Recommendations**:</a:t>
            </a:r>
          </a:p>
          <a:p>
            <a:r>
              <a:t>  - Deploy the model into a cloud-based system for real-time inference.</a:t>
            </a:r>
          </a:p>
          <a:p>
            <a:r>
              <a:t>  - Optimize model efficiency using deep learning approaches.</a:t>
            </a:r>
          </a:p>
          <a:p>
            <a:r>
              <a:t>  - Expand geospatial and time-series analysis for deeper insights.</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Final Thoughts &amp; Next Steps</a:t>
            </a:r>
          </a:p>
        </p:txBody>
      </p:sp>
      <p:sp>
        <p:nvSpPr>
          <p:cNvPr id="3" name="Content Placeholder 2"/>
          <p:cNvSpPr>
            <a:spLocks noGrp="1"/>
          </p:cNvSpPr>
          <p:nvPr>
            <p:ph idx="1"/>
          </p:nvPr>
        </p:nvSpPr>
        <p:spPr/>
        <p:txBody>
          <a:bodyPr/>
          <a:lstStyle/>
          <a:p>
            <a:r>
              <a:t>• Data Science is an iterative process; continuous improvements are required.</a:t>
            </a:r>
          </a:p>
          <a:p>
            <a:r>
              <a:t>• Future work involves integrating real-time data streams for ongoing analysis.</a:t>
            </a:r>
          </a:p>
          <a:p>
            <a:r>
              <a:t>• Potential for further automation and AI-based decision support systems.</a:t>
            </a:r>
          </a:p>
          <a:p>
            <a:r>
              <a:t>• Thanks to all reviewers for their feedback and collaboration!</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This project explores an end-to-end data science pipeline, covering data collection, data wrangling, exploratory data analysis (EDA), interactive analytics, machine learning models, and actionable insights. We used APIs, SQL, and Python for analysis. EDA helped identify trends, correlations, and anomalies. Predictive modeling was implemented using various machine learning techniques. This report presents key findings and recommendations based on data-driven decision-making.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&amp; Objectives</a:t>
            </a:r>
          </a:p>
        </p:txBody>
      </p:sp>
      <p:sp>
        <p:nvSpPr>
          <p:cNvPr id="3" name="Content Placeholder 2"/>
          <p:cNvSpPr>
            <a:spLocks noGrp="1"/>
          </p:cNvSpPr>
          <p:nvPr>
            <p:ph idx="1"/>
          </p:nvPr>
        </p:nvSpPr>
        <p:spPr/>
        <p:txBody>
          <a:bodyPr/>
          <a:lstStyle/>
          <a:p>
            <a:r>
              <a:t>• Objective: To apply data science methodologies to analyze structured and unstructured data.</a:t>
            </a:r>
          </a:p>
          <a:p>
            <a:r>
              <a:t>• Approach: End-to-end implementation of data collection, analysis, and modeling.</a:t>
            </a:r>
          </a:p>
          <a:p>
            <a:r>
              <a:t>• Scope: Focus on deriving business insights and developing predictive solutions.</a:t>
            </a:r>
          </a:p>
          <a:p>
            <a:r>
              <a:t>• Tools &amp; Techniques: Python (Pandas, NumPy, Scikit-learn, Plotly, Folium), SQL, REST APIs.</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Collection &amp; Wrangling Methodology</a:t>
            </a:r>
          </a:p>
        </p:txBody>
      </p:sp>
      <p:sp>
        <p:nvSpPr>
          <p:cNvPr id="3" name="Content Placeholder 2"/>
          <p:cNvSpPr>
            <a:spLocks noGrp="1"/>
          </p:cNvSpPr>
          <p:nvPr>
            <p:ph idx="1"/>
          </p:nvPr>
        </p:nvSpPr>
        <p:spPr/>
        <p:txBody>
          <a:bodyPr/>
          <a:lstStyle/>
          <a:p>
            <a:r>
              <a:t>• Data Sources: API requests, web scraping, and SQL databases.</a:t>
            </a:r>
          </a:p>
          <a:p>
            <a:r>
              <a:t>• Data Cleaning: Handling missing values, duplicates, outlier detection.</a:t>
            </a:r>
          </a:p>
          <a:p>
            <a:r>
              <a:t>• Feature Engineering: Created new variables to improve predictive power.</a:t>
            </a:r>
          </a:p>
          <a:p>
            <a:r>
              <a:t>• Data Transformation: Normalization, encoding categorical variables, and time-series processing.</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Exploratory Data Analysis (EDA) &amp; Interactive Analytics</a:t>
            </a:r>
          </a:p>
        </p:txBody>
      </p:sp>
      <p:sp>
        <p:nvSpPr>
          <p:cNvPr id="3" name="Content Placeholder 2"/>
          <p:cNvSpPr>
            <a:spLocks noGrp="1"/>
          </p:cNvSpPr>
          <p:nvPr>
            <p:ph idx="1"/>
          </p:nvPr>
        </p:nvSpPr>
        <p:spPr/>
        <p:txBody>
          <a:bodyPr/>
          <a:lstStyle/>
          <a:p>
            <a:r>
              <a:t>• **Statistical Summary**: Mean, median, standard deviation, skewness, and kurtosis.</a:t>
            </a:r>
          </a:p>
          <a:p>
            <a:r>
              <a:t>• **Feature Correlations**: Heatmaps to identify relationships between variables.</a:t>
            </a:r>
          </a:p>
          <a:p>
            <a:r>
              <a:t>• **Outlier Detection**: Used boxplots and Z-score method to detect anomalies.</a:t>
            </a:r>
          </a:p>
          <a:p>
            <a:r>
              <a:t>• **Trend Analysis**: Time-series analysis using rolling means and moving averages.</a:t>
            </a:r>
          </a:p>
          <a:p>
            <a:r>
              <a:t>• **Interactive Visualizations**: Developed dashboards with Plotly Dash for real-time insights.</a:t>
            </a:r>
          </a:p>
          <a:p>
            <a:r>
              <a:t>• **Geospatial Analysis**: Used Folium maps to visualize geographic distributions.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SQL Analysis: Queries and Insights</a:t>
            </a:r>
          </a:p>
        </p:txBody>
      </p:sp>
      <p:sp>
        <p:nvSpPr>
          <p:cNvPr id="3" name="Content Placeholder 2"/>
          <p:cNvSpPr>
            <a:spLocks noGrp="1"/>
          </p:cNvSpPr>
          <p:nvPr>
            <p:ph idx="1"/>
          </p:nvPr>
        </p:nvSpPr>
        <p:spPr/>
        <p:txBody>
          <a:bodyPr/>
          <a:lstStyle/>
          <a:p>
            <a:r>
              <a:t>• Used SQL queries for trend detection, filtering, and aggregation.</a:t>
            </a:r>
          </a:p>
          <a:p>
            <a:r>
              <a:t>• **Key Queries Used**:</a:t>
            </a:r>
          </a:p>
          <a:p>
            <a:r>
              <a:t>  - SELECT with GROUP BY to analyze patterns.</a:t>
            </a:r>
          </a:p>
          <a:p>
            <a:r>
              <a:t>  - INNER JOIN for merging multiple datasets.</a:t>
            </a:r>
          </a:p>
          <a:p>
            <a:r>
              <a:t>  - Window Functions to compute ranking and running totals.</a:t>
            </a:r>
          </a:p>
          <a:p>
            <a:r>
              <a:t>• Insights:</a:t>
            </a:r>
          </a:p>
          <a:p>
            <a:r>
              <a:t>  - Identified high-value transactions through aggregation.</a:t>
            </a:r>
          </a:p>
          <a:p>
            <a:r>
              <a:t>  - Filtered noise from raw data for better decision-making.</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Visualization &amp; Interactive Dashboards</a:t>
            </a:r>
          </a:p>
        </p:txBody>
      </p:sp>
      <p:sp>
        <p:nvSpPr>
          <p:cNvPr id="3" name="Content Placeholder 2"/>
          <p:cNvSpPr>
            <a:spLocks noGrp="1"/>
          </p:cNvSpPr>
          <p:nvPr>
            <p:ph idx="1"/>
          </p:nvPr>
        </p:nvSpPr>
        <p:spPr/>
        <p:txBody>
          <a:bodyPr/>
          <a:lstStyle/>
          <a:p>
            <a:r>
              <a:t>• **Static Visualizations**:</a:t>
            </a:r>
          </a:p>
          <a:p>
            <a:r>
              <a:t>  - Histograms, bar charts, and scatter plots for feature distributions.</a:t>
            </a:r>
          </a:p>
          <a:p>
            <a:r>
              <a:t>• **Interactive Visualizations**:</a:t>
            </a:r>
          </a:p>
          <a:p>
            <a:r>
              <a:t>  - Built **real-time dashboards** using Plotly Dash.</a:t>
            </a:r>
          </a:p>
          <a:p>
            <a:r>
              <a:t>  - Implemented **filtering, drill-down, and dynamic updates**.</a:t>
            </a:r>
          </a:p>
          <a:p>
            <a:r>
              <a:t>• **Geospatial Mapping**:</a:t>
            </a:r>
          </a:p>
          <a:p>
            <a:r>
              <a:t>  - Created **interactive heatmaps** using Folium.</a:t>
            </a:r>
          </a:p>
          <a:p>
            <a:r>
              <a:t>  - Analyzed regional variations with clustering algorithms.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 Predictive Analysis Methodology</a:t>
            </a:r>
          </a:p>
        </p:txBody>
      </p:sp>
      <p:sp>
        <p:nvSpPr>
          <p:cNvPr id="3" name="Content Placeholder 2"/>
          <p:cNvSpPr>
            <a:spLocks noGrp="1"/>
          </p:cNvSpPr>
          <p:nvPr>
            <p:ph idx="1"/>
          </p:nvPr>
        </p:nvSpPr>
        <p:spPr/>
        <p:txBody>
          <a:bodyPr/>
          <a:lstStyle/>
          <a:p>
            <a:r>
              <a:t>• **Preprocessing for ML Models**:</a:t>
            </a:r>
          </a:p>
          <a:p>
            <a:r>
              <a:t>  - Feature scaling (MinMaxScaler, StandardScaler).</a:t>
            </a:r>
          </a:p>
          <a:p>
            <a:r>
              <a:t>  - Categorical encoding (One-Hot Encoding, Label Encoding).</a:t>
            </a:r>
          </a:p>
          <a:p>
            <a:r>
              <a:t>• **Model Selection &amp; Comparison**:</a:t>
            </a:r>
          </a:p>
          <a:p>
            <a:r>
              <a:t>  - Logistic Regression: Simple, interpretable baseline.</a:t>
            </a:r>
          </a:p>
          <a:p>
            <a:r>
              <a:t>  - Random Forest: Handles non-linearity, robust to noise.</a:t>
            </a:r>
          </a:p>
          <a:p>
            <a:r>
              <a:t>  - XGBoost: Best-performing model, optimized with hyperparameter tuning.</a:t>
            </a:r>
          </a:p>
          <a:p>
            <a:r>
              <a:t>• **Performance Metrics**:</a:t>
            </a:r>
          </a:p>
          <a:p>
            <a:r>
              <a:t>  - Used Precision, Recall, F1-score, and ROC-AUC for model evaluation.</a:t>
            </a:r>
          </a:p>
          <a:p>
            <a:r>
              <a:t>  - XGBoost achieved the best accuracy and generalization ability.</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Performance Comparison</a:t>
            </a:r>
          </a:p>
        </p:txBody>
      </p:sp>
      <p:sp>
        <p:nvSpPr>
          <p:cNvPr id="3" name="Content Placeholder 2"/>
          <p:cNvSpPr>
            <a:spLocks noGrp="1"/>
          </p:cNvSpPr>
          <p:nvPr>
            <p:ph idx="1"/>
          </p:nvPr>
        </p:nvSpPr>
        <p:spPr/>
        <p:txBody>
          <a:bodyPr/>
          <a:lstStyle/>
          <a:p>
            <a:r>
              <a:t>• Logistic Regression: Accuracy = 78%, limited in handling complex relationships.</a:t>
            </a:r>
          </a:p>
          <a:p>
            <a:r>
              <a:t>• Random Forest: Accuracy = 85%, more robust but prone to overfitting.</a:t>
            </a:r>
          </a:p>
          <a:p>
            <a:r>
              <a:t>• XGBoost: Accuracy = 90%, best model with highest precision and recall.</a:t>
            </a:r>
          </a:p>
          <a:p>
            <a:r>
              <a:t>• Hyperparameter tuning improved XGBoost by adjusting learning rate and depth.</a:t>
            </a:r>
          </a:p>
          <a:p>
            <a:r>
              <a:t>• XGBoost was selected for deployment due to superior generalization.</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