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Capstone Project: Data Science Journey</a:t>
            </a:r>
          </a:p>
        </p:txBody>
      </p:sp>
      <p:sp>
        <p:nvSpPr>
          <p:cNvPr id="3" name="Subtitle 2"/>
          <p:cNvSpPr>
            <a:spLocks noGrp="1"/>
          </p:cNvSpPr>
          <p:nvPr>
            <p:ph type="subTitle" idx="1"/>
          </p:nvPr>
        </p:nvSpPr>
        <p:spPr/>
        <p:txBody>
          <a:bodyPr/>
          <a:lstStyle/>
          <a:p>
            <a:r>
              <a:t>Exploring Data Science from Data Collection to Predictive Modeling</a:t>
            </a:r>
          </a:p>
          <a:p>
            <a:r>
              <a:t>A Comprehensive Technical Report Covering Key Insights, Methodologies, and Future Recommendations</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Conclusion &amp; Future Recommendations</a:t>
            </a:r>
          </a:p>
        </p:txBody>
      </p:sp>
      <p:sp>
        <p:nvSpPr>
          <p:cNvPr id="3" name="Content Placeholder 2"/>
          <p:cNvSpPr>
            <a:spLocks noGrp="1"/>
          </p:cNvSpPr>
          <p:nvPr>
            <p:ph idx="1"/>
          </p:nvPr>
        </p:nvSpPr>
        <p:spPr/>
        <p:txBody>
          <a:bodyPr/>
          <a:lstStyle/>
          <a:p>
            <a:r>
              <a:t>This project successfully applied data science methodologies to extract insights and build predictive models.</a:t>
            </a:r>
          </a:p>
          <a:p>
            <a:r>
              <a:t>Key takeaways:</a:t>
            </a:r>
          </a:p>
          <a:p>
            <a:r>
              <a:t>• Data preprocessing and feature engineering significantly impact model performance.</a:t>
            </a:r>
          </a:p>
          <a:p>
            <a:r>
              <a:t>• Interactive visualizations enhance data exploration and stakeholder understanding.</a:t>
            </a:r>
          </a:p>
          <a:p>
            <a:r>
              <a:t>• XGBoost emerged as the best-performing model, with strong predictive capabilities.</a:t>
            </a:r>
          </a:p>
          <a:p>
            <a:r>
              <a:t>Future recommendations include:</a:t>
            </a:r>
          </a:p>
          <a:p>
            <a:r>
              <a:t>• Deployment of the model into production for real-time predictions.</a:t>
            </a:r>
          </a:p>
          <a:p>
            <a:r>
              <a:t>• Optimization with deep learning techniques for further improvement.</a:t>
            </a:r>
          </a:p>
          <a:p>
            <a:r>
              <a:t>• Integration with business intelligence tools to make insights more accessible.</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Executive Summary</a:t>
            </a:r>
          </a:p>
        </p:txBody>
      </p:sp>
      <p:sp>
        <p:nvSpPr>
          <p:cNvPr id="3" name="Content Placeholder 2"/>
          <p:cNvSpPr>
            <a:spLocks noGrp="1"/>
          </p:cNvSpPr>
          <p:nvPr>
            <p:ph idx="1"/>
          </p:nvPr>
        </p:nvSpPr>
        <p:spPr/>
        <p:txBody>
          <a:bodyPr/>
          <a:lstStyle/>
          <a:p>
            <a:r>
              <a:t>This capstone project explores the full data science pipeline, from data collection and cleaning to visualization and predictive modeling. The study leverages multiple data sources, SQL for analysis, and advanced machine learning models. We aim to identify patterns, derive meaningful insights, and build predictive solutions that can be applied in real-world scenarios. Our findings reveal key trends and predictive models that can enhance decision-making.</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Introduction: Project Objectives</a:t>
            </a:r>
          </a:p>
        </p:txBody>
      </p:sp>
      <p:sp>
        <p:nvSpPr>
          <p:cNvPr id="3" name="Content Placeholder 2"/>
          <p:cNvSpPr>
            <a:spLocks noGrp="1"/>
          </p:cNvSpPr>
          <p:nvPr>
            <p:ph idx="1"/>
          </p:nvPr>
        </p:nvSpPr>
        <p:spPr/>
        <p:txBody>
          <a:bodyPr/>
          <a:lstStyle/>
          <a:p>
            <a:r>
              <a:t>The primary objective of this project is to apply advanced data science techniques to analyze and predict trends based on real-world datasets. This project integrates multiple methodologies including:</a:t>
            </a:r>
          </a:p>
          <a:p>
            <a:r>
              <a:t>• Data Collection: APIs, web scraping, and databases.</a:t>
            </a:r>
          </a:p>
          <a:p>
            <a:r>
              <a:t>• Data Wrangling: Cleaning, handling missing values, feature engineering.</a:t>
            </a:r>
          </a:p>
          <a:p>
            <a:r>
              <a:t>• Exploratory Data Analysis: Statistical summaries, correlations, and visual analytics.</a:t>
            </a:r>
          </a:p>
          <a:p>
            <a:r>
              <a:t>• Predictive Analysis: Building and evaluating machine learning models.</a:t>
            </a:r>
          </a:p>
          <a:p>
            <a:r>
              <a:t>• Visualization: Creating interactive dashboards and geospatial analyses.</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Data Collection &amp; Preprocessing</a:t>
            </a:r>
          </a:p>
        </p:txBody>
      </p:sp>
      <p:sp>
        <p:nvSpPr>
          <p:cNvPr id="3" name="Content Placeholder 2"/>
          <p:cNvSpPr>
            <a:spLocks noGrp="1"/>
          </p:cNvSpPr>
          <p:nvPr>
            <p:ph idx="1"/>
          </p:nvPr>
        </p:nvSpPr>
        <p:spPr/>
        <p:txBody>
          <a:bodyPr/>
          <a:lstStyle/>
          <a:p>
            <a:r>
              <a:t>In this project, data was collected from multiple sources:</a:t>
            </a:r>
          </a:p>
          <a:p>
            <a:r>
              <a:t>• **APIs**: Retrieved real-time data using RESTful API endpoints.</a:t>
            </a:r>
          </a:p>
          <a:p>
            <a:r>
              <a:t>• **Web Scraping**: Extracted relevant information from structured and semi-structured websites.</a:t>
            </a:r>
          </a:p>
          <a:p>
            <a:r>
              <a:t>• **SQL Databases**: Queried structured datasets to filter and aggregate key insights.</a:t>
            </a:r>
          </a:p>
          <a:p>
            <a:r>
              <a:t>Preprocessing included handling missing values, normalizing data, encoding categorical features, and ensuring data consistency.</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Exploratory Data Analysis (EDA) &amp; Insights</a:t>
            </a:r>
          </a:p>
        </p:txBody>
      </p:sp>
      <p:sp>
        <p:nvSpPr>
          <p:cNvPr id="3" name="Content Placeholder 2"/>
          <p:cNvSpPr>
            <a:spLocks noGrp="1"/>
          </p:cNvSpPr>
          <p:nvPr>
            <p:ph idx="1"/>
          </p:nvPr>
        </p:nvSpPr>
        <p:spPr/>
        <p:txBody>
          <a:bodyPr/>
          <a:lstStyle/>
          <a:p>
            <a:r>
              <a:t>EDA helps us uncover hidden patterns and trends within our dataset:</a:t>
            </a:r>
          </a:p>
          <a:p>
            <a:r>
              <a:t>• **Univariate Analysis**: Examined the distribution of individual features.</a:t>
            </a:r>
          </a:p>
          <a:p>
            <a:r>
              <a:t>• **Bivariate Analysis**: Analyzed relationships between key variables using scatter plots, heatmaps, and correlation matrices.</a:t>
            </a:r>
          </a:p>
          <a:p>
            <a:r>
              <a:t>• **Outlier Detection**: Used box plots and statistical methods to identify anomalies.</a:t>
            </a:r>
          </a:p>
          <a:p>
            <a:r>
              <a:t>• **Feature Engineering**: Created new features to improve predictive performance.</a:t>
            </a:r>
          </a:p>
          <a:p>
            <a:r>
              <a:t>• **Interactive Visualizations**: Built dynamic graphs to explore trends more effectively.</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SQL Analysis: Queries and Findings</a:t>
            </a:r>
          </a:p>
        </p:txBody>
      </p:sp>
      <p:sp>
        <p:nvSpPr>
          <p:cNvPr id="3" name="Content Placeholder 2"/>
          <p:cNvSpPr>
            <a:spLocks noGrp="1"/>
          </p:cNvSpPr>
          <p:nvPr>
            <p:ph idx="1"/>
          </p:nvPr>
        </p:nvSpPr>
        <p:spPr/>
        <p:txBody>
          <a:bodyPr/>
          <a:lstStyle/>
          <a:p>
            <a:r>
              <a:t>SQL was used extensively to analyze structured data:</a:t>
            </a:r>
          </a:p>
          <a:p>
            <a:r>
              <a:t>• **Aggregate Functions**: Used COUNT, AVG, SUM, and GROUP BY to derive meaningful statistics.</a:t>
            </a:r>
          </a:p>
          <a:p>
            <a:r>
              <a:t>• **Filtering &amp; Joins**: Merged multiple tables to enhance data completeness and perform deep insights.</a:t>
            </a:r>
          </a:p>
          <a:p>
            <a:r>
              <a:t>• **Window Functions**: Implemented ranking and running totals for time-series analysis.</a:t>
            </a:r>
          </a:p>
          <a:p>
            <a:r>
              <a:t>Findings from SQL analysis helped shape our machine learning models by identifying key business patterns.</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Data Visualization: Interactive Dashboards</a:t>
            </a:r>
          </a:p>
        </p:txBody>
      </p:sp>
      <p:sp>
        <p:nvSpPr>
          <p:cNvPr id="3" name="Content Placeholder 2"/>
          <p:cNvSpPr>
            <a:spLocks noGrp="1"/>
          </p:cNvSpPr>
          <p:nvPr>
            <p:ph idx="1"/>
          </p:nvPr>
        </p:nvSpPr>
        <p:spPr/>
        <p:txBody>
          <a:bodyPr/>
          <a:lstStyle/>
          <a:p>
            <a:r>
              <a:t>Effective visualization is key to understanding data. We created interactive dashboards using:</a:t>
            </a:r>
          </a:p>
          <a:p>
            <a:r>
              <a:t>• **Plotly Dash**: Built real-time dashboards with drill-down capabilities.</a:t>
            </a:r>
          </a:p>
          <a:p>
            <a:r>
              <a:t>• **Seaborn &amp; Matplotlib**: Used statistical visualizations to highlight distributions and trends.</a:t>
            </a:r>
          </a:p>
          <a:p>
            <a:r>
              <a:t>• **Folium for Geospatial Mapping**: Analyzed regional variations using heatmaps and clustering.</a:t>
            </a:r>
          </a:p>
          <a:p>
            <a:r>
              <a:t>Visualizing the data provided key insights, including seasonal patterns and anomalies.</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Predictive Modeling: Machine Learning Approach</a:t>
            </a:r>
          </a:p>
        </p:txBody>
      </p:sp>
      <p:sp>
        <p:nvSpPr>
          <p:cNvPr id="3" name="Content Placeholder 2"/>
          <p:cNvSpPr>
            <a:spLocks noGrp="1"/>
          </p:cNvSpPr>
          <p:nvPr>
            <p:ph idx="1"/>
          </p:nvPr>
        </p:nvSpPr>
        <p:spPr/>
        <p:txBody>
          <a:bodyPr/>
          <a:lstStyle/>
          <a:p>
            <a:r>
              <a:t>We applied multiple machine learning models to classify and predict outcomes:</a:t>
            </a:r>
          </a:p>
          <a:p>
            <a:r>
              <a:t>• **Logistic Regression**: Simple yet interpretable model for baseline predictions.</a:t>
            </a:r>
          </a:p>
          <a:p>
            <a:r>
              <a:t>• **Random Forest**: A more powerful model to handle non-linearity and feature importance.</a:t>
            </a:r>
          </a:p>
          <a:p>
            <a:r>
              <a:t>• **XGBoost**: Optimized gradient boosting model that achieved the highest accuracy.</a:t>
            </a:r>
          </a:p>
          <a:p>
            <a:r>
              <a:t>• **Model Evaluation Metrics**: Precision, Recall, F1-score, and ROC-AUC were used to assess performance.</a:t>
            </a:r>
          </a:p>
          <a:p>
            <a:r>
              <a:t>Results indicated that XGBoost outperformed other models due to its robustness in handling complex data patterns.</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Model Performance Comparison &amp; Insights</a:t>
            </a:r>
          </a:p>
        </p:txBody>
      </p:sp>
      <p:sp>
        <p:nvSpPr>
          <p:cNvPr id="3" name="Content Placeholder 2"/>
          <p:cNvSpPr>
            <a:spLocks noGrp="1"/>
          </p:cNvSpPr>
          <p:nvPr>
            <p:ph idx="1"/>
          </p:nvPr>
        </p:nvSpPr>
        <p:spPr/>
        <p:txBody>
          <a:bodyPr/>
          <a:lstStyle/>
          <a:p>
            <a:r>
              <a:t>Model performance comparison:</a:t>
            </a:r>
          </a:p>
          <a:p>
            <a:r>
              <a:t>• **Logistic Regression**: Accuracy = 78%, Simple and interpretable but limited in complex relationships.</a:t>
            </a:r>
          </a:p>
          <a:p>
            <a:r>
              <a:t>• **Random Forest**: Accuracy = 85%, Captured non-linearity but prone to overfitting.</a:t>
            </a:r>
          </a:p>
          <a:p>
            <a:r>
              <a:t>• **XGBoost**: Accuracy = 90%, Best-performing model with optimal precision and recall.</a:t>
            </a:r>
          </a:p>
          <a:p>
            <a:r>
              <a:t>• **Final Model Selection**: XGBoost was chosen due to its superior performance and ability to handle large datasets effectively.</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