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74" r:id="rId9"/>
    <p:sldId id="275" r:id="rId10"/>
    <p:sldId id="276" r:id="rId11"/>
    <p:sldId id="277" r:id="rId12"/>
    <p:sldId id="261" r:id="rId13"/>
    <p:sldId id="265" r:id="rId14"/>
    <p:sldId id="266" r:id="rId15"/>
    <p:sldId id="268" r:id="rId16"/>
    <p:sldId id="269" r:id="rId17"/>
    <p:sldId id="263" r:id="rId18"/>
    <p:sldId id="270" r:id="rId19"/>
    <p:sldId id="271" r:id="rId20"/>
    <p:sldId id="272" r:id="rId21"/>
    <p:sldId id="279" r:id="rId22"/>
    <p:sldId id="278" r:id="rId23"/>
    <p:sldId id="273" r:id="rId24"/>
    <p:sldId id="280" r:id="rId25"/>
    <p:sldId id="28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9C623A-14D1-4CF0-9608-9050D12B7101}">
          <p14:sldIdLst>
            <p14:sldId id="256"/>
            <p14:sldId id="257"/>
          </p14:sldIdLst>
        </p14:section>
        <p14:section name="XML recap" id="{518E0ACC-D4D3-48CA-BF18-1F5C6FEBDEFC}">
          <p14:sldIdLst>
            <p14:sldId id="258"/>
            <p14:sldId id="259"/>
          </p14:sldIdLst>
        </p14:section>
        <p14:section name="Custom functions" id="{75E382AF-840C-4DFF-BE23-9C5009684D0B}">
          <p14:sldIdLst>
            <p14:sldId id="260"/>
            <p14:sldId id="264"/>
            <p14:sldId id="267"/>
            <p14:sldId id="274"/>
            <p14:sldId id="275"/>
            <p14:sldId id="276"/>
            <p14:sldId id="277"/>
          </p14:sldIdLst>
        </p14:section>
        <p14:section name="Installing and using packages" id="{F7AD8704-2217-48B8-91F5-86340DBFBEC4}">
          <p14:sldIdLst>
            <p14:sldId id="261"/>
            <p14:sldId id="265"/>
            <p14:sldId id="266"/>
          </p14:sldIdLst>
        </p14:section>
        <p14:section name="Loading xml files into R" id="{54B2EB26-7276-4F2C-ACF0-F96EDE440C80}">
          <p14:sldIdLst>
            <p14:sldId id="268"/>
            <p14:sldId id="269"/>
          </p14:sldIdLst>
        </p14:section>
        <p14:section name="XML package functions" id="{EE9E8042-0E5E-4287-AC7C-5DD3BCC30B99}">
          <p14:sldIdLst>
            <p14:sldId id="263"/>
            <p14:sldId id="270"/>
            <p14:sldId id="271"/>
            <p14:sldId id="272"/>
            <p14:sldId id="279"/>
            <p14:sldId id="278"/>
            <p14:sldId id="273"/>
            <p14:sldId id="280"/>
            <p14:sldId id="281"/>
          </p14:sldIdLst>
        </p14:section>
        <p14:section name="sapply, lapply" id="{A3EA3183-AF2F-489D-A973-DDDEE275A549}">
          <p14:sldIdLst>
            <p14:sldId id="262"/>
          </p14:sldIdLst>
        </p14:section>
        <p14:section name="for-loops" id="{2BB2B4C7-5DB9-499C-B506-D1F29177016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83C5-5F77-3596-A3B1-49EDA45F7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C495A-D5A9-A1A8-2ED4-87A11E74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7EE3-44C5-C565-0C28-8B1EDD4A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2E76D-A3AF-D460-9023-C06FBE3B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1073-EF29-5A98-97B4-AD5F6E6E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31-1992-ACE3-CD6E-29B11373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7B48B-E763-0F28-AD55-94E546B8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090E-BC5A-BABC-3469-3350B45F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4F78-1209-6126-A1B4-291F2E92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E772-2122-FE9E-A786-B9D1DAB1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4EA57-7C9E-3422-2140-37AB41D58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BD2C-2A26-A640-E4C6-E3417BEFA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638F-D234-5C9D-7161-7C6F5E27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2E99-0232-7E82-679A-88E6D6DA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43A6-EDE6-F867-C998-9A7CB3D0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012A-49F6-BB6E-CEAF-B29A5A6D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C403-5C84-F2DC-F384-8EEB5387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7AB7-2B4B-0B4B-2ADE-E41BC87A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530A3-D53E-14A2-7C57-21BDE47A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C80A-A4C3-C167-A689-593B2C0D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F63B-FA0A-E369-C2FE-71579AA4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1054-11BD-545F-AC09-F5376F46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F3A2-DA83-2BB2-6405-C9816063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227C-3E20-7788-1C30-A58F5D49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CAC2-D082-9663-F319-61740B6D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DC50-7A90-A108-0046-6C224CA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F7B9-76E9-B2C0-E171-515B3C3AF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CF750-B541-0E22-ACAF-02B7BE53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BFF3A-6E93-E64F-FFEA-8D60D039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EB16-C92B-3487-045C-4E86ADCD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E4875-3888-BA74-9D64-A2C2F665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47A1-CB06-1473-8A61-D8FB652C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C58F2-950B-3E67-ECB1-4D07BE42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EA342-8DD9-7CB6-0CA5-B281B7D9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F1F2E-8405-005B-E912-25933EC0C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A155C-F4E2-6804-B8C2-016A85641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ADEB7-2533-6B49-5037-FE0A7264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5F97B-1907-0F22-9BF7-6879670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970C0-A790-4094-9CEE-4C136139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34F-2B6D-AE64-149C-D6B6E1AD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B0A7E-99F6-9764-4E57-B4E4E3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6351B-B693-0B2F-A5F2-79AEECDE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0C8C0-30F3-50D9-5D2D-51E51942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CD0E4-30ED-FF55-4011-6C11A8DA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D9E8-48EA-5782-0735-34E654CE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ECAAD-688E-165B-CEDB-CFAE8A17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1F3B-808F-3C71-ED90-2B2707A6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009F-11B5-DAAC-2190-0A085096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0E5A2-9596-805A-7B6B-0DB7EB97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F4957-D1D8-002A-223C-53B1B06B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EB22A-7EFD-8E12-4A19-A4FF29F7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E462B-8A33-C3D2-F8DD-B0C03C39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A8A2-9D83-57B2-364F-C7519A3B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92066-278E-E8E8-9ED1-698150945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76996-C392-50C1-8509-EB4C0B522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83B6-C508-7B12-0FBB-68B582F2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13806-81C5-DD44-C4C6-ECB23281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9C79D-4D62-ADF2-4FB5-9F1B65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756C2-C5A5-9563-F103-C39C0E1E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1827-DDC1-45F7-ABAE-A005B073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10F5-A932-0310-34A0-79FF54BE8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ABEA-6F55-43C6-BABD-C9147FCBC30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FEF6-EE9A-89C5-3FF4-3E3649C9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D67C-F31C-C6E1-2832-A55F99E9C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936A-07DE-4DCD-9B97-0EAF9CBB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03C-D10C-BBF6-E6FC-70BD1D2FF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Corpus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81D24-AD4D-D68A-C087-6C46AE537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J.R. Tallman</a:t>
            </a:r>
          </a:p>
          <a:p>
            <a:r>
              <a:rPr lang="en-US" dirty="0"/>
              <a:t>2023-12-15</a:t>
            </a:r>
          </a:p>
        </p:txBody>
      </p:sp>
    </p:spTree>
    <p:extLst>
      <p:ext uri="{BB962C8B-B14F-4D97-AF65-F5344CB8AC3E}">
        <p14:creationId xmlns:p14="http://schemas.microsoft.com/office/powerpoint/2010/main" val="394384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656F-E3E3-8638-76E9-2DD0C9F5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D88D-C4D2-168D-FED6-0FADBBDB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7075"/>
          </a:xfrm>
        </p:spPr>
        <p:txBody>
          <a:bodyPr/>
          <a:lstStyle/>
          <a:p>
            <a:r>
              <a:rPr lang="en-US" sz="2400" dirty="0"/>
              <a:t>Rewrite the function so that w can choose how many sides the die has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0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588659-33B0-7699-1512-C3CC8618F721}"/>
              </a:ext>
            </a:extLst>
          </p:cNvPr>
          <p:cNvSpPr txBox="1"/>
          <p:nvPr/>
        </p:nvSpPr>
        <p:spPr>
          <a:xfrm>
            <a:off x="2876550" y="1957919"/>
            <a:ext cx="6096000" cy="271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(sides)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die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sides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first_die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second_die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first_die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second_die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 2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6A7B-3284-DE55-CDA9-B4774F2F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4734-0E78-1E3C-9687-4B71209C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Packages </a:t>
            </a:r>
            <a:r>
              <a:rPr lang="en-US" dirty="0"/>
              <a:t>contain functions people wrote (and sometimes datasets) </a:t>
            </a:r>
          </a:p>
          <a:p>
            <a:endParaRPr lang="en-US" i="1" dirty="0"/>
          </a:p>
          <a:p>
            <a:r>
              <a:rPr lang="en-US" dirty="0"/>
              <a:t>You can install packages in R with the function </a:t>
            </a:r>
            <a:r>
              <a:rPr lang="en-US" dirty="0" err="1"/>
              <a:t>install.package</a:t>
            </a:r>
            <a:r>
              <a:rPr lang="en-US" dirty="0"/>
              <a:t>(“”)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Just because you have installed the package does not mean it is </a:t>
            </a:r>
            <a:r>
              <a:rPr lang="en-US" i="1" dirty="0"/>
              <a:t>loaded </a:t>
            </a:r>
            <a:r>
              <a:rPr lang="en-US" dirty="0"/>
              <a:t>in your current R session</a:t>
            </a:r>
          </a:p>
          <a:p>
            <a:endParaRPr lang="en-US" dirty="0"/>
          </a:p>
          <a:p>
            <a:r>
              <a:rPr lang="en-US" dirty="0"/>
              <a:t>So you have to use the function library() to load it to your current session.</a:t>
            </a:r>
          </a:p>
        </p:txBody>
      </p:sp>
    </p:spTree>
    <p:extLst>
      <p:ext uri="{BB962C8B-B14F-4D97-AF65-F5344CB8AC3E}">
        <p14:creationId xmlns:p14="http://schemas.microsoft.com/office/powerpoint/2010/main" val="60957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4B9B-3AF7-BEE1-1BBB-D769FBF9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2E0E8-0E34-924B-EE65-9E9D9768A168}"/>
              </a:ext>
            </a:extLst>
          </p:cNvPr>
          <p:cNvSpPr txBox="1"/>
          <p:nvPr/>
        </p:nvSpPr>
        <p:spPr>
          <a:xfrm>
            <a:off x="762000" y="1844764"/>
            <a:ext cx="3400425" cy="774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"xml2"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"XML"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76023-2E6A-BEAE-BAA8-60F17FCDEBE1}"/>
              </a:ext>
            </a:extLst>
          </p:cNvPr>
          <p:cNvSpPr txBox="1"/>
          <p:nvPr/>
        </p:nvSpPr>
        <p:spPr>
          <a:xfrm>
            <a:off x="838200" y="3197523"/>
            <a:ext cx="2476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(xml2)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(XML)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7F8D5-4ADF-89D7-6081-D89D7C422CFB}"/>
              </a:ext>
            </a:extLst>
          </p:cNvPr>
          <p:cNvSpPr txBox="1"/>
          <p:nvPr/>
        </p:nvSpPr>
        <p:spPr>
          <a:xfrm>
            <a:off x="5057774" y="1685926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These packages contain functions that help us analyze an XML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D8AC-F0CC-1196-F261-F95D41373701}"/>
              </a:ext>
            </a:extLst>
          </p:cNvPr>
          <p:cNvSpPr txBox="1"/>
          <p:nvPr/>
        </p:nvSpPr>
        <p:spPr>
          <a:xfrm>
            <a:off x="762000" y="51720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/web/packages/xml2/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5D73B-A4D3-3BB7-81B5-15A195A76EE9}"/>
              </a:ext>
            </a:extLst>
          </p:cNvPr>
          <p:cNvSpPr txBox="1"/>
          <p:nvPr/>
        </p:nvSpPr>
        <p:spPr>
          <a:xfrm>
            <a:off x="762000" y="5813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/web/packages/XML/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15CB7-71F9-F200-CBCE-8E3000105D3E}"/>
              </a:ext>
            </a:extLst>
          </p:cNvPr>
          <p:cNvSpPr txBox="1"/>
          <p:nvPr/>
        </p:nvSpPr>
        <p:spPr>
          <a:xfrm>
            <a:off x="5057774" y="3197523"/>
            <a:ext cx="516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Packages also have reference manuals that can be found online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A56317-54B6-6BD6-C386-8E13C0D2F057}"/>
              </a:ext>
            </a:extLst>
          </p:cNvPr>
          <p:cNvCxnSpPr>
            <a:stCxn id="13" idx="2"/>
          </p:cNvCxnSpPr>
          <p:nvPr/>
        </p:nvCxnSpPr>
        <p:spPr>
          <a:xfrm flipH="1">
            <a:off x="6381750" y="4028520"/>
            <a:ext cx="1257300" cy="11435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EBCE12-827F-D23F-EF6C-7F9F6FC46B7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81750" y="4028520"/>
            <a:ext cx="1257300" cy="1876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5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EF3-F4CD-F027-6645-68EE4C23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xml2 and XML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388F-3AAF-770D-80B2-D257B92B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2020818"/>
          </a:xfrm>
        </p:spPr>
        <p:txBody>
          <a:bodyPr/>
          <a:lstStyle/>
          <a:p>
            <a:r>
              <a:rPr lang="en-US" dirty="0"/>
              <a:t>The packages are designed for analyzing XML and HTML documents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ook cover with text&#10;&#10;Description automatically generated">
            <a:extLst>
              <a:ext uri="{FF2B5EF4-FFF2-40B4-BE49-F238E27FC236}">
                <a16:creationId xmlns:a16="http://schemas.microsoft.com/office/drawing/2014/main" id="{E864CDF0-1895-D2D9-5860-E3720974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828675"/>
            <a:ext cx="3490001" cy="498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3018C-710C-0B84-546E-58C8B59415A3}"/>
              </a:ext>
            </a:extLst>
          </p:cNvPr>
          <p:cNvSpPr txBox="1"/>
          <p:nvPr/>
        </p:nvSpPr>
        <p:spPr>
          <a:xfrm>
            <a:off x="1162877" y="6003235"/>
            <a:ext cx="968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Nolan, Deborah &amp; Duncan Temple Lang. 2014. XML and Web Technologies for Data Sciences with R. Springer.</a:t>
            </a:r>
          </a:p>
        </p:txBody>
      </p:sp>
    </p:spTree>
    <p:extLst>
      <p:ext uri="{BB962C8B-B14F-4D97-AF65-F5344CB8AC3E}">
        <p14:creationId xmlns:p14="http://schemas.microsoft.com/office/powerpoint/2010/main" val="379333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E27F-C39E-7198-DFDB-897DB948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05CB-7129-47FF-1F16-AACB1531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400"/>
          </a:xfrm>
        </p:spPr>
        <p:txBody>
          <a:bodyPr/>
          <a:lstStyle/>
          <a:p>
            <a:r>
              <a:rPr lang="en-US" dirty="0"/>
              <a:t>You can load xml files into R – you can actually read them directly in with </a:t>
            </a:r>
            <a:r>
              <a:rPr lang="en-US" dirty="0" err="1"/>
              <a:t>xmlParse</a:t>
            </a:r>
            <a:r>
              <a:rPr lang="en-US" dirty="0"/>
              <a:t>, but having an unparsed file gives you a little more flexibility.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669C9-27A6-3D51-43E0-0343182588D3}"/>
              </a:ext>
            </a:extLst>
          </p:cNvPr>
          <p:cNvSpPr txBox="1"/>
          <p:nvPr/>
        </p:nvSpPr>
        <p:spPr>
          <a:xfrm>
            <a:off x="838201" y="3609976"/>
            <a:ext cx="86296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idi_flex_81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read_xml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"/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YourPathway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/idi_sibidiri_0081.xml"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bnc_ae1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read_xml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"/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YourPathway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/A1E.xml"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idi_81_parsed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xmlParse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(idi_flex_81,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RECOVER)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ae1_parsed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xmlParse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(bnc_ae1,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RECOVER)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4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C93C2D-F102-E50C-4E30-0A066CB7AF5F}"/>
              </a:ext>
            </a:extLst>
          </p:cNvPr>
          <p:cNvSpPr txBox="1"/>
          <p:nvPr/>
        </p:nvSpPr>
        <p:spPr>
          <a:xfrm>
            <a:off x="176213" y="599683"/>
            <a:ext cx="8967787" cy="6037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idi_81_parsed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&lt;?xml version="1.0" encoding="UTF-8"?&gt;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&lt;document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xmlns:xsi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="http://www.w3.org/2001/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XMLSchema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-instance"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xsi:noNamespaceSchemaLocation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file:FlexInterlinear.xsd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&lt;interlinear-text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="46f74d1c-dc67-46a7-b0a8-6ad369d93175"&gt;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&lt;item type="title" lang="en"&gt;0081&lt;/item&gt;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&lt;paragraphs&gt;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&lt;paragraph&gt;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&lt;phrases&gt;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&lt;word&gt;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&lt;words&gt;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type="txt" lang="en"&gt;bi&lt;/item&gt;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&lt;morphemes&gt;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&lt;morph type="stem"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="d7f713e8-e8cf-11d3-9764-00c04f186933"&gt;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&lt;item type="txt" lang="en"&gt;bi&lt;/item&gt;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&lt;item type="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&lt;/morph&gt;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&lt;/morphemes&gt;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&lt;/word&gt;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lang="en"&gt;[&lt;/item&gt;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&lt;/word&gt;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&lt;word&gt;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300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6EA4-6256-62AE-C75B-2F6E3FF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R functions for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1D9F-BA02-4F78-B688-8FAAEBD3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xmlRoot</a:t>
            </a:r>
            <a:r>
              <a:rPr lang="en-US" dirty="0">
                <a:solidFill>
                  <a:srgbClr val="0070C0"/>
                </a:solidFill>
              </a:rPr>
              <a:t>(): </a:t>
            </a:r>
            <a:r>
              <a:rPr lang="en-US" dirty="0"/>
              <a:t>Retrieve the root</a:t>
            </a:r>
            <a:r>
              <a:rPr lang="en-US" b="1" dirty="0"/>
              <a:t> </a:t>
            </a:r>
            <a:r>
              <a:rPr lang="en-US" dirty="0"/>
              <a:t>of an xml document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xmlChildren</a:t>
            </a:r>
            <a:r>
              <a:rPr lang="en-US" dirty="0">
                <a:solidFill>
                  <a:srgbClr val="0070C0"/>
                </a:solidFill>
              </a:rPr>
              <a:t>(): </a:t>
            </a:r>
            <a:r>
              <a:rPr lang="en-US" dirty="0"/>
              <a:t>Gives a list of all the child nodes of a given xml node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xmlAttrs</a:t>
            </a:r>
            <a:r>
              <a:rPr lang="en-US" dirty="0">
                <a:solidFill>
                  <a:srgbClr val="0070C0"/>
                </a:solidFill>
              </a:rPr>
              <a:t>(): </a:t>
            </a:r>
            <a:r>
              <a:rPr lang="en-US" dirty="0"/>
              <a:t>Retrieve a named vector for all the child nodes of a given XML node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xmlSize</a:t>
            </a:r>
            <a:r>
              <a:rPr lang="en-US" dirty="0">
                <a:solidFill>
                  <a:srgbClr val="0070C0"/>
                </a:solidFill>
              </a:rPr>
              <a:t>(): </a:t>
            </a:r>
            <a:r>
              <a:rPr lang="en-US" dirty="0"/>
              <a:t>Get the number of child nodes of an XML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CAA81-E768-04E1-BAFC-A4840FD003AE}"/>
              </a:ext>
            </a:extLst>
          </p:cNvPr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Nolan, Deborah &amp; Duncan Temple Lang. 2014. XML and Web Technologies for Data Sciences with R. Springer.</a:t>
            </a:r>
          </a:p>
        </p:txBody>
      </p:sp>
    </p:spTree>
    <p:extLst>
      <p:ext uri="{BB962C8B-B14F-4D97-AF65-F5344CB8AC3E}">
        <p14:creationId xmlns:p14="http://schemas.microsoft.com/office/powerpoint/2010/main" val="391471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EB37-9852-59EF-695C-C2E82FD6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R/XML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076D-E230-3638-D74E-B323AFAF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650" y="3577005"/>
            <a:ext cx="4457700" cy="2603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main thing these functions do is they allow you to refer to certain nodes in the XML file.</a:t>
            </a:r>
          </a:p>
          <a:p>
            <a:endParaRPr lang="en-US" dirty="0"/>
          </a:p>
          <a:p>
            <a:r>
              <a:rPr lang="en-US" dirty="0"/>
              <a:t>They do this by turning the XML files into lists where certain nodes are elements.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791AB-5336-D07D-3B4D-FFAE93F95B1B}"/>
              </a:ext>
            </a:extLst>
          </p:cNvPr>
          <p:cNvSpPr txBox="1"/>
          <p:nvPr/>
        </p:nvSpPr>
        <p:spPr>
          <a:xfrm>
            <a:off x="361950" y="2071688"/>
            <a:ext cx="6143626" cy="4108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idi_81_parsed[[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"interlinear-text"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Error in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[[1]]: subscript out of bounds</a:t>
            </a:r>
            <a:endParaRPr lang="en-US" sz="1800" dirty="0">
              <a:effectLst/>
              <a:highlight>
                <a:srgbClr val="FF00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(idi_81_parsed)[[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"interlinear-text"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&lt;interlinear-text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="46f74d1c-dc67-46a7-b0a8-6ad369d93175"&gt;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&lt;item type="title" lang="en"&gt;0081&lt;/item&gt;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&lt;paragraphs&gt;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&lt;paragraph&gt;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&lt;phrases&gt;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&lt;word&gt;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&lt;words&gt;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...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3EF61-32C5-8616-54A7-49182E3EBC9E}"/>
              </a:ext>
            </a:extLst>
          </p:cNvPr>
          <p:cNvSpPr txBox="1"/>
          <p:nvPr/>
        </p:nvSpPr>
        <p:spPr>
          <a:xfrm>
            <a:off x="8392064" y="1591692"/>
            <a:ext cx="1399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Document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FBBC5-2975-8C50-F66B-C8D84CCD3E16}"/>
              </a:ext>
            </a:extLst>
          </p:cNvPr>
          <p:cNvSpPr txBox="1"/>
          <p:nvPr/>
        </p:nvSpPr>
        <p:spPr>
          <a:xfrm>
            <a:off x="8229600" y="2667000"/>
            <a:ext cx="1741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Interlinear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AE6A04-0660-050A-02AF-5BD63C700A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091882" y="1991802"/>
            <a:ext cx="8405" cy="67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61A4D6E1-1A63-17AC-66AB-7B2349611C3C}"/>
              </a:ext>
            </a:extLst>
          </p:cNvPr>
          <p:cNvSpPr/>
          <p:nvPr/>
        </p:nvSpPr>
        <p:spPr>
          <a:xfrm>
            <a:off x="5310188" y="1914525"/>
            <a:ext cx="4119562" cy="1662480"/>
          </a:xfrm>
          <a:prstGeom prst="arc">
            <a:avLst>
              <a:gd name="adj1" fmla="val 10465798"/>
              <a:gd name="adj2" fmla="val 19289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F39-E44B-E88A-56A9-A69DA7E1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R/XML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E782-0C46-D68B-43A0-E06E68FB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0" y="3703806"/>
            <a:ext cx="7753348" cy="26779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Creates an object with just the interlinear-text node</a:t>
            </a:r>
          </a:p>
          <a:p>
            <a:endParaRPr lang="en-US" dirty="0"/>
          </a:p>
          <a:p>
            <a:r>
              <a:rPr lang="en-US" dirty="0"/>
              <a:t>Allows one to target the children of the interlinear-text node</a:t>
            </a:r>
          </a:p>
          <a:p>
            <a:endParaRPr lang="en-US" dirty="0"/>
          </a:p>
          <a:p>
            <a:r>
              <a:rPr lang="en-US" dirty="0"/>
              <a:t>Prints the first child of the interlinear-text node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5BA1D-AF23-8762-6D94-6789B610BD23}"/>
              </a:ext>
            </a:extLst>
          </p:cNvPr>
          <p:cNvSpPr txBox="1"/>
          <p:nvPr/>
        </p:nvSpPr>
        <p:spPr>
          <a:xfrm>
            <a:off x="685800" y="1825625"/>
            <a:ext cx="9810750" cy="1328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interlinear_text_node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(idi_81_parsed)[[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"interlinear-text"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interlinear_text_node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&lt;item type="title" lang="en"&gt;0081&lt;/item&gt;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9612835-55F8-BE64-6117-B0150DEFC1E6}"/>
              </a:ext>
            </a:extLst>
          </p:cNvPr>
          <p:cNvSpPr/>
          <p:nvPr/>
        </p:nvSpPr>
        <p:spPr>
          <a:xfrm>
            <a:off x="9744073" y="1962150"/>
            <a:ext cx="1219202" cy="1924050"/>
          </a:xfrm>
          <a:prstGeom prst="arc">
            <a:avLst>
              <a:gd name="adj1" fmla="val 16200000"/>
              <a:gd name="adj2" fmla="val 4921345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5034CDA-9E0C-F3B0-5BE5-C23718F2352E}"/>
              </a:ext>
            </a:extLst>
          </p:cNvPr>
          <p:cNvSpPr/>
          <p:nvPr/>
        </p:nvSpPr>
        <p:spPr>
          <a:xfrm>
            <a:off x="9658349" y="2240300"/>
            <a:ext cx="1390649" cy="2607925"/>
          </a:xfrm>
          <a:prstGeom prst="arc">
            <a:avLst>
              <a:gd name="adj1" fmla="val 16200000"/>
              <a:gd name="adj2" fmla="val 526970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D9CD862-FE26-BB9F-5BC7-B3D94A27962A}"/>
              </a:ext>
            </a:extLst>
          </p:cNvPr>
          <p:cNvSpPr/>
          <p:nvPr/>
        </p:nvSpPr>
        <p:spPr>
          <a:xfrm>
            <a:off x="9744073" y="2600326"/>
            <a:ext cx="1219201" cy="3455650"/>
          </a:xfrm>
          <a:prstGeom prst="arc">
            <a:avLst>
              <a:gd name="adj1" fmla="val 16200000"/>
              <a:gd name="adj2" fmla="val 526970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AD15-2439-8469-F474-9F593B3A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2D7A-F007-9659-133B-496D2DEE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xml files in R</a:t>
            </a:r>
          </a:p>
          <a:p>
            <a:pPr lvl="1"/>
            <a:r>
              <a:rPr lang="en-US" b="1" dirty="0"/>
              <a:t>XML</a:t>
            </a:r>
            <a:r>
              <a:rPr lang="en-US" dirty="0"/>
              <a:t> and </a:t>
            </a:r>
            <a:r>
              <a:rPr lang="en-US" b="1" dirty="0"/>
              <a:t>xml2</a:t>
            </a:r>
            <a:r>
              <a:rPr lang="en-US" dirty="0"/>
              <a:t> packages</a:t>
            </a:r>
          </a:p>
          <a:p>
            <a:r>
              <a:rPr lang="en-US" dirty="0"/>
              <a:t>Basic functions in XML package</a:t>
            </a:r>
          </a:p>
          <a:p>
            <a:pPr lvl="1"/>
            <a:r>
              <a:rPr lang="en-US" b="1" dirty="0" err="1"/>
              <a:t>read</a:t>
            </a:r>
            <a:r>
              <a:rPr lang="en-US" dirty="0" err="1"/>
              <a:t>_</a:t>
            </a:r>
            <a:r>
              <a:rPr lang="en-US" b="1" dirty="0" err="1"/>
              <a:t>xml</a:t>
            </a:r>
            <a:r>
              <a:rPr lang="en-US" dirty="0"/>
              <a:t>(), </a:t>
            </a:r>
            <a:r>
              <a:rPr lang="en-US" b="1" dirty="0" err="1"/>
              <a:t>xmlParse</a:t>
            </a:r>
            <a:r>
              <a:rPr lang="en-US" dirty="0"/>
              <a:t>(), </a:t>
            </a:r>
            <a:r>
              <a:rPr lang="en-US" b="1" dirty="0" err="1"/>
              <a:t>xmlRoot</a:t>
            </a:r>
            <a:r>
              <a:rPr lang="en-US" dirty="0"/>
              <a:t>(), </a:t>
            </a:r>
            <a:r>
              <a:rPr lang="en-US" b="1" dirty="0" err="1"/>
              <a:t>xmlChildren</a:t>
            </a:r>
            <a:r>
              <a:rPr lang="en-US" dirty="0"/>
              <a:t>(), </a:t>
            </a:r>
            <a:r>
              <a:rPr lang="en-US" b="1" dirty="0" err="1"/>
              <a:t>getNodeSet</a:t>
            </a:r>
            <a:r>
              <a:rPr lang="en-US" dirty="0"/>
              <a:t>(), </a:t>
            </a:r>
            <a:r>
              <a:rPr lang="en-US" b="1" dirty="0" err="1"/>
              <a:t>xmlValue</a:t>
            </a:r>
            <a:r>
              <a:rPr lang="en-US" dirty="0"/>
              <a:t>()</a:t>
            </a:r>
          </a:p>
          <a:p>
            <a:r>
              <a:rPr lang="en-US" dirty="0"/>
              <a:t>More R functions</a:t>
            </a:r>
          </a:p>
          <a:p>
            <a:pPr lvl="1"/>
            <a:r>
              <a:rPr lang="en-US" b="1" dirty="0" err="1"/>
              <a:t>sapply</a:t>
            </a:r>
            <a:r>
              <a:rPr lang="en-US" dirty="0"/>
              <a:t>(), </a:t>
            </a:r>
            <a:r>
              <a:rPr lang="en-US" b="1" dirty="0" err="1"/>
              <a:t>lapply</a:t>
            </a:r>
            <a:r>
              <a:rPr lang="en-US" dirty="0"/>
              <a:t>(), </a:t>
            </a:r>
            <a:r>
              <a:rPr lang="en-US" b="1" dirty="0"/>
              <a:t>for-loops</a:t>
            </a:r>
            <a:r>
              <a:rPr lang="en-US" dirty="0"/>
              <a:t>, </a:t>
            </a:r>
            <a:r>
              <a:rPr lang="en-US" b="1" dirty="0"/>
              <a:t>custom</a:t>
            </a:r>
            <a:r>
              <a:rPr lang="en-US" dirty="0"/>
              <a:t> </a:t>
            </a:r>
            <a:r>
              <a:rPr lang="en-US" b="1" dirty="0"/>
              <a:t>functions</a:t>
            </a:r>
          </a:p>
          <a:p>
            <a:r>
              <a:rPr lang="en-US" dirty="0"/>
              <a:t>More XML functions</a:t>
            </a:r>
          </a:p>
          <a:p>
            <a:pPr lvl="1"/>
            <a:r>
              <a:rPr lang="en-US" b="1" dirty="0" err="1"/>
              <a:t>xmlGetAttr</a:t>
            </a:r>
            <a:r>
              <a:rPr lang="en-US" dirty="0"/>
              <a:t>(), </a:t>
            </a:r>
            <a:r>
              <a:rPr lang="en-US" b="1" dirty="0" err="1"/>
              <a:t>xmlName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3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5B5C2-D362-0FFB-0B4F-0F7127D4D22B}"/>
              </a:ext>
            </a:extLst>
          </p:cNvPr>
          <p:cNvSpPr txBox="1"/>
          <p:nvPr/>
        </p:nvSpPr>
        <p:spPr>
          <a:xfrm>
            <a:off x="285751" y="130661"/>
            <a:ext cx="6296274" cy="3052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&lt;paragraphs&gt;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&lt;paragraph&gt;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&lt;phrases&gt;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&lt;word&gt;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&lt;words&gt;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&lt;word&gt;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&lt;item type="txt" lang="en"&gt;bi&lt;/item&gt;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&lt;item type="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&lt;morphemes&gt;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&lt;morph type="stem"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="d7f713e8-e8cf-11d3-9764-00c04f186933"&gt;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type="txt" lang="en"&gt;bi&lt;/item&gt;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&lt;/morph&gt;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&lt;/morphemes&gt;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....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B790-8AF0-3E5B-5F13-0FBA32FC47B2}"/>
              </a:ext>
            </a:extLst>
          </p:cNvPr>
          <p:cNvSpPr txBox="1"/>
          <p:nvPr/>
        </p:nvSpPr>
        <p:spPr>
          <a:xfrm>
            <a:off x="285751" y="3569920"/>
            <a:ext cx="11830050" cy="3288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&lt;languages&gt;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&lt;language lang="en" font="Times New Roman" vernacular="true"/&gt;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&lt;language lang="es" font="Times New Roman"/&gt;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&lt;/languages&gt;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&lt;media-files offset-type=""&gt;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&lt;media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="6b8284fd-4c6c-4773-8e2a-d98d7a1ba45d" location="file:///D:/Idi_2023/2013/idi_sibidiri_0081.wav"/&gt;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&lt;/media-files&gt;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Error in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[[5]]: subscript out of bounds</a:t>
            </a:r>
            <a:endParaRPr lang="en-US" sz="1400" dirty="0">
              <a:effectLst/>
              <a:highlight>
                <a:srgbClr val="FF00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EAD06-C657-FF31-E0DA-7FE443FC961D}"/>
              </a:ext>
            </a:extLst>
          </p:cNvPr>
          <p:cNvSpPr txBox="1"/>
          <p:nvPr/>
        </p:nvSpPr>
        <p:spPr>
          <a:xfrm>
            <a:off x="8391525" y="600075"/>
            <a:ext cx="23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&lt;interlinear-text&gt;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C57CC-3C1B-72EB-42D7-5C429B777661}"/>
              </a:ext>
            </a:extLst>
          </p:cNvPr>
          <p:cNvSpPr txBox="1"/>
          <p:nvPr/>
        </p:nvSpPr>
        <p:spPr>
          <a:xfrm>
            <a:off x="6699876" y="2336105"/>
            <a:ext cx="842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</a:t>
            </a:r>
          </a:p>
          <a:p>
            <a:r>
              <a:rPr lang="en-US" dirty="0"/>
              <a:t>&lt;item&gt;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E5261-F664-1C5A-A619-D7A2E4BBE3F5}"/>
              </a:ext>
            </a:extLst>
          </p:cNvPr>
          <p:cNvSpPr txBox="1"/>
          <p:nvPr/>
        </p:nvSpPr>
        <p:spPr>
          <a:xfrm>
            <a:off x="7660331" y="2304140"/>
            <a:ext cx="146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2</a:t>
            </a:r>
          </a:p>
          <a:p>
            <a:r>
              <a:rPr lang="en-US" dirty="0"/>
              <a:t>&lt;paragraphs&gt;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00876-2E9C-29A0-A636-3B92E2A00D55}"/>
              </a:ext>
            </a:extLst>
          </p:cNvPr>
          <p:cNvSpPr txBox="1"/>
          <p:nvPr/>
        </p:nvSpPr>
        <p:spPr>
          <a:xfrm>
            <a:off x="9129428" y="2295245"/>
            <a:ext cx="135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3</a:t>
            </a:r>
          </a:p>
          <a:p>
            <a:r>
              <a:rPr lang="en-US" dirty="0"/>
              <a:t>&lt;languages&gt;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C4CEC-A904-FD48-9AF6-0BC335BC5EE2}"/>
              </a:ext>
            </a:extLst>
          </p:cNvPr>
          <p:cNvSpPr txBox="1"/>
          <p:nvPr/>
        </p:nvSpPr>
        <p:spPr>
          <a:xfrm>
            <a:off x="10663159" y="2263251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4</a:t>
            </a:r>
          </a:p>
          <a:p>
            <a:r>
              <a:rPr lang="en-US" dirty="0"/>
              <a:t>&lt;media-files&gt;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0AD3D-7629-5777-2652-969E32396E7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121178" y="1061740"/>
            <a:ext cx="2457275" cy="127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1EC1C-EA34-E58E-0123-8D9B74D7C2D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91525" y="1061740"/>
            <a:ext cx="1186928" cy="124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BDC9A3-1DDF-557B-2676-50DD73DDCE0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578453" y="1061740"/>
            <a:ext cx="228244" cy="123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C80D0-A227-69C8-6817-D370221EE00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578453" y="1061740"/>
            <a:ext cx="1811027" cy="1201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1E419C3A-536F-DFB0-80EB-763D723D256A}"/>
              </a:ext>
            </a:extLst>
          </p:cNvPr>
          <p:cNvSpPr/>
          <p:nvPr/>
        </p:nvSpPr>
        <p:spPr>
          <a:xfrm>
            <a:off x="581024" y="371475"/>
            <a:ext cx="7803791" cy="3461693"/>
          </a:xfrm>
          <a:prstGeom prst="arc">
            <a:avLst>
              <a:gd name="adj1" fmla="val 16054869"/>
              <a:gd name="adj2" fmla="val 13197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0DDB33C-80A0-BF05-1CF3-B74FE16B6245}"/>
              </a:ext>
            </a:extLst>
          </p:cNvPr>
          <p:cNvSpPr/>
          <p:nvPr/>
        </p:nvSpPr>
        <p:spPr>
          <a:xfrm flipV="1">
            <a:off x="1430869" y="2000152"/>
            <a:ext cx="8261706" cy="1928593"/>
          </a:xfrm>
          <a:prstGeom prst="arc">
            <a:avLst>
              <a:gd name="adj1" fmla="val 1593698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45C9182-8D04-2BD2-CC57-2A01AE5BFB4E}"/>
              </a:ext>
            </a:extLst>
          </p:cNvPr>
          <p:cNvSpPr/>
          <p:nvPr/>
        </p:nvSpPr>
        <p:spPr>
          <a:xfrm flipV="1">
            <a:off x="390525" y="928339"/>
            <a:ext cx="10892547" cy="4295880"/>
          </a:xfrm>
          <a:prstGeom prst="arc">
            <a:avLst>
              <a:gd name="adj1" fmla="val 15936980"/>
              <a:gd name="adj2" fmla="val 15723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5B5C2-D362-0FFB-0B4F-0F7127D4D22B}"/>
              </a:ext>
            </a:extLst>
          </p:cNvPr>
          <p:cNvSpPr txBox="1"/>
          <p:nvPr/>
        </p:nvSpPr>
        <p:spPr>
          <a:xfrm>
            <a:off x="285751" y="130661"/>
            <a:ext cx="6296274" cy="3052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&lt;paragraphs&gt;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&lt;paragraph&gt;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&lt;phrases&gt;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&lt;word&gt;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&lt;words&gt;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&lt;word&gt;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&lt;item type="txt" lang="en"&gt;bi&lt;/item&gt;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&lt;item type="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&lt;morphemes&gt;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&lt;morph type="stem"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="d7f713e8-e8cf-11d3-9764-00c04f186933"&gt;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type="txt" lang="en"&gt;bi&lt;/item&gt;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&lt;/morph&gt;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&lt;/morphemes&gt;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....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B790-8AF0-3E5B-5F13-0FBA32FC47B2}"/>
              </a:ext>
            </a:extLst>
          </p:cNvPr>
          <p:cNvSpPr txBox="1"/>
          <p:nvPr/>
        </p:nvSpPr>
        <p:spPr>
          <a:xfrm>
            <a:off x="285751" y="3569920"/>
            <a:ext cx="11830050" cy="3288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&lt;languages&gt;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&lt;language lang="en" font="Times New Roman" vernacular="true"/&gt;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&lt;language lang="es" font="Times New Roman"/&gt;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&lt;/languages&gt;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&lt;media-files offset-type=""&gt;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&lt;media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="6b8284fd-4c6c-4773-8e2a-d98d7a1ba45d" location="file:///D:/Idi_2023/2013/idi_sibidiri_0081.wav"/&gt;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&lt;/media-files&gt;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Error in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[[5]]: subscript out of bounds</a:t>
            </a:r>
            <a:endParaRPr lang="en-US" sz="1400" dirty="0">
              <a:effectLst/>
              <a:highlight>
                <a:srgbClr val="FF00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EAD06-C657-FF31-E0DA-7FE443FC961D}"/>
              </a:ext>
            </a:extLst>
          </p:cNvPr>
          <p:cNvSpPr txBox="1"/>
          <p:nvPr/>
        </p:nvSpPr>
        <p:spPr>
          <a:xfrm>
            <a:off x="8391525" y="600075"/>
            <a:ext cx="23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&lt;interlinear-text&gt;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C57CC-3C1B-72EB-42D7-5C429B777661}"/>
              </a:ext>
            </a:extLst>
          </p:cNvPr>
          <p:cNvSpPr txBox="1"/>
          <p:nvPr/>
        </p:nvSpPr>
        <p:spPr>
          <a:xfrm>
            <a:off x="6699876" y="2336105"/>
            <a:ext cx="842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</a:t>
            </a:r>
          </a:p>
          <a:p>
            <a:r>
              <a:rPr lang="en-US" dirty="0"/>
              <a:t>&lt;item&gt;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E5261-F664-1C5A-A619-D7A2E4BBE3F5}"/>
              </a:ext>
            </a:extLst>
          </p:cNvPr>
          <p:cNvSpPr txBox="1"/>
          <p:nvPr/>
        </p:nvSpPr>
        <p:spPr>
          <a:xfrm>
            <a:off x="7660331" y="2304140"/>
            <a:ext cx="146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2</a:t>
            </a:r>
          </a:p>
          <a:p>
            <a:r>
              <a:rPr lang="en-US" dirty="0"/>
              <a:t>&lt;paragraphs&gt;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00876-2E9C-29A0-A636-3B92E2A00D55}"/>
              </a:ext>
            </a:extLst>
          </p:cNvPr>
          <p:cNvSpPr txBox="1"/>
          <p:nvPr/>
        </p:nvSpPr>
        <p:spPr>
          <a:xfrm>
            <a:off x="9129428" y="2295245"/>
            <a:ext cx="135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3</a:t>
            </a:r>
          </a:p>
          <a:p>
            <a:r>
              <a:rPr lang="en-US" dirty="0"/>
              <a:t>&lt;languages&gt;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C4CEC-A904-FD48-9AF6-0BC335BC5EE2}"/>
              </a:ext>
            </a:extLst>
          </p:cNvPr>
          <p:cNvSpPr txBox="1"/>
          <p:nvPr/>
        </p:nvSpPr>
        <p:spPr>
          <a:xfrm>
            <a:off x="10663159" y="2263251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4</a:t>
            </a:r>
          </a:p>
          <a:p>
            <a:r>
              <a:rPr lang="en-US" dirty="0"/>
              <a:t>&lt;media-files&gt;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0AD3D-7629-5777-2652-969E32396E7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121178" y="1061740"/>
            <a:ext cx="2457275" cy="127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1EC1C-EA34-E58E-0123-8D9B74D7C2D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91525" y="1061740"/>
            <a:ext cx="1186928" cy="124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BDC9A3-1DDF-557B-2676-50DD73DDCE0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578453" y="1061740"/>
            <a:ext cx="228244" cy="123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C80D0-A227-69C8-6817-D370221EE00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578453" y="1061740"/>
            <a:ext cx="1811027" cy="1201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1E419C3A-536F-DFB0-80EB-763D723D256A}"/>
              </a:ext>
            </a:extLst>
          </p:cNvPr>
          <p:cNvSpPr/>
          <p:nvPr/>
        </p:nvSpPr>
        <p:spPr>
          <a:xfrm>
            <a:off x="581024" y="371475"/>
            <a:ext cx="7803791" cy="3461693"/>
          </a:xfrm>
          <a:prstGeom prst="arc">
            <a:avLst>
              <a:gd name="adj1" fmla="val 16054869"/>
              <a:gd name="adj2" fmla="val 131974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0DDB33C-80A0-BF05-1CF3-B74FE16B6245}"/>
              </a:ext>
            </a:extLst>
          </p:cNvPr>
          <p:cNvSpPr/>
          <p:nvPr/>
        </p:nvSpPr>
        <p:spPr>
          <a:xfrm flipV="1">
            <a:off x="1430869" y="2000152"/>
            <a:ext cx="8261706" cy="1928593"/>
          </a:xfrm>
          <a:prstGeom prst="arc">
            <a:avLst>
              <a:gd name="adj1" fmla="val 15936980"/>
              <a:gd name="adj2" fmla="val 0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45C9182-8D04-2BD2-CC57-2A01AE5BFB4E}"/>
              </a:ext>
            </a:extLst>
          </p:cNvPr>
          <p:cNvSpPr/>
          <p:nvPr/>
        </p:nvSpPr>
        <p:spPr>
          <a:xfrm flipV="1">
            <a:off x="390525" y="928339"/>
            <a:ext cx="10892547" cy="4295880"/>
          </a:xfrm>
          <a:prstGeom prst="arc">
            <a:avLst>
              <a:gd name="adj1" fmla="val 15936980"/>
              <a:gd name="adj2" fmla="val 15723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F6961-E17E-E0F2-D0FF-63C1B9123189}"/>
              </a:ext>
            </a:extLst>
          </p:cNvPr>
          <p:cNvSpPr txBox="1"/>
          <p:nvPr/>
        </p:nvSpPr>
        <p:spPr>
          <a:xfrm>
            <a:off x="7197983" y="5895774"/>
            <a:ext cx="3077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Because there are only four nodes under interlinear-text</a:t>
            </a:r>
          </a:p>
        </p:txBody>
      </p:sp>
    </p:spTree>
    <p:extLst>
      <p:ext uri="{BB962C8B-B14F-4D97-AF65-F5344CB8AC3E}">
        <p14:creationId xmlns:p14="http://schemas.microsoft.com/office/powerpoint/2010/main" val="199610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697D67-4012-3606-28DE-EF718D77C037}"/>
              </a:ext>
            </a:extLst>
          </p:cNvPr>
          <p:cNvSpPr txBox="1"/>
          <p:nvPr/>
        </p:nvSpPr>
        <p:spPr>
          <a:xfrm>
            <a:off x="600075" y="629712"/>
            <a:ext cx="7029450" cy="5550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paragraph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paragraph_01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paragraph[[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phrase_01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paragraph_01[[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phrase_01[[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word_01[[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word_lower_01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words_01[[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word_lower_01[[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item_01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&lt;item type="txt" lang="en"&gt;bi&lt;/item&gt;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473AE-C097-8923-6FE3-119B53375B63}"/>
              </a:ext>
            </a:extLst>
          </p:cNvPr>
          <p:cNvSpPr txBox="1"/>
          <p:nvPr/>
        </p:nvSpPr>
        <p:spPr>
          <a:xfrm>
            <a:off x="9124951" y="704850"/>
            <a:ext cx="1381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paragraphs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C7341-9752-A937-BB86-174DAA221FC0}"/>
              </a:ext>
            </a:extLst>
          </p:cNvPr>
          <p:cNvSpPr txBox="1"/>
          <p:nvPr/>
        </p:nvSpPr>
        <p:spPr>
          <a:xfrm>
            <a:off x="9124951" y="2471376"/>
            <a:ext cx="1123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phrase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457E25-CC41-1F50-9E79-6407AD9588ED}"/>
              </a:ext>
            </a:extLst>
          </p:cNvPr>
          <p:cNvSpPr txBox="1"/>
          <p:nvPr/>
        </p:nvSpPr>
        <p:spPr>
          <a:xfrm>
            <a:off x="9124951" y="3396519"/>
            <a:ext cx="1123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790E3-949F-39A4-F83A-364B46599C95}"/>
              </a:ext>
            </a:extLst>
          </p:cNvPr>
          <p:cNvSpPr txBox="1"/>
          <p:nvPr/>
        </p:nvSpPr>
        <p:spPr>
          <a:xfrm>
            <a:off x="9124951" y="4299491"/>
            <a:ext cx="1123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F6BA3-2669-9481-3C63-97DA633EC57D}"/>
              </a:ext>
            </a:extLst>
          </p:cNvPr>
          <p:cNvSpPr txBox="1"/>
          <p:nvPr/>
        </p:nvSpPr>
        <p:spPr>
          <a:xfrm>
            <a:off x="9124951" y="5280720"/>
            <a:ext cx="1123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CFAA4-AF87-DFC1-AF32-DC780663BBBD}"/>
              </a:ext>
            </a:extLst>
          </p:cNvPr>
          <p:cNvSpPr txBox="1"/>
          <p:nvPr/>
        </p:nvSpPr>
        <p:spPr>
          <a:xfrm>
            <a:off x="9124951" y="1577280"/>
            <a:ext cx="1381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paragraph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93F842-DCBA-4CEB-8CE1-3E4E098AB0D6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9815513" y="1074182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61178-805E-D5BB-6B59-9082E278C73E}"/>
              </a:ext>
            </a:extLst>
          </p:cNvPr>
          <p:cNvCxnSpPr/>
          <p:nvPr/>
        </p:nvCxnSpPr>
        <p:spPr>
          <a:xfrm>
            <a:off x="9815513" y="1946612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4F195-D56C-2424-B798-577645F090AD}"/>
              </a:ext>
            </a:extLst>
          </p:cNvPr>
          <p:cNvCxnSpPr/>
          <p:nvPr/>
        </p:nvCxnSpPr>
        <p:spPr>
          <a:xfrm>
            <a:off x="9744078" y="2840708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71245C-7F4A-0131-9192-70D267A2E76A}"/>
              </a:ext>
            </a:extLst>
          </p:cNvPr>
          <p:cNvCxnSpPr/>
          <p:nvPr/>
        </p:nvCxnSpPr>
        <p:spPr>
          <a:xfrm>
            <a:off x="9715503" y="3765851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2ECC9-BEFE-30C8-FE68-BA9434FA25C1}"/>
              </a:ext>
            </a:extLst>
          </p:cNvPr>
          <p:cNvCxnSpPr/>
          <p:nvPr/>
        </p:nvCxnSpPr>
        <p:spPr>
          <a:xfrm>
            <a:off x="9715503" y="4668823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40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451D8-2D19-8A25-23DC-B7624F3841D3}"/>
              </a:ext>
            </a:extLst>
          </p:cNvPr>
          <p:cNvSpPr txBox="1"/>
          <p:nvPr/>
        </p:nvSpPr>
        <p:spPr>
          <a:xfrm>
            <a:off x="666750" y="3221347"/>
            <a:ext cx="3067050" cy="114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xmlAttrs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(item_01)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type  lang 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"txt"  "en"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779CC8-B3E5-CDA4-E205-F17E0361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R/XML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2DB3A6-2736-EF35-604A-389415E5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832"/>
            <a:ext cx="10096500" cy="677694"/>
          </a:xfrm>
        </p:spPr>
        <p:txBody>
          <a:bodyPr>
            <a:normAutofit/>
          </a:bodyPr>
          <a:lstStyle/>
          <a:p>
            <a:r>
              <a:rPr lang="en-US" dirty="0" err="1"/>
              <a:t>xmlAttrs</a:t>
            </a:r>
            <a:r>
              <a:rPr lang="en-US" dirty="0"/>
              <a:t>() gets the attributes of a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1FC89-ABF8-9A64-FEC1-5ECDEBBE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22" y="3027026"/>
            <a:ext cx="8249765" cy="23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3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C249-9399-C3F8-B7EB-14F8BBBD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1AC1-422B-9098-6DB5-2FA8A0647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7950"/>
          </a:xfrm>
        </p:spPr>
        <p:txBody>
          <a:bodyPr/>
          <a:lstStyle/>
          <a:p>
            <a:r>
              <a:rPr lang="en-US" dirty="0"/>
              <a:t>Try this with the snippet from the British National corpus</a:t>
            </a:r>
          </a:p>
          <a:p>
            <a:endParaRPr lang="en-US" dirty="0"/>
          </a:p>
          <a:p>
            <a:r>
              <a:rPr lang="en-US" dirty="0"/>
              <a:t>How many children does the root node have?</a:t>
            </a:r>
          </a:p>
          <a:p>
            <a:endParaRPr lang="en-US" dirty="0"/>
          </a:p>
          <a:p>
            <a:r>
              <a:rPr lang="en-US" dirty="0"/>
              <a:t>How many children do each of the next nodes have?</a:t>
            </a:r>
          </a:p>
        </p:txBody>
      </p:sp>
    </p:spTree>
    <p:extLst>
      <p:ext uri="{BB962C8B-B14F-4D97-AF65-F5344CB8AC3E}">
        <p14:creationId xmlns:p14="http://schemas.microsoft.com/office/powerpoint/2010/main" val="3807755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BA9D8-BB4C-1A34-8C7D-5AE54FCE24A3}"/>
              </a:ext>
            </a:extLst>
          </p:cNvPr>
          <p:cNvSpPr txBox="1"/>
          <p:nvPr/>
        </p:nvSpPr>
        <p:spPr>
          <a:xfrm>
            <a:off x="1190625" y="1129010"/>
            <a:ext cx="6096000" cy="213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ae1_doc_children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(ae1_parsed)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ae1_text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(ae1_doc_children[[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ae1_text[[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...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ae1_text[[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...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5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932D-14A3-75FB-B418-8FEA1DB3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6480-2B6A-D720-ED41-7FA879C2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AF2C-72F6-E23E-E896-9A505C71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B67B-9610-DF71-B826-756DE12C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13CC-4D25-69D3-71B7-96C462F6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433C-9E94-08B9-3CCA-B3394E5F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F8D9-0CA9-AF51-6299-4D74CA30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396D-D8D8-998D-0C64-0A0F3C3C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uses functions (e.g. mean(), sum())</a:t>
            </a:r>
          </a:p>
          <a:p>
            <a:endParaRPr lang="en-US" dirty="0"/>
          </a:p>
          <a:p>
            <a:r>
              <a:rPr lang="en-US" dirty="0"/>
              <a:t>R also allows one to write one’s own functions</a:t>
            </a:r>
          </a:p>
          <a:p>
            <a:endParaRPr lang="en-US" dirty="0"/>
          </a:p>
          <a:p>
            <a:r>
              <a:rPr lang="en-US" dirty="0"/>
              <a:t>function() specifies the object that the function will take and the inside of the curly brackets refers to the operation performed on it {}</a:t>
            </a:r>
          </a:p>
        </p:txBody>
      </p:sp>
    </p:spTree>
    <p:extLst>
      <p:ext uri="{BB962C8B-B14F-4D97-AF65-F5344CB8AC3E}">
        <p14:creationId xmlns:p14="http://schemas.microsoft.com/office/powerpoint/2010/main" val="314651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FE07-D03C-A4F4-071A-21163381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2E97-26C1-C93F-C95E-473D72B5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56" y="1690687"/>
            <a:ext cx="11000396" cy="1538287"/>
          </a:xfrm>
        </p:spPr>
        <p:txBody>
          <a:bodyPr/>
          <a:lstStyle/>
          <a:p>
            <a:r>
              <a:rPr lang="en-US" dirty="0"/>
              <a:t>Let’s say you want to count the number of words in a string</a:t>
            </a:r>
          </a:p>
          <a:p>
            <a:endParaRPr lang="en-US" dirty="0"/>
          </a:p>
          <a:p>
            <a:r>
              <a:rPr lang="en-US" dirty="0"/>
              <a:t>You should know how to do that by now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1A092-FD6B-181B-83B8-F556C6CF0AB5}"/>
              </a:ext>
            </a:extLst>
          </p:cNvPr>
          <p:cNvSpPr txBox="1"/>
          <p:nvPr/>
        </p:nvSpPr>
        <p:spPr>
          <a:xfrm>
            <a:off x="838200" y="3770589"/>
            <a:ext cx="9201150" cy="1605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text_example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"This is a simple example for an introductory class."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text_example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words_unlisted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(words)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words_unlisted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9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3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7234-726A-96E4-2F41-772D1DDE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0004-7575-4209-3C1B-3EF1D264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0500"/>
          </a:xfrm>
        </p:spPr>
        <p:txBody>
          <a:bodyPr/>
          <a:lstStyle/>
          <a:p>
            <a:r>
              <a:rPr lang="en-US" dirty="0"/>
              <a:t>You can also write a function to count the number of words for </a:t>
            </a:r>
            <a:r>
              <a:rPr lang="en-US" i="1" dirty="0"/>
              <a:t>any </a:t>
            </a:r>
            <a:r>
              <a:rPr lang="en-US" dirty="0"/>
              <a:t>string.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57DA8-FE4D-FD4F-6582-7154C7E43714}"/>
              </a:ext>
            </a:extLst>
          </p:cNvPr>
          <p:cNvSpPr txBox="1"/>
          <p:nvPr/>
        </p:nvSpPr>
        <p:spPr>
          <a:xfrm>
            <a:off x="838200" y="2795305"/>
            <a:ext cx="5686426" cy="3801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(text)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words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(text,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(words))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text_example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9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new_text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"This is a new text"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new_text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5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7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656F-E3E3-8638-76E9-2DD0C9F5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D88D-C4D2-168D-FED6-0FADBBDB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3550"/>
          </a:xfrm>
        </p:spPr>
        <p:txBody>
          <a:bodyPr/>
          <a:lstStyle/>
          <a:p>
            <a:r>
              <a:rPr lang="en-US" sz="2400" dirty="0"/>
              <a:t>Exercise:</a:t>
            </a:r>
          </a:p>
          <a:p>
            <a:endParaRPr lang="en-US" sz="2400" dirty="0"/>
          </a:p>
          <a:p>
            <a:r>
              <a:rPr lang="en-US" sz="2400" dirty="0"/>
              <a:t>Write a function that prints out two random numbers from 1 to 6</a:t>
            </a:r>
          </a:p>
          <a:p>
            <a:endParaRPr lang="en-US" sz="2400" dirty="0"/>
          </a:p>
          <a:p>
            <a:r>
              <a:rPr lang="en-US" sz="2400" dirty="0"/>
              <a:t>Hint: you need the function sample() to produce a random element from a vector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CA7F9-70DC-C44A-3076-F3134640DEE1}"/>
              </a:ext>
            </a:extLst>
          </p:cNvPr>
          <p:cNvSpPr txBox="1"/>
          <p:nvPr/>
        </p:nvSpPr>
        <p:spPr>
          <a:xfrm>
            <a:off x="4733925" y="5077510"/>
            <a:ext cx="27241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die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3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55131-0F0D-5FC4-FA58-03321283D98E}"/>
              </a:ext>
            </a:extLst>
          </p:cNvPr>
          <p:cNvSpPr txBox="1"/>
          <p:nvPr/>
        </p:nvSpPr>
        <p:spPr>
          <a:xfrm>
            <a:off x="2914650" y="1893838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die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first_die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second_die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first_die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second_die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9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2026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Consolas</vt:lpstr>
      <vt:lpstr>Office Theme</vt:lpstr>
      <vt:lpstr>Corpus linguistics</vt:lpstr>
      <vt:lpstr>Today’s class</vt:lpstr>
      <vt:lpstr>PowerPoint Presentation</vt:lpstr>
      <vt:lpstr>PowerPoint Presentation</vt:lpstr>
      <vt:lpstr>Functions in R</vt:lpstr>
      <vt:lpstr>Functions in R</vt:lpstr>
      <vt:lpstr>Functions in R</vt:lpstr>
      <vt:lpstr>Exercise</vt:lpstr>
      <vt:lpstr>PowerPoint Presentation</vt:lpstr>
      <vt:lpstr>Exercise</vt:lpstr>
      <vt:lpstr>PowerPoint Presentation</vt:lpstr>
      <vt:lpstr>Packages</vt:lpstr>
      <vt:lpstr>Packages</vt:lpstr>
      <vt:lpstr>xml2 and XML packages</vt:lpstr>
      <vt:lpstr>XML parse</vt:lpstr>
      <vt:lpstr>PowerPoint Presentation</vt:lpstr>
      <vt:lpstr>Some simple R functions for XML</vt:lpstr>
      <vt:lpstr>Basic R/XML functions</vt:lpstr>
      <vt:lpstr>Basic R/XML functions</vt:lpstr>
      <vt:lpstr>PowerPoint Presentation</vt:lpstr>
      <vt:lpstr>PowerPoint Presentation</vt:lpstr>
      <vt:lpstr>PowerPoint Presentation</vt:lpstr>
      <vt:lpstr>Basic R/XML functions</vt:lpstr>
      <vt:lpstr>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linguistics</dc:title>
  <dc:creator>Adam James Ross Tallman</dc:creator>
  <cp:lastModifiedBy>Adam James Ross Tallman</cp:lastModifiedBy>
  <cp:revision>6</cp:revision>
  <dcterms:created xsi:type="dcterms:W3CDTF">2023-12-12T14:39:19Z</dcterms:created>
  <dcterms:modified xsi:type="dcterms:W3CDTF">2023-12-14T17:22:06Z</dcterms:modified>
</cp:coreProperties>
</file>