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97" r:id="rId5"/>
    <p:sldId id="398" r:id="rId6"/>
    <p:sldId id="400" r:id="rId7"/>
    <p:sldId id="399" r:id="rId8"/>
    <p:sldId id="402" r:id="rId9"/>
    <p:sldId id="406" r:id="rId10"/>
    <p:sldId id="401" r:id="rId11"/>
    <p:sldId id="403" r:id="rId12"/>
    <p:sldId id="408" r:id="rId13"/>
    <p:sldId id="404" r:id="rId14"/>
    <p:sldId id="405" r:id="rId15"/>
    <p:sldId id="409" r:id="rId16"/>
    <p:sldId id="424" r:id="rId17"/>
    <p:sldId id="425" r:id="rId18"/>
    <p:sldId id="426" r:id="rId19"/>
    <p:sldId id="413" r:id="rId20"/>
    <p:sldId id="407" r:id="rId21"/>
    <p:sldId id="259" r:id="rId22"/>
    <p:sldId id="427" r:id="rId23"/>
    <p:sldId id="428" r:id="rId24"/>
    <p:sldId id="410" r:id="rId25"/>
    <p:sldId id="411" r:id="rId26"/>
    <p:sldId id="412" r:id="rId27"/>
    <p:sldId id="414" r:id="rId28"/>
    <p:sldId id="415" r:id="rId29"/>
    <p:sldId id="416" r:id="rId30"/>
    <p:sldId id="417" r:id="rId31"/>
    <p:sldId id="418" r:id="rId32"/>
    <p:sldId id="419" r:id="rId33"/>
    <p:sldId id="429" r:id="rId34"/>
    <p:sldId id="420" r:id="rId35"/>
    <p:sldId id="430" r:id="rId36"/>
    <p:sldId id="431" r:id="rId37"/>
    <p:sldId id="432" r:id="rId38"/>
    <p:sldId id="433" r:id="rId39"/>
    <p:sldId id="434" r:id="rId40"/>
    <p:sldId id="435" r:id="rId41"/>
    <p:sldId id="436" r:id="rId42"/>
    <p:sldId id="437" r:id="rId43"/>
    <p:sldId id="438" r:id="rId44"/>
    <p:sldId id="421" r:id="rId45"/>
    <p:sldId id="422" r:id="rId46"/>
    <p:sldId id="439" r:id="rId47"/>
    <p:sldId id="440" r:id="rId48"/>
    <p:sldId id="423" r:id="rId49"/>
    <p:sldId id="441" r:id="rId50"/>
    <p:sldId id="299" r:id="rId51"/>
    <p:sldId id="300" r:id="rId52"/>
    <p:sldId id="302" r:id="rId53"/>
    <p:sldId id="303" r:id="rId54"/>
    <p:sldId id="305" r:id="rId55"/>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5096BE-30A4-4184-96AA-AD33D60C985D}">
          <p14:sldIdLst>
            <p14:sldId id="256"/>
            <p14:sldId id="257"/>
          </p14:sldIdLst>
        </p14:section>
        <p14:section name="Ch.3" id="{2497CEB8-9712-4A93-97C5-9A0508088B48}">
          <p14:sldIdLst>
            <p14:sldId id="258"/>
            <p14:sldId id="397"/>
            <p14:sldId id="398"/>
            <p14:sldId id="400"/>
            <p14:sldId id="399"/>
            <p14:sldId id="402"/>
            <p14:sldId id="406"/>
            <p14:sldId id="401"/>
            <p14:sldId id="403"/>
            <p14:sldId id="408"/>
            <p14:sldId id="404"/>
            <p14:sldId id="405"/>
            <p14:sldId id="409"/>
            <p14:sldId id="424"/>
            <p14:sldId id="425"/>
            <p14:sldId id="426"/>
            <p14:sldId id="413"/>
            <p14:sldId id="407"/>
            <p14:sldId id="259"/>
            <p14:sldId id="427"/>
            <p14:sldId id="428"/>
            <p14:sldId id="410"/>
            <p14:sldId id="411"/>
            <p14:sldId id="412"/>
            <p14:sldId id="414"/>
            <p14:sldId id="415"/>
            <p14:sldId id="416"/>
            <p14:sldId id="417"/>
            <p14:sldId id="418"/>
            <p14:sldId id="419"/>
            <p14:sldId id="429"/>
            <p14:sldId id="420"/>
            <p14:sldId id="430"/>
            <p14:sldId id="431"/>
            <p14:sldId id="432"/>
            <p14:sldId id="433"/>
            <p14:sldId id="434"/>
            <p14:sldId id="435"/>
            <p14:sldId id="436"/>
            <p14:sldId id="437"/>
            <p14:sldId id="438"/>
            <p14:sldId id="421"/>
            <p14:sldId id="422"/>
            <p14:sldId id="439"/>
            <p14:sldId id="440"/>
            <p14:sldId id="423"/>
            <p14:sldId id="441"/>
          </p14:sldIdLst>
        </p14:section>
        <p14:section name="Ch 2 pg 29-40" id="{9430499D-BF58-4959-A413-31A020C332A3}">
          <p14:sldIdLst>
            <p14:sldId id="299"/>
            <p14:sldId id="300"/>
            <p14:sldId id="302"/>
            <p14:sldId id="303"/>
            <p14:sldId id="3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1ABAF-0908-A05D-5017-2E1BCAAE94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BO"/>
          </a:p>
        </p:txBody>
      </p:sp>
      <p:sp>
        <p:nvSpPr>
          <p:cNvPr id="3" name="Subtitle 2">
            <a:extLst>
              <a:ext uri="{FF2B5EF4-FFF2-40B4-BE49-F238E27FC236}">
                <a16:creationId xmlns:a16="http://schemas.microsoft.com/office/drawing/2014/main" id="{86403F1B-FF11-47F2-507F-155ED39EA6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BO"/>
          </a:p>
        </p:txBody>
      </p:sp>
      <p:sp>
        <p:nvSpPr>
          <p:cNvPr id="4" name="Date Placeholder 3">
            <a:extLst>
              <a:ext uri="{FF2B5EF4-FFF2-40B4-BE49-F238E27FC236}">
                <a16:creationId xmlns:a16="http://schemas.microsoft.com/office/drawing/2014/main" id="{F0E9642C-ECCC-51A0-147A-F04BE1F216F6}"/>
              </a:ext>
            </a:extLst>
          </p:cNvPr>
          <p:cNvSpPr>
            <a:spLocks noGrp="1"/>
          </p:cNvSpPr>
          <p:nvPr>
            <p:ph type="dt" sz="half" idx="10"/>
          </p:nvPr>
        </p:nvSpPr>
        <p:spPr/>
        <p:txBody>
          <a:bodyPr/>
          <a:lstStyle/>
          <a:p>
            <a:fld id="{78B1A558-9E64-4A1A-89F2-B5C84C0F8BE0}" type="datetimeFigureOut">
              <a:rPr lang="es-BO" smtClean="0"/>
              <a:t>10/11/2023</a:t>
            </a:fld>
            <a:endParaRPr lang="es-BO"/>
          </a:p>
        </p:txBody>
      </p:sp>
      <p:sp>
        <p:nvSpPr>
          <p:cNvPr id="5" name="Footer Placeholder 4">
            <a:extLst>
              <a:ext uri="{FF2B5EF4-FFF2-40B4-BE49-F238E27FC236}">
                <a16:creationId xmlns:a16="http://schemas.microsoft.com/office/drawing/2014/main" id="{B5135B5E-D23C-71F3-12B8-6A57BCBC3368}"/>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D493EF91-410B-C00A-A741-A2EA56301FF6}"/>
              </a:ext>
            </a:extLst>
          </p:cNvPr>
          <p:cNvSpPr>
            <a:spLocks noGrp="1"/>
          </p:cNvSpPr>
          <p:nvPr>
            <p:ph type="sldNum" sz="quarter" idx="12"/>
          </p:nvPr>
        </p:nvSpPr>
        <p:spPr/>
        <p:txBody>
          <a:bodyPr/>
          <a:lstStyle/>
          <a:p>
            <a:fld id="{66E4C840-EB3A-498D-9271-E9E86D494C57}" type="slidenum">
              <a:rPr lang="es-BO" smtClean="0"/>
              <a:t>‹#›</a:t>
            </a:fld>
            <a:endParaRPr lang="es-BO"/>
          </a:p>
        </p:txBody>
      </p:sp>
    </p:spTree>
    <p:extLst>
      <p:ext uri="{BB962C8B-B14F-4D97-AF65-F5344CB8AC3E}">
        <p14:creationId xmlns:p14="http://schemas.microsoft.com/office/powerpoint/2010/main" val="160502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5232D-3CFE-D8DE-BF9F-5425B59B22A9}"/>
              </a:ext>
            </a:extLst>
          </p:cNvPr>
          <p:cNvSpPr>
            <a:spLocks noGrp="1"/>
          </p:cNvSpPr>
          <p:nvPr>
            <p:ph type="title"/>
          </p:nvPr>
        </p:nvSpPr>
        <p:spPr/>
        <p:txBody>
          <a:bodyPr/>
          <a:lstStyle/>
          <a:p>
            <a:r>
              <a:rPr lang="en-US"/>
              <a:t>Click to edit Master title style</a:t>
            </a:r>
            <a:endParaRPr lang="es-BO"/>
          </a:p>
        </p:txBody>
      </p:sp>
      <p:sp>
        <p:nvSpPr>
          <p:cNvPr id="3" name="Vertical Text Placeholder 2">
            <a:extLst>
              <a:ext uri="{FF2B5EF4-FFF2-40B4-BE49-F238E27FC236}">
                <a16:creationId xmlns:a16="http://schemas.microsoft.com/office/drawing/2014/main" id="{ABCD290B-CBDC-55AF-B833-CA51B4F5BE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FF0F7C95-CD92-0474-9961-5C30E9043CD6}"/>
              </a:ext>
            </a:extLst>
          </p:cNvPr>
          <p:cNvSpPr>
            <a:spLocks noGrp="1"/>
          </p:cNvSpPr>
          <p:nvPr>
            <p:ph type="dt" sz="half" idx="10"/>
          </p:nvPr>
        </p:nvSpPr>
        <p:spPr/>
        <p:txBody>
          <a:bodyPr/>
          <a:lstStyle/>
          <a:p>
            <a:fld id="{78B1A558-9E64-4A1A-89F2-B5C84C0F8BE0}" type="datetimeFigureOut">
              <a:rPr lang="es-BO" smtClean="0"/>
              <a:t>10/11/2023</a:t>
            </a:fld>
            <a:endParaRPr lang="es-BO"/>
          </a:p>
        </p:txBody>
      </p:sp>
      <p:sp>
        <p:nvSpPr>
          <p:cNvPr id="5" name="Footer Placeholder 4">
            <a:extLst>
              <a:ext uri="{FF2B5EF4-FFF2-40B4-BE49-F238E27FC236}">
                <a16:creationId xmlns:a16="http://schemas.microsoft.com/office/drawing/2014/main" id="{7ABC249B-12F1-CD98-9317-7BAC80C94477}"/>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B3FCE788-20B2-40BC-C3B7-FEC9441E6048}"/>
              </a:ext>
            </a:extLst>
          </p:cNvPr>
          <p:cNvSpPr>
            <a:spLocks noGrp="1"/>
          </p:cNvSpPr>
          <p:nvPr>
            <p:ph type="sldNum" sz="quarter" idx="12"/>
          </p:nvPr>
        </p:nvSpPr>
        <p:spPr/>
        <p:txBody>
          <a:bodyPr/>
          <a:lstStyle/>
          <a:p>
            <a:fld id="{66E4C840-EB3A-498D-9271-E9E86D494C57}" type="slidenum">
              <a:rPr lang="es-BO" smtClean="0"/>
              <a:t>‹#›</a:t>
            </a:fld>
            <a:endParaRPr lang="es-BO"/>
          </a:p>
        </p:txBody>
      </p:sp>
    </p:spTree>
    <p:extLst>
      <p:ext uri="{BB962C8B-B14F-4D97-AF65-F5344CB8AC3E}">
        <p14:creationId xmlns:p14="http://schemas.microsoft.com/office/powerpoint/2010/main" val="2823382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1700BD-1A32-E67A-445A-46840D1DEB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BO"/>
          </a:p>
        </p:txBody>
      </p:sp>
      <p:sp>
        <p:nvSpPr>
          <p:cNvPr id="3" name="Vertical Text Placeholder 2">
            <a:extLst>
              <a:ext uri="{FF2B5EF4-FFF2-40B4-BE49-F238E27FC236}">
                <a16:creationId xmlns:a16="http://schemas.microsoft.com/office/drawing/2014/main" id="{7CF2AF8A-AD56-0D7F-66D4-50844F3919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82138D98-666B-7417-B876-FF933AD46466}"/>
              </a:ext>
            </a:extLst>
          </p:cNvPr>
          <p:cNvSpPr>
            <a:spLocks noGrp="1"/>
          </p:cNvSpPr>
          <p:nvPr>
            <p:ph type="dt" sz="half" idx="10"/>
          </p:nvPr>
        </p:nvSpPr>
        <p:spPr/>
        <p:txBody>
          <a:bodyPr/>
          <a:lstStyle/>
          <a:p>
            <a:fld id="{78B1A558-9E64-4A1A-89F2-B5C84C0F8BE0}" type="datetimeFigureOut">
              <a:rPr lang="es-BO" smtClean="0"/>
              <a:t>10/11/2023</a:t>
            </a:fld>
            <a:endParaRPr lang="es-BO"/>
          </a:p>
        </p:txBody>
      </p:sp>
      <p:sp>
        <p:nvSpPr>
          <p:cNvPr id="5" name="Footer Placeholder 4">
            <a:extLst>
              <a:ext uri="{FF2B5EF4-FFF2-40B4-BE49-F238E27FC236}">
                <a16:creationId xmlns:a16="http://schemas.microsoft.com/office/drawing/2014/main" id="{9AF1F49E-920C-1244-D7C5-B37E85799439}"/>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B16BE8DB-432F-1246-C50F-C0FB2C008B13}"/>
              </a:ext>
            </a:extLst>
          </p:cNvPr>
          <p:cNvSpPr>
            <a:spLocks noGrp="1"/>
          </p:cNvSpPr>
          <p:nvPr>
            <p:ph type="sldNum" sz="quarter" idx="12"/>
          </p:nvPr>
        </p:nvSpPr>
        <p:spPr/>
        <p:txBody>
          <a:bodyPr/>
          <a:lstStyle/>
          <a:p>
            <a:fld id="{66E4C840-EB3A-498D-9271-E9E86D494C57}" type="slidenum">
              <a:rPr lang="es-BO" smtClean="0"/>
              <a:t>‹#›</a:t>
            </a:fld>
            <a:endParaRPr lang="es-BO"/>
          </a:p>
        </p:txBody>
      </p:sp>
    </p:spTree>
    <p:extLst>
      <p:ext uri="{BB962C8B-B14F-4D97-AF65-F5344CB8AC3E}">
        <p14:creationId xmlns:p14="http://schemas.microsoft.com/office/powerpoint/2010/main" val="359330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F3E8-9A19-FC00-8177-D5773DB7A0C6}"/>
              </a:ext>
            </a:extLst>
          </p:cNvPr>
          <p:cNvSpPr>
            <a:spLocks noGrp="1"/>
          </p:cNvSpPr>
          <p:nvPr>
            <p:ph type="title"/>
          </p:nvPr>
        </p:nvSpPr>
        <p:spPr/>
        <p:txBody>
          <a:bodyPr/>
          <a:lstStyle/>
          <a:p>
            <a:r>
              <a:rPr lang="en-US"/>
              <a:t>Click to edit Master title style</a:t>
            </a:r>
            <a:endParaRPr lang="es-BO"/>
          </a:p>
        </p:txBody>
      </p:sp>
      <p:sp>
        <p:nvSpPr>
          <p:cNvPr id="3" name="Content Placeholder 2">
            <a:extLst>
              <a:ext uri="{FF2B5EF4-FFF2-40B4-BE49-F238E27FC236}">
                <a16:creationId xmlns:a16="http://schemas.microsoft.com/office/drawing/2014/main" id="{6F67DD46-5AC0-18D8-BCC0-FE2139C157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D9CCB207-2059-C3EF-C28E-E5C355C5DA95}"/>
              </a:ext>
            </a:extLst>
          </p:cNvPr>
          <p:cNvSpPr>
            <a:spLocks noGrp="1"/>
          </p:cNvSpPr>
          <p:nvPr>
            <p:ph type="dt" sz="half" idx="10"/>
          </p:nvPr>
        </p:nvSpPr>
        <p:spPr/>
        <p:txBody>
          <a:bodyPr/>
          <a:lstStyle/>
          <a:p>
            <a:fld id="{78B1A558-9E64-4A1A-89F2-B5C84C0F8BE0}" type="datetimeFigureOut">
              <a:rPr lang="es-BO" smtClean="0"/>
              <a:t>10/11/2023</a:t>
            </a:fld>
            <a:endParaRPr lang="es-BO"/>
          </a:p>
        </p:txBody>
      </p:sp>
      <p:sp>
        <p:nvSpPr>
          <p:cNvPr id="5" name="Footer Placeholder 4">
            <a:extLst>
              <a:ext uri="{FF2B5EF4-FFF2-40B4-BE49-F238E27FC236}">
                <a16:creationId xmlns:a16="http://schemas.microsoft.com/office/drawing/2014/main" id="{D4C7A0E6-42C3-6534-B47E-CD8BC7ACB776}"/>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9FC4C589-4EA6-7147-D2B0-A1FC8872C1E6}"/>
              </a:ext>
            </a:extLst>
          </p:cNvPr>
          <p:cNvSpPr>
            <a:spLocks noGrp="1"/>
          </p:cNvSpPr>
          <p:nvPr>
            <p:ph type="sldNum" sz="quarter" idx="12"/>
          </p:nvPr>
        </p:nvSpPr>
        <p:spPr/>
        <p:txBody>
          <a:bodyPr/>
          <a:lstStyle/>
          <a:p>
            <a:fld id="{66E4C840-EB3A-498D-9271-E9E86D494C57}" type="slidenum">
              <a:rPr lang="es-BO" smtClean="0"/>
              <a:t>‹#›</a:t>
            </a:fld>
            <a:endParaRPr lang="es-BO"/>
          </a:p>
        </p:txBody>
      </p:sp>
    </p:spTree>
    <p:extLst>
      <p:ext uri="{BB962C8B-B14F-4D97-AF65-F5344CB8AC3E}">
        <p14:creationId xmlns:p14="http://schemas.microsoft.com/office/powerpoint/2010/main" val="3265983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8E6AD-D789-7E07-346A-C2360EF9A9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BO"/>
          </a:p>
        </p:txBody>
      </p:sp>
      <p:sp>
        <p:nvSpPr>
          <p:cNvPr id="3" name="Text Placeholder 2">
            <a:extLst>
              <a:ext uri="{FF2B5EF4-FFF2-40B4-BE49-F238E27FC236}">
                <a16:creationId xmlns:a16="http://schemas.microsoft.com/office/drawing/2014/main" id="{4C923D01-AB53-BE5D-2879-9C91C293E2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16108C-F8BE-EBAC-53AC-9EBC4BC55045}"/>
              </a:ext>
            </a:extLst>
          </p:cNvPr>
          <p:cNvSpPr>
            <a:spLocks noGrp="1"/>
          </p:cNvSpPr>
          <p:nvPr>
            <p:ph type="dt" sz="half" idx="10"/>
          </p:nvPr>
        </p:nvSpPr>
        <p:spPr/>
        <p:txBody>
          <a:bodyPr/>
          <a:lstStyle/>
          <a:p>
            <a:fld id="{78B1A558-9E64-4A1A-89F2-B5C84C0F8BE0}" type="datetimeFigureOut">
              <a:rPr lang="es-BO" smtClean="0"/>
              <a:t>10/11/2023</a:t>
            </a:fld>
            <a:endParaRPr lang="es-BO"/>
          </a:p>
        </p:txBody>
      </p:sp>
      <p:sp>
        <p:nvSpPr>
          <p:cNvPr id="5" name="Footer Placeholder 4">
            <a:extLst>
              <a:ext uri="{FF2B5EF4-FFF2-40B4-BE49-F238E27FC236}">
                <a16:creationId xmlns:a16="http://schemas.microsoft.com/office/drawing/2014/main" id="{B80ADB9A-C142-123B-AF7F-4FA8DC9E264A}"/>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EDBE05DC-F94D-9EA1-85AE-71CFC18A8943}"/>
              </a:ext>
            </a:extLst>
          </p:cNvPr>
          <p:cNvSpPr>
            <a:spLocks noGrp="1"/>
          </p:cNvSpPr>
          <p:nvPr>
            <p:ph type="sldNum" sz="quarter" idx="12"/>
          </p:nvPr>
        </p:nvSpPr>
        <p:spPr/>
        <p:txBody>
          <a:bodyPr/>
          <a:lstStyle/>
          <a:p>
            <a:fld id="{66E4C840-EB3A-498D-9271-E9E86D494C57}" type="slidenum">
              <a:rPr lang="es-BO" smtClean="0"/>
              <a:t>‹#›</a:t>
            </a:fld>
            <a:endParaRPr lang="es-BO"/>
          </a:p>
        </p:txBody>
      </p:sp>
    </p:spTree>
    <p:extLst>
      <p:ext uri="{BB962C8B-B14F-4D97-AF65-F5344CB8AC3E}">
        <p14:creationId xmlns:p14="http://schemas.microsoft.com/office/powerpoint/2010/main" val="718428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525AC-797D-1C52-8FC3-E26C4B52046D}"/>
              </a:ext>
            </a:extLst>
          </p:cNvPr>
          <p:cNvSpPr>
            <a:spLocks noGrp="1"/>
          </p:cNvSpPr>
          <p:nvPr>
            <p:ph type="title"/>
          </p:nvPr>
        </p:nvSpPr>
        <p:spPr/>
        <p:txBody>
          <a:bodyPr/>
          <a:lstStyle/>
          <a:p>
            <a:r>
              <a:rPr lang="en-US"/>
              <a:t>Click to edit Master title style</a:t>
            </a:r>
            <a:endParaRPr lang="es-BO"/>
          </a:p>
        </p:txBody>
      </p:sp>
      <p:sp>
        <p:nvSpPr>
          <p:cNvPr id="3" name="Content Placeholder 2">
            <a:extLst>
              <a:ext uri="{FF2B5EF4-FFF2-40B4-BE49-F238E27FC236}">
                <a16:creationId xmlns:a16="http://schemas.microsoft.com/office/drawing/2014/main" id="{96300CA2-9DAB-539E-4FAB-DF6AEE3B78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Content Placeholder 3">
            <a:extLst>
              <a:ext uri="{FF2B5EF4-FFF2-40B4-BE49-F238E27FC236}">
                <a16:creationId xmlns:a16="http://schemas.microsoft.com/office/drawing/2014/main" id="{DEB98227-51C2-D3D2-B8EA-C7B47F3EB5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5" name="Date Placeholder 4">
            <a:extLst>
              <a:ext uri="{FF2B5EF4-FFF2-40B4-BE49-F238E27FC236}">
                <a16:creationId xmlns:a16="http://schemas.microsoft.com/office/drawing/2014/main" id="{1851FDD2-8E97-E14E-19EF-B7734B7DC609}"/>
              </a:ext>
            </a:extLst>
          </p:cNvPr>
          <p:cNvSpPr>
            <a:spLocks noGrp="1"/>
          </p:cNvSpPr>
          <p:nvPr>
            <p:ph type="dt" sz="half" idx="10"/>
          </p:nvPr>
        </p:nvSpPr>
        <p:spPr/>
        <p:txBody>
          <a:bodyPr/>
          <a:lstStyle/>
          <a:p>
            <a:fld id="{78B1A558-9E64-4A1A-89F2-B5C84C0F8BE0}" type="datetimeFigureOut">
              <a:rPr lang="es-BO" smtClean="0"/>
              <a:t>10/11/2023</a:t>
            </a:fld>
            <a:endParaRPr lang="es-BO"/>
          </a:p>
        </p:txBody>
      </p:sp>
      <p:sp>
        <p:nvSpPr>
          <p:cNvPr id="6" name="Footer Placeholder 5">
            <a:extLst>
              <a:ext uri="{FF2B5EF4-FFF2-40B4-BE49-F238E27FC236}">
                <a16:creationId xmlns:a16="http://schemas.microsoft.com/office/drawing/2014/main" id="{710B2AC6-7B4E-A1B2-B606-70BFE842556C}"/>
              </a:ext>
            </a:extLst>
          </p:cNvPr>
          <p:cNvSpPr>
            <a:spLocks noGrp="1"/>
          </p:cNvSpPr>
          <p:nvPr>
            <p:ph type="ftr" sz="quarter" idx="11"/>
          </p:nvPr>
        </p:nvSpPr>
        <p:spPr/>
        <p:txBody>
          <a:bodyPr/>
          <a:lstStyle/>
          <a:p>
            <a:endParaRPr lang="es-BO"/>
          </a:p>
        </p:txBody>
      </p:sp>
      <p:sp>
        <p:nvSpPr>
          <p:cNvPr id="7" name="Slide Number Placeholder 6">
            <a:extLst>
              <a:ext uri="{FF2B5EF4-FFF2-40B4-BE49-F238E27FC236}">
                <a16:creationId xmlns:a16="http://schemas.microsoft.com/office/drawing/2014/main" id="{838F0B9F-702A-D8BA-E691-80C76E762801}"/>
              </a:ext>
            </a:extLst>
          </p:cNvPr>
          <p:cNvSpPr>
            <a:spLocks noGrp="1"/>
          </p:cNvSpPr>
          <p:nvPr>
            <p:ph type="sldNum" sz="quarter" idx="12"/>
          </p:nvPr>
        </p:nvSpPr>
        <p:spPr/>
        <p:txBody>
          <a:bodyPr/>
          <a:lstStyle/>
          <a:p>
            <a:fld id="{66E4C840-EB3A-498D-9271-E9E86D494C57}" type="slidenum">
              <a:rPr lang="es-BO" smtClean="0"/>
              <a:t>‹#›</a:t>
            </a:fld>
            <a:endParaRPr lang="es-BO"/>
          </a:p>
        </p:txBody>
      </p:sp>
    </p:spTree>
    <p:extLst>
      <p:ext uri="{BB962C8B-B14F-4D97-AF65-F5344CB8AC3E}">
        <p14:creationId xmlns:p14="http://schemas.microsoft.com/office/powerpoint/2010/main" val="956321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F8747-B5E9-6061-4BDF-FC94EF5DF2F0}"/>
              </a:ext>
            </a:extLst>
          </p:cNvPr>
          <p:cNvSpPr>
            <a:spLocks noGrp="1"/>
          </p:cNvSpPr>
          <p:nvPr>
            <p:ph type="title"/>
          </p:nvPr>
        </p:nvSpPr>
        <p:spPr>
          <a:xfrm>
            <a:off x="839788" y="365125"/>
            <a:ext cx="10515600" cy="1325563"/>
          </a:xfrm>
        </p:spPr>
        <p:txBody>
          <a:bodyPr/>
          <a:lstStyle/>
          <a:p>
            <a:r>
              <a:rPr lang="en-US"/>
              <a:t>Click to edit Master title style</a:t>
            </a:r>
            <a:endParaRPr lang="es-BO"/>
          </a:p>
        </p:txBody>
      </p:sp>
      <p:sp>
        <p:nvSpPr>
          <p:cNvPr id="3" name="Text Placeholder 2">
            <a:extLst>
              <a:ext uri="{FF2B5EF4-FFF2-40B4-BE49-F238E27FC236}">
                <a16:creationId xmlns:a16="http://schemas.microsoft.com/office/drawing/2014/main" id="{5243F02E-9A41-632C-F28B-786651B27E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DBD229-1457-F922-2159-0185977962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5" name="Text Placeholder 4">
            <a:extLst>
              <a:ext uri="{FF2B5EF4-FFF2-40B4-BE49-F238E27FC236}">
                <a16:creationId xmlns:a16="http://schemas.microsoft.com/office/drawing/2014/main" id="{252F5E0D-9A54-3514-2689-4B310D4967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BDB7A1-84AB-6881-FDDF-7530E72812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7" name="Date Placeholder 6">
            <a:extLst>
              <a:ext uri="{FF2B5EF4-FFF2-40B4-BE49-F238E27FC236}">
                <a16:creationId xmlns:a16="http://schemas.microsoft.com/office/drawing/2014/main" id="{B4727698-B057-42EC-60B8-D7F06BC12EDA}"/>
              </a:ext>
            </a:extLst>
          </p:cNvPr>
          <p:cNvSpPr>
            <a:spLocks noGrp="1"/>
          </p:cNvSpPr>
          <p:nvPr>
            <p:ph type="dt" sz="half" idx="10"/>
          </p:nvPr>
        </p:nvSpPr>
        <p:spPr/>
        <p:txBody>
          <a:bodyPr/>
          <a:lstStyle/>
          <a:p>
            <a:fld id="{78B1A558-9E64-4A1A-89F2-B5C84C0F8BE0}" type="datetimeFigureOut">
              <a:rPr lang="es-BO" smtClean="0"/>
              <a:t>10/11/2023</a:t>
            </a:fld>
            <a:endParaRPr lang="es-BO"/>
          </a:p>
        </p:txBody>
      </p:sp>
      <p:sp>
        <p:nvSpPr>
          <p:cNvPr id="8" name="Footer Placeholder 7">
            <a:extLst>
              <a:ext uri="{FF2B5EF4-FFF2-40B4-BE49-F238E27FC236}">
                <a16:creationId xmlns:a16="http://schemas.microsoft.com/office/drawing/2014/main" id="{20181D68-0519-1C2D-A590-E05F2E9A5F2D}"/>
              </a:ext>
            </a:extLst>
          </p:cNvPr>
          <p:cNvSpPr>
            <a:spLocks noGrp="1"/>
          </p:cNvSpPr>
          <p:nvPr>
            <p:ph type="ftr" sz="quarter" idx="11"/>
          </p:nvPr>
        </p:nvSpPr>
        <p:spPr/>
        <p:txBody>
          <a:bodyPr/>
          <a:lstStyle/>
          <a:p>
            <a:endParaRPr lang="es-BO"/>
          </a:p>
        </p:txBody>
      </p:sp>
      <p:sp>
        <p:nvSpPr>
          <p:cNvPr id="9" name="Slide Number Placeholder 8">
            <a:extLst>
              <a:ext uri="{FF2B5EF4-FFF2-40B4-BE49-F238E27FC236}">
                <a16:creationId xmlns:a16="http://schemas.microsoft.com/office/drawing/2014/main" id="{2C671388-443D-959E-D352-5D14C18683FD}"/>
              </a:ext>
            </a:extLst>
          </p:cNvPr>
          <p:cNvSpPr>
            <a:spLocks noGrp="1"/>
          </p:cNvSpPr>
          <p:nvPr>
            <p:ph type="sldNum" sz="quarter" idx="12"/>
          </p:nvPr>
        </p:nvSpPr>
        <p:spPr/>
        <p:txBody>
          <a:bodyPr/>
          <a:lstStyle/>
          <a:p>
            <a:fld id="{66E4C840-EB3A-498D-9271-E9E86D494C57}" type="slidenum">
              <a:rPr lang="es-BO" smtClean="0"/>
              <a:t>‹#›</a:t>
            </a:fld>
            <a:endParaRPr lang="es-BO"/>
          </a:p>
        </p:txBody>
      </p:sp>
    </p:spTree>
    <p:extLst>
      <p:ext uri="{BB962C8B-B14F-4D97-AF65-F5344CB8AC3E}">
        <p14:creationId xmlns:p14="http://schemas.microsoft.com/office/powerpoint/2010/main" val="14267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7E00F-F2AF-C305-1B46-4AFA35907622}"/>
              </a:ext>
            </a:extLst>
          </p:cNvPr>
          <p:cNvSpPr>
            <a:spLocks noGrp="1"/>
          </p:cNvSpPr>
          <p:nvPr>
            <p:ph type="title"/>
          </p:nvPr>
        </p:nvSpPr>
        <p:spPr/>
        <p:txBody>
          <a:bodyPr/>
          <a:lstStyle/>
          <a:p>
            <a:r>
              <a:rPr lang="en-US"/>
              <a:t>Click to edit Master title style</a:t>
            </a:r>
            <a:endParaRPr lang="es-BO"/>
          </a:p>
        </p:txBody>
      </p:sp>
      <p:sp>
        <p:nvSpPr>
          <p:cNvPr id="3" name="Date Placeholder 2">
            <a:extLst>
              <a:ext uri="{FF2B5EF4-FFF2-40B4-BE49-F238E27FC236}">
                <a16:creationId xmlns:a16="http://schemas.microsoft.com/office/drawing/2014/main" id="{7FA07F6B-3D95-D1FD-350D-A02313D4FDE5}"/>
              </a:ext>
            </a:extLst>
          </p:cNvPr>
          <p:cNvSpPr>
            <a:spLocks noGrp="1"/>
          </p:cNvSpPr>
          <p:nvPr>
            <p:ph type="dt" sz="half" idx="10"/>
          </p:nvPr>
        </p:nvSpPr>
        <p:spPr/>
        <p:txBody>
          <a:bodyPr/>
          <a:lstStyle/>
          <a:p>
            <a:fld id="{78B1A558-9E64-4A1A-89F2-B5C84C0F8BE0}" type="datetimeFigureOut">
              <a:rPr lang="es-BO" smtClean="0"/>
              <a:t>10/11/2023</a:t>
            </a:fld>
            <a:endParaRPr lang="es-BO"/>
          </a:p>
        </p:txBody>
      </p:sp>
      <p:sp>
        <p:nvSpPr>
          <p:cNvPr id="4" name="Footer Placeholder 3">
            <a:extLst>
              <a:ext uri="{FF2B5EF4-FFF2-40B4-BE49-F238E27FC236}">
                <a16:creationId xmlns:a16="http://schemas.microsoft.com/office/drawing/2014/main" id="{85C1B95F-6719-435E-218F-F7BBAF422078}"/>
              </a:ext>
            </a:extLst>
          </p:cNvPr>
          <p:cNvSpPr>
            <a:spLocks noGrp="1"/>
          </p:cNvSpPr>
          <p:nvPr>
            <p:ph type="ftr" sz="quarter" idx="11"/>
          </p:nvPr>
        </p:nvSpPr>
        <p:spPr/>
        <p:txBody>
          <a:bodyPr/>
          <a:lstStyle/>
          <a:p>
            <a:endParaRPr lang="es-BO"/>
          </a:p>
        </p:txBody>
      </p:sp>
      <p:sp>
        <p:nvSpPr>
          <p:cNvPr id="5" name="Slide Number Placeholder 4">
            <a:extLst>
              <a:ext uri="{FF2B5EF4-FFF2-40B4-BE49-F238E27FC236}">
                <a16:creationId xmlns:a16="http://schemas.microsoft.com/office/drawing/2014/main" id="{7700A88B-DB7C-EC16-4107-B9AC75063EA2}"/>
              </a:ext>
            </a:extLst>
          </p:cNvPr>
          <p:cNvSpPr>
            <a:spLocks noGrp="1"/>
          </p:cNvSpPr>
          <p:nvPr>
            <p:ph type="sldNum" sz="quarter" idx="12"/>
          </p:nvPr>
        </p:nvSpPr>
        <p:spPr/>
        <p:txBody>
          <a:bodyPr/>
          <a:lstStyle/>
          <a:p>
            <a:fld id="{66E4C840-EB3A-498D-9271-E9E86D494C57}" type="slidenum">
              <a:rPr lang="es-BO" smtClean="0"/>
              <a:t>‹#›</a:t>
            </a:fld>
            <a:endParaRPr lang="es-BO"/>
          </a:p>
        </p:txBody>
      </p:sp>
    </p:spTree>
    <p:extLst>
      <p:ext uri="{BB962C8B-B14F-4D97-AF65-F5344CB8AC3E}">
        <p14:creationId xmlns:p14="http://schemas.microsoft.com/office/powerpoint/2010/main" val="487045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2B6458-719E-CC17-C5B0-3F722341B413}"/>
              </a:ext>
            </a:extLst>
          </p:cNvPr>
          <p:cNvSpPr>
            <a:spLocks noGrp="1"/>
          </p:cNvSpPr>
          <p:nvPr>
            <p:ph type="dt" sz="half" idx="10"/>
          </p:nvPr>
        </p:nvSpPr>
        <p:spPr/>
        <p:txBody>
          <a:bodyPr/>
          <a:lstStyle/>
          <a:p>
            <a:fld id="{78B1A558-9E64-4A1A-89F2-B5C84C0F8BE0}" type="datetimeFigureOut">
              <a:rPr lang="es-BO" smtClean="0"/>
              <a:t>10/11/2023</a:t>
            </a:fld>
            <a:endParaRPr lang="es-BO"/>
          </a:p>
        </p:txBody>
      </p:sp>
      <p:sp>
        <p:nvSpPr>
          <p:cNvPr id="3" name="Footer Placeholder 2">
            <a:extLst>
              <a:ext uri="{FF2B5EF4-FFF2-40B4-BE49-F238E27FC236}">
                <a16:creationId xmlns:a16="http://schemas.microsoft.com/office/drawing/2014/main" id="{1DAF04E6-99A5-09DB-A9D2-B611B36DD41F}"/>
              </a:ext>
            </a:extLst>
          </p:cNvPr>
          <p:cNvSpPr>
            <a:spLocks noGrp="1"/>
          </p:cNvSpPr>
          <p:nvPr>
            <p:ph type="ftr" sz="quarter" idx="11"/>
          </p:nvPr>
        </p:nvSpPr>
        <p:spPr/>
        <p:txBody>
          <a:bodyPr/>
          <a:lstStyle/>
          <a:p>
            <a:endParaRPr lang="es-BO"/>
          </a:p>
        </p:txBody>
      </p:sp>
      <p:sp>
        <p:nvSpPr>
          <p:cNvPr id="4" name="Slide Number Placeholder 3">
            <a:extLst>
              <a:ext uri="{FF2B5EF4-FFF2-40B4-BE49-F238E27FC236}">
                <a16:creationId xmlns:a16="http://schemas.microsoft.com/office/drawing/2014/main" id="{9F6F13F9-18CE-9EBE-46C3-1C0E51A7CA15}"/>
              </a:ext>
            </a:extLst>
          </p:cNvPr>
          <p:cNvSpPr>
            <a:spLocks noGrp="1"/>
          </p:cNvSpPr>
          <p:nvPr>
            <p:ph type="sldNum" sz="quarter" idx="12"/>
          </p:nvPr>
        </p:nvSpPr>
        <p:spPr/>
        <p:txBody>
          <a:bodyPr/>
          <a:lstStyle/>
          <a:p>
            <a:fld id="{66E4C840-EB3A-498D-9271-E9E86D494C57}" type="slidenum">
              <a:rPr lang="es-BO" smtClean="0"/>
              <a:t>‹#›</a:t>
            </a:fld>
            <a:endParaRPr lang="es-BO"/>
          </a:p>
        </p:txBody>
      </p:sp>
    </p:spTree>
    <p:extLst>
      <p:ext uri="{BB962C8B-B14F-4D97-AF65-F5344CB8AC3E}">
        <p14:creationId xmlns:p14="http://schemas.microsoft.com/office/powerpoint/2010/main" val="2638971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D2212-B1B4-08BD-D0DF-BED342598E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BO"/>
          </a:p>
        </p:txBody>
      </p:sp>
      <p:sp>
        <p:nvSpPr>
          <p:cNvPr id="3" name="Content Placeholder 2">
            <a:extLst>
              <a:ext uri="{FF2B5EF4-FFF2-40B4-BE49-F238E27FC236}">
                <a16:creationId xmlns:a16="http://schemas.microsoft.com/office/drawing/2014/main" id="{A9EED0B6-7427-091C-AACF-C58C37ED56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Text Placeholder 3">
            <a:extLst>
              <a:ext uri="{FF2B5EF4-FFF2-40B4-BE49-F238E27FC236}">
                <a16:creationId xmlns:a16="http://schemas.microsoft.com/office/drawing/2014/main" id="{8282B51F-0086-0385-F0A4-C6628E696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1EB0B8-43E5-3E43-C7A2-3332A94668D3}"/>
              </a:ext>
            </a:extLst>
          </p:cNvPr>
          <p:cNvSpPr>
            <a:spLocks noGrp="1"/>
          </p:cNvSpPr>
          <p:nvPr>
            <p:ph type="dt" sz="half" idx="10"/>
          </p:nvPr>
        </p:nvSpPr>
        <p:spPr/>
        <p:txBody>
          <a:bodyPr/>
          <a:lstStyle/>
          <a:p>
            <a:fld id="{78B1A558-9E64-4A1A-89F2-B5C84C0F8BE0}" type="datetimeFigureOut">
              <a:rPr lang="es-BO" smtClean="0"/>
              <a:t>10/11/2023</a:t>
            </a:fld>
            <a:endParaRPr lang="es-BO"/>
          </a:p>
        </p:txBody>
      </p:sp>
      <p:sp>
        <p:nvSpPr>
          <p:cNvPr id="6" name="Footer Placeholder 5">
            <a:extLst>
              <a:ext uri="{FF2B5EF4-FFF2-40B4-BE49-F238E27FC236}">
                <a16:creationId xmlns:a16="http://schemas.microsoft.com/office/drawing/2014/main" id="{FA55106B-8D8C-1F07-405A-5AC0AC64BF6C}"/>
              </a:ext>
            </a:extLst>
          </p:cNvPr>
          <p:cNvSpPr>
            <a:spLocks noGrp="1"/>
          </p:cNvSpPr>
          <p:nvPr>
            <p:ph type="ftr" sz="quarter" idx="11"/>
          </p:nvPr>
        </p:nvSpPr>
        <p:spPr/>
        <p:txBody>
          <a:bodyPr/>
          <a:lstStyle/>
          <a:p>
            <a:endParaRPr lang="es-BO"/>
          </a:p>
        </p:txBody>
      </p:sp>
      <p:sp>
        <p:nvSpPr>
          <p:cNvPr id="7" name="Slide Number Placeholder 6">
            <a:extLst>
              <a:ext uri="{FF2B5EF4-FFF2-40B4-BE49-F238E27FC236}">
                <a16:creationId xmlns:a16="http://schemas.microsoft.com/office/drawing/2014/main" id="{CB934A0B-FC09-EE0C-9973-75F4B6DC6330}"/>
              </a:ext>
            </a:extLst>
          </p:cNvPr>
          <p:cNvSpPr>
            <a:spLocks noGrp="1"/>
          </p:cNvSpPr>
          <p:nvPr>
            <p:ph type="sldNum" sz="quarter" idx="12"/>
          </p:nvPr>
        </p:nvSpPr>
        <p:spPr/>
        <p:txBody>
          <a:bodyPr/>
          <a:lstStyle/>
          <a:p>
            <a:fld id="{66E4C840-EB3A-498D-9271-E9E86D494C57}" type="slidenum">
              <a:rPr lang="es-BO" smtClean="0"/>
              <a:t>‹#›</a:t>
            </a:fld>
            <a:endParaRPr lang="es-BO"/>
          </a:p>
        </p:txBody>
      </p:sp>
    </p:spTree>
    <p:extLst>
      <p:ext uri="{BB962C8B-B14F-4D97-AF65-F5344CB8AC3E}">
        <p14:creationId xmlns:p14="http://schemas.microsoft.com/office/powerpoint/2010/main" val="654495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3DF5-7901-6ACF-B995-0F1A63CFA0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BO"/>
          </a:p>
        </p:txBody>
      </p:sp>
      <p:sp>
        <p:nvSpPr>
          <p:cNvPr id="3" name="Picture Placeholder 2">
            <a:extLst>
              <a:ext uri="{FF2B5EF4-FFF2-40B4-BE49-F238E27FC236}">
                <a16:creationId xmlns:a16="http://schemas.microsoft.com/office/drawing/2014/main" id="{C11C5BC2-04D8-BD06-8B40-7854C757F7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Text Placeholder 3">
            <a:extLst>
              <a:ext uri="{FF2B5EF4-FFF2-40B4-BE49-F238E27FC236}">
                <a16:creationId xmlns:a16="http://schemas.microsoft.com/office/drawing/2014/main" id="{AEF88C22-1D61-952C-B0E1-EB7BB61A91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131B9B-A1C5-CF90-C115-264339603669}"/>
              </a:ext>
            </a:extLst>
          </p:cNvPr>
          <p:cNvSpPr>
            <a:spLocks noGrp="1"/>
          </p:cNvSpPr>
          <p:nvPr>
            <p:ph type="dt" sz="half" idx="10"/>
          </p:nvPr>
        </p:nvSpPr>
        <p:spPr/>
        <p:txBody>
          <a:bodyPr/>
          <a:lstStyle/>
          <a:p>
            <a:fld id="{78B1A558-9E64-4A1A-89F2-B5C84C0F8BE0}" type="datetimeFigureOut">
              <a:rPr lang="es-BO" smtClean="0"/>
              <a:t>10/11/2023</a:t>
            </a:fld>
            <a:endParaRPr lang="es-BO"/>
          </a:p>
        </p:txBody>
      </p:sp>
      <p:sp>
        <p:nvSpPr>
          <p:cNvPr id="6" name="Footer Placeholder 5">
            <a:extLst>
              <a:ext uri="{FF2B5EF4-FFF2-40B4-BE49-F238E27FC236}">
                <a16:creationId xmlns:a16="http://schemas.microsoft.com/office/drawing/2014/main" id="{0B8D672C-B566-8885-10FE-9D122852CAC9}"/>
              </a:ext>
            </a:extLst>
          </p:cNvPr>
          <p:cNvSpPr>
            <a:spLocks noGrp="1"/>
          </p:cNvSpPr>
          <p:nvPr>
            <p:ph type="ftr" sz="quarter" idx="11"/>
          </p:nvPr>
        </p:nvSpPr>
        <p:spPr/>
        <p:txBody>
          <a:bodyPr/>
          <a:lstStyle/>
          <a:p>
            <a:endParaRPr lang="es-BO"/>
          </a:p>
        </p:txBody>
      </p:sp>
      <p:sp>
        <p:nvSpPr>
          <p:cNvPr id="7" name="Slide Number Placeholder 6">
            <a:extLst>
              <a:ext uri="{FF2B5EF4-FFF2-40B4-BE49-F238E27FC236}">
                <a16:creationId xmlns:a16="http://schemas.microsoft.com/office/drawing/2014/main" id="{4EC16442-46C0-0E06-38CB-3F1CEDA0FAA7}"/>
              </a:ext>
            </a:extLst>
          </p:cNvPr>
          <p:cNvSpPr>
            <a:spLocks noGrp="1"/>
          </p:cNvSpPr>
          <p:nvPr>
            <p:ph type="sldNum" sz="quarter" idx="12"/>
          </p:nvPr>
        </p:nvSpPr>
        <p:spPr/>
        <p:txBody>
          <a:bodyPr/>
          <a:lstStyle/>
          <a:p>
            <a:fld id="{66E4C840-EB3A-498D-9271-E9E86D494C57}" type="slidenum">
              <a:rPr lang="es-BO" smtClean="0"/>
              <a:t>‹#›</a:t>
            </a:fld>
            <a:endParaRPr lang="es-BO"/>
          </a:p>
        </p:txBody>
      </p:sp>
    </p:spTree>
    <p:extLst>
      <p:ext uri="{BB962C8B-B14F-4D97-AF65-F5344CB8AC3E}">
        <p14:creationId xmlns:p14="http://schemas.microsoft.com/office/powerpoint/2010/main" val="2015232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15A6C-E604-9D8A-DC07-A008FA150A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BO"/>
          </a:p>
        </p:txBody>
      </p:sp>
      <p:sp>
        <p:nvSpPr>
          <p:cNvPr id="3" name="Text Placeholder 2">
            <a:extLst>
              <a:ext uri="{FF2B5EF4-FFF2-40B4-BE49-F238E27FC236}">
                <a16:creationId xmlns:a16="http://schemas.microsoft.com/office/drawing/2014/main" id="{4C0A0BE1-9F60-90C2-17A7-2195237E99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2FB38CC5-420A-0F50-EC8F-4B0CA38919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B1A558-9E64-4A1A-89F2-B5C84C0F8BE0}" type="datetimeFigureOut">
              <a:rPr lang="es-BO" smtClean="0"/>
              <a:t>10/11/2023</a:t>
            </a:fld>
            <a:endParaRPr lang="es-BO"/>
          </a:p>
        </p:txBody>
      </p:sp>
      <p:sp>
        <p:nvSpPr>
          <p:cNvPr id="5" name="Footer Placeholder 4">
            <a:extLst>
              <a:ext uri="{FF2B5EF4-FFF2-40B4-BE49-F238E27FC236}">
                <a16:creationId xmlns:a16="http://schemas.microsoft.com/office/drawing/2014/main" id="{274A9D6B-5730-2DA1-4D38-B6D22D511E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BO"/>
          </a:p>
        </p:txBody>
      </p:sp>
      <p:sp>
        <p:nvSpPr>
          <p:cNvPr id="6" name="Slide Number Placeholder 5">
            <a:extLst>
              <a:ext uri="{FF2B5EF4-FFF2-40B4-BE49-F238E27FC236}">
                <a16:creationId xmlns:a16="http://schemas.microsoft.com/office/drawing/2014/main" id="{F4A09B17-2BF4-71EF-DBE9-7C915A64C6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E4C840-EB3A-498D-9271-E9E86D494C57}" type="slidenum">
              <a:rPr lang="es-BO" smtClean="0"/>
              <a:t>‹#›</a:t>
            </a:fld>
            <a:endParaRPr lang="es-BO"/>
          </a:p>
        </p:txBody>
      </p:sp>
    </p:spTree>
    <p:extLst>
      <p:ext uri="{BB962C8B-B14F-4D97-AF65-F5344CB8AC3E}">
        <p14:creationId xmlns:p14="http://schemas.microsoft.com/office/powerpoint/2010/main" val="3908955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truthorfiction.com/cactus/?utm_content=cmp-true" TargetMode="External"/><Relationship Id="rId2" Type="http://schemas.openxmlformats.org/officeDocument/2006/relationships/hyperlink" Target="https://sunshine10700.livejournal.com/2917.html" TargetMode="External"/><Relationship Id="rId1" Type="http://schemas.openxmlformats.org/officeDocument/2006/relationships/slideLayout" Target="../slideLayouts/slideLayout2.xml"/><Relationship Id="rId4" Type="http://schemas.openxmlformats.org/officeDocument/2006/relationships/hyperlink" Target="https://lcb.org/news/editorials/the-last-interview"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fon.hum.uva.nl/praat/download_win.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3F97-AE8F-3187-11ED-DF4B284F1F9F}"/>
              </a:ext>
            </a:extLst>
          </p:cNvPr>
          <p:cNvSpPr>
            <a:spLocks noGrp="1"/>
          </p:cNvSpPr>
          <p:nvPr>
            <p:ph type="ctrTitle"/>
          </p:nvPr>
        </p:nvSpPr>
        <p:spPr/>
        <p:txBody>
          <a:bodyPr/>
          <a:lstStyle/>
          <a:p>
            <a:r>
              <a:rPr lang="en-CA" dirty="0"/>
              <a:t>Corpus Linguistics</a:t>
            </a:r>
            <a:endParaRPr lang="es-BO" dirty="0"/>
          </a:p>
        </p:txBody>
      </p:sp>
      <p:sp>
        <p:nvSpPr>
          <p:cNvPr id="3" name="Subtitle 2">
            <a:extLst>
              <a:ext uri="{FF2B5EF4-FFF2-40B4-BE49-F238E27FC236}">
                <a16:creationId xmlns:a16="http://schemas.microsoft.com/office/drawing/2014/main" id="{8E9E5369-11CE-0D85-D201-65C2AF446897}"/>
              </a:ext>
            </a:extLst>
          </p:cNvPr>
          <p:cNvSpPr>
            <a:spLocks noGrp="1"/>
          </p:cNvSpPr>
          <p:nvPr>
            <p:ph type="subTitle" idx="1"/>
          </p:nvPr>
        </p:nvSpPr>
        <p:spPr/>
        <p:txBody>
          <a:bodyPr/>
          <a:lstStyle/>
          <a:p>
            <a:r>
              <a:rPr lang="en-CA" dirty="0"/>
              <a:t>2023-11-10</a:t>
            </a:r>
          </a:p>
          <a:p>
            <a:r>
              <a:rPr lang="en-CA" dirty="0"/>
              <a:t>Levels of Linguistic Representation</a:t>
            </a:r>
            <a:endParaRPr lang="es-BO" dirty="0"/>
          </a:p>
        </p:txBody>
      </p:sp>
    </p:spTree>
    <p:extLst>
      <p:ext uri="{BB962C8B-B14F-4D97-AF65-F5344CB8AC3E}">
        <p14:creationId xmlns:p14="http://schemas.microsoft.com/office/powerpoint/2010/main" val="3005931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2252-F577-F17E-14D2-0880211C1660}"/>
              </a:ext>
            </a:extLst>
          </p:cNvPr>
          <p:cNvSpPr txBox="1">
            <a:spLocks noGrp="1"/>
          </p:cNvSpPr>
          <p:nvPr>
            <p:ph type="title"/>
          </p:nvPr>
        </p:nvSpPr>
        <p:spPr/>
        <p:txBody>
          <a:bodyPr/>
          <a:lstStyle/>
          <a:p>
            <a:pPr lvl="0"/>
            <a:r>
              <a:rPr lang="en-CA"/>
              <a:t>Phonetic measurements</a:t>
            </a:r>
            <a:endParaRPr lang="es-BO"/>
          </a:p>
        </p:txBody>
      </p:sp>
      <p:sp>
        <p:nvSpPr>
          <p:cNvPr id="3" name="Content Placeholder 2">
            <a:extLst>
              <a:ext uri="{FF2B5EF4-FFF2-40B4-BE49-F238E27FC236}">
                <a16:creationId xmlns:a16="http://schemas.microsoft.com/office/drawing/2014/main" id="{B65FF658-453C-80DA-84D9-1F647F110D37}"/>
              </a:ext>
            </a:extLst>
          </p:cNvPr>
          <p:cNvSpPr txBox="1">
            <a:spLocks noGrp="1"/>
          </p:cNvSpPr>
          <p:nvPr>
            <p:ph idx="1"/>
          </p:nvPr>
        </p:nvSpPr>
        <p:spPr>
          <a:xfrm>
            <a:off x="838203" y="1825627"/>
            <a:ext cx="4819646" cy="4351336"/>
          </a:xfrm>
        </p:spPr>
        <p:txBody>
          <a:bodyPr/>
          <a:lstStyle/>
          <a:p>
            <a:pPr lvl="0"/>
            <a:r>
              <a:rPr lang="en-CA"/>
              <a:t>Actual vowel tokens are much more variable</a:t>
            </a:r>
            <a:endParaRPr lang="es-BO"/>
          </a:p>
        </p:txBody>
      </p:sp>
      <p:pic>
        <p:nvPicPr>
          <p:cNvPr id="4" name="Picture 4" descr="A diagram of different letters and numbers&#10;&#10;Description automatically generated">
            <a:extLst>
              <a:ext uri="{FF2B5EF4-FFF2-40B4-BE49-F238E27FC236}">
                <a16:creationId xmlns:a16="http://schemas.microsoft.com/office/drawing/2014/main" id="{5CD71344-937C-299F-9106-16ACBBBC5E85}"/>
              </a:ext>
            </a:extLst>
          </p:cNvPr>
          <p:cNvPicPr>
            <a:picLocks noChangeAspect="1"/>
          </p:cNvPicPr>
          <p:nvPr/>
        </p:nvPicPr>
        <p:blipFill>
          <a:blip r:embed="rId2"/>
          <a:stretch>
            <a:fillRect/>
          </a:stretch>
        </p:blipFill>
        <p:spPr>
          <a:xfrm>
            <a:off x="5905496" y="2025944"/>
            <a:ext cx="5791196" cy="4466935"/>
          </a:xfrm>
          <a:prstGeom prst="rect">
            <a:avLst/>
          </a:prstGeom>
          <a:noFill/>
          <a:ln cap="flat">
            <a:noFill/>
          </a:ln>
        </p:spPr>
      </p:pic>
      <p:sp>
        <p:nvSpPr>
          <p:cNvPr id="5" name="TextBox 5">
            <a:extLst>
              <a:ext uri="{FF2B5EF4-FFF2-40B4-BE49-F238E27FC236}">
                <a16:creationId xmlns:a16="http://schemas.microsoft.com/office/drawing/2014/main" id="{FAA9936C-DD29-9063-5665-BDBF705F02E7}"/>
              </a:ext>
            </a:extLst>
          </p:cNvPr>
          <p:cNvSpPr txBox="1"/>
          <p:nvPr/>
        </p:nvSpPr>
        <p:spPr>
          <a:xfrm>
            <a:off x="838203" y="6123544"/>
            <a:ext cx="5308887"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BO" sz="1800" b="0" i="0" u="none" strike="noStrike" kern="1200" cap="none" spc="0" baseline="0">
                <a:solidFill>
                  <a:srgbClr val="000000"/>
                </a:solidFill>
                <a:uFillTx/>
                <a:latin typeface="Calibri"/>
              </a:rPr>
              <a:t>https://fass.ubd.edu.bn/research/dusun/vowels3.html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779D8-1286-F440-56A1-80A61F258D2E}"/>
              </a:ext>
            </a:extLst>
          </p:cNvPr>
          <p:cNvSpPr txBox="1">
            <a:spLocks noGrp="1"/>
          </p:cNvSpPr>
          <p:nvPr>
            <p:ph type="title"/>
          </p:nvPr>
        </p:nvSpPr>
        <p:spPr/>
        <p:txBody>
          <a:bodyPr/>
          <a:lstStyle/>
          <a:p>
            <a:pPr lvl="0"/>
            <a:r>
              <a:rPr lang="en-CA"/>
              <a:t>Phonetic measurements</a:t>
            </a:r>
            <a:endParaRPr lang="es-BO"/>
          </a:p>
        </p:txBody>
      </p:sp>
      <p:sp>
        <p:nvSpPr>
          <p:cNvPr id="3" name="Content Placeholder 2">
            <a:extLst>
              <a:ext uri="{FF2B5EF4-FFF2-40B4-BE49-F238E27FC236}">
                <a16:creationId xmlns:a16="http://schemas.microsoft.com/office/drawing/2014/main" id="{6C559B62-D299-4B10-BE6C-7552A44D515D}"/>
              </a:ext>
            </a:extLst>
          </p:cNvPr>
          <p:cNvSpPr txBox="1">
            <a:spLocks noGrp="1"/>
          </p:cNvSpPr>
          <p:nvPr>
            <p:ph idx="1"/>
          </p:nvPr>
        </p:nvSpPr>
        <p:spPr>
          <a:xfrm>
            <a:off x="838203" y="1825627"/>
            <a:ext cx="10515600" cy="4667253"/>
          </a:xfrm>
        </p:spPr>
        <p:txBody>
          <a:bodyPr/>
          <a:lstStyle/>
          <a:p>
            <a:pPr lvl="0">
              <a:lnSpc>
                <a:spcPct val="80000"/>
              </a:lnSpc>
            </a:pPr>
            <a:r>
              <a:rPr lang="en-CA"/>
              <a:t>How does one develop a phonetic annotation? (e.g. know the boundaries between different sounds)</a:t>
            </a:r>
          </a:p>
          <a:p>
            <a:pPr lvl="0">
              <a:lnSpc>
                <a:spcPct val="80000"/>
              </a:lnSpc>
            </a:pPr>
            <a:endParaRPr lang="en-CA"/>
          </a:p>
          <a:p>
            <a:pPr lvl="0">
              <a:lnSpc>
                <a:spcPct val="80000"/>
              </a:lnSpc>
            </a:pPr>
            <a:r>
              <a:rPr lang="en-CA"/>
              <a:t>There are acoustic ‘landmarks’ that can be used to segment speech into phones. </a:t>
            </a:r>
          </a:p>
          <a:p>
            <a:pPr lvl="0">
              <a:lnSpc>
                <a:spcPct val="80000"/>
              </a:lnSpc>
            </a:pPr>
            <a:endParaRPr lang="en-CA"/>
          </a:p>
          <a:p>
            <a:pPr lvl="0">
              <a:lnSpc>
                <a:spcPct val="80000"/>
              </a:lnSpc>
            </a:pPr>
            <a:r>
              <a:rPr lang="en-CA"/>
              <a:t>But</a:t>
            </a:r>
          </a:p>
          <a:p>
            <a:pPr lvl="0">
              <a:lnSpc>
                <a:spcPct val="80000"/>
              </a:lnSpc>
            </a:pPr>
            <a:endParaRPr lang="en-CA"/>
          </a:p>
          <a:p>
            <a:pPr lvl="0">
              <a:lnSpc>
                <a:spcPct val="80000"/>
              </a:lnSpc>
            </a:pPr>
            <a:r>
              <a:rPr lang="en-CA"/>
              <a:t>Developing a phonetic corpus by hand is very time consuming – which is why people use forced alignment systems.</a:t>
            </a:r>
          </a:p>
          <a:p>
            <a:pPr lvl="0">
              <a:lnSpc>
                <a:spcPct val="80000"/>
              </a:lnSpc>
            </a:pPr>
            <a:endParaRPr lang="en-CA"/>
          </a:p>
          <a:p>
            <a:pPr lvl="0">
              <a:lnSpc>
                <a:spcPct val="80000"/>
              </a:lnSpc>
            </a:pPr>
            <a:endParaRPr lang="es-BO"/>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6CFD-9E60-6476-E7A3-0C018A0C6261}"/>
              </a:ext>
            </a:extLst>
          </p:cNvPr>
          <p:cNvSpPr>
            <a:spLocks noGrp="1"/>
          </p:cNvSpPr>
          <p:nvPr>
            <p:ph type="title"/>
          </p:nvPr>
        </p:nvSpPr>
        <p:spPr/>
        <p:txBody>
          <a:bodyPr/>
          <a:lstStyle/>
          <a:p>
            <a:r>
              <a:rPr lang="en-CA" dirty="0"/>
              <a:t>Morphology</a:t>
            </a:r>
            <a:endParaRPr lang="es-BO" dirty="0"/>
          </a:p>
        </p:txBody>
      </p:sp>
      <p:sp>
        <p:nvSpPr>
          <p:cNvPr id="3" name="Content Placeholder 2">
            <a:extLst>
              <a:ext uri="{FF2B5EF4-FFF2-40B4-BE49-F238E27FC236}">
                <a16:creationId xmlns:a16="http://schemas.microsoft.com/office/drawing/2014/main" id="{FC199AE4-55DA-4775-CBF1-64577DCC17CA}"/>
              </a:ext>
            </a:extLst>
          </p:cNvPr>
          <p:cNvSpPr>
            <a:spLocks noGrp="1"/>
          </p:cNvSpPr>
          <p:nvPr>
            <p:ph idx="1"/>
          </p:nvPr>
        </p:nvSpPr>
        <p:spPr/>
        <p:txBody>
          <a:bodyPr>
            <a:normAutofit lnSpcReduction="10000"/>
          </a:bodyPr>
          <a:lstStyle/>
          <a:p>
            <a:r>
              <a:rPr lang="en-CA" dirty="0"/>
              <a:t>Morphemes</a:t>
            </a:r>
          </a:p>
          <a:p>
            <a:r>
              <a:rPr lang="en-CA" dirty="0" err="1"/>
              <a:t>Allomorphy</a:t>
            </a:r>
            <a:endParaRPr lang="en-CA" dirty="0"/>
          </a:p>
          <a:p>
            <a:r>
              <a:rPr lang="en-CA" dirty="0"/>
              <a:t>Rules or schemas</a:t>
            </a:r>
          </a:p>
          <a:p>
            <a:r>
              <a:rPr lang="en-CA" dirty="0"/>
              <a:t>Compositionality</a:t>
            </a:r>
          </a:p>
          <a:p>
            <a:r>
              <a:rPr lang="en-CA" dirty="0"/>
              <a:t>Productivity</a:t>
            </a:r>
          </a:p>
          <a:p>
            <a:pPr lvl="1"/>
            <a:r>
              <a:rPr lang="en-CA" dirty="0"/>
              <a:t>realized, expanded, potential</a:t>
            </a:r>
          </a:p>
          <a:p>
            <a:r>
              <a:rPr lang="es-BO" dirty="0" err="1"/>
              <a:t>Segmentability</a:t>
            </a:r>
            <a:endParaRPr lang="es-BO" dirty="0"/>
          </a:p>
          <a:p>
            <a:r>
              <a:rPr lang="es-BO" dirty="0" err="1"/>
              <a:t>Morphology</a:t>
            </a:r>
            <a:r>
              <a:rPr lang="es-BO" dirty="0"/>
              <a:t> and </a:t>
            </a:r>
            <a:r>
              <a:rPr lang="es-BO" dirty="0" err="1"/>
              <a:t>phonetic</a:t>
            </a:r>
            <a:r>
              <a:rPr lang="es-BO" dirty="0"/>
              <a:t> </a:t>
            </a:r>
            <a:r>
              <a:rPr lang="es-BO" dirty="0" err="1"/>
              <a:t>reduction</a:t>
            </a:r>
            <a:endParaRPr lang="es-BO" dirty="0"/>
          </a:p>
          <a:p>
            <a:r>
              <a:rPr lang="es-BO" dirty="0" err="1"/>
              <a:t>Borrowing</a:t>
            </a:r>
            <a:endParaRPr lang="es-BO" dirty="0"/>
          </a:p>
        </p:txBody>
      </p:sp>
    </p:spTree>
    <p:extLst>
      <p:ext uri="{BB962C8B-B14F-4D97-AF65-F5344CB8AC3E}">
        <p14:creationId xmlns:p14="http://schemas.microsoft.com/office/powerpoint/2010/main" val="53322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D6900-A973-B563-1AD7-3A7A4F42B483}"/>
              </a:ext>
            </a:extLst>
          </p:cNvPr>
          <p:cNvSpPr txBox="1">
            <a:spLocks noGrp="1"/>
          </p:cNvSpPr>
          <p:nvPr>
            <p:ph type="title"/>
          </p:nvPr>
        </p:nvSpPr>
        <p:spPr/>
        <p:txBody>
          <a:bodyPr/>
          <a:lstStyle/>
          <a:p>
            <a:pPr lvl="0"/>
            <a:r>
              <a:rPr lang="en-CA"/>
              <a:t>Morphology</a:t>
            </a:r>
            <a:endParaRPr lang="es-BO"/>
          </a:p>
        </p:txBody>
      </p:sp>
      <p:sp>
        <p:nvSpPr>
          <p:cNvPr id="3" name="Content Placeholder 2">
            <a:extLst>
              <a:ext uri="{FF2B5EF4-FFF2-40B4-BE49-F238E27FC236}">
                <a16:creationId xmlns:a16="http://schemas.microsoft.com/office/drawing/2014/main" id="{288D8A20-B3E6-E200-D552-9EC733FC2AF5}"/>
              </a:ext>
            </a:extLst>
          </p:cNvPr>
          <p:cNvSpPr txBox="1">
            <a:spLocks noGrp="1"/>
          </p:cNvSpPr>
          <p:nvPr>
            <p:ph idx="1"/>
          </p:nvPr>
        </p:nvSpPr>
        <p:spPr/>
        <p:txBody>
          <a:bodyPr/>
          <a:lstStyle/>
          <a:p>
            <a:pPr lvl="0"/>
            <a:r>
              <a:rPr lang="en-CA"/>
              <a:t>Morphology is concerned with word internal structure (generally)</a:t>
            </a:r>
          </a:p>
          <a:p>
            <a:pPr lvl="0"/>
            <a:endParaRPr lang="en-CA"/>
          </a:p>
          <a:p>
            <a:pPr lvl="0"/>
            <a:r>
              <a:rPr lang="en-CA"/>
              <a:t>A central concept is the </a:t>
            </a:r>
            <a:r>
              <a:rPr lang="en-CA" b="1"/>
              <a:t>morpheme</a:t>
            </a:r>
            <a:endParaRPr lang="en-CA"/>
          </a:p>
          <a:p>
            <a:pPr lvl="0"/>
            <a:endParaRPr lang="en-CA"/>
          </a:p>
          <a:p>
            <a:pPr lvl="0"/>
            <a:r>
              <a:rPr lang="en-CA"/>
              <a:t>Words are made up of morphemes – morphemes are the smallest meaningful parts of words.</a:t>
            </a:r>
          </a:p>
          <a:p>
            <a:pPr lvl="0"/>
            <a:endParaRPr lang="en-CA"/>
          </a:p>
          <a:p>
            <a:pPr marL="0" lvl="0" indent="0">
              <a:buNone/>
            </a:pPr>
            <a:r>
              <a:rPr lang="en-CA" i="1"/>
              <a:t>complete-ness </a:t>
            </a:r>
            <a:r>
              <a:rPr lang="en-CA"/>
              <a:t>has two morphemes</a:t>
            </a:r>
            <a:endParaRPr lang="en-CA" i="1"/>
          </a:p>
          <a:p>
            <a:pPr lvl="0"/>
            <a:endParaRPr lang="en-CA"/>
          </a:p>
          <a:p>
            <a:pPr lvl="0"/>
            <a:endParaRPr lang="en-CA"/>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E8800-3736-3B61-1752-1D2C8C29B0FC}"/>
              </a:ext>
            </a:extLst>
          </p:cNvPr>
          <p:cNvSpPr txBox="1">
            <a:spLocks noGrp="1"/>
          </p:cNvSpPr>
          <p:nvPr>
            <p:ph type="title"/>
          </p:nvPr>
        </p:nvSpPr>
        <p:spPr/>
        <p:txBody>
          <a:bodyPr/>
          <a:lstStyle/>
          <a:p>
            <a:pPr lvl="0"/>
            <a:r>
              <a:rPr lang="en-CA"/>
              <a:t>Morphology</a:t>
            </a:r>
            <a:endParaRPr lang="es-BO"/>
          </a:p>
        </p:txBody>
      </p:sp>
      <p:sp>
        <p:nvSpPr>
          <p:cNvPr id="3" name="Content Placeholder 2">
            <a:extLst>
              <a:ext uri="{FF2B5EF4-FFF2-40B4-BE49-F238E27FC236}">
                <a16:creationId xmlns:a16="http://schemas.microsoft.com/office/drawing/2014/main" id="{866D1CFE-B64E-BD6A-C45A-1F139A661992}"/>
              </a:ext>
            </a:extLst>
          </p:cNvPr>
          <p:cNvSpPr txBox="1">
            <a:spLocks noGrp="1"/>
          </p:cNvSpPr>
          <p:nvPr>
            <p:ph idx="1"/>
          </p:nvPr>
        </p:nvSpPr>
        <p:spPr/>
        <p:txBody>
          <a:bodyPr/>
          <a:lstStyle/>
          <a:p>
            <a:pPr lvl="0">
              <a:lnSpc>
                <a:spcPct val="80000"/>
              </a:lnSpc>
            </a:pPr>
            <a:r>
              <a:rPr lang="en-CA"/>
              <a:t>Some other core concepts:</a:t>
            </a:r>
          </a:p>
          <a:p>
            <a:pPr lvl="0">
              <a:lnSpc>
                <a:spcPct val="80000"/>
              </a:lnSpc>
            </a:pPr>
            <a:endParaRPr lang="en-CA"/>
          </a:p>
          <a:p>
            <a:pPr lvl="0">
              <a:lnSpc>
                <a:spcPct val="80000"/>
              </a:lnSpc>
            </a:pPr>
            <a:r>
              <a:rPr lang="en-CA" b="1"/>
              <a:t>Bound: </a:t>
            </a:r>
            <a:r>
              <a:rPr lang="en-CA"/>
              <a:t>Some morphemes are ‘free’ (they can occur on their own) and others are bound (they depend on the appearance of something else to occur)</a:t>
            </a:r>
          </a:p>
          <a:p>
            <a:pPr lvl="0">
              <a:lnSpc>
                <a:spcPct val="80000"/>
              </a:lnSpc>
            </a:pPr>
            <a:endParaRPr lang="en-CA" b="1"/>
          </a:p>
          <a:p>
            <a:pPr lvl="0">
              <a:lnSpc>
                <a:spcPct val="80000"/>
              </a:lnSpc>
            </a:pPr>
            <a:r>
              <a:rPr lang="es-BO" b="1"/>
              <a:t>Roots</a:t>
            </a:r>
            <a:r>
              <a:rPr lang="es-BO"/>
              <a:t>: The base of th Word, e.g. (</a:t>
            </a:r>
            <a:r>
              <a:rPr lang="es-BO" i="1"/>
              <a:t>complete</a:t>
            </a:r>
            <a:r>
              <a:rPr lang="es-BO"/>
              <a:t> in </a:t>
            </a:r>
            <a:r>
              <a:rPr lang="es-BO" i="1"/>
              <a:t>completeness</a:t>
            </a:r>
            <a:r>
              <a:rPr lang="es-BO"/>
              <a:t>)</a:t>
            </a:r>
          </a:p>
          <a:p>
            <a:pPr lvl="0">
              <a:lnSpc>
                <a:spcPct val="80000"/>
              </a:lnSpc>
            </a:pPr>
            <a:endParaRPr lang="es-BO"/>
          </a:p>
          <a:p>
            <a:pPr lvl="0">
              <a:lnSpc>
                <a:spcPct val="80000"/>
              </a:lnSpc>
            </a:pPr>
            <a:r>
              <a:rPr lang="es-BO" b="1"/>
              <a:t>Affixes: </a:t>
            </a:r>
            <a:r>
              <a:rPr lang="es-BO"/>
              <a:t>The bound parts that are modifying the base (</a:t>
            </a:r>
            <a:r>
              <a:rPr lang="es-BO" i="1"/>
              <a:t>-ness </a:t>
            </a:r>
            <a:r>
              <a:rPr lang="es-BO"/>
              <a:t>in </a:t>
            </a:r>
            <a:r>
              <a:rPr lang="es-BO" i="1"/>
              <a:t>completeness</a:t>
            </a:r>
            <a:endParaRPr lang="es-BO"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96E23-36BC-F470-6E4C-7F63ADD95888}"/>
              </a:ext>
            </a:extLst>
          </p:cNvPr>
          <p:cNvSpPr>
            <a:spLocks noGrp="1"/>
          </p:cNvSpPr>
          <p:nvPr>
            <p:ph type="title"/>
          </p:nvPr>
        </p:nvSpPr>
        <p:spPr/>
        <p:txBody>
          <a:bodyPr/>
          <a:lstStyle/>
          <a:p>
            <a:r>
              <a:rPr lang="en-CA" dirty="0"/>
              <a:t>Morphophonology / </a:t>
            </a:r>
            <a:r>
              <a:rPr lang="en-CA" dirty="0" err="1"/>
              <a:t>Allomorphy</a:t>
            </a:r>
            <a:endParaRPr lang="es-BO" dirty="0"/>
          </a:p>
        </p:txBody>
      </p:sp>
      <p:sp>
        <p:nvSpPr>
          <p:cNvPr id="3" name="Content Placeholder 2">
            <a:extLst>
              <a:ext uri="{FF2B5EF4-FFF2-40B4-BE49-F238E27FC236}">
                <a16:creationId xmlns:a16="http://schemas.microsoft.com/office/drawing/2014/main" id="{769513A1-4D20-44FE-E727-AEC5C08C3513}"/>
              </a:ext>
            </a:extLst>
          </p:cNvPr>
          <p:cNvSpPr>
            <a:spLocks noGrp="1"/>
          </p:cNvSpPr>
          <p:nvPr>
            <p:ph idx="1"/>
          </p:nvPr>
        </p:nvSpPr>
        <p:spPr/>
        <p:txBody>
          <a:bodyPr/>
          <a:lstStyle/>
          <a:p>
            <a:r>
              <a:rPr lang="en-CA" dirty="0"/>
              <a:t>Morphemes have different realizations depending on context</a:t>
            </a:r>
          </a:p>
          <a:p>
            <a:endParaRPr lang="en-CA" dirty="0"/>
          </a:p>
          <a:p>
            <a:r>
              <a:rPr lang="en-CA" dirty="0"/>
              <a:t>Plural </a:t>
            </a:r>
            <a:r>
              <a:rPr lang="en-CA" i="1" dirty="0"/>
              <a:t>–s </a:t>
            </a:r>
            <a:r>
              <a:rPr lang="en-CA" dirty="0"/>
              <a:t>is realized as </a:t>
            </a:r>
            <a:r>
              <a:rPr lang="en-CA" i="1" dirty="0"/>
              <a:t>–s </a:t>
            </a:r>
            <a:r>
              <a:rPr lang="en-CA" dirty="0"/>
              <a:t>or </a:t>
            </a:r>
            <a:r>
              <a:rPr lang="en-CA" i="1" dirty="0"/>
              <a:t>–z </a:t>
            </a:r>
            <a:r>
              <a:rPr lang="en-CA" dirty="0"/>
              <a:t>or -</a:t>
            </a:r>
            <a:r>
              <a:rPr lang="is-IS" i="1" dirty="0"/>
              <a:t>əz </a:t>
            </a:r>
            <a:r>
              <a:rPr lang="is-IS" dirty="0"/>
              <a:t>depending on the word</a:t>
            </a:r>
          </a:p>
          <a:p>
            <a:endParaRPr lang="is-IS" dirty="0"/>
          </a:p>
          <a:p>
            <a:r>
              <a:rPr lang="is-IS" i="1" dirty="0"/>
              <a:t>dogs </a:t>
            </a:r>
            <a:r>
              <a:rPr lang="is-IS" dirty="0"/>
              <a:t>&gt; </a:t>
            </a:r>
            <a:r>
              <a:rPr lang="en-CA" dirty="0"/>
              <a:t>[</a:t>
            </a:r>
            <a:r>
              <a:rPr lang="en-CA" dirty="0" err="1"/>
              <a:t>dagz</a:t>
            </a:r>
            <a:r>
              <a:rPr lang="en-CA" dirty="0"/>
              <a:t>]; </a:t>
            </a:r>
            <a:r>
              <a:rPr lang="en-CA" i="1" dirty="0"/>
              <a:t>cat </a:t>
            </a:r>
            <a:r>
              <a:rPr lang="en-CA" dirty="0"/>
              <a:t>&gt; [k</a:t>
            </a:r>
            <a:r>
              <a:rPr lang="is-IS" dirty="0"/>
              <a:t>æts]</a:t>
            </a:r>
            <a:endParaRPr lang="es-BO" i="1" dirty="0"/>
          </a:p>
        </p:txBody>
      </p:sp>
    </p:spTree>
    <p:extLst>
      <p:ext uri="{BB962C8B-B14F-4D97-AF65-F5344CB8AC3E}">
        <p14:creationId xmlns:p14="http://schemas.microsoft.com/office/powerpoint/2010/main" val="2669536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793A-A0FB-D83C-7BEE-A39EDA4CD769}"/>
              </a:ext>
            </a:extLst>
          </p:cNvPr>
          <p:cNvSpPr>
            <a:spLocks noGrp="1"/>
          </p:cNvSpPr>
          <p:nvPr>
            <p:ph type="title"/>
          </p:nvPr>
        </p:nvSpPr>
        <p:spPr/>
        <p:txBody>
          <a:bodyPr/>
          <a:lstStyle/>
          <a:p>
            <a:r>
              <a:rPr lang="is-IS" dirty="0"/>
              <a:t>Rules or Schemas</a:t>
            </a:r>
            <a:endParaRPr lang="es-BO" dirty="0"/>
          </a:p>
        </p:txBody>
      </p:sp>
      <p:sp>
        <p:nvSpPr>
          <p:cNvPr id="3" name="Content Placeholder 2">
            <a:extLst>
              <a:ext uri="{FF2B5EF4-FFF2-40B4-BE49-F238E27FC236}">
                <a16:creationId xmlns:a16="http://schemas.microsoft.com/office/drawing/2014/main" id="{0E0CD8C2-7952-6E51-B5FE-FCB2593C8BFC}"/>
              </a:ext>
            </a:extLst>
          </p:cNvPr>
          <p:cNvSpPr>
            <a:spLocks noGrp="1"/>
          </p:cNvSpPr>
          <p:nvPr>
            <p:ph idx="1"/>
          </p:nvPr>
        </p:nvSpPr>
        <p:spPr/>
        <p:txBody>
          <a:bodyPr/>
          <a:lstStyle/>
          <a:p>
            <a:r>
              <a:rPr lang="is-IS" dirty="0"/>
              <a:t>There are a few different ways of thinking about the combination of morphological elements</a:t>
            </a:r>
          </a:p>
          <a:p>
            <a:endParaRPr lang="is-IS" dirty="0"/>
          </a:p>
          <a:p>
            <a:r>
              <a:rPr lang="is-IS" dirty="0"/>
              <a:t>Rules: Discrete statements with an input and an output</a:t>
            </a:r>
          </a:p>
          <a:p>
            <a:pPr lvl="1"/>
            <a:r>
              <a:rPr lang="is-IS" dirty="0"/>
              <a:t>Plural rule: X </a:t>
            </a:r>
            <a:r>
              <a:rPr lang="is-IS" dirty="0">
                <a:latin typeface="Times New Roman" panose="02020603050405020304" pitchFamily="18" charset="0"/>
                <a:cs typeface="Times New Roman" panose="02020603050405020304" pitchFamily="18" charset="0"/>
              </a:rPr>
              <a:t>→ X+əz</a:t>
            </a:r>
            <a:endParaRPr lang="is-IS" dirty="0"/>
          </a:p>
          <a:p>
            <a:endParaRPr lang="is-IS" dirty="0"/>
          </a:p>
          <a:p>
            <a:r>
              <a:rPr lang="is-IS" dirty="0"/>
              <a:t>Schemas: “Generalization over words having similar patterns and phonological connections“</a:t>
            </a:r>
          </a:p>
          <a:p>
            <a:endParaRPr lang="is-IS" dirty="0"/>
          </a:p>
          <a:p>
            <a:endParaRPr lang="es-BO" dirty="0"/>
          </a:p>
        </p:txBody>
      </p:sp>
    </p:spTree>
    <p:extLst>
      <p:ext uri="{BB962C8B-B14F-4D97-AF65-F5344CB8AC3E}">
        <p14:creationId xmlns:p14="http://schemas.microsoft.com/office/powerpoint/2010/main" val="1504642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E1E60-1750-B1A4-36DC-9622C485A848}"/>
              </a:ext>
            </a:extLst>
          </p:cNvPr>
          <p:cNvSpPr>
            <a:spLocks noGrp="1"/>
          </p:cNvSpPr>
          <p:nvPr>
            <p:ph type="title"/>
          </p:nvPr>
        </p:nvSpPr>
        <p:spPr/>
        <p:txBody>
          <a:bodyPr/>
          <a:lstStyle/>
          <a:p>
            <a:r>
              <a:rPr lang="is-IS" dirty="0"/>
              <a:t>Schemas</a:t>
            </a:r>
            <a:endParaRPr lang="es-BO" dirty="0"/>
          </a:p>
        </p:txBody>
      </p:sp>
      <p:pic>
        <p:nvPicPr>
          <p:cNvPr id="7" name="Picture 6">
            <a:extLst>
              <a:ext uri="{FF2B5EF4-FFF2-40B4-BE49-F238E27FC236}">
                <a16:creationId xmlns:a16="http://schemas.microsoft.com/office/drawing/2014/main" id="{EEE68F73-DA8B-565F-4ABD-4FA5C117E789}"/>
              </a:ext>
            </a:extLst>
          </p:cNvPr>
          <p:cNvPicPr>
            <a:picLocks noChangeAspect="1"/>
          </p:cNvPicPr>
          <p:nvPr/>
        </p:nvPicPr>
        <p:blipFill>
          <a:blip r:embed="rId2"/>
          <a:stretch>
            <a:fillRect/>
          </a:stretch>
        </p:blipFill>
        <p:spPr>
          <a:xfrm>
            <a:off x="3436146" y="872341"/>
            <a:ext cx="6782747" cy="5620534"/>
          </a:xfrm>
          <a:prstGeom prst="rect">
            <a:avLst/>
          </a:prstGeom>
        </p:spPr>
      </p:pic>
    </p:spTree>
    <p:extLst>
      <p:ext uri="{BB962C8B-B14F-4D97-AF65-F5344CB8AC3E}">
        <p14:creationId xmlns:p14="http://schemas.microsoft.com/office/powerpoint/2010/main" val="1169698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0474F-BA0D-D2FB-DEE5-677E7AC447C4}"/>
              </a:ext>
            </a:extLst>
          </p:cNvPr>
          <p:cNvSpPr>
            <a:spLocks noGrp="1"/>
          </p:cNvSpPr>
          <p:nvPr>
            <p:ph type="title"/>
          </p:nvPr>
        </p:nvSpPr>
        <p:spPr/>
        <p:txBody>
          <a:bodyPr/>
          <a:lstStyle/>
          <a:p>
            <a:r>
              <a:rPr lang="is-IS" dirty="0"/>
              <a:t>Schemas</a:t>
            </a:r>
            <a:endParaRPr lang="es-BO" dirty="0"/>
          </a:p>
        </p:txBody>
      </p:sp>
      <p:sp>
        <p:nvSpPr>
          <p:cNvPr id="3" name="Content Placeholder 2">
            <a:extLst>
              <a:ext uri="{FF2B5EF4-FFF2-40B4-BE49-F238E27FC236}">
                <a16:creationId xmlns:a16="http://schemas.microsoft.com/office/drawing/2014/main" id="{F7AD2CD5-A108-036E-FDC6-D783A2FA1424}"/>
              </a:ext>
            </a:extLst>
          </p:cNvPr>
          <p:cNvSpPr>
            <a:spLocks noGrp="1"/>
          </p:cNvSpPr>
          <p:nvPr>
            <p:ph idx="1"/>
          </p:nvPr>
        </p:nvSpPr>
        <p:spPr/>
        <p:txBody>
          <a:bodyPr/>
          <a:lstStyle/>
          <a:p>
            <a:r>
              <a:rPr lang="is-IS" dirty="0"/>
              <a:t>The basic idea is that you build new words on </a:t>
            </a:r>
            <a:r>
              <a:rPr lang="is-IS" i="1" dirty="0"/>
              <a:t>analogy </a:t>
            </a:r>
            <a:r>
              <a:rPr lang="is-IS" dirty="0"/>
              <a:t>with other words based  on phonological connections</a:t>
            </a:r>
          </a:p>
          <a:p>
            <a:endParaRPr lang="is-IS" dirty="0"/>
          </a:p>
          <a:p>
            <a:r>
              <a:rPr lang="is-IS" dirty="0"/>
              <a:t>But a schema can be abstract: </a:t>
            </a:r>
            <a:endParaRPr lang="es-BO" dirty="0"/>
          </a:p>
          <a:p>
            <a:pPr marL="0" indent="0">
              <a:buNone/>
            </a:pPr>
            <a:r>
              <a:rPr lang="es-BO" dirty="0"/>
              <a:t>					X-</a:t>
            </a:r>
            <a:r>
              <a:rPr lang="es-BO" dirty="0" err="1"/>
              <a:t>əz</a:t>
            </a:r>
            <a:endParaRPr lang="es-BO" dirty="0"/>
          </a:p>
          <a:p>
            <a:pPr marL="0" indent="0">
              <a:buNone/>
            </a:pPr>
            <a:r>
              <a:rPr lang="es-BO" dirty="0"/>
              <a:t>					X-</a:t>
            </a:r>
            <a:r>
              <a:rPr lang="es-BO" dirty="0" err="1"/>
              <a:t>ən</a:t>
            </a:r>
            <a:r>
              <a:rPr lang="es-BO" dirty="0"/>
              <a:t>			plural</a:t>
            </a:r>
          </a:p>
          <a:p>
            <a:pPr marL="0" indent="0">
              <a:buNone/>
            </a:pPr>
            <a:r>
              <a:rPr lang="es-BO" dirty="0"/>
              <a:t>					</a:t>
            </a:r>
            <a:r>
              <a:rPr lang="es-BO" dirty="0" err="1"/>
              <a:t>CʊC~CiC</a:t>
            </a:r>
            <a:endParaRPr lang="es-BO" dirty="0"/>
          </a:p>
        </p:txBody>
      </p:sp>
      <p:sp>
        <p:nvSpPr>
          <p:cNvPr id="4" name="Right Brace 3">
            <a:extLst>
              <a:ext uri="{FF2B5EF4-FFF2-40B4-BE49-F238E27FC236}">
                <a16:creationId xmlns:a16="http://schemas.microsoft.com/office/drawing/2014/main" id="{4CD9B237-55FA-999E-32FD-7D3F8526FF33}"/>
              </a:ext>
            </a:extLst>
          </p:cNvPr>
          <p:cNvSpPr/>
          <p:nvPr/>
        </p:nvSpPr>
        <p:spPr>
          <a:xfrm>
            <a:off x="7028597" y="3684896"/>
            <a:ext cx="859809" cy="147395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BO"/>
          </a:p>
        </p:txBody>
      </p:sp>
    </p:spTree>
    <p:extLst>
      <p:ext uri="{BB962C8B-B14F-4D97-AF65-F5344CB8AC3E}">
        <p14:creationId xmlns:p14="http://schemas.microsoft.com/office/powerpoint/2010/main" val="2170720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1DAD9-F1FF-0690-FBC7-61F6B80042A6}"/>
              </a:ext>
            </a:extLst>
          </p:cNvPr>
          <p:cNvSpPr>
            <a:spLocks noGrp="1"/>
          </p:cNvSpPr>
          <p:nvPr>
            <p:ph type="title"/>
          </p:nvPr>
        </p:nvSpPr>
        <p:spPr/>
        <p:txBody>
          <a:bodyPr/>
          <a:lstStyle/>
          <a:p>
            <a:r>
              <a:rPr lang="is-IS" dirty="0"/>
              <a:t>Compositionality</a:t>
            </a:r>
            <a:endParaRPr lang="es-BO" dirty="0"/>
          </a:p>
        </p:txBody>
      </p:sp>
      <p:sp>
        <p:nvSpPr>
          <p:cNvPr id="3" name="Content Placeholder 2">
            <a:extLst>
              <a:ext uri="{FF2B5EF4-FFF2-40B4-BE49-F238E27FC236}">
                <a16:creationId xmlns:a16="http://schemas.microsoft.com/office/drawing/2014/main" id="{6FEE52A1-32DB-F20F-0681-4E2C3EBE7908}"/>
              </a:ext>
            </a:extLst>
          </p:cNvPr>
          <p:cNvSpPr>
            <a:spLocks noGrp="1"/>
          </p:cNvSpPr>
          <p:nvPr>
            <p:ph idx="1"/>
          </p:nvPr>
        </p:nvSpPr>
        <p:spPr/>
        <p:txBody>
          <a:bodyPr/>
          <a:lstStyle/>
          <a:p>
            <a:r>
              <a:rPr lang="is-IS" dirty="0"/>
              <a:t>Words vary in terms of how </a:t>
            </a:r>
            <a:r>
              <a:rPr lang="is-IS" i="1" dirty="0"/>
              <a:t>compositional</a:t>
            </a:r>
            <a:r>
              <a:rPr lang="is-IS" dirty="0"/>
              <a:t> they </a:t>
            </a:r>
          </a:p>
          <a:p>
            <a:endParaRPr lang="is-IS" dirty="0"/>
          </a:p>
          <a:p>
            <a:r>
              <a:rPr lang="is-IS" dirty="0"/>
              <a:t>How easy it is to discern the meaning of the whole from the parts</a:t>
            </a:r>
          </a:p>
          <a:p>
            <a:endParaRPr lang="is-IS" dirty="0"/>
          </a:p>
          <a:p>
            <a:pPr marL="0" indent="0">
              <a:buNone/>
            </a:pPr>
            <a:endParaRPr lang="is-IS" dirty="0"/>
          </a:p>
          <a:p>
            <a:pPr marL="0" indent="0">
              <a:buNone/>
            </a:pPr>
            <a:endParaRPr lang="is-IS" dirty="0"/>
          </a:p>
          <a:p>
            <a:pPr marL="0" indent="0">
              <a:buNone/>
            </a:pPr>
            <a:r>
              <a:rPr lang="is-IS" i="1" dirty="0"/>
              <a:t>hot dog </a:t>
            </a:r>
            <a:r>
              <a:rPr lang="is-IS" dirty="0"/>
              <a:t>not very compositional</a:t>
            </a:r>
            <a:r>
              <a:rPr lang="is-IS" i="1" dirty="0"/>
              <a:t> </a:t>
            </a:r>
            <a:endParaRPr lang="es-BO" i="1" dirty="0"/>
          </a:p>
        </p:txBody>
      </p:sp>
      <p:pic>
        <p:nvPicPr>
          <p:cNvPr id="5" name="Picture 4" descr="A hot dog with mustard on it&#10;&#10;Description automatically generated">
            <a:extLst>
              <a:ext uri="{FF2B5EF4-FFF2-40B4-BE49-F238E27FC236}">
                <a16:creationId xmlns:a16="http://schemas.microsoft.com/office/drawing/2014/main" id="{B3026ED7-C7FD-9D2C-442B-22C2FD807E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6972" y="3253581"/>
            <a:ext cx="3057525" cy="1495425"/>
          </a:xfrm>
          <a:prstGeom prst="rect">
            <a:avLst/>
          </a:prstGeom>
        </p:spPr>
      </p:pic>
      <p:pic>
        <p:nvPicPr>
          <p:cNvPr id="7" name="Picture 6" descr="Two dogs standing on grass&#10;&#10;Description automatically generated">
            <a:extLst>
              <a:ext uri="{FF2B5EF4-FFF2-40B4-BE49-F238E27FC236}">
                <a16:creationId xmlns:a16="http://schemas.microsoft.com/office/drawing/2014/main" id="{662EFF08-47C5-E3B6-039E-133A086DF4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0617" y="4968394"/>
            <a:ext cx="2834409" cy="1889606"/>
          </a:xfrm>
          <a:prstGeom prst="rect">
            <a:avLst/>
          </a:prstGeom>
        </p:spPr>
      </p:pic>
      <p:cxnSp>
        <p:nvCxnSpPr>
          <p:cNvPr id="9" name="Straight Arrow Connector 8">
            <a:extLst>
              <a:ext uri="{FF2B5EF4-FFF2-40B4-BE49-F238E27FC236}">
                <a16:creationId xmlns:a16="http://schemas.microsoft.com/office/drawing/2014/main" id="{6B05A81A-D3EC-F223-8E94-04FD5907E8DA}"/>
              </a:ext>
            </a:extLst>
          </p:cNvPr>
          <p:cNvCxnSpPr/>
          <p:nvPr/>
        </p:nvCxnSpPr>
        <p:spPr>
          <a:xfrm flipV="1">
            <a:off x="5495636" y="4285673"/>
            <a:ext cx="1440873" cy="682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228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4E4C0-6639-764F-823B-A18B8B6559C8}"/>
              </a:ext>
            </a:extLst>
          </p:cNvPr>
          <p:cNvSpPr>
            <a:spLocks noGrp="1"/>
          </p:cNvSpPr>
          <p:nvPr>
            <p:ph type="title"/>
          </p:nvPr>
        </p:nvSpPr>
        <p:spPr/>
        <p:txBody>
          <a:bodyPr/>
          <a:lstStyle/>
          <a:p>
            <a:r>
              <a:rPr lang="en-CA" dirty="0"/>
              <a:t>From last class</a:t>
            </a:r>
            <a:endParaRPr lang="es-BO" dirty="0"/>
          </a:p>
        </p:txBody>
      </p:sp>
      <p:sp>
        <p:nvSpPr>
          <p:cNvPr id="3" name="Content Placeholder 2">
            <a:extLst>
              <a:ext uri="{FF2B5EF4-FFF2-40B4-BE49-F238E27FC236}">
                <a16:creationId xmlns:a16="http://schemas.microsoft.com/office/drawing/2014/main" id="{7788AE5B-24E3-2EC6-B634-A5E2D1AFE124}"/>
              </a:ext>
            </a:extLst>
          </p:cNvPr>
          <p:cNvSpPr>
            <a:spLocks noGrp="1"/>
          </p:cNvSpPr>
          <p:nvPr>
            <p:ph idx="1"/>
          </p:nvPr>
        </p:nvSpPr>
        <p:spPr/>
        <p:txBody>
          <a:bodyPr/>
          <a:lstStyle/>
          <a:p>
            <a:r>
              <a:rPr lang="en-CA" dirty="0"/>
              <a:t>Sample &amp; Population</a:t>
            </a:r>
          </a:p>
          <a:p>
            <a:r>
              <a:rPr lang="en-CA" dirty="0"/>
              <a:t>Skewing &amp; Balance</a:t>
            </a:r>
          </a:p>
          <a:p>
            <a:r>
              <a:rPr lang="en-CA" dirty="0"/>
              <a:t>Parameters of a corpus</a:t>
            </a:r>
          </a:p>
          <a:p>
            <a:pPr lvl="1"/>
            <a:r>
              <a:rPr lang="en-CA" dirty="0"/>
              <a:t>Representativeness, Spontaneity, Routinization, Saturation</a:t>
            </a:r>
          </a:p>
          <a:p>
            <a:r>
              <a:rPr lang="es-BO" dirty="0" err="1"/>
              <a:t>Variants</a:t>
            </a:r>
            <a:r>
              <a:rPr lang="es-BO" dirty="0"/>
              <a:t>, lexical vs. </a:t>
            </a:r>
            <a:r>
              <a:rPr lang="es-BO" dirty="0" err="1"/>
              <a:t>external</a:t>
            </a:r>
            <a:r>
              <a:rPr lang="es-BO" dirty="0"/>
              <a:t> </a:t>
            </a:r>
            <a:r>
              <a:rPr lang="es-BO" dirty="0" err="1"/>
              <a:t>conditioning</a:t>
            </a:r>
            <a:endParaRPr lang="es-BO" dirty="0"/>
          </a:p>
          <a:p>
            <a:r>
              <a:rPr lang="es-BO" dirty="0"/>
              <a:t>Lexical </a:t>
            </a:r>
            <a:r>
              <a:rPr lang="es-BO" dirty="0" err="1"/>
              <a:t>semantics</a:t>
            </a:r>
            <a:endParaRPr lang="es-BO" dirty="0"/>
          </a:p>
          <a:p>
            <a:r>
              <a:rPr lang="es-BO" dirty="0" err="1"/>
              <a:t>Synonyms</a:t>
            </a:r>
            <a:r>
              <a:rPr lang="es-BO" dirty="0"/>
              <a:t> and </a:t>
            </a:r>
            <a:r>
              <a:rPr lang="es-BO" dirty="0" err="1"/>
              <a:t>meaning</a:t>
            </a:r>
            <a:r>
              <a:rPr lang="es-BO" dirty="0"/>
              <a:t> </a:t>
            </a:r>
            <a:r>
              <a:rPr lang="es-BO" dirty="0" err="1"/>
              <a:t>clusters</a:t>
            </a:r>
            <a:endParaRPr lang="es-BO" dirty="0"/>
          </a:p>
          <a:p>
            <a:r>
              <a:rPr lang="es-BO" dirty="0" err="1"/>
              <a:t>Review</a:t>
            </a:r>
            <a:r>
              <a:rPr lang="es-BO" dirty="0"/>
              <a:t> </a:t>
            </a:r>
            <a:r>
              <a:rPr lang="es-BO" dirty="0" err="1"/>
              <a:t>of</a:t>
            </a:r>
            <a:r>
              <a:rPr lang="es-BO" dirty="0"/>
              <a:t> </a:t>
            </a:r>
            <a:r>
              <a:rPr lang="es-BO" dirty="0" err="1"/>
              <a:t>concepts</a:t>
            </a:r>
            <a:r>
              <a:rPr lang="es-BO" dirty="0"/>
              <a:t> </a:t>
            </a:r>
            <a:r>
              <a:rPr lang="es-BO" dirty="0" err="1"/>
              <a:t>from</a:t>
            </a:r>
            <a:r>
              <a:rPr lang="es-BO" dirty="0"/>
              <a:t> </a:t>
            </a:r>
            <a:r>
              <a:rPr lang="es-BO" dirty="0" err="1"/>
              <a:t>phonology</a:t>
            </a:r>
            <a:r>
              <a:rPr lang="es-BO" dirty="0"/>
              <a:t> / </a:t>
            </a:r>
            <a:r>
              <a:rPr lang="es-BO" dirty="0" err="1"/>
              <a:t>phonetics</a:t>
            </a:r>
            <a:endParaRPr lang="es-BO" dirty="0"/>
          </a:p>
        </p:txBody>
      </p:sp>
    </p:spTree>
    <p:extLst>
      <p:ext uri="{BB962C8B-B14F-4D97-AF65-F5344CB8AC3E}">
        <p14:creationId xmlns:p14="http://schemas.microsoft.com/office/powerpoint/2010/main" val="570119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1120-FAE3-0076-151F-B90C303172F7}"/>
              </a:ext>
            </a:extLst>
          </p:cNvPr>
          <p:cNvSpPr txBox="1">
            <a:spLocks noGrp="1"/>
          </p:cNvSpPr>
          <p:nvPr>
            <p:ph type="title"/>
          </p:nvPr>
        </p:nvSpPr>
        <p:spPr/>
        <p:txBody>
          <a:bodyPr/>
          <a:lstStyle/>
          <a:p>
            <a:pPr lvl="0"/>
            <a:r>
              <a:rPr lang="en-CA" dirty="0"/>
              <a:t>Morphological productivity</a:t>
            </a:r>
            <a:endParaRPr lang="es-BO" dirty="0"/>
          </a:p>
        </p:txBody>
      </p:sp>
      <p:sp>
        <p:nvSpPr>
          <p:cNvPr id="3" name="Content Placeholder 2">
            <a:extLst>
              <a:ext uri="{FF2B5EF4-FFF2-40B4-BE49-F238E27FC236}">
                <a16:creationId xmlns:a16="http://schemas.microsoft.com/office/drawing/2014/main" id="{F45C1AA8-EC23-3882-22E4-1123CBFB06FE}"/>
              </a:ext>
            </a:extLst>
          </p:cNvPr>
          <p:cNvSpPr txBox="1">
            <a:spLocks noGrp="1"/>
          </p:cNvSpPr>
          <p:nvPr>
            <p:ph idx="1"/>
          </p:nvPr>
        </p:nvSpPr>
        <p:spPr/>
        <p:txBody>
          <a:bodyPr/>
          <a:lstStyle/>
          <a:p>
            <a:pPr lvl="0"/>
            <a:r>
              <a:rPr lang="en-CA"/>
              <a:t>Morphemes vary in terms of their productivity.</a:t>
            </a:r>
          </a:p>
          <a:p>
            <a:pPr lvl="0"/>
            <a:endParaRPr lang="en-CA"/>
          </a:p>
          <a:p>
            <a:pPr lvl="0"/>
            <a:r>
              <a:rPr lang="en-CA"/>
              <a:t>Some morphemes like </a:t>
            </a:r>
            <a:r>
              <a:rPr lang="en-CA" i="1"/>
              <a:t>–ness </a:t>
            </a:r>
            <a:r>
              <a:rPr lang="en-CA"/>
              <a:t>are highly productive</a:t>
            </a:r>
          </a:p>
          <a:p>
            <a:pPr lvl="0"/>
            <a:endParaRPr lang="en-CA"/>
          </a:p>
          <a:p>
            <a:pPr lvl="0"/>
            <a:r>
              <a:rPr lang="es-BO"/>
              <a:t>Others like </a:t>
            </a:r>
            <a:r>
              <a:rPr lang="es-BO" i="1"/>
              <a:t>–th </a:t>
            </a:r>
            <a:r>
              <a:rPr lang="es-BO"/>
              <a:t>in </a:t>
            </a:r>
            <a:r>
              <a:rPr lang="es-BO" i="1"/>
              <a:t>warmth </a:t>
            </a:r>
            <a:r>
              <a:rPr lang="es-BO"/>
              <a:t>only occur with a small number of forms.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9AFA2-5C16-8B65-3DA3-9836C39313A6}"/>
              </a:ext>
            </a:extLst>
          </p:cNvPr>
          <p:cNvSpPr>
            <a:spLocks noGrp="1"/>
          </p:cNvSpPr>
          <p:nvPr>
            <p:ph type="title"/>
          </p:nvPr>
        </p:nvSpPr>
        <p:spPr/>
        <p:txBody>
          <a:bodyPr/>
          <a:lstStyle/>
          <a:p>
            <a:r>
              <a:rPr lang="is-IS" dirty="0"/>
              <a:t>Morphological productivity</a:t>
            </a:r>
            <a:endParaRPr lang="es-BO" dirty="0"/>
          </a:p>
        </p:txBody>
      </p:sp>
      <p:sp>
        <p:nvSpPr>
          <p:cNvPr id="3" name="Content Placeholder 2">
            <a:extLst>
              <a:ext uri="{FF2B5EF4-FFF2-40B4-BE49-F238E27FC236}">
                <a16:creationId xmlns:a16="http://schemas.microsoft.com/office/drawing/2014/main" id="{DCAA8E37-D5FA-0E37-39E4-277DBE0E097F}"/>
              </a:ext>
            </a:extLst>
          </p:cNvPr>
          <p:cNvSpPr>
            <a:spLocks noGrp="1"/>
          </p:cNvSpPr>
          <p:nvPr>
            <p:ph idx="1"/>
          </p:nvPr>
        </p:nvSpPr>
        <p:spPr/>
        <p:txBody>
          <a:bodyPr/>
          <a:lstStyle/>
          <a:p>
            <a:r>
              <a:rPr lang="is-IS" b="1" dirty="0"/>
              <a:t>Realized productivity</a:t>
            </a:r>
            <a:r>
              <a:rPr lang="is-IS" dirty="0"/>
              <a:t>: high memberships (lots of words have this morpheme)</a:t>
            </a:r>
          </a:p>
          <a:p>
            <a:endParaRPr lang="is-IS" dirty="0"/>
          </a:p>
          <a:p>
            <a:r>
              <a:rPr lang="is-IS" b="1" dirty="0"/>
              <a:t>Expanded productivity</a:t>
            </a:r>
            <a:r>
              <a:rPr lang="is-IS" dirty="0"/>
              <a:t>: growing memberships (new words use this morpheme)</a:t>
            </a:r>
          </a:p>
          <a:p>
            <a:endParaRPr lang="is-IS" dirty="0"/>
          </a:p>
          <a:p>
            <a:r>
              <a:rPr lang="is-IS" b="1" dirty="0"/>
              <a:t>Potential productivity</a:t>
            </a:r>
            <a:r>
              <a:rPr lang="is-IS" dirty="0"/>
              <a:t>: we think it could be used with lots of words</a:t>
            </a:r>
            <a:endParaRPr lang="es-BO" dirty="0"/>
          </a:p>
        </p:txBody>
      </p:sp>
    </p:spTree>
    <p:extLst>
      <p:ext uri="{BB962C8B-B14F-4D97-AF65-F5344CB8AC3E}">
        <p14:creationId xmlns:p14="http://schemas.microsoft.com/office/powerpoint/2010/main" val="3988692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Factory outline">
            <a:extLst>
              <a:ext uri="{FF2B5EF4-FFF2-40B4-BE49-F238E27FC236}">
                <a16:creationId xmlns:a16="http://schemas.microsoft.com/office/drawing/2014/main" id="{623FEDC5-45CA-4CEB-837B-B52CAB8037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5132" y="5264834"/>
            <a:ext cx="914400" cy="914400"/>
          </a:xfrm>
          <a:prstGeom prst="rect">
            <a:avLst/>
          </a:prstGeom>
        </p:spPr>
      </p:pic>
      <p:pic>
        <p:nvPicPr>
          <p:cNvPr id="6" name="Graphic 5" descr="Factory outline">
            <a:extLst>
              <a:ext uri="{FF2B5EF4-FFF2-40B4-BE49-F238E27FC236}">
                <a16:creationId xmlns:a16="http://schemas.microsoft.com/office/drawing/2014/main" id="{F2D70935-D0EC-D8D9-4E6A-74E6DB1792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19532" y="4643511"/>
            <a:ext cx="914400" cy="914400"/>
          </a:xfrm>
          <a:prstGeom prst="rect">
            <a:avLst/>
          </a:prstGeom>
        </p:spPr>
      </p:pic>
      <p:pic>
        <p:nvPicPr>
          <p:cNvPr id="7" name="Graphic 6" descr="Factory outline">
            <a:extLst>
              <a:ext uri="{FF2B5EF4-FFF2-40B4-BE49-F238E27FC236}">
                <a16:creationId xmlns:a16="http://schemas.microsoft.com/office/drawing/2014/main" id="{5F2BE402-B0E2-2863-9DCD-B537747667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5132" y="4039773"/>
            <a:ext cx="914400" cy="914400"/>
          </a:xfrm>
          <a:prstGeom prst="rect">
            <a:avLst/>
          </a:prstGeom>
        </p:spPr>
      </p:pic>
      <p:pic>
        <p:nvPicPr>
          <p:cNvPr id="8" name="Graphic 7" descr="Factory outline">
            <a:extLst>
              <a:ext uri="{FF2B5EF4-FFF2-40B4-BE49-F238E27FC236}">
                <a16:creationId xmlns:a16="http://schemas.microsoft.com/office/drawing/2014/main" id="{6121618F-F996-C21C-B839-65972A5FD9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19532" y="3582573"/>
            <a:ext cx="914400" cy="914400"/>
          </a:xfrm>
          <a:prstGeom prst="rect">
            <a:avLst/>
          </a:prstGeom>
        </p:spPr>
      </p:pic>
      <p:pic>
        <p:nvPicPr>
          <p:cNvPr id="9" name="Graphic 8" descr="Factory outline">
            <a:extLst>
              <a:ext uri="{FF2B5EF4-FFF2-40B4-BE49-F238E27FC236}">
                <a16:creationId xmlns:a16="http://schemas.microsoft.com/office/drawing/2014/main" id="{3E3AD2FC-6CAE-3FBD-454A-AF4DEB5FEC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3932" y="5264834"/>
            <a:ext cx="914400" cy="914400"/>
          </a:xfrm>
          <a:prstGeom prst="rect">
            <a:avLst/>
          </a:prstGeom>
        </p:spPr>
      </p:pic>
      <p:sp>
        <p:nvSpPr>
          <p:cNvPr id="10" name="Content Placeholder 2">
            <a:extLst>
              <a:ext uri="{FF2B5EF4-FFF2-40B4-BE49-F238E27FC236}">
                <a16:creationId xmlns:a16="http://schemas.microsoft.com/office/drawing/2014/main" id="{908B40EF-1479-DA23-4C2C-43E22366057A}"/>
              </a:ext>
            </a:extLst>
          </p:cNvPr>
          <p:cNvSpPr>
            <a:spLocks noGrp="1"/>
          </p:cNvSpPr>
          <p:nvPr>
            <p:ph idx="1"/>
          </p:nvPr>
        </p:nvSpPr>
        <p:spPr>
          <a:xfrm>
            <a:off x="838200" y="602835"/>
            <a:ext cx="10515600" cy="3126277"/>
          </a:xfrm>
        </p:spPr>
        <p:txBody>
          <a:bodyPr>
            <a:normAutofit lnSpcReduction="10000"/>
          </a:bodyPr>
          <a:lstStyle/>
          <a:p>
            <a:r>
              <a:rPr lang="is-IS" dirty="0"/>
              <a:t>Different notions of productivity based on analogies with economics</a:t>
            </a:r>
          </a:p>
          <a:p>
            <a:endParaRPr lang="is-IS" dirty="0"/>
          </a:p>
          <a:p>
            <a:r>
              <a:rPr lang="is-IS" dirty="0"/>
              <a:t>Realized productivity: how much has been produced in the past (production)</a:t>
            </a:r>
          </a:p>
          <a:p>
            <a:endParaRPr lang="is-IS" dirty="0"/>
          </a:p>
          <a:p>
            <a:r>
              <a:rPr lang="is-IS" dirty="0"/>
              <a:t>Expanding productivity: based on changes in what is produced over time (profit)</a:t>
            </a:r>
          </a:p>
          <a:p>
            <a:endParaRPr lang="es-BO" dirty="0"/>
          </a:p>
        </p:txBody>
      </p:sp>
      <p:sp>
        <p:nvSpPr>
          <p:cNvPr id="11" name="Content Placeholder 2">
            <a:extLst>
              <a:ext uri="{FF2B5EF4-FFF2-40B4-BE49-F238E27FC236}">
                <a16:creationId xmlns:a16="http://schemas.microsoft.com/office/drawing/2014/main" id="{AE25BE1D-45DF-839A-8BEC-68243E155FD5}"/>
              </a:ext>
            </a:extLst>
          </p:cNvPr>
          <p:cNvSpPr txBox="1">
            <a:spLocks/>
          </p:cNvSpPr>
          <p:nvPr/>
        </p:nvSpPr>
        <p:spPr>
          <a:xfrm>
            <a:off x="4888524" y="3729112"/>
            <a:ext cx="6098344" cy="28156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s-IS" b="1" dirty="0"/>
              <a:t>Potential productivity</a:t>
            </a:r>
            <a:r>
              <a:rPr lang="is-IS" dirty="0"/>
              <a:t>: based on how crowded the market it is ... </a:t>
            </a:r>
          </a:p>
          <a:p>
            <a:endParaRPr lang="is-IS" dirty="0"/>
          </a:p>
          <a:p>
            <a:r>
              <a:rPr lang="is-IS" dirty="0"/>
              <a:t>potential productivity can be determined by saturation of competing morphological schemas</a:t>
            </a:r>
            <a:endParaRPr lang="es-BO" dirty="0"/>
          </a:p>
        </p:txBody>
      </p:sp>
    </p:spTree>
    <p:extLst>
      <p:ext uri="{BB962C8B-B14F-4D97-AF65-F5344CB8AC3E}">
        <p14:creationId xmlns:p14="http://schemas.microsoft.com/office/powerpoint/2010/main" val="2614981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6A75-FCBC-5B99-47AF-C38CECF95F1D}"/>
              </a:ext>
            </a:extLst>
          </p:cNvPr>
          <p:cNvSpPr>
            <a:spLocks noGrp="1"/>
          </p:cNvSpPr>
          <p:nvPr>
            <p:ph type="title"/>
          </p:nvPr>
        </p:nvSpPr>
        <p:spPr/>
        <p:txBody>
          <a:bodyPr/>
          <a:lstStyle/>
          <a:p>
            <a:r>
              <a:rPr lang="is-IS" dirty="0"/>
              <a:t>Realized productivity</a:t>
            </a:r>
            <a:endParaRPr lang="es-BO" dirty="0"/>
          </a:p>
        </p:txBody>
      </p:sp>
      <p:sp>
        <p:nvSpPr>
          <p:cNvPr id="3" name="Content Placeholder 2">
            <a:extLst>
              <a:ext uri="{FF2B5EF4-FFF2-40B4-BE49-F238E27FC236}">
                <a16:creationId xmlns:a16="http://schemas.microsoft.com/office/drawing/2014/main" id="{263468D3-E34E-3D8C-B208-EB4A9096E1EF}"/>
              </a:ext>
            </a:extLst>
          </p:cNvPr>
          <p:cNvSpPr>
            <a:spLocks noGrp="1"/>
          </p:cNvSpPr>
          <p:nvPr>
            <p:ph idx="1"/>
          </p:nvPr>
        </p:nvSpPr>
        <p:spPr/>
        <p:txBody>
          <a:bodyPr/>
          <a:lstStyle/>
          <a:p>
            <a:r>
              <a:rPr lang="is-IS" dirty="0"/>
              <a:t>Should we measure realized productivity in terms of token or type frequency?</a:t>
            </a:r>
            <a:endParaRPr lang="es-BO" dirty="0"/>
          </a:p>
        </p:txBody>
      </p:sp>
    </p:spTree>
    <p:extLst>
      <p:ext uri="{BB962C8B-B14F-4D97-AF65-F5344CB8AC3E}">
        <p14:creationId xmlns:p14="http://schemas.microsoft.com/office/powerpoint/2010/main" val="1354872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AE27-A69A-4DBF-C662-9C6C4D45E975}"/>
              </a:ext>
            </a:extLst>
          </p:cNvPr>
          <p:cNvSpPr>
            <a:spLocks noGrp="1"/>
          </p:cNvSpPr>
          <p:nvPr>
            <p:ph type="title"/>
          </p:nvPr>
        </p:nvSpPr>
        <p:spPr/>
        <p:txBody>
          <a:bodyPr/>
          <a:lstStyle/>
          <a:p>
            <a:r>
              <a:rPr lang="is-IS" dirty="0"/>
              <a:t>Realized productivity</a:t>
            </a:r>
            <a:endParaRPr lang="es-BO" dirty="0"/>
          </a:p>
        </p:txBody>
      </p:sp>
      <p:sp>
        <p:nvSpPr>
          <p:cNvPr id="3" name="Content Placeholder 2">
            <a:extLst>
              <a:ext uri="{FF2B5EF4-FFF2-40B4-BE49-F238E27FC236}">
                <a16:creationId xmlns:a16="http://schemas.microsoft.com/office/drawing/2014/main" id="{D8EFBB7F-BB98-51BA-D33E-8ACD36A8542E}"/>
              </a:ext>
            </a:extLst>
          </p:cNvPr>
          <p:cNvSpPr>
            <a:spLocks noGrp="1"/>
          </p:cNvSpPr>
          <p:nvPr>
            <p:ph idx="1"/>
          </p:nvPr>
        </p:nvSpPr>
        <p:spPr/>
        <p:txBody>
          <a:bodyPr/>
          <a:lstStyle/>
          <a:p>
            <a:r>
              <a:rPr lang="is-IS" dirty="0"/>
              <a:t>It is measured by type-frequency of the schema</a:t>
            </a:r>
          </a:p>
          <a:p>
            <a:endParaRPr lang="is-IS" dirty="0"/>
          </a:p>
          <a:p>
            <a:r>
              <a:rPr lang="is-IS" dirty="0"/>
              <a:t>Productive categories have a large number of low-frequency forms</a:t>
            </a:r>
          </a:p>
          <a:p>
            <a:pPr lvl="1"/>
            <a:r>
              <a:rPr lang="is-IS" i="1" dirty="0"/>
              <a:t>exoticize~exoticized</a:t>
            </a:r>
          </a:p>
          <a:p>
            <a:endParaRPr lang="is-IS" dirty="0"/>
          </a:p>
          <a:p>
            <a:r>
              <a:rPr lang="is-IS" dirty="0"/>
              <a:t>Unproductive categories tend to contain many high-frequency forms</a:t>
            </a:r>
          </a:p>
          <a:p>
            <a:pPr lvl="1"/>
            <a:r>
              <a:rPr lang="is-IS" i="1" dirty="0"/>
              <a:t>keep~kept, sleep~slept</a:t>
            </a:r>
          </a:p>
          <a:p>
            <a:endParaRPr lang="es-BO" dirty="0"/>
          </a:p>
        </p:txBody>
      </p:sp>
    </p:spTree>
    <p:extLst>
      <p:ext uri="{BB962C8B-B14F-4D97-AF65-F5344CB8AC3E}">
        <p14:creationId xmlns:p14="http://schemas.microsoft.com/office/powerpoint/2010/main" val="27331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9E5C9-D81F-89EE-7882-DCB763DFD921}"/>
              </a:ext>
            </a:extLst>
          </p:cNvPr>
          <p:cNvSpPr>
            <a:spLocks noGrp="1"/>
          </p:cNvSpPr>
          <p:nvPr>
            <p:ph type="title"/>
          </p:nvPr>
        </p:nvSpPr>
        <p:spPr/>
        <p:txBody>
          <a:bodyPr/>
          <a:lstStyle/>
          <a:p>
            <a:r>
              <a:rPr lang="is-IS" dirty="0"/>
              <a:t>Expanding productivity</a:t>
            </a:r>
            <a:endParaRPr lang="es-BO" dirty="0"/>
          </a:p>
        </p:txBody>
      </p:sp>
      <p:sp>
        <p:nvSpPr>
          <p:cNvPr id="3" name="Content Placeholder 2">
            <a:extLst>
              <a:ext uri="{FF2B5EF4-FFF2-40B4-BE49-F238E27FC236}">
                <a16:creationId xmlns:a16="http://schemas.microsoft.com/office/drawing/2014/main" id="{E7BEDF07-0FDB-99F0-6E95-66D709B18FA5}"/>
              </a:ext>
            </a:extLst>
          </p:cNvPr>
          <p:cNvSpPr>
            <a:spLocks noGrp="1"/>
          </p:cNvSpPr>
          <p:nvPr>
            <p:ph idx="1"/>
          </p:nvPr>
        </p:nvSpPr>
        <p:spPr/>
        <p:txBody>
          <a:bodyPr/>
          <a:lstStyle/>
          <a:p>
            <a:r>
              <a:rPr lang="is-IS" dirty="0"/>
              <a:t>Expanded productivity is based an inherently diachronic concept</a:t>
            </a:r>
          </a:p>
          <a:p>
            <a:endParaRPr lang="is-IS" dirty="0"/>
          </a:p>
          <a:p>
            <a:r>
              <a:rPr lang="is-IS" dirty="0"/>
              <a:t>It can be measured by how many </a:t>
            </a:r>
            <a:r>
              <a:rPr lang="is-IS" i="1" dirty="0"/>
              <a:t>hapax legomena</a:t>
            </a:r>
            <a:r>
              <a:rPr lang="is-IS" dirty="0"/>
              <a:t> appear in corpora </a:t>
            </a:r>
          </a:p>
          <a:p>
            <a:endParaRPr lang="is-IS" dirty="0"/>
          </a:p>
          <a:p>
            <a:r>
              <a:rPr lang="is-IS" b="1" i="1" dirty="0"/>
              <a:t>Hapax legomena: </a:t>
            </a:r>
            <a:r>
              <a:rPr lang="is-IS" dirty="0"/>
              <a:t>Forms that only appear once</a:t>
            </a:r>
          </a:p>
          <a:p>
            <a:pPr lvl="1"/>
            <a:r>
              <a:rPr lang="is-IS" dirty="0"/>
              <a:t>(e.g. </a:t>
            </a:r>
            <a:r>
              <a:rPr lang="is-IS" i="1" dirty="0"/>
              <a:t>flother</a:t>
            </a:r>
            <a:r>
              <a:rPr lang="is-IS" dirty="0"/>
              <a:t>, as a synonym for snowflake)</a:t>
            </a:r>
          </a:p>
          <a:p>
            <a:pPr lvl="1"/>
            <a:endParaRPr lang="es-BO" dirty="0"/>
          </a:p>
        </p:txBody>
      </p:sp>
    </p:spTree>
    <p:extLst>
      <p:ext uri="{BB962C8B-B14F-4D97-AF65-F5344CB8AC3E}">
        <p14:creationId xmlns:p14="http://schemas.microsoft.com/office/powerpoint/2010/main" val="423297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349B-54E1-CDCE-3F27-6604AF5B679E}"/>
              </a:ext>
            </a:extLst>
          </p:cNvPr>
          <p:cNvSpPr>
            <a:spLocks noGrp="1"/>
          </p:cNvSpPr>
          <p:nvPr>
            <p:ph type="title"/>
          </p:nvPr>
        </p:nvSpPr>
        <p:spPr/>
        <p:txBody>
          <a:bodyPr/>
          <a:lstStyle/>
          <a:p>
            <a:r>
              <a:rPr lang="is-IS" dirty="0"/>
              <a:t>Potential productivity</a:t>
            </a:r>
            <a:endParaRPr lang="es-BO" dirty="0"/>
          </a:p>
        </p:txBody>
      </p:sp>
      <p:sp>
        <p:nvSpPr>
          <p:cNvPr id="3" name="Content Placeholder 2">
            <a:extLst>
              <a:ext uri="{FF2B5EF4-FFF2-40B4-BE49-F238E27FC236}">
                <a16:creationId xmlns:a16="http://schemas.microsoft.com/office/drawing/2014/main" id="{379E8CE9-3346-63D6-638A-68A9309A9B86}"/>
              </a:ext>
            </a:extLst>
          </p:cNvPr>
          <p:cNvSpPr>
            <a:spLocks noGrp="1"/>
          </p:cNvSpPr>
          <p:nvPr>
            <p:ph idx="1"/>
          </p:nvPr>
        </p:nvSpPr>
        <p:spPr/>
        <p:txBody>
          <a:bodyPr/>
          <a:lstStyle/>
          <a:p>
            <a:r>
              <a:rPr lang="is-IS" dirty="0"/>
              <a:t>Morphological schemas encode categories</a:t>
            </a:r>
          </a:p>
          <a:p>
            <a:endParaRPr lang="is-IS" dirty="0"/>
          </a:p>
          <a:p>
            <a:r>
              <a:rPr lang="is-IS" dirty="0"/>
              <a:t>Morphological schemas can be more or less saturated with respect to a category</a:t>
            </a:r>
          </a:p>
          <a:p>
            <a:endParaRPr lang="is-IS" dirty="0"/>
          </a:p>
          <a:p>
            <a:r>
              <a:rPr lang="is-IS" dirty="0"/>
              <a:t>This is measured by hapax legomena divided by the total number of tokens of the category that a morphological schema encodes </a:t>
            </a:r>
            <a:endParaRPr lang="es-BO" dirty="0"/>
          </a:p>
        </p:txBody>
      </p:sp>
    </p:spTree>
    <p:extLst>
      <p:ext uri="{BB962C8B-B14F-4D97-AF65-F5344CB8AC3E}">
        <p14:creationId xmlns:p14="http://schemas.microsoft.com/office/powerpoint/2010/main" val="244633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E64E-E063-F558-6775-726F51DC3829}"/>
              </a:ext>
            </a:extLst>
          </p:cNvPr>
          <p:cNvSpPr>
            <a:spLocks noGrp="1"/>
          </p:cNvSpPr>
          <p:nvPr>
            <p:ph type="title"/>
          </p:nvPr>
        </p:nvSpPr>
        <p:spPr/>
        <p:txBody>
          <a:bodyPr/>
          <a:lstStyle/>
          <a:p>
            <a:r>
              <a:rPr lang="is-IS" dirty="0"/>
              <a:t>Segmentability</a:t>
            </a:r>
            <a:endParaRPr lang="es-BO" dirty="0"/>
          </a:p>
        </p:txBody>
      </p:sp>
      <p:sp>
        <p:nvSpPr>
          <p:cNvPr id="3" name="Content Placeholder 2">
            <a:extLst>
              <a:ext uri="{FF2B5EF4-FFF2-40B4-BE49-F238E27FC236}">
                <a16:creationId xmlns:a16="http://schemas.microsoft.com/office/drawing/2014/main" id="{1E4E3916-753B-A09E-324B-4566AEDA38AD}"/>
              </a:ext>
            </a:extLst>
          </p:cNvPr>
          <p:cNvSpPr>
            <a:spLocks noGrp="1"/>
          </p:cNvSpPr>
          <p:nvPr>
            <p:ph idx="1"/>
          </p:nvPr>
        </p:nvSpPr>
        <p:spPr/>
        <p:txBody>
          <a:bodyPr/>
          <a:lstStyle/>
          <a:p>
            <a:r>
              <a:rPr lang="is-IS" dirty="0"/>
              <a:t>Morphological forms can be more or less segmentable by speakers/hearers</a:t>
            </a:r>
          </a:p>
          <a:p>
            <a:endParaRPr lang="is-IS" dirty="0"/>
          </a:p>
          <a:p>
            <a:r>
              <a:rPr lang="is-IS" dirty="0"/>
              <a:t>The idea is that when you hear a word you, you can either hear it holistically or into pieces.</a:t>
            </a:r>
          </a:p>
          <a:p>
            <a:endParaRPr lang="is-IS" dirty="0"/>
          </a:p>
          <a:p>
            <a:r>
              <a:rPr lang="is-IS" dirty="0"/>
              <a:t>The less frequent the word form is in relation to the pieces that make it up, the more segmentable it is</a:t>
            </a:r>
          </a:p>
          <a:p>
            <a:endParaRPr lang="is-IS" dirty="0"/>
          </a:p>
          <a:p>
            <a:endParaRPr lang="is-IS" dirty="0"/>
          </a:p>
        </p:txBody>
      </p:sp>
    </p:spTree>
    <p:extLst>
      <p:ext uri="{BB962C8B-B14F-4D97-AF65-F5344CB8AC3E}">
        <p14:creationId xmlns:p14="http://schemas.microsoft.com/office/powerpoint/2010/main" val="2498866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D5D11-E34E-44C8-DAA3-C8174A15C8F6}"/>
              </a:ext>
            </a:extLst>
          </p:cNvPr>
          <p:cNvSpPr>
            <a:spLocks noGrp="1"/>
          </p:cNvSpPr>
          <p:nvPr>
            <p:ph type="title"/>
          </p:nvPr>
        </p:nvSpPr>
        <p:spPr/>
        <p:txBody>
          <a:bodyPr/>
          <a:lstStyle/>
          <a:p>
            <a:r>
              <a:rPr lang="is-IS" dirty="0"/>
              <a:t>Morphology and phonetic reduction</a:t>
            </a:r>
            <a:endParaRPr lang="es-BO" dirty="0"/>
          </a:p>
        </p:txBody>
      </p:sp>
      <p:sp>
        <p:nvSpPr>
          <p:cNvPr id="3" name="Content Placeholder 2">
            <a:extLst>
              <a:ext uri="{FF2B5EF4-FFF2-40B4-BE49-F238E27FC236}">
                <a16:creationId xmlns:a16="http://schemas.microsoft.com/office/drawing/2014/main" id="{3FAE7A14-FDA3-CD7D-CEF9-7EF3E49435BF}"/>
              </a:ext>
            </a:extLst>
          </p:cNvPr>
          <p:cNvSpPr>
            <a:spLocks noGrp="1"/>
          </p:cNvSpPr>
          <p:nvPr>
            <p:ph idx="1"/>
          </p:nvPr>
        </p:nvSpPr>
        <p:spPr/>
        <p:txBody>
          <a:bodyPr>
            <a:normAutofit fontScale="92500"/>
          </a:bodyPr>
          <a:lstStyle/>
          <a:p>
            <a:r>
              <a:rPr lang="is-IS" dirty="0"/>
              <a:t>As words become more frequent they become pronunced faster (they undergo phonetic reduction)</a:t>
            </a:r>
          </a:p>
          <a:p>
            <a:endParaRPr lang="is-IS" dirty="0"/>
          </a:p>
          <a:p>
            <a:r>
              <a:rPr lang="is-IS" dirty="0"/>
              <a:t>Such processes of reduction can decrease segmentability even further. </a:t>
            </a:r>
          </a:p>
          <a:p>
            <a:pPr marL="0" indent="0">
              <a:buNone/>
            </a:pPr>
            <a:endParaRPr lang="is-IS" dirty="0"/>
          </a:p>
          <a:p>
            <a:pPr marL="0" indent="0">
              <a:buNone/>
            </a:pPr>
            <a:r>
              <a:rPr lang="is-IS" dirty="0"/>
              <a:t>“Some words are reduced to such an extent that a faithful orthographic transcription would be very different from the orthographic norm. An example from Dutch is the word </a:t>
            </a:r>
            <a:r>
              <a:rPr lang="is-IS" i="1" dirty="0"/>
              <a:t>mogelijk </a:t>
            </a:r>
            <a:r>
              <a:rPr lang="is-IS" dirty="0"/>
              <a:t>‚possible‘ which can be pronounced not only as [moxələk] but also as [moxək, [molək], or even as [mok]“ (Keune et al. 2004)</a:t>
            </a:r>
            <a:endParaRPr lang="es-BO" dirty="0"/>
          </a:p>
        </p:txBody>
      </p:sp>
    </p:spTree>
    <p:extLst>
      <p:ext uri="{BB962C8B-B14F-4D97-AF65-F5344CB8AC3E}">
        <p14:creationId xmlns:p14="http://schemas.microsoft.com/office/powerpoint/2010/main" val="3311757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83D1-E7D9-3F99-1878-CAC6AE67F2B3}"/>
              </a:ext>
            </a:extLst>
          </p:cNvPr>
          <p:cNvSpPr>
            <a:spLocks noGrp="1"/>
          </p:cNvSpPr>
          <p:nvPr>
            <p:ph type="title"/>
          </p:nvPr>
        </p:nvSpPr>
        <p:spPr/>
        <p:txBody>
          <a:bodyPr/>
          <a:lstStyle/>
          <a:p>
            <a:r>
              <a:rPr lang="is-IS" dirty="0"/>
              <a:t>Borrowing</a:t>
            </a:r>
            <a:endParaRPr lang="es-BO" dirty="0"/>
          </a:p>
        </p:txBody>
      </p:sp>
      <p:sp>
        <p:nvSpPr>
          <p:cNvPr id="3" name="Content Placeholder 2">
            <a:extLst>
              <a:ext uri="{FF2B5EF4-FFF2-40B4-BE49-F238E27FC236}">
                <a16:creationId xmlns:a16="http://schemas.microsoft.com/office/drawing/2014/main" id="{F45D555D-3D8B-D60D-5A7F-B3C5C7B08A0D}"/>
              </a:ext>
            </a:extLst>
          </p:cNvPr>
          <p:cNvSpPr>
            <a:spLocks noGrp="1"/>
          </p:cNvSpPr>
          <p:nvPr>
            <p:ph idx="1"/>
          </p:nvPr>
        </p:nvSpPr>
        <p:spPr/>
        <p:txBody>
          <a:bodyPr/>
          <a:lstStyle/>
          <a:p>
            <a:endParaRPr lang="es-BO" dirty="0"/>
          </a:p>
        </p:txBody>
      </p:sp>
    </p:spTree>
    <p:extLst>
      <p:ext uri="{BB962C8B-B14F-4D97-AF65-F5344CB8AC3E}">
        <p14:creationId xmlns:p14="http://schemas.microsoft.com/office/powerpoint/2010/main" val="3334227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826C-A735-A4D6-39DF-12262A3190C4}"/>
              </a:ext>
            </a:extLst>
          </p:cNvPr>
          <p:cNvSpPr>
            <a:spLocks noGrp="1"/>
          </p:cNvSpPr>
          <p:nvPr>
            <p:ph type="title"/>
          </p:nvPr>
        </p:nvSpPr>
        <p:spPr/>
        <p:txBody>
          <a:bodyPr/>
          <a:lstStyle/>
          <a:p>
            <a:r>
              <a:rPr lang="en-CA" dirty="0"/>
              <a:t>This class</a:t>
            </a:r>
            <a:endParaRPr lang="es-BO" dirty="0"/>
          </a:p>
        </p:txBody>
      </p:sp>
      <p:sp>
        <p:nvSpPr>
          <p:cNvPr id="3" name="Content Placeholder 2">
            <a:extLst>
              <a:ext uri="{FF2B5EF4-FFF2-40B4-BE49-F238E27FC236}">
                <a16:creationId xmlns:a16="http://schemas.microsoft.com/office/drawing/2014/main" id="{47627DED-0013-9A57-1939-85C62CD0C4BB}"/>
              </a:ext>
            </a:extLst>
          </p:cNvPr>
          <p:cNvSpPr>
            <a:spLocks noGrp="1"/>
          </p:cNvSpPr>
          <p:nvPr>
            <p:ph idx="1"/>
          </p:nvPr>
        </p:nvSpPr>
        <p:spPr/>
        <p:txBody>
          <a:bodyPr/>
          <a:lstStyle/>
          <a:p>
            <a:r>
              <a:rPr lang="en-CA" dirty="0"/>
              <a:t>Phonetics</a:t>
            </a:r>
          </a:p>
          <a:p>
            <a:r>
              <a:rPr lang="en-CA" dirty="0"/>
              <a:t>Morphology</a:t>
            </a:r>
          </a:p>
          <a:p>
            <a:r>
              <a:rPr lang="en-CA" dirty="0"/>
              <a:t>Syntax</a:t>
            </a:r>
          </a:p>
          <a:p>
            <a:r>
              <a:rPr lang="en-CA" dirty="0"/>
              <a:t>Discourse</a:t>
            </a:r>
          </a:p>
          <a:p>
            <a:pPr marL="0" indent="0">
              <a:buNone/>
            </a:pPr>
            <a:endParaRPr lang="en-CA" dirty="0"/>
          </a:p>
        </p:txBody>
      </p:sp>
    </p:spTree>
    <p:extLst>
      <p:ext uri="{BB962C8B-B14F-4D97-AF65-F5344CB8AC3E}">
        <p14:creationId xmlns:p14="http://schemas.microsoft.com/office/powerpoint/2010/main" val="2089598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E3A53-2DCE-8877-1897-A315B7C31BFB}"/>
              </a:ext>
            </a:extLst>
          </p:cNvPr>
          <p:cNvSpPr>
            <a:spLocks noGrp="1"/>
          </p:cNvSpPr>
          <p:nvPr>
            <p:ph type="title"/>
          </p:nvPr>
        </p:nvSpPr>
        <p:spPr/>
        <p:txBody>
          <a:bodyPr/>
          <a:lstStyle/>
          <a:p>
            <a:r>
              <a:rPr lang="is-IS"/>
              <a:t>Syntax</a:t>
            </a:r>
            <a:endParaRPr lang="es-BO"/>
          </a:p>
        </p:txBody>
      </p:sp>
      <p:sp>
        <p:nvSpPr>
          <p:cNvPr id="3" name="Content Placeholder 2">
            <a:extLst>
              <a:ext uri="{FF2B5EF4-FFF2-40B4-BE49-F238E27FC236}">
                <a16:creationId xmlns:a16="http://schemas.microsoft.com/office/drawing/2014/main" id="{F2B5B60A-C693-75D9-21D7-669B35A8B138}"/>
              </a:ext>
            </a:extLst>
          </p:cNvPr>
          <p:cNvSpPr>
            <a:spLocks noGrp="1"/>
          </p:cNvSpPr>
          <p:nvPr>
            <p:ph idx="1"/>
          </p:nvPr>
        </p:nvSpPr>
        <p:spPr/>
        <p:txBody>
          <a:bodyPr/>
          <a:lstStyle/>
          <a:p>
            <a:r>
              <a:rPr lang="is-IS" dirty="0"/>
              <a:t>Concepts in syntax:</a:t>
            </a:r>
          </a:p>
          <a:p>
            <a:pPr lvl="1"/>
            <a:r>
              <a:rPr lang="es-BO" dirty="0" err="1"/>
              <a:t>constituents</a:t>
            </a:r>
            <a:endParaRPr lang="es-BO" dirty="0"/>
          </a:p>
          <a:p>
            <a:pPr lvl="1"/>
            <a:r>
              <a:rPr lang="es-BO" dirty="0" err="1"/>
              <a:t>phrases</a:t>
            </a:r>
            <a:r>
              <a:rPr lang="es-BO" dirty="0"/>
              <a:t>, </a:t>
            </a:r>
            <a:r>
              <a:rPr lang="es-BO" dirty="0" err="1"/>
              <a:t>clauses</a:t>
            </a:r>
            <a:endParaRPr lang="es-BO" dirty="0"/>
          </a:p>
          <a:p>
            <a:pPr lvl="1"/>
            <a:r>
              <a:rPr lang="es-BO" dirty="0" err="1"/>
              <a:t>order</a:t>
            </a:r>
            <a:endParaRPr lang="es-BO" dirty="0"/>
          </a:p>
          <a:p>
            <a:pPr lvl="1"/>
            <a:r>
              <a:rPr lang="es-BO" dirty="0"/>
              <a:t>gramatical </a:t>
            </a:r>
            <a:r>
              <a:rPr lang="es-BO" dirty="0" err="1"/>
              <a:t>relations</a:t>
            </a:r>
            <a:endParaRPr lang="es-BO" dirty="0"/>
          </a:p>
          <a:p>
            <a:pPr lvl="1"/>
            <a:endParaRPr lang="is-IS" dirty="0"/>
          </a:p>
        </p:txBody>
      </p:sp>
    </p:spTree>
    <p:extLst>
      <p:ext uri="{BB962C8B-B14F-4D97-AF65-F5344CB8AC3E}">
        <p14:creationId xmlns:p14="http://schemas.microsoft.com/office/powerpoint/2010/main" val="2329995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EC7E5-6EC5-73FE-2D18-5ED4CF55C322}"/>
              </a:ext>
            </a:extLst>
          </p:cNvPr>
          <p:cNvSpPr>
            <a:spLocks noGrp="1"/>
          </p:cNvSpPr>
          <p:nvPr>
            <p:ph type="title"/>
          </p:nvPr>
        </p:nvSpPr>
        <p:spPr/>
        <p:txBody>
          <a:bodyPr/>
          <a:lstStyle/>
          <a:p>
            <a:r>
              <a:rPr lang="is-IS" dirty="0"/>
              <a:t>Words, phrases and constituents</a:t>
            </a:r>
            <a:endParaRPr lang="es-BO" dirty="0"/>
          </a:p>
        </p:txBody>
      </p:sp>
      <p:sp>
        <p:nvSpPr>
          <p:cNvPr id="3" name="Content Placeholder 2">
            <a:extLst>
              <a:ext uri="{FF2B5EF4-FFF2-40B4-BE49-F238E27FC236}">
                <a16:creationId xmlns:a16="http://schemas.microsoft.com/office/drawing/2014/main" id="{AAEEA1F1-2581-F06D-40BC-2068FA749814}"/>
              </a:ext>
            </a:extLst>
          </p:cNvPr>
          <p:cNvSpPr>
            <a:spLocks noGrp="1"/>
          </p:cNvSpPr>
          <p:nvPr>
            <p:ph idx="1"/>
          </p:nvPr>
        </p:nvSpPr>
        <p:spPr>
          <a:xfrm>
            <a:off x="838200" y="1825625"/>
            <a:ext cx="10515600" cy="603676"/>
          </a:xfrm>
        </p:spPr>
        <p:txBody>
          <a:bodyPr/>
          <a:lstStyle/>
          <a:p>
            <a:r>
              <a:rPr lang="is-IS" dirty="0"/>
              <a:t>Sentences are not just strings of words but have constituent structure</a:t>
            </a:r>
            <a:endParaRPr lang="es-BO" dirty="0"/>
          </a:p>
        </p:txBody>
      </p:sp>
      <p:pic>
        <p:nvPicPr>
          <p:cNvPr id="7" name="Picture 6">
            <a:extLst>
              <a:ext uri="{FF2B5EF4-FFF2-40B4-BE49-F238E27FC236}">
                <a16:creationId xmlns:a16="http://schemas.microsoft.com/office/drawing/2014/main" id="{1E0809CB-EFAF-1A2A-5A80-A187858A47F5}"/>
              </a:ext>
            </a:extLst>
          </p:cNvPr>
          <p:cNvPicPr>
            <a:picLocks noChangeAspect="1"/>
          </p:cNvPicPr>
          <p:nvPr/>
        </p:nvPicPr>
        <p:blipFill>
          <a:blip r:embed="rId2"/>
          <a:stretch>
            <a:fillRect/>
          </a:stretch>
        </p:blipFill>
        <p:spPr>
          <a:xfrm>
            <a:off x="3127592" y="2429301"/>
            <a:ext cx="5179074" cy="4293762"/>
          </a:xfrm>
          <a:prstGeom prst="rect">
            <a:avLst/>
          </a:prstGeom>
        </p:spPr>
      </p:pic>
    </p:spTree>
    <p:extLst>
      <p:ext uri="{BB962C8B-B14F-4D97-AF65-F5344CB8AC3E}">
        <p14:creationId xmlns:p14="http://schemas.microsoft.com/office/powerpoint/2010/main" val="2258515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72C7-56CA-D5E3-1FBB-37C0749CEC31}"/>
              </a:ext>
            </a:extLst>
          </p:cNvPr>
          <p:cNvSpPr>
            <a:spLocks noGrp="1"/>
          </p:cNvSpPr>
          <p:nvPr>
            <p:ph type="title"/>
          </p:nvPr>
        </p:nvSpPr>
        <p:spPr/>
        <p:txBody>
          <a:bodyPr/>
          <a:lstStyle/>
          <a:p>
            <a:r>
              <a:rPr lang="is-IS" dirty="0"/>
              <a:t>Grammatical relations</a:t>
            </a:r>
            <a:endParaRPr lang="es-BO" dirty="0"/>
          </a:p>
        </p:txBody>
      </p:sp>
      <p:sp>
        <p:nvSpPr>
          <p:cNvPr id="3" name="Content Placeholder 2">
            <a:extLst>
              <a:ext uri="{FF2B5EF4-FFF2-40B4-BE49-F238E27FC236}">
                <a16:creationId xmlns:a16="http://schemas.microsoft.com/office/drawing/2014/main" id="{3D6424A0-96D3-0753-151D-E8C254B08FBC}"/>
              </a:ext>
            </a:extLst>
          </p:cNvPr>
          <p:cNvSpPr>
            <a:spLocks noGrp="1"/>
          </p:cNvSpPr>
          <p:nvPr>
            <p:ph idx="1"/>
          </p:nvPr>
        </p:nvSpPr>
        <p:spPr>
          <a:xfrm>
            <a:off x="838200" y="1825625"/>
            <a:ext cx="10515600" cy="636221"/>
          </a:xfrm>
        </p:spPr>
        <p:txBody>
          <a:bodyPr/>
          <a:lstStyle/>
          <a:p>
            <a:r>
              <a:rPr lang="is-IS" dirty="0"/>
              <a:t>Grammatical relations refer to subject, object, indirect object etc...</a:t>
            </a:r>
            <a:endParaRPr lang="es-BO" dirty="0"/>
          </a:p>
        </p:txBody>
      </p:sp>
      <p:pic>
        <p:nvPicPr>
          <p:cNvPr id="5" name="Picture 4">
            <a:extLst>
              <a:ext uri="{FF2B5EF4-FFF2-40B4-BE49-F238E27FC236}">
                <a16:creationId xmlns:a16="http://schemas.microsoft.com/office/drawing/2014/main" id="{075C90FE-61BB-99C9-F809-4A05F7D98235}"/>
              </a:ext>
            </a:extLst>
          </p:cNvPr>
          <p:cNvPicPr>
            <a:picLocks noChangeAspect="1"/>
          </p:cNvPicPr>
          <p:nvPr/>
        </p:nvPicPr>
        <p:blipFill>
          <a:blip r:embed="rId2"/>
          <a:stretch>
            <a:fillRect/>
          </a:stretch>
        </p:blipFill>
        <p:spPr>
          <a:xfrm>
            <a:off x="3332308" y="2969130"/>
            <a:ext cx="4460563" cy="3698073"/>
          </a:xfrm>
          <a:prstGeom prst="rect">
            <a:avLst/>
          </a:prstGeom>
        </p:spPr>
      </p:pic>
      <p:sp>
        <p:nvSpPr>
          <p:cNvPr id="6" name="Oval 5">
            <a:extLst>
              <a:ext uri="{FF2B5EF4-FFF2-40B4-BE49-F238E27FC236}">
                <a16:creationId xmlns:a16="http://schemas.microsoft.com/office/drawing/2014/main" id="{60C7EAE3-E92B-9BCE-CAC0-C4E31FA8EEF5}"/>
              </a:ext>
            </a:extLst>
          </p:cNvPr>
          <p:cNvSpPr/>
          <p:nvPr/>
        </p:nvSpPr>
        <p:spPr>
          <a:xfrm>
            <a:off x="3562065" y="3630304"/>
            <a:ext cx="1160060" cy="107817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7" name="Oval 6">
            <a:extLst>
              <a:ext uri="{FF2B5EF4-FFF2-40B4-BE49-F238E27FC236}">
                <a16:creationId xmlns:a16="http://schemas.microsoft.com/office/drawing/2014/main" id="{2F31F24E-B0BF-DC45-7BB0-5FC943F06D48}"/>
              </a:ext>
            </a:extLst>
          </p:cNvPr>
          <p:cNvSpPr/>
          <p:nvPr/>
        </p:nvSpPr>
        <p:spPr>
          <a:xfrm>
            <a:off x="6389448" y="4279079"/>
            <a:ext cx="1160060" cy="107817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8" name="TextBox 7">
            <a:extLst>
              <a:ext uri="{FF2B5EF4-FFF2-40B4-BE49-F238E27FC236}">
                <a16:creationId xmlns:a16="http://schemas.microsoft.com/office/drawing/2014/main" id="{C8B72499-4368-7625-E162-24F07AA9CD31}"/>
              </a:ext>
            </a:extLst>
          </p:cNvPr>
          <p:cNvSpPr txBox="1"/>
          <p:nvPr/>
        </p:nvSpPr>
        <p:spPr>
          <a:xfrm>
            <a:off x="2892924" y="3260972"/>
            <a:ext cx="878767" cy="369332"/>
          </a:xfrm>
          <a:prstGeom prst="rect">
            <a:avLst/>
          </a:prstGeom>
          <a:noFill/>
        </p:spPr>
        <p:txBody>
          <a:bodyPr wrap="none" rtlCol="0">
            <a:spAutoFit/>
          </a:bodyPr>
          <a:lstStyle/>
          <a:p>
            <a:r>
              <a:rPr lang="is-IS" dirty="0"/>
              <a:t>Subject</a:t>
            </a:r>
            <a:endParaRPr lang="es-BO" dirty="0"/>
          </a:p>
        </p:txBody>
      </p:sp>
      <p:sp>
        <p:nvSpPr>
          <p:cNvPr id="9" name="TextBox 8">
            <a:extLst>
              <a:ext uri="{FF2B5EF4-FFF2-40B4-BE49-F238E27FC236}">
                <a16:creationId xmlns:a16="http://schemas.microsoft.com/office/drawing/2014/main" id="{268D3D1E-C826-4746-74CE-AB7D6A3DCC98}"/>
              </a:ext>
            </a:extLst>
          </p:cNvPr>
          <p:cNvSpPr txBox="1"/>
          <p:nvPr/>
        </p:nvSpPr>
        <p:spPr>
          <a:xfrm>
            <a:off x="7466430" y="4169391"/>
            <a:ext cx="803425" cy="369332"/>
          </a:xfrm>
          <a:prstGeom prst="rect">
            <a:avLst/>
          </a:prstGeom>
          <a:noFill/>
        </p:spPr>
        <p:txBody>
          <a:bodyPr wrap="none" rtlCol="0">
            <a:spAutoFit/>
          </a:bodyPr>
          <a:lstStyle/>
          <a:p>
            <a:r>
              <a:rPr lang="is-IS" dirty="0"/>
              <a:t>Object</a:t>
            </a:r>
            <a:endParaRPr lang="es-BO" dirty="0"/>
          </a:p>
        </p:txBody>
      </p:sp>
    </p:spTree>
    <p:extLst>
      <p:ext uri="{BB962C8B-B14F-4D97-AF65-F5344CB8AC3E}">
        <p14:creationId xmlns:p14="http://schemas.microsoft.com/office/powerpoint/2010/main" val="29149935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C7AEA65-630E-9A44-A6BA-8FB689C155D5}"/>
              </a:ext>
            </a:extLst>
          </p:cNvPr>
          <p:cNvPicPr>
            <a:picLocks noChangeAspect="1"/>
          </p:cNvPicPr>
          <p:nvPr/>
        </p:nvPicPr>
        <p:blipFill>
          <a:blip r:embed="rId2"/>
          <a:stretch>
            <a:fillRect/>
          </a:stretch>
        </p:blipFill>
        <p:spPr>
          <a:xfrm>
            <a:off x="616404" y="1579963"/>
            <a:ext cx="4460563" cy="3698073"/>
          </a:xfrm>
          <a:prstGeom prst="rect">
            <a:avLst/>
          </a:prstGeom>
        </p:spPr>
      </p:pic>
      <p:pic>
        <p:nvPicPr>
          <p:cNvPr id="10" name="Picture 9">
            <a:extLst>
              <a:ext uri="{FF2B5EF4-FFF2-40B4-BE49-F238E27FC236}">
                <a16:creationId xmlns:a16="http://schemas.microsoft.com/office/drawing/2014/main" id="{A471B537-5BFA-C94C-9C14-9B1FAD9E9547}"/>
              </a:ext>
            </a:extLst>
          </p:cNvPr>
          <p:cNvPicPr>
            <a:picLocks noChangeAspect="1"/>
          </p:cNvPicPr>
          <p:nvPr/>
        </p:nvPicPr>
        <p:blipFill>
          <a:blip r:embed="rId3"/>
          <a:stretch>
            <a:fillRect/>
          </a:stretch>
        </p:blipFill>
        <p:spPr>
          <a:xfrm>
            <a:off x="6096000" y="1579963"/>
            <a:ext cx="5661637" cy="4497187"/>
          </a:xfrm>
          <a:prstGeom prst="rect">
            <a:avLst/>
          </a:prstGeom>
        </p:spPr>
      </p:pic>
      <p:sp>
        <p:nvSpPr>
          <p:cNvPr id="11" name="Content Placeholder 2">
            <a:extLst>
              <a:ext uri="{FF2B5EF4-FFF2-40B4-BE49-F238E27FC236}">
                <a16:creationId xmlns:a16="http://schemas.microsoft.com/office/drawing/2014/main" id="{088C714A-7DCF-EFAB-8BD9-C4B282C42A1A}"/>
              </a:ext>
            </a:extLst>
          </p:cNvPr>
          <p:cNvSpPr>
            <a:spLocks noGrp="1"/>
          </p:cNvSpPr>
          <p:nvPr>
            <p:ph idx="1"/>
          </p:nvPr>
        </p:nvSpPr>
        <p:spPr>
          <a:xfrm>
            <a:off x="742665" y="462739"/>
            <a:ext cx="10515600" cy="6088186"/>
          </a:xfrm>
        </p:spPr>
        <p:txBody>
          <a:bodyPr>
            <a:normAutofit/>
          </a:bodyPr>
          <a:lstStyle/>
          <a:p>
            <a:r>
              <a:rPr lang="is-IS" dirty="0"/>
              <a:t>Syntax can frame the same events or situations in different ways</a:t>
            </a:r>
          </a:p>
          <a:p>
            <a:r>
              <a:rPr lang="is-IS" dirty="0"/>
              <a:t>The framing gives different </a:t>
            </a:r>
            <a:r>
              <a:rPr lang="is-IS" i="1" dirty="0"/>
              <a:t>conceptualizations </a:t>
            </a:r>
            <a:r>
              <a:rPr lang="is-IS" dirty="0"/>
              <a:t>of a situation</a:t>
            </a:r>
          </a:p>
          <a:p>
            <a:endParaRPr lang="is-IS" dirty="0"/>
          </a:p>
          <a:p>
            <a:endParaRPr lang="is-IS" dirty="0"/>
          </a:p>
          <a:p>
            <a:endParaRPr lang="is-IS" dirty="0"/>
          </a:p>
          <a:p>
            <a:endParaRPr lang="is-IS" dirty="0"/>
          </a:p>
          <a:p>
            <a:endParaRPr lang="is-IS" dirty="0"/>
          </a:p>
          <a:p>
            <a:endParaRPr lang="is-IS" dirty="0"/>
          </a:p>
          <a:p>
            <a:endParaRPr lang="is-IS" dirty="0"/>
          </a:p>
          <a:p>
            <a:endParaRPr lang="is-IS" dirty="0"/>
          </a:p>
          <a:p>
            <a:endParaRPr lang="is-IS" dirty="0"/>
          </a:p>
          <a:p>
            <a:pPr marL="0" indent="0">
              <a:buNone/>
            </a:pPr>
            <a:endParaRPr lang="is-IS" dirty="0"/>
          </a:p>
        </p:txBody>
      </p:sp>
    </p:spTree>
    <p:extLst>
      <p:ext uri="{BB962C8B-B14F-4D97-AF65-F5344CB8AC3E}">
        <p14:creationId xmlns:p14="http://schemas.microsoft.com/office/powerpoint/2010/main" val="3209980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E16F-5066-E194-829D-9526B16E264C}"/>
              </a:ext>
            </a:extLst>
          </p:cNvPr>
          <p:cNvSpPr>
            <a:spLocks noGrp="1"/>
          </p:cNvSpPr>
          <p:nvPr>
            <p:ph type="title"/>
          </p:nvPr>
        </p:nvSpPr>
        <p:spPr/>
        <p:txBody>
          <a:bodyPr/>
          <a:lstStyle/>
          <a:p>
            <a:r>
              <a:rPr lang="is-IS" dirty="0"/>
              <a:t>Bresnan et al.</a:t>
            </a:r>
            <a:endParaRPr lang="es-BO" dirty="0"/>
          </a:p>
        </p:txBody>
      </p:sp>
      <p:sp>
        <p:nvSpPr>
          <p:cNvPr id="3" name="Content Placeholder 2">
            <a:extLst>
              <a:ext uri="{FF2B5EF4-FFF2-40B4-BE49-F238E27FC236}">
                <a16:creationId xmlns:a16="http://schemas.microsoft.com/office/drawing/2014/main" id="{B7E0A630-2FE7-07E6-A1C2-2C2A633B230F}"/>
              </a:ext>
            </a:extLst>
          </p:cNvPr>
          <p:cNvSpPr>
            <a:spLocks noGrp="1"/>
          </p:cNvSpPr>
          <p:nvPr>
            <p:ph idx="1"/>
          </p:nvPr>
        </p:nvSpPr>
        <p:spPr/>
        <p:txBody>
          <a:bodyPr/>
          <a:lstStyle/>
          <a:p>
            <a:r>
              <a:rPr lang="is-IS" dirty="0"/>
              <a:t>Bresnan et al. studied the dative alternation.</a:t>
            </a:r>
          </a:p>
          <a:p>
            <a:pPr marL="0" indent="0">
              <a:buNone/>
            </a:pPr>
            <a:r>
              <a:rPr lang="is-IS" dirty="0"/>
              <a:t>	</a:t>
            </a:r>
          </a:p>
          <a:p>
            <a:pPr marL="0" indent="0">
              <a:buNone/>
            </a:pPr>
            <a:r>
              <a:rPr lang="is-IS" dirty="0"/>
              <a:t>(1)	</a:t>
            </a:r>
            <a:r>
              <a:rPr lang="is-IS" i="1" dirty="0"/>
              <a:t>Josh gave toys to the children</a:t>
            </a:r>
          </a:p>
          <a:p>
            <a:pPr marL="0" indent="0">
              <a:buNone/>
            </a:pPr>
            <a:r>
              <a:rPr lang="is-IS" i="1" dirty="0"/>
              <a:t>		       </a:t>
            </a:r>
            <a:r>
              <a:rPr lang="is-IS" dirty="0"/>
              <a:t>NP   PP</a:t>
            </a:r>
          </a:p>
          <a:p>
            <a:pPr marL="0" indent="0">
              <a:buNone/>
            </a:pPr>
            <a:endParaRPr lang="is-IS" i="1" dirty="0"/>
          </a:p>
          <a:p>
            <a:pPr marL="0" indent="0">
              <a:buNone/>
            </a:pPr>
            <a:r>
              <a:rPr lang="is-IS" i="1" dirty="0"/>
              <a:t>	Josh gave the children the toys</a:t>
            </a:r>
            <a:endParaRPr lang="is-IS" dirty="0"/>
          </a:p>
          <a:p>
            <a:pPr marL="0" indent="0">
              <a:buNone/>
            </a:pPr>
            <a:r>
              <a:rPr lang="es-BO" dirty="0"/>
              <a:t>		       NP                 </a:t>
            </a:r>
            <a:r>
              <a:rPr lang="es-BO" dirty="0" err="1"/>
              <a:t>NP</a:t>
            </a:r>
            <a:endParaRPr lang="es-BO" dirty="0"/>
          </a:p>
        </p:txBody>
      </p:sp>
      <p:sp>
        <p:nvSpPr>
          <p:cNvPr id="5" name="TextBox 4">
            <a:extLst>
              <a:ext uri="{FF2B5EF4-FFF2-40B4-BE49-F238E27FC236}">
                <a16:creationId xmlns:a16="http://schemas.microsoft.com/office/drawing/2014/main" id="{70235AA9-EECC-C4DC-9426-7CAFCE30A7BA}"/>
              </a:ext>
            </a:extLst>
          </p:cNvPr>
          <p:cNvSpPr txBox="1"/>
          <p:nvPr/>
        </p:nvSpPr>
        <p:spPr>
          <a:xfrm>
            <a:off x="6185762" y="5280523"/>
            <a:ext cx="6094708" cy="1477328"/>
          </a:xfrm>
          <a:prstGeom prst="rect">
            <a:avLst/>
          </a:prstGeom>
          <a:noFill/>
        </p:spPr>
        <p:txBody>
          <a:bodyPr wrap="square">
            <a:spAutoFit/>
          </a:bodyPr>
          <a:lstStyle/>
          <a:p>
            <a:r>
              <a:rPr lang="es-BO" dirty="0" err="1">
                <a:solidFill>
                  <a:srgbClr val="7030A0"/>
                </a:solidFill>
              </a:rPr>
              <a:t>Bresnan</a:t>
            </a:r>
            <a:r>
              <a:rPr lang="es-BO" dirty="0">
                <a:solidFill>
                  <a:srgbClr val="7030A0"/>
                </a:solidFill>
              </a:rPr>
              <a:t>, Joan, Anna </a:t>
            </a:r>
            <a:r>
              <a:rPr lang="es-BO" dirty="0" err="1">
                <a:solidFill>
                  <a:srgbClr val="7030A0"/>
                </a:solidFill>
              </a:rPr>
              <a:t>Cueni</a:t>
            </a:r>
            <a:r>
              <a:rPr lang="es-BO" dirty="0">
                <a:solidFill>
                  <a:srgbClr val="7030A0"/>
                </a:solidFill>
              </a:rPr>
              <a:t>, Tatiana </a:t>
            </a:r>
            <a:r>
              <a:rPr lang="es-BO" dirty="0" err="1">
                <a:solidFill>
                  <a:srgbClr val="7030A0"/>
                </a:solidFill>
              </a:rPr>
              <a:t>Nikitina</a:t>
            </a:r>
            <a:r>
              <a:rPr lang="es-BO" dirty="0">
                <a:solidFill>
                  <a:srgbClr val="7030A0"/>
                </a:solidFill>
              </a:rPr>
              <a:t>, and Harald </a:t>
            </a:r>
            <a:r>
              <a:rPr lang="es-BO" dirty="0" err="1">
                <a:solidFill>
                  <a:srgbClr val="7030A0"/>
                </a:solidFill>
              </a:rPr>
              <a:t>Baayen</a:t>
            </a:r>
            <a:r>
              <a:rPr lang="es-BO" dirty="0">
                <a:solidFill>
                  <a:srgbClr val="7030A0"/>
                </a:solidFill>
              </a:rPr>
              <a:t>. 2007. </a:t>
            </a:r>
            <a:r>
              <a:rPr lang="es-BO" dirty="0" err="1">
                <a:solidFill>
                  <a:srgbClr val="7030A0"/>
                </a:solidFill>
              </a:rPr>
              <a:t>Predicting</a:t>
            </a:r>
            <a:r>
              <a:rPr lang="es-BO" dirty="0">
                <a:solidFill>
                  <a:srgbClr val="7030A0"/>
                </a:solidFill>
              </a:rPr>
              <a:t> </a:t>
            </a:r>
            <a:r>
              <a:rPr lang="es-BO" dirty="0" err="1">
                <a:solidFill>
                  <a:srgbClr val="7030A0"/>
                </a:solidFill>
              </a:rPr>
              <a:t>the</a:t>
            </a:r>
            <a:r>
              <a:rPr lang="es-BO" dirty="0">
                <a:solidFill>
                  <a:srgbClr val="7030A0"/>
                </a:solidFill>
              </a:rPr>
              <a:t> dative </a:t>
            </a:r>
            <a:r>
              <a:rPr lang="es-BO" dirty="0" err="1">
                <a:solidFill>
                  <a:srgbClr val="7030A0"/>
                </a:solidFill>
              </a:rPr>
              <a:t>alternation</a:t>
            </a:r>
            <a:r>
              <a:rPr lang="es-BO" dirty="0">
                <a:solidFill>
                  <a:srgbClr val="7030A0"/>
                </a:solidFill>
              </a:rPr>
              <a:t>. In G. </a:t>
            </a:r>
            <a:r>
              <a:rPr lang="es-BO" dirty="0" err="1">
                <a:solidFill>
                  <a:srgbClr val="7030A0"/>
                </a:solidFill>
              </a:rPr>
              <a:t>Boume</a:t>
            </a:r>
            <a:r>
              <a:rPr lang="es-BO" dirty="0">
                <a:solidFill>
                  <a:srgbClr val="7030A0"/>
                </a:solidFill>
              </a:rPr>
              <a:t>, I. </a:t>
            </a:r>
            <a:r>
              <a:rPr lang="es-BO" dirty="0" err="1">
                <a:solidFill>
                  <a:srgbClr val="7030A0"/>
                </a:solidFill>
              </a:rPr>
              <a:t>Kraemer</a:t>
            </a:r>
            <a:r>
              <a:rPr lang="es-BO" dirty="0">
                <a:solidFill>
                  <a:srgbClr val="7030A0"/>
                </a:solidFill>
              </a:rPr>
              <a:t>, and J. </a:t>
            </a:r>
            <a:r>
              <a:rPr lang="es-BO" dirty="0" err="1">
                <a:solidFill>
                  <a:srgbClr val="7030A0"/>
                </a:solidFill>
              </a:rPr>
              <a:t>Zwarts</a:t>
            </a:r>
            <a:r>
              <a:rPr lang="es-BO" dirty="0">
                <a:solidFill>
                  <a:srgbClr val="7030A0"/>
                </a:solidFill>
              </a:rPr>
              <a:t>, eds., Cognitive </a:t>
            </a:r>
            <a:r>
              <a:rPr lang="es-BO" dirty="0" err="1">
                <a:solidFill>
                  <a:srgbClr val="7030A0"/>
                </a:solidFill>
              </a:rPr>
              <a:t>Foundations</a:t>
            </a:r>
            <a:r>
              <a:rPr lang="es-BO" dirty="0">
                <a:solidFill>
                  <a:srgbClr val="7030A0"/>
                </a:solidFill>
              </a:rPr>
              <a:t> </a:t>
            </a:r>
            <a:r>
              <a:rPr lang="es-BO" dirty="0" err="1">
                <a:solidFill>
                  <a:srgbClr val="7030A0"/>
                </a:solidFill>
              </a:rPr>
              <a:t>of</a:t>
            </a:r>
            <a:r>
              <a:rPr lang="es-BO" dirty="0">
                <a:solidFill>
                  <a:srgbClr val="7030A0"/>
                </a:solidFill>
              </a:rPr>
              <a:t> </a:t>
            </a:r>
            <a:r>
              <a:rPr lang="es-BO" dirty="0" err="1">
                <a:solidFill>
                  <a:srgbClr val="7030A0"/>
                </a:solidFill>
              </a:rPr>
              <a:t>Interpretation</a:t>
            </a:r>
            <a:r>
              <a:rPr lang="es-BO" dirty="0">
                <a:solidFill>
                  <a:srgbClr val="7030A0"/>
                </a:solidFill>
              </a:rPr>
              <a:t>, </a:t>
            </a:r>
            <a:r>
              <a:rPr lang="es-BO" dirty="0" err="1">
                <a:solidFill>
                  <a:srgbClr val="7030A0"/>
                </a:solidFill>
              </a:rPr>
              <a:t>pages</a:t>
            </a:r>
            <a:r>
              <a:rPr lang="es-BO" dirty="0">
                <a:solidFill>
                  <a:srgbClr val="7030A0"/>
                </a:solidFill>
              </a:rPr>
              <a:t> 69–94. </a:t>
            </a:r>
            <a:r>
              <a:rPr lang="es-BO" dirty="0" err="1">
                <a:solidFill>
                  <a:srgbClr val="7030A0"/>
                </a:solidFill>
              </a:rPr>
              <a:t>Amsterdam</a:t>
            </a:r>
            <a:r>
              <a:rPr lang="es-BO" dirty="0">
                <a:solidFill>
                  <a:srgbClr val="7030A0"/>
                </a:solidFill>
              </a:rPr>
              <a:t>: Royal </a:t>
            </a:r>
            <a:r>
              <a:rPr lang="es-BO" dirty="0" err="1">
                <a:solidFill>
                  <a:srgbClr val="7030A0"/>
                </a:solidFill>
              </a:rPr>
              <a:t>Netherlands</a:t>
            </a:r>
            <a:r>
              <a:rPr lang="es-BO" dirty="0">
                <a:solidFill>
                  <a:srgbClr val="7030A0"/>
                </a:solidFill>
              </a:rPr>
              <a:t> </a:t>
            </a:r>
            <a:r>
              <a:rPr lang="es-BO" dirty="0" err="1">
                <a:solidFill>
                  <a:srgbClr val="7030A0"/>
                </a:solidFill>
              </a:rPr>
              <a:t>Academy</a:t>
            </a:r>
            <a:r>
              <a:rPr lang="es-BO" dirty="0">
                <a:solidFill>
                  <a:srgbClr val="7030A0"/>
                </a:solidFill>
              </a:rPr>
              <a:t> </a:t>
            </a:r>
            <a:r>
              <a:rPr lang="es-BO" dirty="0" err="1">
                <a:solidFill>
                  <a:srgbClr val="7030A0"/>
                </a:solidFill>
              </a:rPr>
              <a:t>of</a:t>
            </a:r>
            <a:r>
              <a:rPr lang="es-BO" dirty="0">
                <a:solidFill>
                  <a:srgbClr val="7030A0"/>
                </a:solidFill>
              </a:rPr>
              <a:t> </a:t>
            </a:r>
            <a:r>
              <a:rPr lang="es-BO" dirty="0" err="1">
                <a:solidFill>
                  <a:srgbClr val="7030A0"/>
                </a:solidFill>
              </a:rPr>
              <a:t>Science</a:t>
            </a:r>
            <a:endParaRPr lang="es-BO" dirty="0">
              <a:solidFill>
                <a:srgbClr val="7030A0"/>
              </a:solidFill>
            </a:endParaRPr>
          </a:p>
        </p:txBody>
      </p:sp>
    </p:spTree>
    <p:extLst>
      <p:ext uri="{BB962C8B-B14F-4D97-AF65-F5344CB8AC3E}">
        <p14:creationId xmlns:p14="http://schemas.microsoft.com/office/powerpoint/2010/main" val="30304645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2C764-EBBF-51E9-74CF-655E9EDE77F9}"/>
              </a:ext>
            </a:extLst>
          </p:cNvPr>
          <p:cNvSpPr>
            <a:spLocks noGrp="1"/>
          </p:cNvSpPr>
          <p:nvPr>
            <p:ph type="title"/>
          </p:nvPr>
        </p:nvSpPr>
        <p:spPr/>
        <p:txBody>
          <a:bodyPr/>
          <a:lstStyle/>
          <a:p>
            <a:r>
              <a:rPr lang="is-IS" dirty="0"/>
              <a:t>Bresnan et al.</a:t>
            </a:r>
            <a:endParaRPr lang="es-BO" dirty="0"/>
          </a:p>
        </p:txBody>
      </p:sp>
      <p:sp>
        <p:nvSpPr>
          <p:cNvPr id="3" name="Content Placeholder 2">
            <a:extLst>
              <a:ext uri="{FF2B5EF4-FFF2-40B4-BE49-F238E27FC236}">
                <a16:creationId xmlns:a16="http://schemas.microsoft.com/office/drawing/2014/main" id="{E9E0AE81-B3A2-4FB6-67BC-2EB7E0FE039D}"/>
              </a:ext>
            </a:extLst>
          </p:cNvPr>
          <p:cNvSpPr>
            <a:spLocks noGrp="1"/>
          </p:cNvSpPr>
          <p:nvPr>
            <p:ph idx="1"/>
          </p:nvPr>
        </p:nvSpPr>
        <p:spPr>
          <a:xfrm>
            <a:off x="838200" y="1825625"/>
            <a:ext cx="10515600" cy="4544177"/>
          </a:xfrm>
        </p:spPr>
        <p:txBody>
          <a:bodyPr/>
          <a:lstStyle/>
          <a:p>
            <a:r>
              <a:rPr lang="is-IS" dirty="0"/>
              <a:t>Traditional analysis:</a:t>
            </a:r>
          </a:p>
          <a:p>
            <a:pPr lvl="1"/>
            <a:r>
              <a:rPr lang="is-IS" dirty="0"/>
              <a:t>There are two ways of conceptualizing a giving event.</a:t>
            </a:r>
          </a:p>
          <a:p>
            <a:pPr lvl="1"/>
            <a:endParaRPr lang="is-IS" dirty="0"/>
          </a:p>
          <a:p>
            <a:pPr lvl="1"/>
            <a:endParaRPr lang="is-IS" dirty="0"/>
          </a:p>
          <a:p>
            <a:pPr marL="457200" indent="-457200">
              <a:buAutoNum type="arabicParenBoth" startAt="2"/>
            </a:pPr>
            <a:r>
              <a:rPr lang="is-IS" sz="2400" dirty="0"/>
              <a:t>Meaning-to-Structure Mapping Hypothesis</a:t>
            </a:r>
          </a:p>
          <a:p>
            <a:pPr marL="514350" indent="-514350">
              <a:buAutoNum type="arabicParenBoth" startAt="2"/>
            </a:pPr>
            <a:endParaRPr lang="is-IS" sz="2400" b="1" dirty="0"/>
          </a:p>
          <a:p>
            <a:pPr marL="0" indent="0">
              <a:buNone/>
            </a:pPr>
            <a:r>
              <a:rPr lang="is-IS" sz="2400" dirty="0"/>
              <a:t>causing a change of state (possession) </a:t>
            </a:r>
            <a:r>
              <a:rPr lang="is-IS" sz="2400" dirty="0">
                <a:latin typeface="Times New Roman" panose="02020603050405020304" pitchFamily="18" charset="0"/>
                <a:cs typeface="Times New Roman" panose="02020603050405020304" pitchFamily="18" charset="0"/>
              </a:rPr>
              <a:t>→ V NP NP</a:t>
            </a:r>
          </a:p>
          <a:p>
            <a:pPr marL="0" indent="0">
              <a:buNone/>
            </a:pPr>
            <a:r>
              <a:rPr lang="is-IS" sz="2400" dirty="0">
                <a:latin typeface="Times New Roman" panose="02020603050405020304" pitchFamily="18" charset="0"/>
                <a:cs typeface="Times New Roman" panose="02020603050405020304" pitchFamily="18" charset="0"/>
              </a:rPr>
              <a:t>	example: </a:t>
            </a:r>
            <a:r>
              <a:rPr lang="is-IS" sz="2400" i="1" dirty="0">
                <a:latin typeface="Times New Roman" panose="02020603050405020304" pitchFamily="18" charset="0"/>
                <a:cs typeface="Times New Roman" panose="02020603050405020304" pitchFamily="18" charset="0"/>
              </a:rPr>
              <a:t>Susan gave the children toys</a:t>
            </a:r>
          </a:p>
          <a:p>
            <a:pPr marL="0" indent="0">
              <a:buNone/>
            </a:pPr>
            <a:r>
              <a:rPr lang="is-IS" sz="2400" dirty="0">
                <a:latin typeface="Times New Roman" panose="02020603050405020304" pitchFamily="18" charset="0"/>
                <a:cs typeface="Times New Roman" panose="02020603050405020304" pitchFamily="18" charset="0"/>
              </a:rPr>
              <a:t>causing a change of place (movement to goal)</a:t>
            </a:r>
          </a:p>
          <a:p>
            <a:pPr marL="0" indent="0">
              <a:buNone/>
            </a:pPr>
            <a:r>
              <a:rPr lang="is-IS" sz="2400" dirty="0">
                <a:latin typeface="Times New Roman" panose="02020603050405020304" pitchFamily="18" charset="0"/>
                <a:cs typeface="Times New Roman" panose="02020603050405020304" pitchFamily="18" charset="0"/>
              </a:rPr>
              <a:t>	example: </a:t>
            </a:r>
            <a:r>
              <a:rPr lang="is-IS" sz="2400" i="1" dirty="0">
                <a:latin typeface="Times New Roman" panose="02020603050405020304" pitchFamily="18" charset="0"/>
                <a:cs typeface="Times New Roman" panose="02020603050405020304" pitchFamily="18" charset="0"/>
              </a:rPr>
              <a:t>Susan gave toys to the children </a:t>
            </a:r>
            <a:r>
              <a:rPr lang="is-IS" sz="2400" dirty="0">
                <a:latin typeface="Times New Roman" panose="02020603050405020304" pitchFamily="18" charset="0"/>
                <a:cs typeface="Times New Roman" panose="02020603050405020304" pitchFamily="18" charset="0"/>
              </a:rPr>
              <a:t>→ V NP [to NP]</a:t>
            </a:r>
          </a:p>
          <a:p>
            <a:pPr marL="0" indent="0">
              <a:buNone/>
            </a:pPr>
            <a:endParaRPr lang="is-I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5270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4822D-7CA2-7CD5-ED14-4BE3077E215C}"/>
              </a:ext>
            </a:extLst>
          </p:cNvPr>
          <p:cNvSpPr>
            <a:spLocks noGrp="1"/>
          </p:cNvSpPr>
          <p:nvPr>
            <p:ph type="title"/>
          </p:nvPr>
        </p:nvSpPr>
        <p:spPr/>
        <p:txBody>
          <a:bodyPr/>
          <a:lstStyle/>
          <a:p>
            <a:r>
              <a:rPr lang="en-CA" dirty="0"/>
              <a:t>Bresnan et al.</a:t>
            </a:r>
            <a:endParaRPr lang="es-BO" dirty="0"/>
          </a:p>
        </p:txBody>
      </p:sp>
      <p:sp>
        <p:nvSpPr>
          <p:cNvPr id="3" name="Content Placeholder 2">
            <a:extLst>
              <a:ext uri="{FF2B5EF4-FFF2-40B4-BE49-F238E27FC236}">
                <a16:creationId xmlns:a16="http://schemas.microsoft.com/office/drawing/2014/main" id="{46065235-C8BA-D040-1283-CC29E2391EF0}"/>
              </a:ext>
            </a:extLst>
          </p:cNvPr>
          <p:cNvSpPr>
            <a:spLocks noGrp="1"/>
          </p:cNvSpPr>
          <p:nvPr>
            <p:ph idx="1"/>
          </p:nvPr>
        </p:nvSpPr>
        <p:spPr/>
        <p:txBody>
          <a:bodyPr/>
          <a:lstStyle/>
          <a:p>
            <a:r>
              <a:rPr lang="en-CA" dirty="0"/>
              <a:t>There are two types of evidence for this:</a:t>
            </a:r>
          </a:p>
          <a:p>
            <a:endParaRPr lang="en-CA" dirty="0"/>
          </a:p>
          <a:p>
            <a:r>
              <a:rPr lang="en-CA" dirty="0"/>
              <a:t>Idioms that can’t involve movement to a goal</a:t>
            </a:r>
          </a:p>
          <a:p>
            <a:endParaRPr lang="en-CA" dirty="0"/>
          </a:p>
          <a:p>
            <a:r>
              <a:rPr lang="es-BO" dirty="0" err="1"/>
              <a:t>Constructions</a:t>
            </a:r>
            <a:r>
              <a:rPr lang="es-BO" dirty="0"/>
              <a:t> </a:t>
            </a:r>
            <a:r>
              <a:rPr lang="es-BO" dirty="0" err="1"/>
              <a:t>where</a:t>
            </a:r>
            <a:r>
              <a:rPr lang="es-BO" dirty="0"/>
              <a:t> a </a:t>
            </a:r>
            <a:r>
              <a:rPr lang="es-BO" dirty="0" err="1"/>
              <a:t>movement</a:t>
            </a:r>
            <a:r>
              <a:rPr lang="es-BO" dirty="0"/>
              <a:t> </a:t>
            </a:r>
            <a:r>
              <a:rPr lang="es-BO" dirty="0" err="1"/>
              <a:t>interpretation</a:t>
            </a:r>
            <a:r>
              <a:rPr lang="es-BO" dirty="0"/>
              <a:t> </a:t>
            </a:r>
            <a:r>
              <a:rPr lang="es-BO" dirty="0" err="1"/>
              <a:t>must</a:t>
            </a:r>
            <a:r>
              <a:rPr lang="es-BO" dirty="0"/>
              <a:t> be </a:t>
            </a:r>
            <a:r>
              <a:rPr lang="es-BO" dirty="0" err="1"/>
              <a:t>there</a:t>
            </a:r>
            <a:r>
              <a:rPr lang="es-BO" dirty="0"/>
              <a:t>.</a:t>
            </a:r>
          </a:p>
        </p:txBody>
      </p:sp>
    </p:spTree>
    <p:extLst>
      <p:ext uri="{BB962C8B-B14F-4D97-AF65-F5344CB8AC3E}">
        <p14:creationId xmlns:p14="http://schemas.microsoft.com/office/powerpoint/2010/main" val="2492229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B093-B71B-D3F8-98F2-7921AC9B0BC4}"/>
              </a:ext>
            </a:extLst>
          </p:cNvPr>
          <p:cNvSpPr>
            <a:spLocks noGrp="1"/>
          </p:cNvSpPr>
          <p:nvPr>
            <p:ph type="title"/>
          </p:nvPr>
        </p:nvSpPr>
        <p:spPr/>
        <p:txBody>
          <a:bodyPr/>
          <a:lstStyle/>
          <a:p>
            <a:r>
              <a:rPr lang="en-CA" dirty="0"/>
              <a:t>Bresnan et al.</a:t>
            </a:r>
            <a:endParaRPr lang="es-BO" dirty="0"/>
          </a:p>
        </p:txBody>
      </p:sp>
      <p:sp>
        <p:nvSpPr>
          <p:cNvPr id="3" name="Content Placeholder 2">
            <a:extLst>
              <a:ext uri="{FF2B5EF4-FFF2-40B4-BE49-F238E27FC236}">
                <a16:creationId xmlns:a16="http://schemas.microsoft.com/office/drawing/2014/main" id="{F6726A8D-3606-A537-BBF5-60873821F094}"/>
              </a:ext>
            </a:extLst>
          </p:cNvPr>
          <p:cNvSpPr>
            <a:spLocks noGrp="1"/>
          </p:cNvSpPr>
          <p:nvPr>
            <p:ph idx="1"/>
          </p:nvPr>
        </p:nvSpPr>
        <p:spPr/>
        <p:txBody>
          <a:bodyPr/>
          <a:lstStyle/>
          <a:p>
            <a:pPr marL="514350" indent="-514350">
              <a:buAutoNum type="arabicParenBoth" startAt="3"/>
            </a:pPr>
            <a:endParaRPr lang="en-CA" dirty="0"/>
          </a:p>
          <a:p>
            <a:pPr marL="514350" indent="-514350">
              <a:buAutoNum type="arabicParenBoth" startAt="3"/>
            </a:pPr>
            <a:r>
              <a:rPr lang="en-CA" dirty="0"/>
              <a:t>a.	</a:t>
            </a:r>
            <a:r>
              <a:rPr lang="en-CA" i="1" dirty="0"/>
              <a:t>That movie gave me the creeps</a:t>
            </a:r>
            <a:endParaRPr lang="en-CA" dirty="0"/>
          </a:p>
          <a:p>
            <a:pPr marL="0" indent="0">
              <a:buNone/>
            </a:pPr>
            <a:r>
              <a:rPr lang="en-CA" dirty="0"/>
              <a:t>       b.	</a:t>
            </a:r>
            <a:r>
              <a:rPr lang="en-CA" i="1" dirty="0"/>
              <a:t>*That movie gave the creeps to me.</a:t>
            </a:r>
          </a:p>
          <a:p>
            <a:pPr marL="0" indent="0">
              <a:buNone/>
            </a:pPr>
            <a:endParaRPr lang="en-CA" i="1" dirty="0"/>
          </a:p>
          <a:p>
            <a:pPr marL="0" indent="0">
              <a:buNone/>
            </a:pPr>
            <a:endParaRPr lang="en-CA" i="1" dirty="0"/>
          </a:p>
          <a:p>
            <a:pPr marL="514350" indent="-514350">
              <a:buAutoNum type="arabicParenBoth" startAt="4"/>
            </a:pPr>
            <a:r>
              <a:rPr lang="en-CA" dirty="0"/>
              <a:t> a. </a:t>
            </a:r>
            <a:r>
              <a:rPr lang="en-CA" i="1" dirty="0"/>
              <a:t>The lighting here gives me a headache.</a:t>
            </a:r>
          </a:p>
          <a:p>
            <a:pPr marL="0" indent="0">
              <a:buNone/>
            </a:pPr>
            <a:r>
              <a:rPr lang="en-CA" i="1" dirty="0"/>
              <a:t>       </a:t>
            </a:r>
            <a:r>
              <a:rPr lang="en-CA" dirty="0"/>
              <a:t>b. *</a:t>
            </a:r>
            <a:r>
              <a:rPr lang="en-CA" i="1" dirty="0"/>
              <a:t>The lighting here gives a headache to me</a:t>
            </a:r>
            <a:endParaRPr lang="es-BO" i="1" dirty="0"/>
          </a:p>
        </p:txBody>
      </p:sp>
    </p:spTree>
    <p:extLst>
      <p:ext uri="{BB962C8B-B14F-4D97-AF65-F5344CB8AC3E}">
        <p14:creationId xmlns:p14="http://schemas.microsoft.com/office/powerpoint/2010/main" val="38838929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74748-7B42-2278-1A8D-FC895B6344FE}"/>
              </a:ext>
            </a:extLst>
          </p:cNvPr>
          <p:cNvSpPr>
            <a:spLocks noGrp="1"/>
          </p:cNvSpPr>
          <p:nvPr>
            <p:ph type="title"/>
          </p:nvPr>
        </p:nvSpPr>
        <p:spPr/>
        <p:txBody>
          <a:bodyPr/>
          <a:lstStyle/>
          <a:p>
            <a:r>
              <a:rPr lang="en-CA" dirty="0"/>
              <a:t>Bresnan et al.</a:t>
            </a:r>
            <a:endParaRPr lang="es-BO" dirty="0"/>
          </a:p>
        </p:txBody>
      </p:sp>
      <p:sp>
        <p:nvSpPr>
          <p:cNvPr id="3" name="Content Placeholder 2">
            <a:extLst>
              <a:ext uri="{FF2B5EF4-FFF2-40B4-BE49-F238E27FC236}">
                <a16:creationId xmlns:a16="http://schemas.microsoft.com/office/drawing/2014/main" id="{FB7521A2-A93C-18B5-F6B1-57857A54C51F}"/>
              </a:ext>
            </a:extLst>
          </p:cNvPr>
          <p:cNvSpPr>
            <a:spLocks noGrp="1"/>
          </p:cNvSpPr>
          <p:nvPr>
            <p:ph idx="1"/>
          </p:nvPr>
        </p:nvSpPr>
        <p:spPr/>
        <p:txBody>
          <a:bodyPr/>
          <a:lstStyle/>
          <a:p>
            <a:r>
              <a:rPr lang="en-CA" dirty="0"/>
              <a:t>Verbs of force:</a:t>
            </a:r>
          </a:p>
          <a:p>
            <a:endParaRPr lang="en-CA" dirty="0"/>
          </a:p>
          <a:p>
            <a:pPr marL="514350" indent="-514350">
              <a:buAutoNum type="arabicParenBoth" startAt="5"/>
            </a:pPr>
            <a:r>
              <a:rPr lang="en-CA" sz="2400" dirty="0"/>
              <a:t>a.	</a:t>
            </a:r>
            <a:r>
              <a:rPr lang="en-CA" sz="2400" i="1" dirty="0"/>
              <a:t>I carried/pulled/schlepped/lifted/lowered/hauled the box to John</a:t>
            </a:r>
          </a:p>
          <a:p>
            <a:pPr marL="0" indent="0">
              <a:buNone/>
            </a:pPr>
            <a:endParaRPr lang="en-CA" sz="2400" i="1" dirty="0"/>
          </a:p>
          <a:p>
            <a:pPr marL="0" indent="0">
              <a:buNone/>
            </a:pPr>
            <a:r>
              <a:rPr lang="en-CA" sz="2400" dirty="0"/>
              <a:t>      b.</a:t>
            </a:r>
            <a:r>
              <a:rPr lang="en-CA" sz="2400" i="1" dirty="0"/>
              <a:t>	*I carried/pulled/pushed/schlepped/lifted/lowered/hauled John the box</a:t>
            </a:r>
          </a:p>
          <a:p>
            <a:pPr marL="0" indent="0">
              <a:buNone/>
            </a:pPr>
            <a:endParaRPr lang="es-BO" i="1" dirty="0"/>
          </a:p>
        </p:txBody>
      </p:sp>
    </p:spTree>
    <p:extLst>
      <p:ext uri="{BB962C8B-B14F-4D97-AF65-F5344CB8AC3E}">
        <p14:creationId xmlns:p14="http://schemas.microsoft.com/office/powerpoint/2010/main" val="727731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A646-4A76-D285-0FF3-7700646F4CD4}"/>
              </a:ext>
            </a:extLst>
          </p:cNvPr>
          <p:cNvSpPr>
            <a:spLocks noGrp="1"/>
          </p:cNvSpPr>
          <p:nvPr>
            <p:ph type="title"/>
          </p:nvPr>
        </p:nvSpPr>
        <p:spPr/>
        <p:txBody>
          <a:bodyPr/>
          <a:lstStyle/>
          <a:p>
            <a:r>
              <a:rPr lang="en-CA" dirty="0"/>
              <a:t>Bresnan et al.</a:t>
            </a:r>
            <a:endParaRPr lang="es-BO" dirty="0"/>
          </a:p>
        </p:txBody>
      </p:sp>
      <p:sp>
        <p:nvSpPr>
          <p:cNvPr id="3" name="Content Placeholder 2">
            <a:extLst>
              <a:ext uri="{FF2B5EF4-FFF2-40B4-BE49-F238E27FC236}">
                <a16:creationId xmlns:a16="http://schemas.microsoft.com/office/drawing/2014/main" id="{71767BE6-1FD5-9590-8DAA-7E639B8E4B7C}"/>
              </a:ext>
            </a:extLst>
          </p:cNvPr>
          <p:cNvSpPr>
            <a:spLocks noGrp="1"/>
          </p:cNvSpPr>
          <p:nvPr>
            <p:ph idx="1"/>
          </p:nvPr>
        </p:nvSpPr>
        <p:spPr>
          <a:xfrm>
            <a:off x="838200" y="1825625"/>
            <a:ext cx="10515600" cy="603539"/>
          </a:xfrm>
        </p:spPr>
        <p:txBody>
          <a:bodyPr/>
          <a:lstStyle/>
          <a:p>
            <a:r>
              <a:rPr lang="en-CA" dirty="0"/>
              <a:t>But if we search corpora we find counterexamples</a:t>
            </a:r>
            <a:endParaRPr lang="es-BO" dirty="0"/>
          </a:p>
          <a:p>
            <a:pPr marL="0" indent="0">
              <a:buNone/>
            </a:pPr>
            <a:endParaRPr lang="es-BO" dirty="0"/>
          </a:p>
          <a:p>
            <a:pPr marL="0" indent="0">
              <a:buNone/>
            </a:pPr>
            <a:endParaRPr lang="es-BO" dirty="0"/>
          </a:p>
          <a:p>
            <a:pPr marL="0" indent="0">
              <a:buNone/>
            </a:pPr>
            <a:endParaRPr lang="es-BO" dirty="0"/>
          </a:p>
        </p:txBody>
      </p:sp>
      <p:sp>
        <p:nvSpPr>
          <p:cNvPr id="7" name="TextBox 6">
            <a:extLst>
              <a:ext uri="{FF2B5EF4-FFF2-40B4-BE49-F238E27FC236}">
                <a16:creationId xmlns:a16="http://schemas.microsoft.com/office/drawing/2014/main" id="{A067BCD2-C0EF-15BD-84B3-AA359C93A847}"/>
              </a:ext>
            </a:extLst>
          </p:cNvPr>
          <p:cNvSpPr txBox="1"/>
          <p:nvPr/>
        </p:nvSpPr>
        <p:spPr>
          <a:xfrm>
            <a:off x="559230" y="2539985"/>
            <a:ext cx="4981414" cy="2585323"/>
          </a:xfrm>
          <a:prstGeom prst="rect">
            <a:avLst/>
          </a:prstGeom>
          <a:noFill/>
        </p:spPr>
        <p:txBody>
          <a:bodyPr wrap="square">
            <a:spAutoFit/>
          </a:bodyPr>
          <a:lstStyle/>
          <a:p>
            <a:r>
              <a:rPr lang="en-US" dirty="0"/>
              <a:t>The broadcast, which disrupted households, interrupted religious services, created traffic jams and clogged communications systems, was made by Orson Welles, who as the radio character, "The Shadow," used </a:t>
            </a:r>
            <a:r>
              <a:rPr lang="en-US" b="1" dirty="0"/>
              <a:t>to give "the creeps" to countless child listeners</a:t>
            </a:r>
            <a:r>
              <a:rPr lang="en-US" dirty="0"/>
              <a:t>. This time at least a score of adults required medical treatment for shock and hysteria. </a:t>
            </a:r>
          </a:p>
          <a:p>
            <a:r>
              <a:rPr lang="es-BO" dirty="0">
                <a:hlinkClick r:id="rId2"/>
              </a:rPr>
              <a:t>https://sunshine10700.livejournal.com/2917.html</a:t>
            </a:r>
            <a:r>
              <a:rPr lang="es-BO" dirty="0"/>
              <a:t>?</a:t>
            </a:r>
            <a:endParaRPr lang="en-US" dirty="0"/>
          </a:p>
          <a:p>
            <a:endParaRPr lang="es-BO" dirty="0"/>
          </a:p>
        </p:txBody>
      </p:sp>
      <p:sp>
        <p:nvSpPr>
          <p:cNvPr id="9" name="TextBox 8">
            <a:extLst>
              <a:ext uri="{FF2B5EF4-FFF2-40B4-BE49-F238E27FC236}">
                <a16:creationId xmlns:a16="http://schemas.microsoft.com/office/drawing/2014/main" id="{CA92AF1A-D264-F5CC-0BE6-A1B212922D53}"/>
              </a:ext>
            </a:extLst>
          </p:cNvPr>
          <p:cNvSpPr txBox="1"/>
          <p:nvPr/>
        </p:nvSpPr>
        <p:spPr>
          <a:xfrm>
            <a:off x="5968784" y="3136175"/>
            <a:ext cx="6094708" cy="2585323"/>
          </a:xfrm>
          <a:prstGeom prst="rect">
            <a:avLst/>
          </a:prstGeom>
          <a:noFill/>
        </p:spPr>
        <p:txBody>
          <a:bodyPr wrap="square">
            <a:spAutoFit/>
          </a:bodyPr>
          <a:lstStyle/>
          <a:p>
            <a:r>
              <a:rPr lang="en-US" dirty="0"/>
              <a:t>This story is designed to </a:t>
            </a:r>
            <a:r>
              <a:rPr lang="en-US" b="1" dirty="0"/>
              <a:t>give the creeps to people who hate spiders</a:t>
            </a:r>
            <a:r>
              <a:rPr lang="en-US" dirty="0"/>
              <a:t>, but is not true.  It is a long-standing urban legend.  There is no documented case of this having happened and according to insect and cactus experts, including David </a:t>
            </a:r>
            <a:r>
              <a:rPr lang="en-US" dirty="0" err="1"/>
              <a:t>Eppele</a:t>
            </a:r>
            <a:r>
              <a:rPr lang="en-US" dirty="0"/>
              <a:t> of Arizona Cactus &amp; Succulent Research, tarantulas breed in the ground, not in plants or trees.</a:t>
            </a:r>
          </a:p>
          <a:p>
            <a:r>
              <a:rPr lang="es-BO" dirty="0">
                <a:hlinkClick r:id="rId3"/>
              </a:rPr>
              <a:t>https://www.truthorfiction.com/cactus/?utm_content=cmp-true</a:t>
            </a:r>
            <a:endParaRPr lang="en-US" dirty="0"/>
          </a:p>
          <a:p>
            <a:endParaRPr lang="es-BO" dirty="0"/>
          </a:p>
        </p:txBody>
      </p:sp>
      <p:sp>
        <p:nvSpPr>
          <p:cNvPr id="10" name="TextBox 9">
            <a:extLst>
              <a:ext uri="{FF2B5EF4-FFF2-40B4-BE49-F238E27FC236}">
                <a16:creationId xmlns:a16="http://schemas.microsoft.com/office/drawing/2014/main" id="{F58C84E7-0087-E075-181C-2E390F088393}"/>
              </a:ext>
            </a:extLst>
          </p:cNvPr>
          <p:cNvSpPr txBox="1"/>
          <p:nvPr/>
        </p:nvSpPr>
        <p:spPr>
          <a:xfrm>
            <a:off x="360982" y="4982834"/>
            <a:ext cx="5272652" cy="1477328"/>
          </a:xfrm>
          <a:prstGeom prst="rect">
            <a:avLst/>
          </a:prstGeom>
          <a:noFill/>
        </p:spPr>
        <p:txBody>
          <a:bodyPr wrap="square">
            <a:spAutoFit/>
          </a:bodyPr>
          <a:lstStyle/>
          <a:p>
            <a:r>
              <a:rPr lang="en-US" dirty="0"/>
              <a:t>The out-of-towner had been giving Malka a hard time. He won a big pot and when Malka </a:t>
            </a:r>
            <a:r>
              <a:rPr lang="en-US" b="1" dirty="0"/>
              <a:t>pushed him the chips</a:t>
            </a:r>
            <a:r>
              <a:rPr lang="en-US" dirty="0"/>
              <a:t>, he didn't tip the dealer. Moss didn't like that.</a:t>
            </a:r>
          </a:p>
          <a:p>
            <a:r>
              <a:rPr lang="es-BO" dirty="0">
                <a:hlinkClick r:id="rId4"/>
              </a:rPr>
              <a:t>https://lcb.org/news/editorials/the-last-interview</a:t>
            </a:r>
            <a:endParaRPr lang="en-US" dirty="0"/>
          </a:p>
          <a:p>
            <a:endParaRPr lang="es-BO" dirty="0"/>
          </a:p>
        </p:txBody>
      </p:sp>
    </p:spTree>
    <p:extLst>
      <p:ext uri="{BB962C8B-B14F-4D97-AF65-F5344CB8AC3E}">
        <p14:creationId xmlns:p14="http://schemas.microsoft.com/office/powerpoint/2010/main" val="1363520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705C-70FE-036B-9E67-EA6682601E35}"/>
              </a:ext>
            </a:extLst>
          </p:cNvPr>
          <p:cNvSpPr txBox="1">
            <a:spLocks noGrp="1"/>
          </p:cNvSpPr>
          <p:nvPr>
            <p:ph type="title"/>
          </p:nvPr>
        </p:nvSpPr>
        <p:spPr/>
        <p:txBody>
          <a:bodyPr/>
          <a:lstStyle/>
          <a:p>
            <a:pPr lvl="0"/>
            <a:r>
              <a:rPr lang="is-IS"/>
              <a:t>Praat</a:t>
            </a:r>
            <a:endParaRPr lang="es-BO"/>
          </a:p>
        </p:txBody>
      </p:sp>
      <p:sp>
        <p:nvSpPr>
          <p:cNvPr id="3" name="Content Placeholder 2">
            <a:extLst>
              <a:ext uri="{FF2B5EF4-FFF2-40B4-BE49-F238E27FC236}">
                <a16:creationId xmlns:a16="http://schemas.microsoft.com/office/drawing/2014/main" id="{E664924D-31C6-9E07-5527-B782DDE84045}"/>
              </a:ext>
            </a:extLst>
          </p:cNvPr>
          <p:cNvSpPr txBox="1">
            <a:spLocks noGrp="1"/>
          </p:cNvSpPr>
          <p:nvPr>
            <p:ph idx="1"/>
          </p:nvPr>
        </p:nvSpPr>
        <p:spPr/>
        <p:txBody>
          <a:bodyPr/>
          <a:lstStyle/>
          <a:p>
            <a:pPr lvl="0"/>
            <a:r>
              <a:rPr lang="is-IS"/>
              <a:t>website: </a:t>
            </a:r>
            <a:r>
              <a:rPr lang="is-IS">
                <a:hlinkClick r:id="rId2"/>
              </a:rPr>
              <a:t>https://www.fon.hum.uva.nl/praat/download_win.html</a:t>
            </a:r>
            <a:endParaRPr lang="is-IS"/>
          </a:p>
          <a:p>
            <a:pPr lvl="0"/>
            <a:endParaRPr lang="is-IS"/>
          </a:p>
          <a:p>
            <a:pPr lvl="0"/>
            <a:endParaRPr lang="is-IS"/>
          </a:p>
          <a:p>
            <a:pPr lvl="0"/>
            <a:endParaRPr lang="is-IS"/>
          </a:p>
          <a:p>
            <a:pPr lvl="0"/>
            <a:endParaRPr lang="es-BO"/>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E4950-07E6-57F2-9235-7A72445B88B7}"/>
              </a:ext>
            </a:extLst>
          </p:cNvPr>
          <p:cNvSpPr>
            <a:spLocks noGrp="1"/>
          </p:cNvSpPr>
          <p:nvPr>
            <p:ph type="title"/>
          </p:nvPr>
        </p:nvSpPr>
        <p:spPr/>
        <p:txBody>
          <a:bodyPr/>
          <a:lstStyle/>
          <a:p>
            <a:r>
              <a:rPr lang="en-CA" dirty="0"/>
              <a:t>Bresnan et al. </a:t>
            </a:r>
            <a:endParaRPr lang="es-BO" dirty="0"/>
          </a:p>
        </p:txBody>
      </p:sp>
      <p:sp>
        <p:nvSpPr>
          <p:cNvPr id="3" name="Content Placeholder 2">
            <a:extLst>
              <a:ext uri="{FF2B5EF4-FFF2-40B4-BE49-F238E27FC236}">
                <a16:creationId xmlns:a16="http://schemas.microsoft.com/office/drawing/2014/main" id="{9E380DE2-C162-642A-7FE1-685EB3B0EC63}"/>
              </a:ext>
            </a:extLst>
          </p:cNvPr>
          <p:cNvSpPr>
            <a:spLocks noGrp="1"/>
          </p:cNvSpPr>
          <p:nvPr>
            <p:ph idx="1"/>
          </p:nvPr>
        </p:nvSpPr>
        <p:spPr/>
        <p:txBody>
          <a:bodyPr/>
          <a:lstStyle/>
          <a:p>
            <a:r>
              <a:rPr lang="en-CA" dirty="0"/>
              <a:t>Are these sporadic errors?</a:t>
            </a:r>
          </a:p>
          <a:p>
            <a:endParaRPr lang="en-CA" dirty="0"/>
          </a:p>
          <a:p>
            <a:r>
              <a:rPr lang="en-CA" dirty="0"/>
              <a:t>It turns out grammaticality judgements are more complex and can be overridden by various factors.</a:t>
            </a:r>
          </a:p>
          <a:p>
            <a:endParaRPr lang="en-CA" dirty="0"/>
          </a:p>
          <a:p>
            <a:r>
              <a:rPr lang="en-CA" dirty="0"/>
              <a:t>e.g. </a:t>
            </a:r>
            <a:r>
              <a:rPr lang="en-CA" i="1" dirty="0"/>
              <a:t>the principle of end weight</a:t>
            </a:r>
            <a:r>
              <a:rPr lang="en-CA" dirty="0"/>
              <a:t> (</a:t>
            </a:r>
            <a:r>
              <a:rPr lang="en-CA" dirty="0" err="1"/>
              <a:t>Behaghel</a:t>
            </a:r>
            <a:r>
              <a:rPr lang="en-CA" dirty="0"/>
              <a:t> 1909; </a:t>
            </a:r>
            <a:r>
              <a:rPr lang="en-CA" dirty="0" err="1"/>
              <a:t>Wasow</a:t>
            </a:r>
            <a:r>
              <a:rPr lang="en-CA" dirty="0"/>
              <a:t> 2002) can override semantic considerations (heavier NPs occur at the end)</a:t>
            </a:r>
            <a:endParaRPr lang="es-BO" dirty="0"/>
          </a:p>
        </p:txBody>
      </p:sp>
    </p:spTree>
    <p:extLst>
      <p:ext uri="{BB962C8B-B14F-4D97-AF65-F5344CB8AC3E}">
        <p14:creationId xmlns:p14="http://schemas.microsoft.com/office/powerpoint/2010/main" val="12962081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697-771C-64A6-E7F9-7739392CF556}"/>
              </a:ext>
            </a:extLst>
          </p:cNvPr>
          <p:cNvSpPr>
            <a:spLocks noGrp="1"/>
          </p:cNvSpPr>
          <p:nvPr>
            <p:ph type="title"/>
          </p:nvPr>
        </p:nvSpPr>
        <p:spPr/>
        <p:txBody>
          <a:bodyPr/>
          <a:lstStyle/>
          <a:p>
            <a:r>
              <a:rPr lang="en-CA" dirty="0"/>
              <a:t>Bresnan et al. </a:t>
            </a:r>
            <a:endParaRPr lang="es-BO" dirty="0"/>
          </a:p>
        </p:txBody>
      </p:sp>
      <p:sp>
        <p:nvSpPr>
          <p:cNvPr id="3" name="Content Placeholder 2">
            <a:extLst>
              <a:ext uri="{FF2B5EF4-FFF2-40B4-BE49-F238E27FC236}">
                <a16:creationId xmlns:a16="http://schemas.microsoft.com/office/drawing/2014/main" id="{39F82665-5781-93DA-67FB-2FCD468B10C5}"/>
              </a:ext>
            </a:extLst>
          </p:cNvPr>
          <p:cNvSpPr>
            <a:spLocks noGrp="1"/>
          </p:cNvSpPr>
          <p:nvPr>
            <p:ph idx="1"/>
          </p:nvPr>
        </p:nvSpPr>
        <p:spPr/>
        <p:txBody>
          <a:bodyPr/>
          <a:lstStyle/>
          <a:p>
            <a:r>
              <a:rPr lang="en-CA" dirty="0"/>
              <a:t>Important point:</a:t>
            </a:r>
          </a:p>
          <a:p>
            <a:endParaRPr lang="en-CA" dirty="0"/>
          </a:p>
          <a:p>
            <a:pPr marL="0" indent="0">
              <a:buNone/>
            </a:pPr>
            <a:r>
              <a:rPr lang="en-CA" dirty="0"/>
              <a:t>“Linguistic intuitions of ungrammaticality are a poor guide to the space of grammatical possibility” (p. 8)</a:t>
            </a:r>
          </a:p>
        </p:txBody>
      </p:sp>
    </p:spTree>
    <p:extLst>
      <p:ext uri="{BB962C8B-B14F-4D97-AF65-F5344CB8AC3E}">
        <p14:creationId xmlns:p14="http://schemas.microsoft.com/office/powerpoint/2010/main" val="2632856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323AC-36EC-4403-8C29-75B6E1B119BE}"/>
              </a:ext>
            </a:extLst>
          </p:cNvPr>
          <p:cNvSpPr>
            <a:spLocks noGrp="1"/>
          </p:cNvSpPr>
          <p:nvPr>
            <p:ph type="title"/>
          </p:nvPr>
        </p:nvSpPr>
        <p:spPr/>
        <p:txBody>
          <a:bodyPr/>
          <a:lstStyle/>
          <a:p>
            <a:r>
              <a:rPr lang="en-CA" dirty="0"/>
              <a:t>Bresnan et al. </a:t>
            </a:r>
            <a:endParaRPr lang="es-BO" dirty="0"/>
          </a:p>
        </p:txBody>
      </p:sp>
      <p:sp>
        <p:nvSpPr>
          <p:cNvPr id="3" name="Content Placeholder 2">
            <a:extLst>
              <a:ext uri="{FF2B5EF4-FFF2-40B4-BE49-F238E27FC236}">
                <a16:creationId xmlns:a16="http://schemas.microsoft.com/office/drawing/2014/main" id="{0871B916-E2C2-2423-1E75-F5543125FD55}"/>
              </a:ext>
            </a:extLst>
          </p:cNvPr>
          <p:cNvSpPr>
            <a:spLocks noGrp="1"/>
          </p:cNvSpPr>
          <p:nvPr>
            <p:ph idx="1"/>
          </p:nvPr>
        </p:nvSpPr>
        <p:spPr/>
        <p:txBody>
          <a:bodyPr>
            <a:normAutofit/>
          </a:bodyPr>
          <a:lstStyle/>
          <a:p>
            <a:r>
              <a:rPr lang="en-CA" dirty="0"/>
              <a:t>But using corpus data are complicated:</a:t>
            </a:r>
          </a:p>
          <a:p>
            <a:endParaRPr lang="en-CA" dirty="0"/>
          </a:p>
          <a:p>
            <a:pPr marL="0" indent="0">
              <a:buNone/>
            </a:pPr>
            <a:r>
              <a:rPr lang="en-CA" sz="2400" dirty="0"/>
              <a:t>“Yet what really dries the English dative alternation remains unclear because of four problems inherent to the use of corpus data. First, pervasive correlations in the data seem to support reductive theories which </a:t>
            </a:r>
            <a:r>
              <a:rPr lang="en-CA" sz="2400" dirty="0" err="1"/>
              <a:t>explan</a:t>
            </a:r>
            <a:r>
              <a:rPr lang="en-CA" sz="2400" dirty="0"/>
              <a:t> the phenomena in terms of a single variable. Second, pooled data from multiple speakers may </a:t>
            </a:r>
            <a:r>
              <a:rPr lang="en-CA" sz="2400" dirty="0" err="1"/>
              <a:t>invalidategrammatical</a:t>
            </a:r>
            <a:r>
              <a:rPr lang="en-CA" sz="2400" dirty="0"/>
              <a:t> inference if our subject matter is the internalized grammar of the individual. Third, properties such as animacy and discourse accessibility, which characterize the referents of noun phrases might derive from verb </a:t>
            </a:r>
            <a:r>
              <a:rPr lang="en-CA" sz="2400" dirty="0" err="1"/>
              <a:t>sen</a:t>
            </a:r>
            <a:r>
              <a:rPr lang="en-CA" sz="2400" dirty="0"/>
              <a:t> semantics. And fourth, cross-corpus differences appear to undermine the relevant of corpus studies to grammatical theory...” (Bresnan et al. 11)</a:t>
            </a:r>
            <a:endParaRPr lang="es-BO" sz="2400" dirty="0"/>
          </a:p>
        </p:txBody>
      </p:sp>
    </p:spTree>
    <p:extLst>
      <p:ext uri="{BB962C8B-B14F-4D97-AF65-F5344CB8AC3E}">
        <p14:creationId xmlns:p14="http://schemas.microsoft.com/office/powerpoint/2010/main" val="24818155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916A3-3AD2-5975-ED39-A9ACF3E5332B}"/>
              </a:ext>
            </a:extLst>
          </p:cNvPr>
          <p:cNvSpPr>
            <a:spLocks noGrp="1"/>
          </p:cNvSpPr>
          <p:nvPr>
            <p:ph type="title"/>
          </p:nvPr>
        </p:nvSpPr>
        <p:spPr/>
        <p:txBody>
          <a:bodyPr/>
          <a:lstStyle/>
          <a:p>
            <a:r>
              <a:rPr lang="en-CA" dirty="0"/>
              <a:t>Bresnan et al.</a:t>
            </a:r>
            <a:endParaRPr lang="es-BO" dirty="0"/>
          </a:p>
        </p:txBody>
      </p:sp>
      <p:sp>
        <p:nvSpPr>
          <p:cNvPr id="3" name="Content Placeholder 2">
            <a:extLst>
              <a:ext uri="{FF2B5EF4-FFF2-40B4-BE49-F238E27FC236}">
                <a16:creationId xmlns:a16="http://schemas.microsoft.com/office/drawing/2014/main" id="{686CCDE8-E2A5-1D19-CA5E-4A7F13E99888}"/>
              </a:ext>
            </a:extLst>
          </p:cNvPr>
          <p:cNvSpPr>
            <a:spLocks noGrp="1"/>
          </p:cNvSpPr>
          <p:nvPr>
            <p:ph idx="1"/>
          </p:nvPr>
        </p:nvSpPr>
        <p:spPr/>
        <p:txBody>
          <a:bodyPr/>
          <a:lstStyle/>
          <a:p>
            <a:r>
              <a:rPr lang="en-CA" dirty="0"/>
              <a:t>We’ll discuss these </a:t>
            </a:r>
            <a:r>
              <a:rPr lang="en-CA" dirty="0" err="1"/>
              <a:t>issures</a:t>
            </a:r>
            <a:r>
              <a:rPr lang="en-CA" dirty="0"/>
              <a:t> when we discuss statistical analysis</a:t>
            </a:r>
            <a:endParaRPr lang="es-BO" dirty="0"/>
          </a:p>
        </p:txBody>
      </p:sp>
    </p:spTree>
    <p:extLst>
      <p:ext uri="{BB962C8B-B14F-4D97-AF65-F5344CB8AC3E}">
        <p14:creationId xmlns:p14="http://schemas.microsoft.com/office/powerpoint/2010/main" val="11817616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776BA-5679-22A6-6738-E19ECB6677B7}"/>
              </a:ext>
            </a:extLst>
          </p:cNvPr>
          <p:cNvSpPr>
            <a:spLocks noGrp="1"/>
          </p:cNvSpPr>
          <p:nvPr>
            <p:ph type="title"/>
          </p:nvPr>
        </p:nvSpPr>
        <p:spPr/>
        <p:txBody>
          <a:bodyPr/>
          <a:lstStyle/>
          <a:p>
            <a:r>
              <a:rPr lang="is-IS" dirty="0"/>
              <a:t>Discourse</a:t>
            </a:r>
            <a:endParaRPr lang="es-BO" dirty="0"/>
          </a:p>
        </p:txBody>
      </p:sp>
      <p:sp>
        <p:nvSpPr>
          <p:cNvPr id="3" name="Content Placeholder 2">
            <a:extLst>
              <a:ext uri="{FF2B5EF4-FFF2-40B4-BE49-F238E27FC236}">
                <a16:creationId xmlns:a16="http://schemas.microsoft.com/office/drawing/2014/main" id="{0BC5C1BF-5FB7-FCA0-4AB0-4C3688622298}"/>
              </a:ext>
            </a:extLst>
          </p:cNvPr>
          <p:cNvSpPr>
            <a:spLocks noGrp="1"/>
          </p:cNvSpPr>
          <p:nvPr>
            <p:ph idx="1"/>
          </p:nvPr>
        </p:nvSpPr>
        <p:spPr/>
        <p:txBody>
          <a:bodyPr/>
          <a:lstStyle/>
          <a:p>
            <a:r>
              <a:rPr lang="is-IS" dirty="0"/>
              <a:t>Turn-taking</a:t>
            </a:r>
          </a:p>
          <a:p>
            <a:r>
              <a:rPr lang="is-IS" dirty="0"/>
              <a:t>Conversational analysis</a:t>
            </a:r>
          </a:p>
          <a:p>
            <a:r>
              <a:rPr lang="is-IS" dirty="0"/>
              <a:t>Critical discourse analysis</a:t>
            </a:r>
            <a:endParaRPr lang="es-BO" dirty="0"/>
          </a:p>
        </p:txBody>
      </p:sp>
    </p:spTree>
    <p:extLst>
      <p:ext uri="{BB962C8B-B14F-4D97-AF65-F5344CB8AC3E}">
        <p14:creationId xmlns:p14="http://schemas.microsoft.com/office/powerpoint/2010/main" val="15618205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E9AC-B6E1-CDF0-D279-1528BBADD5D1}"/>
              </a:ext>
            </a:extLst>
          </p:cNvPr>
          <p:cNvSpPr>
            <a:spLocks noGrp="1"/>
          </p:cNvSpPr>
          <p:nvPr>
            <p:ph type="title"/>
          </p:nvPr>
        </p:nvSpPr>
        <p:spPr/>
        <p:txBody>
          <a:bodyPr/>
          <a:lstStyle/>
          <a:p>
            <a:r>
              <a:rPr lang="is-IS" dirty="0"/>
              <a:t>Turn-taking</a:t>
            </a:r>
            <a:endParaRPr lang="es-BO" dirty="0"/>
          </a:p>
        </p:txBody>
      </p:sp>
      <p:sp>
        <p:nvSpPr>
          <p:cNvPr id="3" name="Content Placeholder 2">
            <a:extLst>
              <a:ext uri="{FF2B5EF4-FFF2-40B4-BE49-F238E27FC236}">
                <a16:creationId xmlns:a16="http://schemas.microsoft.com/office/drawing/2014/main" id="{FA50E48F-5114-FB71-BF95-41941B7FFD8C}"/>
              </a:ext>
            </a:extLst>
          </p:cNvPr>
          <p:cNvSpPr>
            <a:spLocks noGrp="1"/>
          </p:cNvSpPr>
          <p:nvPr>
            <p:ph idx="1"/>
          </p:nvPr>
        </p:nvSpPr>
        <p:spPr>
          <a:xfrm>
            <a:off x="838200" y="1825624"/>
            <a:ext cx="10515600" cy="4737907"/>
          </a:xfrm>
        </p:spPr>
        <p:txBody>
          <a:bodyPr>
            <a:normAutofit/>
          </a:bodyPr>
          <a:lstStyle/>
          <a:p>
            <a:r>
              <a:rPr lang="is-IS" dirty="0"/>
              <a:t>Conversation analysis is concerned with patterns that can be observed in sequences of interactions between speakers/listeners.</a:t>
            </a:r>
          </a:p>
          <a:p>
            <a:endParaRPr lang="is-IS" dirty="0"/>
          </a:p>
          <a:p>
            <a:r>
              <a:rPr lang="is-IS" dirty="0"/>
              <a:t>Pausing and adding fillers like </a:t>
            </a:r>
            <a:r>
              <a:rPr lang="is-IS" i="1" dirty="0"/>
              <a:t>umm</a:t>
            </a:r>
            <a:r>
              <a:rPr lang="is-IS" dirty="0"/>
              <a:t>, agreeing or disagreeing actually follow patterns that help speakers/hearers process speech in conversation</a:t>
            </a:r>
          </a:p>
          <a:p>
            <a:endParaRPr lang="is-IS" dirty="0"/>
          </a:p>
          <a:p>
            <a:r>
              <a:rPr lang="is-IS" dirty="0"/>
              <a:t>An important issue in conversation analysis is </a:t>
            </a:r>
            <a:r>
              <a:rPr lang="is-IS" b="1" dirty="0"/>
              <a:t>turn-taking</a:t>
            </a:r>
          </a:p>
          <a:p>
            <a:endParaRPr lang="is-IS" b="1" dirty="0"/>
          </a:p>
        </p:txBody>
      </p:sp>
    </p:spTree>
    <p:extLst>
      <p:ext uri="{BB962C8B-B14F-4D97-AF65-F5344CB8AC3E}">
        <p14:creationId xmlns:p14="http://schemas.microsoft.com/office/powerpoint/2010/main" val="23057339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078A-B20C-69FF-8201-2AEF8069C28F}"/>
              </a:ext>
            </a:extLst>
          </p:cNvPr>
          <p:cNvSpPr>
            <a:spLocks noGrp="1"/>
          </p:cNvSpPr>
          <p:nvPr>
            <p:ph type="title"/>
          </p:nvPr>
        </p:nvSpPr>
        <p:spPr/>
        <p:txBody>
          <a:bodyPr/>
          <a:lstStyle/>
          <a:p>
            <a:r>
              <a:rPr lang="en-CA" dirty="0"/>
              <a:t>Turn-taking</a:t>
            </a:r>
            <a:endParaRPr lang="es-BO" dirty="0"/>
          </a:p>
        </p:txBody>
      </p:sp>
      <p:sp>
        <p:nvSpPr>
          <p:cNvPr id="3" name="Content Placeholder 2">
            <a:extLst>
              <a:ext uri="{FF2B5EF4-FFF2-40B4-BE49-F238E27FC236}">
                <a16:creationId xmlns:a16="http://schemas.microsoft.com/office/drawing/2014/main" id="{368413B1-BC46-5BB6-B6A2-028C71276C6B}"/>
              </a:ext>
            </a:extLst>
          </p:cNvPr>
          <p:cNvSpPr>
            <a:spLocks noGrp="1"/>
          </p:cNvSpPr>
          <p:nvPr>
            <p:ph idx="1"/>
          </p:nvPr>
        </p:nvSpPr>
        <p:spPr/>
        <p:txBody>
          <a:bodyPr/>
          <a:lstStyle/>
          <a:p>
            <a:r>
              <a:rPr lang="en-CA" dirty="0"/>
              <a:t>Turn-taking in conversation is striking for two reasons</a:t>
            </a:r>
          </a:p>
          <a:p>
            <a:endParaRPr lang="en-CA" dirty="0"/>
          </a:p>
          <a:p>
            <a:r>
              <a:rPr lang="en-CA" b="1" dirty="0"/>
              <a:t>Floor transfers: </a:t>
            </a:r>
            <a:r>
              <a:rPr lang="en-CA" dirty="0"/>
              <a:t>How do you know when the other person is done talking?</a:t>
            </a:r>
          </a:p>
          <a:p>
            <a:pPr lvl="1"/>
            <a:r>
              <a:rPr lang="en-CA" dirty="0"/>
              <a:t>There are very few overlaps and very few gaps:</a:t>
            </a:r>
          </a:p>
          <a:p>
            <a:pPr lvl="1"/>
            <a:r>
              <a:rPr lang="en-CA" dirty="0"/>
              <a:t>Speakers don’t interrupt each other (very much)</a:t>
            </a:r>
          </a:p>
          <a:p>
            <a:pPr lvl="1"/>
            <a:r>
              <a:rPr lang="en-CA" dirty="0"/>
              <a:t> The pause between turns is very short, processing and planning for next turn has to occur before the speaker is done</a:t>
            </a:r>
          </a:p>
          <a:p>
            <a:pPr lvl="1"/>
            <a:r>
              <a:rPr lang="en-CA" dirty="0"/>
              <a:t>The transition is so fast that speakers use words like </a:t>
            </a:r>
            <a:r>
              <a:rPr lang="en-CA" i="1" dirty="0"/>
              <a:t>um </a:t>
            </a:r>
            <a:r>
              <a:rPr lang="en-CA" dirty="0"/>
              <a:t>to avoid being interrupted while they are planning the next speech act</a:t>
            </a:r>
          </a:p>
          <a:p>
            <a:endParaRPr lang="es-BO" dirty="0"/>
          </a:p>
        </p:txBody>
      </p:sp>
    </p:spTree>
    <p:extLst>
      <p:ext uri="{BB962C8B-B14F-4D97-AF65-F5344CB8AC3E}">
        <p14:creationId xmlns:p14="http://schemas.microsoft.com/office/powerpoint/2010/main" val="37225294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D2E1E-1FA2-0271-BC72-3111C81389A7}"/>
              </a:ext>
            </a:extLst>
          </p:cNvPr>
          <p:cNvSpPr>
            <a:spLocks noGrp="1"/>
          </p:cNvSpPr>
          <p:nvPr>
            <p:ph type="title"/>
          </p:nvPr>
        </p:nvSpPr>
        <p:spPr/>
        <p:txBody>
          <a:bodyPr/>
          <a:lstStyle/>
          <a:p>
            <a:r>
              <a:rPr lang="en-CA" dirty="0"/>
              <a:t>Turn-taking</a:t>
            </a:r>
            <a:endParaRPr lang="es-BO" dirty="0"/>
          </a:p>
        </p:txBody>
      </p:sp>
      <p:sp>
        <p:nvSpPr>
          <p:cNvPr id="3" name="Content Placeholder 2">
            <a:extLst>
              <a:ext uri="{FF2B5EF4-FFF2-40B4-BE49-F238E27FC236}">
                <a16:creationId xmlns:a16="http://schemas.microsoft.com/office/drawing/2014/main" id="{0094A8E7-5969-22E9-A456-9869A6B8FBBC}"/>
              </a:ext>
            </a:extLst>
          </p:cNvPr>
          <p:cNvSpPr>
            <a:spLocks noGrp="1"/>
          </p:cNvSpPr>
          <p:nvPr>
            <p:ph idx="1"/>
          </p:nvPr>
        </p:nvSpPr>
        <p:spPr>
          <a:xfrm>
            <a:off x="838200" y="1825625"/>
            <a:ext cx="10515600" cy="3916497"/>
          </a:xfrm>
        </p:spPr>
        <p:txBody>
          <a:bodyPr>
            <a:normAutofit/>
          </a:bodyPr>
          <a:lstStyle/>
          <a:p>
            <a:r>
              <a:rPr lang="en-CA" dirty="0"/>
              <a:t>How do you predict floor transfers from </a:t>
            </a:r>
            <a:r>
              <a:rPr lang="en-CA" dirty="0" err="1"/>
              <a:t>onne</a:t>
            </a:r>
            <a:r>
              <a:rPr lang="en-CA" dirty="0"/>
              <a:t> speaker to another?</a:t>
            </a:r>
          </a:p>
          <a:p>
            <a:r>
              <a:rPr lang="es-BO" dirty="0"/>
              <a:t>A </a:t>
            </a:r>
            <a:r>
              <a:rPr lang="es-BO" dirty="0" err="1"/>
              <a:t>number</a:t>
            </a:r>
            <a:r>
              <a:rPr lang="es-BO" dirty="0"/>
              <a:t> </a:t>
            </a:r>
            <a:r>
              <a:rPr lang="es-BO" dirty="0" err="1"/>
              <a:t>of</a:t>
            </a:r>
            <a:r>
              <a:rPr lang="es-BO" dirty="0"/>
              <a:t> </a:t>
            </a:r>
            <a:r>
              <a:rPr lang="es-BO" dirty="0" err="1"/>
              <a:t>factors</a:t>
            </a:r>
            <a:r>
              <a:rPr lang="es-BO" dirty="0"/>
              <a:t>:</a:t>
            </a:r>
          </a:p>
          <a:p>
            <a:endParaRPr lang="es-BO" dirty="0"/>
          </a:p>
          <a:p>
            <a:r>
              <a:rPr lang="es-BO" dirty="0" err="1"/>
              <a:t>Turn-taking</a:t>
            </a:r>
            <a:r>
              <a:rPr lang="es-BO" dirty="0"/>
              <a:t>, </a:t>
            </a:r>
            <a:r>
              <a:rPr lang="es-BO" dirty="0" err="1"/>
              <a:t>Frequency</a:t>
            </a:r>
            <a:r>
              <a:rPr lang="es-BO" dirty="0"/>
              <a:t>, </a:t>
            </a:r>
            <a:r>
              <a:rPr lang="es-BO" dirty="0" err="1"/>
              <a:t>Concreteness</a:t>
            </a:r>
            <a:r>
              <a:rPr lang="es-BO" dirty="0"/>
              <a:t>, </a:t>
            </a:r>
            <a:r>
              <a:rPr lang="es-BO" dirty="0" err="1"/>
              <a:t>Surprisal</a:t>
            </a:r>
            <a:r>
              <a:rPr lang="es-BO" dirty="0"/>
              <a:t>, </a:t>
            </a:r>
            <a:r>
              <a:rPr lang="es-BO" dirty="0" err="1"/>
              <a:t>Syntactic</a:t>
            </a:r>
            <a:r>
              <a:rPr lang="es-BO" dirty="0"/>
              <a:t> </a:t>
            </a:r>
            <a:r>
              <a:rPr lang="es-BO" dirty="0" err="1"/>
              <a:t>Complexity</a:t>
            </a:r>
            <a:r>
              <a:rPr lang="es-BO" dirty="0"/>
              <a:t>, </a:t>
            </a:r>
            <a:r>
              <a:rPr lang="es-BO" dirty="0" err="1"/>
              <a:t>Sequence</a:t>
            </a:r>
            <a:r>
              <a:rPr lang="es-BO" dirty="0"/>
              <a:t> </a:t>
            </a:r>
            <a:r>
              <a:rPr lang="es-BO" dirty="0" err="1"/>
              <a:t>Organization</a:t>
            </a:r>
            <a:endParaRPr lang="es-BO" dirty="0"/>
          </a:p>
          <a:p>
            <a:endParaRPr lang="es-BO" dirty="0"/>
          </a:p>
          <a:p>
            <a:r>
              <a:rPr lang="es-BO" dirty="0" err="1"/>
              <a:t>Sequence</a:t>
            </a:r>
            <a:r>
              <a:rPr lang="es-BO" dirty="0"/>
              <a:t> </a:t>
            </a:r>
            <a:r>
              <a:rPr lang="es-BO" dirty="0" err="1"/>
              <a:t>Organization</a:t>
            </a:r>
            <a:r>
              <a:rPr lang="es-BO" dirty="0"/>
              <a:t>: </a:t>
            </a:r>
            <a:r>
              <a:rPr lang="es-BO" dirty="0" err="1"/>
              <a:t>Adjacency</a:t>
            </a:r>
            <a:r>
              <a:rPr lang="es-BO" dirty="0"/>
              <a:t> </a:t>
            </a:r>
            <a:r>
              <a:rPr lang="es-BO" dirty="0" err="1"/>
              <a:t>pairs</a:t>
            </a:r>
            <a:r>
              <a:rPr lang="es-BO" dirty="0"/>
              <a:t> (“</a:t>
            </a:r>
            <a:r>
              <a:rPr lang="es-BO" dirty="0" err="1"/>
              <a:t>what</a:t>
            </a:r>
            <a:r>
              <a:rPr lang="es-BO" dirty="0"/>
              <a:t> do </a:t>
            </a:r>
            <a:r>
              <a:rPr lang="es-BO" dirty="0" err="1"/>
              <a:t>you</a:t>
            </a:r>
            <a:r>
              <a:rPr lang="es-BO" dirty="0"/>
              <a:t> </a:t>
            </a:r>
            <a:r>
              <a:rPr lang="es-BO" dirty="0" err="1"/>
              <a:t>think</a:t>
            </a:r>
            <a:r>
              <a:rPr lang="es-BO" dirty="0"/>
              <a:t>?”), Response tokens (“</a:t>
            </a:r>
            <a:r>
              <a:rPr lang="es-BO" dirty="0" err="1"/>
              <a:t>yeah</a:t>
            </a:r>
            <a:r>
              <a:rPr lang="es-BO" dirty="0"/>
              <a:t>” “mm”), </a:t>
            </a:r>
            <a:r>
              <a:rPr lang="es-BO" dirty="0" err="1"/>
              <a:t>Laughter</a:t>
            </a:r>
            <a:r>
              <a:rPr lang="es-BO" dirty="0"/>
              <a:t> </a:t>
            </a:r>
          </a:p>
        </p:txBody>
      </p:sp>
      <p:sp>
        <p:nvSpPr>
          <p:cNvPr id="5" name="TextBox 4">
            <a:extLst>
              <a:ext uri="{FF2B5EF4-FFF2-40B4-BE49-F238E27FC236}">
                <a16:creationId xmlns:a16="http://schemas.microsoft.com/office/drawing/2014/main" id="{7095C3C5-4729-DBEE-40FB-316F46842676}"/>
              </a:ext>
            </a:extLst>
          </p:cNvPr>
          <p:cNvSpPr txBox="1"/>
          <p:nvPr/>
        </p:nvSpPr>
        <p:spPr>
          <a:xfrm>
            <a:off x="986080" y="5884808"/>
            <a:ext cx="9630260" cy="646331"/>
          </a:xfrm>
          <a:prstGeom prst="rect">
            <a:avLst/>
          </a:prstGeom>
          <a:noFill/>
        </p:spPr>
        <p:txBody>
          <a:bodyPr wrap="square">
            <a:spAutoFit/>
          </a:bodyPr>
          <a:lstStyle/>
          <a:p>
            <a:pPr marL="0" indent="0">
              <a:buNone/>
            </a:pPr>
            <a:r>
              <a:rPr lang="es-BO" dirty="0">
                <a:solidFill>
                  <a:srgbClr val="7030A0"/>
                </a:solidFill>
              </a:rPr>
              <a:t>Roberts et al. 2015 ‘</a:t>
            </a:r>
            <a:r>
              <a:rPr lang="es-BO" dirty="0" err="1">
                <a:solidFill>
                  <a:srgbClr val="7030A0"/>
                </a:solidFill>
              </a:rPr>
              <a:t>The</a:t>
            </a:r>
            <a:r>
              <a:rPr lang="es-BO" dirty="0">
                <a:solidFill>
                  <a:srgbClr val="7030A0"/>
                </a:solidFill>
              </a:rPr>
              <a:t> </a:t>
            </a:r>
            <a:r>
              <a:rPr lang="es-BO" dirty="0" err="1">
                <a:solidFill>
                  <a:srgbClr val="7030A0"/>
                </a:solidFill>
              </a:rPr>
              <a:t>effects</a:t>
            </a:r>
            <a:r>
              <a:rPr lang="es-BO" dirty="0">
                <a:solidFill>
                  <a:srgbClr val="7030A0"/>
                </a:solidFill>
              </a:rPr>
              <a:t> </a:t>
            </a:r>
            <a:r>
              <a:rPr lang="es-BO" dirty="0" err="1">
                <a:solidFill>
                  <a:srgbClr val="7030A0"/>
                </a:solidFill>
              </a:rPr>
              <a:t>of</a:t>
            </a:r>
            <a:r>
              <a:rPr lang="es-BO" dirty="0">
                <a:solidFill>
                  <a:srgbClr val="7030A0"/>
                </a:solidFill>
              </a:rPr>
              <a:t> </a:t>
            </a:r>
            <a:r>
              <a:rPr lang="es-BO" dirty="0" err="1">
                <a:solidFill>
                  <a:srgbClr val="7030A0"/>
                </a:solidFill>
              </a:rPr>
              <a:t>processing</a:t>
            </a:r>
            <a:r>
              <a:rPr lang="es-BO" dirty="0">
                <a:solidFill>
                  <a:srgbClr val="7030A0"/>
                </a:solidFill>
              </a:rPr>
              <a:t> and </a:t>
            </a:r>
            <a:r>
              <a:rPr lang="es-BO" dirty="0" err="1">
                <a:solidFill>
                  <a:srgbClr val="7030A0"/>
                </a:solidFill>
              </a:rPr>
              <a:t>sequence</a:t>
            </a:r>
            <a:r>
              <a:rPr lang="es-BO" dirty="0">
                <a:solidFill>
                  <a:srgbClr val="7030A0"/>
                </a:solidFill>
              </a:rPr>
              <a:t> </a:t>
            </a:r>
            <a:r>
              <a:rPr lang="es-BO" dirty="0" err="1">
                <a:solidFill>
                  <a:srgbClr val="7030A0"/>
                </a:solidFill>
              </a:rPr>
              <a:t>organization</a:t>
            </a:r>
            <a:r>
              <a:rPr lang="es-BO" dirty="0">
                <a:solidFill>
                  <a:srgbClr val="7030A0"/>
                </a:solidFill>
              </a:rPr>
              <a:t> </a:t>
            </a:r>
            <a:r>
              <a:rPr lang="es-BO" dirty="0" err="1">
                <a:solidFill>
                  <a:srgbClr val="7030A0"/>
                </a:solidFill>
              </a:rPr>
              <a:t>on</a:t>
            </a:r>
            <a:r>
              <a:rPr lang="es-BO" dirty="0">
                <a:solidFill>
                  <a:srgbClr val="7030A0"/>
                </a:solidFill>
              </a:rPr>
              <a:t> </a:t>
            </a:r>
            <a:r>
              <a:rPr lang="es-BO" dirty="0" err="1">
                <a:solidFill>
                  <a:srgbClr val="7030A0"/>
                </a:solidFill>
              </a:rPr>
              <a:t>the</a:t>
            </a:r>
            <a:r>
              <a:rPr lang="es-BO" dirty="0">
                <a:solidFill>
                  <a:srgbClr val="7030A0"/>
                </a:solidFill>
              </a:rPr>
              <a:t> timing </a:t>
            </a:r>
            <a:r>
              <a:rPr lang="es-BO" dirty="0" err="1">
                <a:solidFill>
                  <a:srgbClr val="7030A0"/>
                </a:solidFill>
              </a:rPr>
              <a:t>of</a:t>
            </a:r>
            <a:r>
              <a:rPr lang="es-BO" dirty="0">
                <a:solidFill>
                  <a:srgbClr val="7030A0"/>
                </a:solidFill>
              </a:rPr>
              <a:t> </a:t>
            </a:r>
            <a:r>
              <a:rPr lang="es-BO" dirty="0" err="1">
                <a:solidFill>
                  <a:srgbClr val="7030A0"/>
                </a:solidFill>
              </a:rPr>
              <a:t>turn</a:t>
            </a:r>
            <a:r>
              <a:rPr lang="es-BO" dirty="0">
                <a:solidFill>
                  <a:srgbClr val="7030A0"/>
                </a:solidFill>
              </a:rPr>
              <a:t> </a:t>
            </a:r>
            <a:r>
              <a:rPr lang="es-BO" dirty="0" err="1">
                <a:solidFill>
                  <a:srgbClr val="7030A0"/>
                </a:solidFill>
              </a:rPr>
              <a:t>taking</a:t>
            </a:r>
            <a:r>
              <a:rPr lang="es-BO" dirty="0">
                <a:solidFill>
                  <a:srgbClr val="7030A0"/>
                </a:solidFill>
              </a:rPr>
              <a:t>: a corpus </a:t>
            </a:r>
            <a:r>
              <a:rPr lang="es-BO" dirty="0" err="1">
                <a:solidFill>
                  <a:srgbClr val="7030A0"/>
                </a:solidFill>
              </a:rPr>
              <a:t>study</a:t>
            </a:r>
            <a:r>
              <a:rPr lang="es-BO" dirty="0">
                <a:solidFill>
                  <a:srgbClr val="7030A0"/>
                </a:solidFill>
              </a:rPr>
              <a:t>’ </a:t>
            </a:r>
            <a:r>
              <a:rPr lang="es-BO" i="1" dirty="0" err="1">
                <a:solidFill>
                  <a:srgbClr val="7030A0"/>
                </a:solidFill>
              </a:rPr>
              <a:t>Frontiers</a:t>
            </a:r>
            <a:r>
              <a:rPr lang="es-BO" i="1" dirty="0">
                <a:solidFill>
                  <a:srgbClr val="7030A0"/>
                </a:solidFill>
              </a:rPr>
              <a:t> in </a:t>
            </a:r>
            <a:r>
              <a:rPr lang="es-BO" i="1" dirty="0" err="1">
                <a:solidFill>
                  <a:srgbClr val="7030A0"/>
                </a:solidFill>
              </a:rPr>
              <a:t>Psychology</a:t>
            </a:r>
            <a:r>
              <a:rPr lang="es-BO" i="1" dirty="0">
                <a:solidFill>
                  <a:srgbClr val="7030A0"/>
                </a:solidFill>
              </a:rPr>
              <a:t> </a:t>
            </a:r>
            <a:r>
              <a:rPr lang="es-BO" dirty="0">
                <a:solidFill>
                  <a:srgbClr val="7030A0"/>
                </a:solidFill>
              </a:rPr>
              <a:t>6</a:t>
            </a:r>
            <a:endParaRPr lang="en-CA" dirty="0">
              <a:solidFill>
                <a:srgbClr val="7030A0"/>
              </a:solidFill>
            </a:endParaRPr>
          </a:p>
        </p:txBody>
      </p:sp>
    </p:spTree>
    <p:extLst>
      <p:ext uri="{BB962C8B-B14F-4D97-AF65-F5344CB8AC3E}">
        <p14:creationId xmlns:p14="http://schemas.microsoft.com/office/powerpoint/2010/main" val="17533575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B0D80-AE4A-B332-907E-C32DE74E0E09}"/>
              </a:ext>
            </a:extLst>
          </p:cNvPr>
          <p:cNvSpPr>
            <a:spLocks noGrp="1"/>
          </p:cNvSpPr>
          <p:nvPr>
            <p:ph type="title"/>
          </p:nvPr>
        </p:nvSpPr>
        <p:spPr/>
        <p:txBody>
          <a:bodyPr/>
          <a:lstStyle/>
          <a:p>
            <a:r>
              <a:rPr lang="is-IS" dirty="0"/>
              <a:t>Critical discourse analysis</a:t>
            </a:r>
            <a:endParaRPr lang="es-BO" dirty="0"/>
          </a:p>
        </p:txBody>
      </p:sp>
      <p:sp>
        <p:nvSpPr>
          <p:cNvPr id="3" name="Content Placeholder 2">
            <a:extLst>
              <a:ext uri="{FF2B5EF4-FFF2-40B4-BE49-F238E27FC236}">
                <a16:creationId xmlns:a16="http://schemas.microsoft.com/office/drawing/2014/main" id="{437B09F9-F1A5-1A69-EC83-9B7F54EB8633}"/>
              </a:ext>
            </a:extLst>
          </p:cNvPr>
          <p:cNvSpPr>
            <a:spLocks noGrp="1"/>
          </p:cNvSpPr>
          <p:nvPr>
            <p:ph idx="1"/>
          </p:nvPr>
        </p:nvSpPr>
        <p:spPr/>
        <p:txBody>
          <a:bodyPr/>
          <a:lstStyle/>
          <a:p>
            <a:r>
              <a:rPr lang="en-CA" dirty="0"/>
              <a:t>Critical discourse analysis is another field that relies crucially on corpora</a:t>
            </a:r>
          </a:p>
          <a:p>
            <a:endParaRPr lang="en-CA" dirty="0"/>
          </a:p>
          <a:p>
            <a:r>
              <a:rPr lang="en-CA" dirty="0"/>
              <a:t>Critical discourse analysis is about how language maintains, constructs and disseminates “discourses”</a:t>
            </a:r>
          </a:p>
          <a:p>
            <a:endParaRPr lang="en-CA" dirty="0"/>
          </a:p>
          <a:p>
            <a:r>
              <a:rPr lang="en-CA" b="1" dirty="0"/>
              <a:t>Discourse</a:t>
            </a:r>
            <a:r>
              <a:rPr lang="en-CA" dirty="0"/>
              <a:t> – ideologically specific way of viewing the world</a:t>
            </a:r>
          </a:p>
          <a:p>
            <a:endParaRPr lang="en-CA" dirty="0"/>
          </a:p>
          <a:p>
            <a:r>
              <a:rPr lang="en-CA" dirty="0"/>
              <a:t>Ideologies are world views that that constitute social cognition</a:t>
            </a:r>
            <a:endParaRPr lang="es-BO" dirty="0"/>
          </a:p>
        </p:txBody>
      </p:sp>
    </p:spTree>
    <p:extLst>
      <p:ext uri="{BB962C8B-B14F-4D97-AF65-F5344CB8AC3E}">
        <p14:creationId xmlns:p14="http://schemas.microsoft.com/office/powerpoint/2010/main" val="28493948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0042D-9639-0566-7940-EF84BBB0E094}"/>
              </a:ext>
            </a:extLst>
          </p:cNvPr>
          <p:cNvSpPr>
            <a:spLocks noGrp="1"/>
          </p:cNvSpPr>
          <p:nvPr>
            <p:ph type="title"/>
          </p:nvPr>
        </p:nvSpPr>
        <p:spPr/>
        <p:txBody>
          <a:bodyPr/>
          <a:lstStyle/>
          <a:p>
            <a:r>
              <a:rPr lang="is-IS" dirty="0"/>
              <a:t>Critical discourse analysis</a:t>
            </a:r>
            <a:endParaRPr lang="es-BO" dirty="0"/>
          </a:p>
        </p:txBody>
      </p:sp>
      <p:sp>
        <p:nvSpPr>
          <p:cNvPr id="3" name="Content Placeholder 2">
            <a:extLst>
              <a:ext uri="{FF2B5EF4-FFF2-40B4-BE49-F238E27FC236}">
                <a16:creationId xmlns:a16="http://schemas.microsoft.com/office/drawing/2014/main" id="{0A3C722D-7B43-60CB-7240-9D68B465DD47}"/>
              </a:ext>
            </a:extLst>
          </p:cNvPr>
          <p:cNvSpPr>
            <a:spLocks noGrp="1"/>
          </p:cNvSpPr>
          <p:nvPr>
            <p:ph idx="1"/>
          </p:nvPr>
        </p:nvSpPr>
        <p:spPr/>
        <p:txBody>
          <a:bodyPr/>
          <a:lstStyle/>
          <a:p>
            <a:r>
              <a:rPr lang="en-CA" dirty="0"/>
              <a:t>Types of discourses:</a:t>
            </a:r>
          </a:p>
          <a:p>
            <a:pPr lvl="1"/>
            <a:r>
              <a:rPr lang="en-CA" dirty="0"/>
              <a:t>racist</a:t>
            </a:r>
          </a:p>
          <a:p>
            <a:pPr lvl="1"/>
            <a:r>
              <a:rPr lang="en-CA" dirty="0" err="1"/>
              <a:t>anti-semitic</a:t>
            </a:r>
            <a:endParaRPr lang="en-CA" dirty="0"/>
          </a:p>
          <a:p>
            <a:pPr lvl="1"/>
            <a:r>
              <a:rPr lang="en-CA" dirty="0"/>
              <a:t>immigration</a:t>
            </a:r>
          </a:p>
          <a:p>
            <a:pPr lvl="1"/>
            <a:r>
              <a:rPr lang="en-CA" dirty="0"/>
              <a:t>asylum</a:t>
            </a:r>
          </a:p>
          <a:p>
            <a:pPr lvl="1"/>
            <a:r>
              <a:rPr lang="en-CA" dirty="0"/>
              <a:t>neoliberal</a:t>
            </a:r>
          </a:p>
          <a:p>
            <a:pPr lvl="1"/>
            <a:endParaRPr lang="en-CA" dirty="0"/>
          </a:p>
          <a:p>
            <a:r>
              <a:rPr lang="en-CA" dirty="0"/>
              <a:t>What types of words, expressions and turns of phrases evoke or support ideologies </a:t>
            </a:r>
          </a:p>
          <a:p>
            <a:pPr lvl="1"/>
            <a:endParaRPr lang="en-CA" dirty="0"/>
          </a:p>
          <a:p>
            <a:endParaRPr lang="en-CA" dirty="0"/>
          </a:p>
          <a:p>
            <a:endParaRPr lang="es-BO" dirty="0"/>
          </a:p>
        </p:txBody>
      </p:sp>
    </p:spTree>
    <p:extLst>
      <p:ext uri="{BB962C8B-B14F-4D97-AF65-F5344CB8AC3E}">
        <p14:creationId xmlns:p14="http://schemas.microsoft.com/office/powerpoint/2010/main" val="1548824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F18A51DC-F04A-DBF2-224F-A06AC984875D}"/>
              </a:ext>
            </a:extLst>
          </p:cNvPr>
          <p:cNvPicPr>
            <a:picLocks noChangeAspect="1"/>
          </p:cNvPicPr>
          <p:nvPr/>
        </p:nvPicPr>
        <p:blipFill>
          <a:blip r:embed="rId2"/>
          <a:stretch>
            <a:fillRect/>
          </a:stretch>
        </p:blipFill>
        <p:spPr>
          <a:xfrm>
            <a:off x="1771649" y="152403"/>
            <a:ext cx="10420346" cy="4958782"/>
          </a:xfrm>
          <a:prstGeom prst="rect">
            <a:avLst/>
          </a:prstGeom>
          <a:noFill/>
          <a:ln cap="flat">
            <a:noFill/>
          </a:ln>
        </p:spPr>
      </p:pic>
      <p:sp>
        <p:nvSpPr>
          <p:cNvPr id="3" name="TextBox 4">
            <a:extLst>
              <a:ext uri="{FF2B5EF4-FFF2-40B4-BE49-F238E27FC236}">
                <a16:creationId xmlns:a16="http://schemas.microsoft.com/office/drawing/2014/main" id="{F5C4A97E-0341-0E60-C085-3BC52391F5DB}"/>
              </a:ext>
            </a:extLst>
          </p:cNvPr>
          <p:cNvSpPr txBox="1"/>
          <p:nvPr/>
        </p:nvSpPr>
        <p:spPr>
          <a:xfrm>
            <a:off x="857250" y="5581653"/>
            <a:ext cx="10782303" cy="89255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s-IS" sz="2600" b="0" i="0" u="none" strike="noStrike" kern="1200" cap="none" spc="0" baseline="0">
                <a:solidFill>
                  <a:srgbClr val="000000"/>
                </a:solidFill>
                <a:uFillTx/>
                <a:latin typeface="Calibri"/>
              </a:rPr>
              <a:t>This is a Praat annotation of a sentence in Ch</a:t>
            </a:r>
            <a:r>
              <a:rPr lang="es-ES" sz="2600" b="0" i="0" u="none" strike="noStrike" kern="1200" cap="none" spc="0" baseline="0">
                <a:solidFill>
                  <a:srgbClr val="000000"/>
                </a:solidFill>
                <a:uFillTx/>
                <a:latin typeface="Calibri"/>
              </a:rPr>
              <a:t>ácobo, a southern Pano language of the northern Bolivian Amazon.</a:t>
            </a:r>
            <a:endParaRPr lang="es-BO" sz="2600" b="0" i="0" u="none" strike="noStrike" kern="1200" cap="none" spc="0" baseline="0">
              <a:solidFill>
                <a:srgbClr val="000000"/>
              </a:solidFill>
              <a:uFillTx/>
              <a:latin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3474-3511-20E3-BF18-80D5644E77B8}"/>
              </a:ext>
            </a:extLst>
          </p:cNvPr>
          <p:cNvSpPr txBox="1">
            <a:spLocks noGrp="1"/>
          </p:cNvSpPr>
          <p:nvPr>
            <p:ph type="title"/>
          </p:nvPr>
        </p:nvSpPr>
        <p:spPr/>
        <p:txBody>
          <a:bodyPr/>
          <a:lstStyle/>
          <a:p>
            <a:pPr lvl="0"/>
            <a:r>
              <a:rPr lang="en-CA"/>
              <a:t>Register</a:t>
            </a:r>
            <a:endParaRPr lang="es-BO"/>
          </a:p>
        </p:txBody>
      </p:sp>
      <p:sp>
        <p:nvSpPr>
          <p:cNvPr id="3" name="Content Placeholder 2">
            <a:extLst>
              <a:ext uri="{FF2B5EF4-FFF2-40B4-BE49-F238E27FC236}">
                <a16:creationId xmlns:a16="http://schemas.microsoft.com/office/drawing/2014/main" id="{38D51695-2CF7-8C38-2EC1-959B40409101}"/>
              </a:ext>
            </a:extLst>
          </p:cNvPr>
          <p:cNvSpPr txBox="1">
            <a:spLocks noGrp="1"/>
          </p:cNvSpPr>
          <p:nvPr>
            <p:ph idx="1"/>
          </p:nvPr>
        </p:nvSpPr>
        <p:spPr>
          <a:xfrm>
            <a:off x="838203" y="1825627"/>
            <a:ext cx="5644490" cy="4351336"/>
          </a:xfrm>
        </p:spPr>
        <p:txBody>
          <a:bodyPr/>
          <a:lstStyle/>
          <a:p>
            <a:pPr lvl="0"/>
            <a:r>
              <a:rPr lang="en-CA" b="1"/>
              <a:t>mode: </a:t>
            </a:r>
            <a:r>
              <a:rPr lang="en-CA"/>
              <a:t>spoken versus signed</a:t>
            </a:r>
          </a:p>
          <a:p>
            <a:pPr lvl="0"/>
            <a:endParaRPr lang="en-CA" b="1"/>
          </a:p>
          <a:p>
            <a:pPr lvl="0"/>
            <a:r>
              <a:rPr lang="en-CA" b="1"/>
              <a:t>participants: </a:t>
            </a:r>
            <a:r>
              <a:rPr lang="en-CA"/>
              <a:t>who are the people involved and what relationships do they have to one another</a:t>
            </a:r>
          </a:p>
          <a:p>
            <a:pPr lvl="0"/>
            <a:endParaRPr lang="en-CA" b="1"/>
          </a:p>
          <a:p>
            <a:pPr lvl="0"/>
            <a:r>
              <a:rPr lang="en-CA" b="1"/>
              <a:t>communicative purpose: </a:t>
            </a:r>
            <a:r>
              <a:rPr lang="en-CA"/>
              <a:t>why are you talking to one another</a:t>
            </a:r>
            <a:endParaRPr lang="es-BO" b="1"/>
          </a:p>
        </p:txBody>
      </p:sp>
      <p:pic>
        <p:nvPicPr>
          <p:cNvPr id="4" name="Picture 4">
            <a:extLst>
              <a:ext uri="{FF2B5EF4-FFF2-40B4-BE49-F238E27FC236}">
                <a16:creationId xmlns:a16="http://schemas.microsoft.com/office/drawing/2014/main" id="{90E9FE68-9A4B-60AC-0712-D85D293D3330}"/>
              </a:ext>
            </a:extLst>
          </p:cNvPr>
          <p:cNvPicPr>
            <a:picLocks noChangeAspect="1"/>
          </p:cNvPicPr>
          <p:nvPr/>
        </p:nvPicPr>
        <p:blipFill>
          <a:blip r:embed="rId2"/>
          <a:stretch>
            <a:fillRect/>
          </a:stretch>
        </p:blipFill>
        <p:spPr>
          <a:xfrm>
            <a:off x="6832021" y="871633"/>
            <a:ext cx="4813483" cy="3245105"/>
          </a:xfrm>
          <a:prstGeom prst="rect">
            <a:avLst/>
          </a:prstGeom>
          <a:noFill/>
          <a:ln cap="flat">
            <a:noFill/>
          </a:ln>
        </p:spPr>
      </p:pic>
      <p:sp>
        <p:nvSpPr>
          <p:cNvPr id="5" name="TextBox 6">
            <a:extLst>
              <a:ext uri="{FF2B5EF4-FFF2-40B4-BE49-F238E27FC236}">
                <a16:creationId xmlns:a16="http://schemas.microsoft.com/office/drawing/2014/main" id="{CAD1ABC2-8217-7088-A494-C50AF8CC9E97}"/>
              </a:ext>
            </a:extLst>
          </p:cNvPr>
          <p:cNvSpPr txBox="1"/>
          <p:nvPr/>
        </p:nvSpPr>
        <p:spPr>
          <a:xfrm>
            <a:off x="6482684" y="4251676"/>
            <a:ext cx="6093726"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BO" sz="1800" b="0" i="0" u="none" strike="noStrike" kern="1200" cap="none" spc="0" baseline="0">
                <a:solidFill>
                  <a:srgbClr val="000000"/>
                </a:solidFill>
                <a:uFillTx/>
                <a:latin typeface="Calibri"/>
              </a:rPr>
              <a:t>https://en.wikipedia.org/wiki/American_Sign_Language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8CBEC-9911-582E-374A-29F2E5BF719C}"/>
              </a:ext>
            </a:extLst>
          </p:cNvPr>
          <p:cNvSpPr txBox="1">
            <a:spLocks noGrp="1"/>
          </p:cNvSpPr>
          <p:nvPr>
            <p:ph type="title"/>
          </p:nvPr>
        </p:nvSpPr>
        <p:spPr/>
        <p:txBody>
          <a:bodyPr/>
          <a:lstStyle/>
          <a:p>
            <a:pPr lvl="0"/>
            <a:r>
              <a:rPr lang="en-CA"/>
              <a:t>Genre</a:t>
            </a:r>
            <a:endParaRPr lang="es-BO"/>
          </a:p>
        </p:txBody>
      </p:sp>
      <p:sp>
        <p:nvSpPr>
          <p:cNvPr id="3" name="Content Placeholder 2">
            <a:extLst>
              <a:ext uri="{FF2B5EF4-FFF2-40B4-BE49-F238E27FC236}">
                <a16:creationId xmlns:a16="http://schemas.microsoft.com/office/drawing/2014/main" id="{3311B832-5BF0-DB49-4EB2-C1C10C5F7C61}"/>
              </a:ext>
            </a:extLst>
          </p:cNvPr>
          <p:cNvSpPr txBox="1">
            <a:spLocks noGrp="1"/>
          </p:cNvSpPr>
          <p:nvPr>
            <p:ph idx="1"/>
          </p:nvPr>
        </p:nvSpPr>
        <p:spPr/>
        <p:txBody>
          <a:bodyPr/>
          <a:lstStyle/>
          <a:p>
            <a:pPr lvl="0"/>
            <a:r>
              <a:rPr lang="en-CA"/>
              <a:t>A genre is defined by linguistic features that are conventionally used with it.</a:t>
            </a:r>
          </a:p>
          <a:p>
            <a:pPr lvl="0"/>
            <a:endParaRPr lang="en-CA"/>
          </a:p>
          <a:p>
            <a:pPr lvl="0"/>
            <a:r>
              <a:rPr lang="en-CA"/>
              <a:t>Prose writing, poetry, fairy tales</a:t>
            </a:r>
          </a:p>
          <a:p>
            <a:pPr lvl="0"/>
            <a:endParaRPr lang="en-CA"/>
          </a:p>
          <a:p>
            <a:pPr lvl="0"/>
            <a:r>
              <a:rPr lang="en-CA"/>
              <a:t>Note that genres are culturally specific (they usually have names)</a:t>
            </a:r>
          </a:p>
          <a:p>
            <a:pPr lvl="0"/>
            <a:endParaRPr lang="en-CA"/>
          </a:p>
          <a:p>
            <a:pPr lvl="0"/>
            <a:r>
              <a:rPr lang="en-CA" b="1"/>
              <a:t>Genre marker: </a:t>
            </a:r>
            <a:r>
              <a:rPr lang="en-CA"/>
              <a:t> A specific property that marks off a genre </a:t>
            </a:r>
            <a:endParaRPr lang="es-BO"/>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7C15-5FD5-9113-1D8E-13CC27494702}"/>
              </a:ext>
            </a:extLst>
          </p:cNvPr>
          <p:cNvSpPr txBox="1">
            <a:spLocks noGrp="1"/>
          </p:cNvSpPr>
          <p:nvPr>
            <p:ph type="title"/>
          </p:nvPr>
        </p:nvSpPr>
        <p:spPr/>
        <p:txBody>
          <a:bodyPr/>
          <a:lstStyle/>
          <a:p>
            <a:pPr lvl="0"/>
            <a:r>
              <a:rPr lang="en-CA"/>
              <a:t>Genre</a:t>
            </a:r>
            <a:endParaRPr lang="es-BO"/>
          </a:p>
        </p:txBody>
      </p:sp>
      <p:sp>
        <p:nvSpPr>
          <p:cNvPr id="3" name="Content Placeholder 2">
            <a:extLst>
              <a:ext uri="{FF2B5EF4-FFF2-40B4-BE49-F238E27FC236}">
                <a16:creationId xmlns:a16="http://schemas.microsoft.com/office/drawing/2014/main" id="{3193E58E-459F-A89D-3053-9C3984E91CD3}"/>
              </a:ext>
            </a:extLst>
          </p:cNvPr>
          <p:cNvSpPr txBox="1">
            <a:spLocks noGrp="1"/>
          </p:cNvSpPr>
          <p:nvPr>
            <p:ph idx="1"/>
          </p:nvPr>
        </p:nvSpPr>
        <p:spPr>
          <a:xfrm>
            <a:off x="838203" y="1825627"/>
            <a:ext cx="10515600" cy="2500719"/>
          </a:xfrm>
        </p:spPr>
        <p:txBody>
          <a:bodyPr/>
          <a:lstStyle/>
          <a:p>
            <a:pPr lvl="0"/>
            <a:r>
              <a:rPr lang="en-CA"/>
              <a:t>In Ch</a:t>
            </a:r>
            <a:r>
              <a:rPr lang="es-ES"/>
              <a:t>ácobo there is a specific </a:t>
            </a:r>
            <a:r>
              <a:rPr lang="en-CA"/>
              <a:t>‘male joking genre’ of speech, which is characterized heavily by the liberal use of adjectivalizers.</a:t>
            </a:r>
          </a:p>
          <a:p>
            <a:pPr lvl="0"/>
            <a:r>
              <a:rPr lang="en-CA"/>
              <a:t>Typically between men drinking chicha</a:t>
            </a:r>
          </a:p>
          <a:p>
            <a:pPr lvl="0"/>
            <a:r>
              <a:rPr lang="es-BO"/>
              <a:t>Some sentences which appear in this context are judged unacceptable or ungrammatical outside of it.</a:t>
            </a:r>
          </a:p>
        </p:txBody>
      </p:sp>
      <p:sp>
        <p:nvSpPr>
          <p:cNvPr id="4" name="TextBox 3">
            <a:extLst>
              <a:ext uri="{FF2B5EF4-FFF2-40B4-BE49-F238E27FC236}">
                <a16:creationId xmlns:a16="http://schemas.microsoft.com/office/drawing/2014/main" id="{56128097-62F4-ED86-23DD-8B48452E8AA5}"/>
              </a:ext>
            </a:extLst>
          </p:cNvPr>
          <p:cNvSpPr txBox="1"/>
          <p:nvPr/>
        </p:nvSpPr>
        <p:spPr>
          <a:xfrm>
            <a:off x="1078169" y="5063316"/>
            <a:ext cx="7287905" cy="1200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2400" b="0" i="0" u="none" strike="noStrike" kern="1200" cap="none" spc="0" baseline="0">
                <a:solidFill>
                  <a:srgbClr val="000000"/>
                </a:solidFill>
                <a:uFillTx/>
                <a:latin typeface="Calibri"/>
              </a:rPr>
              <a:t>j</a:t>
            </a:r>
            <a:r>
              <a:rPr lang="smn-FI" sz="2400" b="0" i="0" u="none" strike="noStrike" kern="1200" cap="none" spc="0" baseline="0">
                <a:solidFill>
                  <a:srgbClr val="000000"/>
                </a:solidFill>
                <a:uFillTx/>
                <a:latin typeface="Calibri"/>
              </a:rPr>
              <a:t>ënë </a:t>
            </a:r>
            <a:r>
              <a:rPr lang="en-CA" sz="2400" b="0" i="0" u="none" strike="noStrike" kern="1200" cap="none" spc="0" baseline="0">
                <a:solidFill>
                  <a:srgbClr val="000000"/>
                </a:solidFill>
                <a:uFillTx/>
                <a:latin typeface="Calibri"/>
              </a:rPr>
              <a:t>pohi=xëni mia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2400" b="0" i="0" u="none" strike="noStrike" kern="1200" cap="none" spc="0" baseline="0">
                <a:solidFill>
                  <a:srgbClr val="000000"/>
                </a:solidFill>
                <a:uFillTx/>
                <a:latin typeface="Calibri"/>
              </a:rPr>
              <a:t>chicha shit-ter you</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2400" b="0" i="0" u="none" strike="noStrike" kern="1200" cap="none" spc="0" baseline="0">
                <a:solidFill>
                  <a:srgbClr val="000000"/>
                </a:solidFill>
                <a:uFillTx/>
                <a:latin typeface="Calibri"/>
              </a:rPr>
              <a:t>“You are a habitual chicha shitter.”</a:t>
            </a:r>
            <a:endParaRPr lang="es-BO" sz="2400" b="0" i="0" u="none" strike="noStrike" kern="1200" cap="none" spc="0" baseline="0">
              <a:solidFill>
                <a:srgbClr val="000000"/>
              </a:solidFill>
              <a:uFillTx/>
              <a:latin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778CC-0AEF-A21B-FD1A-70529ECFC84D}"/>
              </a:ext>
            </a:extLst>
          </p:cNvPr>
          <p:cNvSpPr txBox="1">
            <a:spLocks noGrp="1"/>
          </p:cNvSpPr>
          <p:nvPr>
            <p:ph type="title"/>
          </p:nvPr>
        </p:nvSpPr>
        <p:spPr/>
        <p:txBody>
          <a:bodyPr/>
          <a:lstStyle/>
          <a:p>
            <a:pPr lvl="0"/>
            <a:r>
              <a:rPr lang="en-CA"/>
              <a:t>Style</a:t>
            </a:r>
            <a:endParaRPr lang="es-BO"/>
          </a:p>
        </p:txBody>
      </p:sp>
      <p:sp>
        <p:nvSpPr>
          <p:cNvPr id="3" name="Content Placeholder 2">
            <a:extLst>
              <a:ext uri="{FF2B5EF4-FFF2-40B4-BE49-F238E27FC236}">
                <a16:creationId xmlns:a16="http://schemas.microsoft.com/office/drawing/2014/main" id="{65A3D6BE-F9C5-9E09-FB4F-BE2729A5BE02}"/>
              </a:ext>
            </a:extLst>
          </p:cNvPr>
          <p:cNvSpPr txBox="1">
            <a:spLocks noGrp="1"/>
          </p:cNvSpPr>
          <p:nvPr>
            <p:ph idx="1"/>
          </p:nvPr>
        </p:nvSpPr>
        <p:spPr/>
        <p:txBody>
          <a:bodyPr/>
          <a:lstStyle/>
          <a:p>
            <a:pPr lvl="0"/>
            <a:r>
              <a:rPr lang="en-CA"/>
              <a:t>Like genre but about individuals:</a:t>
            </a:r>
          </a:p>
          <a:p>
            <a:pPr lvl="0"/>
            <a:endParaRPr lang="en-CA"/>
          </a:p>
          <a:p>
            <a:pPr lvl="0"/>
            <a:r>
              <a:rPr lang="en-CA"/>
              <a:t>Some people just use certain constructions more than others</a:t>
            </a:r>
          </a:p>
          <a:p>
            <a:pPr lvl="0"/>
            <a:endParaRPr lang="en-CA"/>
          </a:p>
          <a:p>
            <a:pPr lvl="0"/>
            <a:r>
              <a:rPr lang="en-CA"/>
              <a:t>These can be markers of social identity, but they can also be very specific.</a:t>
            </a:r>
            <a:endParaRPr lang="es-BO"/>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4687-DA29-E9A9-DC80-E1B4316A05B0}"/>
              </a:ext>
            </a:extLst>
          </p:cNvPr>
          <p:cNvSpPr txBox="1">
            <a:spLocks noGrp="1"/>
          </p:cNvSpPr>
          <p:nvPr>
            <p:ph type="title"/>
          </p:nvPr>
        </p:nvSpPr>
        <p:spPr/>
        <p:txBody>
          <a:bodyPr/>
          <a:lstStyle/>
          <a:p>
            <a:pPr lvl="0"/>
            <a:r>
              <a:rPr lang="en-CA"/>
              <a:t>Linked data</a:t>
            </a:r>
            <a:endParaRPr lang="es-BO"/>
          </a:p>
        </p:txBody>
      </p:sp>
      <p:sp>
        <p:nvSpPr>
          <p:cNvPr id="3" name="Content Placeholder 2">
            <a:extLst>
              <a:ext uri="{FF2B5EF4-FFF2-40B4-BE49-F238E27FC236}">
                <a16:creationId xmlns:a16="http://schemas.microsoft.com/office/drawing/2014/main" id="{5E880EDD-83C7-FE10-0C82-616079C71A5D}"/>
              </a:ext>
            </a:extLst>
          </p:cNvPr>
          <p:cNvSpPr txBox="1">
            <a:spLocks noGrp="1"/>
          </p:cNvSpPr>
          <p:nvPr>
            <p:ph idx="1"/>
          </p:nvPr>
        </p:nvSpPr>
        <p:spPr/>
        <p:txBody>
          <a:bodyPr/>
          <a:lstStyle/>
          <a:p>
            <a:pPr lvl="0"/>
            <a:r>
              <a:rPr lang="en-CA" dirty="0" err="1"/>
              <a:t>Rawa</a:t>
            </a:r>
            <a:r>
              <a:rPr lang="en-CA" dirty="0"/>
              <a:t> vs. primary data</a:t>
            </a:r>
          </a:p>
          <a:p>
            <a:pPr lvl="0"/>
            <a:endParaRPr lang="en-CA" dirty="0"/>
          </a:p>
          <a:p>
            <a:pPr lvl="0"/>
            <a:r>
              <a:rPr lang="en-CA" dirty="0"/>
              <a:t>Time alignment</a:t>
            </a:r>
          </a:p>
          <a:p>
            <a:pPr lvl="0"/>
            <a:endParaRPr lang="en-CA" dirty="0"/>
          </a:p>
          <a:p>
            <a:pPr lvl="0"/>
            <a:r>
              <a:rPr lang="en-CA" dirty="0"/>
              <a:t>Metadata</a:t>
            </a:r>
          </a:p>
          <a:p>
            <a:pPr lvl="0"/>
            <a:endParaRPr lang="en-CA" dirty="0"/>
          </a:p>
          <a:p>
            <a:pPr lvl="0"/>
            <a:endParaRPr lang="es-BO"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FDC21807-A5AC-2D00-7739-83FF6999B834}"/>
              </a:ext>
            </a:extLst>
          </p:cNvPr>
          <p:cNvPicPr>
            <a:picLocks noChangeAspect="1"/>
          </p:cNvPicPr>
          <p:nvPr/>
        </p:nvPicPr>
        <p:blipFill>
          <a:blip r:embed="rId2"/>
          <a:stretch>
            <a:fillRect/>
          </a:stretch>
        </p:blipFill>
        <p:spPr>
          <a:xfrm>
            <a:off x="1771649" y="152403"/>
            <a:ext cx="10420346" cy="4958782"/>
          </a:xfrm>
          <a:prstGeom prst="rect">
            <a:avLst/>
          </a:prstGeom>
          <a:noFill/>
          <a:ln cap="flat">
            <a:noFill/>
          </a:ln>
        </p:spPr>
      </p:pic>
      <p:sp>
        <p:nvSpPr>
          <p:cNvPr id="3" name="TextBox 4">
            <a:extLst>
              <a:ext uri="{FF2B5EF4-FFF2-40B4-BE49-F238E27FC236}">
                <a16:creationId xmlns:a16="http://schemas.microsoft.com/office/drawing/2014/main" id="{69D69EE3-F001-B84D-C76A-5C1BCF66DD83}"/>
              </a:ext>
            </a:extLst>
          </p:cNvPr>
          <p:cNvSpPr txBox="1"/>
          <p:nvPr/>
        </p:nvSpPr>
        <p:spPr>
          <a:xfrm>
            <a:off x="857250" y="5581653"/>
            <a:ext cx="10782303" cy="89255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s-IS" sz="2600" b="0" i="0" u="none" strike="noStrike" kern="1200" cap="none" spc="0" baseline="0">
                <a:solidFill>
                  <a:srgbClr val="000000"/>
                </a:solidFill>
                <a:uFillTx/>
                <a:latin typeface="Calibri"/>
              </a:rPr>
              <a:t>This is a Praat annotation of a sentence in Ch</a:t>
            </a:r>
            <a:r>
              <a:rPr lang="es-ES" sz="2600" b="0" i="0" u="none" strike="noStrike" kern="1200" cap="none" spc="0" baseline="0">
                <a:solidFill>
                  <a:srgbClr val="000000"/>
                </a:solidFill>
                <a:uFillTx/>
                <a:latin typeface="Calibri"/>
              </a:rPr>
              <a:t>ácobo, a southern Pano language of the northern Bolivian Amazon.</a:t>
            </a:r>
            <a:endParaRPr lang="es-BO" sz="2600" b="0" i="0" u="none" strike="noStrike" kern="1200" cap="none" spc="0" baseline="0">
              <a:solidFill>
                <a:srgbClr val="000000"/>
              </a:solidFill>
              <a:uFillTx/>
              <a:latin typeface="Calibri"/>
            </a:endParaRPr>
          </a:p>
        </p:txBody>
      </p:sp>
      <p:sp>
        <p:nvSpPr>
          <p:cNvPr id="4" name="Left Brace 1">
            <a:extLst>
              <a:ext uri="{FF2B5EF4-FFF2-40B4-BE49-F238E27FC236}">
                <a16:creationId xmlns:a16="http://schemas.microsoft.com/office/drawing/2014/main" id="{01C594AD-D175-FB20-FAE1-C498B9829B81}"/>
              </a:ext>
            </a:extLst>
          </p:cNvPr>
          <p:cNvSpPr/>
          <p:nvPr/>
        </p:nvSpPr>
        <p:spPr>
          <a:xfrm>
            <a:off x="933446" y="2770430"/>
            <a:ext cx="761996" cy="2310825"/>
          </a:xfrm>
          <a:custGeom>
            <a:avLst>
              <a:gd name="f11" fmla="val 8333"/>
              <a:gd name="f12" fmla="val 50000"/>
            </a:avLst>
            <a:gdLst>
              <a:gd name="f2" fmla="val 10800000"/>
              <a:gd name="f3" fmla="val 5400000"/>
              <a:gd name="f4" fmla="val 180"/>
              <a:gd name="f5" fmla="val w"/>
              <a:gd name="f6" fmla="val h"/>
              <a:gd name="f7" fmla="val ss"/>
              <a:gd name="f8" fmla="val 0"/>
              <a:gd name="f9" fmla="*/ 5419351 1 1725033"/>
              <a:gd name="f10" fmla="+- 0 0 5400000"/>
              <a:gd name="f11" fmla="val 8333"/>
              <a:gd name="f12" fmla="val 50000"/>
              <a:gd name="f13" fmla="+- 0 0 -180"/>
              <a:gd name="f14" fmla="+- 0 0 -270"/>
              <a:gd name="f15" fmla="+- 0 0 -360"/>
              <a:gd name="f16" fmla="abs f5"/>
              <a:gd name="f17" fmla="abs f6"/>
              <a:gd name="f18" fmla="abs f7"/>
              <a:gd name="f19" fmla="val f8"/>
              <a:gd name="f20" fmla="val f12"/>
              <a:gd name="f21" fmla="val f11"/>
              <a:gd name="f22" fmla="+- 2700000 f3 0"/>
              <a:gd name="f23" fmla="*/ f13 f2 1"/>
              <a:gd name="f24" fmla="*/ f14 f2 1"/>
              <a:gd name="f25" fmla="*/ f15 f2 1"/>
              <a:gd name="f26" fmla="?: f16 f5 1"/>
              <a:gd name="f27" fmla="?: f17 f6 1"/>
              <a:gd name="f28" fmla="?: f18 f7 1"/>
              <a:gd name="f29" fmla="*/ f22 f9 1"/>
              <a:gd name="f30" fmla="*/ f23 1 f4"/>
              <a:gd name="f31" fmla="*/ f24 1 f4"/>
              <a:gd name="f32" fmla="*/ f25 1 f4"/>
              <a:gd name="f33" fmla="*/ f26 1 21600"/>
              <a:gd name="f34" fmla="*/ f27 1 21600"/>
              <a:gd name="f35" fmla="*/ 21600 f26 1"/>
              <a:gd name="f36" fmla="*/ 21600 f27 1"/>
              <a:gd name="f37" fmla="*/ f29 1 f2"/>
              <a:gd name="f38" fmla="+- f30 0 f3"/>
              <a:gd name="f39" fmla="+- f31 0 f3"/>
              <a:gd name="f40" fmla="+- f32 0 f3"/>
              <a:gd name="f41" fmla="min f34 f33"/>
              <a:gd name="f42" fmla="*/ f35 1 f28"/>
              <a:gd name="f43" fmla="*/ f36 1 f28"/>
              <a:gd name="f44" fmla="+- 0 0 f37"/>
              <a:gd name="f45" fmla="val f42"/>
              <a:gd name="f46" fmla="val f43"/>
              <a:gd name="f47" fmla="+- 0 0 f44"/>
              <a:gd name="f48" fmla="*/ f19 f41 1"/>
              <a:gd name="f49" fmla="+- f46 0 f19"/>
              <a:gd name="f50" fmla="+- f45 0 f19"/>
              <a:gd name="f51" fmla="*/ f47 f2 1"/>
              <a:gd name="f52" fmla="*/ f45 f41 1"/>
              <a:gd name="f53" fmla="*/ f46 f41 1"/>
              <a:gd name="f54" fmla="*/ f50 1 2"/>
              <a:gd name="f55" fmla="min f50 f49"/>
              <a:gd name="f56" fmla="*/ f49 f20 1"/>
              <a:gd name="f57" fmla="*/ f51 1 f9"/>
              <a:gd name="f58" fmla="+- f19 f54 0"/>
              <a:gd name="f59" fmla="*/ f55 f21 1"/>
              <a:gd name="f60" fmla="*/ f56 1 100000"/>
              <a:gd name="f61" fmla="+- f57 0 f3"/>
              <a:gd name="f62" fmla="*/ f54 f41 1"/>
              <a:gd name="f63" fmla="*/ f59 1 100000"/>
              <a:gd name="f64" fmla="cos 1 f61"/>
              <a:gd name="f65" fmla="sin 1 f61"/>
              <a:gd name="f66" fmla="*/ f58 f41 1"/>
              <a:gd name="f67" fmla="*/ f60 f41 1"/>
              <a:gd name="f68" fmla="+- f60 f63 0"/>
              <a:gd name="f69" fmla="+- 0 0 f64"/>
              <a:gd name="f70" fmla="+- 0 0 f65"/>
              <a:gd name="f71" fmla="*/ f63 f41 1"/>
              <a:gd name="f72" fmla="+- 0 0 f69"/>
              <a:gd name="f73" fmla="+- 0 0 f70"/>
              <a:gd name="f74" fmla="*/ f68 f41 1"/>
              <a:gd name="f75" fmla="*/ f72 f54 1"/>
              <a:gd name="f76" fmla="*/ f73 f63 1"/>
              <a:gd name="f77" fmla="+- f45 0 f75"/>
              <a:gd name="f78" fmla="+- f63 0 f76"/>
              <a:gd name="f79" fmla="+- f46 f76 0"/>
              <a:gd name="f80" fmla="+- f79 0 f63"/>
              <a:gd name="f81" fmla="*/ f77 f41 1"/>
              <a:gd name="f82" fmla="*/ f78 f41 1"/>
              <a:gd name="f83" fmla="*/ f80 f41 1"/>
            </a:gdLst>
            <a:ahLst/>
            <a:cxnLst>
              <a:cxn ang="3cd4">
                <a:pos x="hc" y="t"/>
              </a:cxn>
              <a:cxn ang="0">
                <a:pos x="r" y="vc"/>
              </a:cxn>
              <a:cxn ang="cd4">
                <a:pos x="hc" y="b"/>
              </a:cxn>
              <a:cxn ang="cd2">
                <a:pos x="l" y="vc"/>
              </a:cxn>
              <a:cxn ang="f38">
                <a:pos x="f52" y="f48"/>
              </a:cxn>
              <a:cxn ang="f39">
                <a:pos x="f48" y="f67"/>
              </a:cxn>
              <a:cxn ang="f40">
                <a:pos x="f52" y="f53"/>
              </a:cxn>
            </a:cxnLst>
            <a:rect l="f81" t="f82" r="f52" b="f83"/>
            <a:pathLst>
              <a:path stroke="0">
                <a:moveTo>
                  <a:pt x="f52" y="f53"/>
                </a:moveTo>
                <a:arcTo wR="f62" hR="f71" stAng="f3" swAng="f3"/>
                <a:lnTo>
                  <a:pt x="f66" y="f74"/>
                </a:lnTo>
                <a:arcTo wR="f62" hR="f71" stAng="f8" swAng="f10"/>
                <a:arcTo wR="f62" hR="f71" stAng="f3" swAng="f10"/>
                <a:lnTo>
                  <a:pt x="f66" y="f71"/>
                </a:lnTo>
                <a:arcTo wR="f62" hR="f71" stAng="f2" swAng="f3"/>
                <a:close/>
              </a:path>
              <a:path fill="none">
                <a:moveTo>
                  <a:pt x="f52" y="f53"/>
                </a:moveTo>
                <a:arcTo wR="f62" hR="f71" stAng="f3" swAng="f3"/>
                <a:lnTo>
                  <a:pt x="f66" y="f74"/>
                </a:lnTo>
                <a:arcTo wR="f62" hR="f71" stAng="f8" swAng="f10"/>
                <a:arcTo wR="f62" hR="f71" stAng="f3" swAng="f10"/>
                <a:lnTo>
                  <a:pt x="f66" y="f71"/>
                </a:lnTo>
                <a:arcTo wR="f62" hR="f71" stAng="f2" swAng="f3"/>
              </a:path>
            </a:pathLst>
          </a:custGeom>
          <a:noFill/>
          <a:ln w="6345"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BO" sz="1800" b="0" i="0" u="none" strike="noStrike" kern="1200" cap="none" spc="0" baseline="0">
              <a:solidFill>
                <a:srgbClr val="000000"/>
              </a:solidFill>
              <a:uFillTx/>
              <a:latin typeface="Calibri"/>
            </a:endParaRPr>
          </a:p>
        </p:txBody>
      </p:sp>
      <p:sp>
        <p:nvSpPr>
          <p:cNvPr id="5" name="TextBox 2">
            <a:extLst>
              <a:ext uri="{FF2B5EF4-FFF2-40B4-BE49-F238E27FC236}">
                <a16:creationId xmlns:a16="http://schemas.microsoft.com/office/drawing/2014/main" id="{64F32382-57FA-B94D-9C99-BBB4AFF7BD07}"/>
              </a:ext>
            </a:extLst>
          </p:cNvPr>
          <p:cNvSpPr txBox="1"/>
          <p:nvPr/>
        </p:nvSpPr>
        <p:spPr>
          <a:xfrm>
            <a:off x="78921" y="3664238"/>
            <a:ext cx="879021" cy="523219"/>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2800" b="0" i="0" u="none" strike="noStrike" kern="1200" cap="none" spc="0" baseline="0">
                <a:solidFill>
                  <a:srgbClr val="000000"/>
                </a:solidFill>
                <a:uFillTx/>
                <a:latin typeface="Calibri"/>
              </a:rPr>
              <a:t>Tiers</a:t>
            </a:r>
            <a:endParaRPr lang="es-BO" sz="2800" b="0" i="0" u="none" strike="noStrike" kern="1200" cap="none" spc="0" baseline="0">
              <a:solidFill>
                <a:srgbClr val="000000"/>
              </a:solidFill>
              <a:uFillTx/>
              <a:latin typeface="Calibri"/>
            </a:endParaRPr>
          </a:p>
        </p:txBody>
      </p:sp>
      <p:sp>
        <p:nvSpPr>
          <p:cNvPr id="6" name="Left Brace 5">
            <a:extLst>
              <a:ext uri="{FF2B5EF4-FFF2-40B4-BE49-F238E27FC236}">
                <a16:creationId xmlns:a16="http://schemas.microsoft.com/office/drawing/2014/main" id="{F7676756-0BE1-05EE-5F0A-2353EFCEE7A0}"/>
              </a:ext>
            </a:extLst>
          </p:cNvPr>
          <p:cNvSpPr/>
          <p:nvPr/>
        </p:nvSpPr>
        <p:spPr>
          <a:xfrm>
            <a:off x="857250" y="220827"/>
            <a:ext cx="761996" cy="1303175"/>
          </a:xfrm>
          <a:custGeom>
            <a:avLst>
              <a:gd name="f11" fmla="val 8333"/>
              <a:gd name="f12" fmla="val 50000"/>
            </a:avLst>
            <a:gdLst>
              <a:gd name="f2" fmla="val 10800000"/>
              <a:gd name="f3" fmla="val 5400000"/>
              <a:gd name="f4" fmla="val 180"/>
              <a:gd name="f5" fmla="val w"/>
              <a:gd name="f6" fmla="val h"/>
              <a:gd name="f7" fmla="val ss"/>
              <a:gd name="f8" fmla="val 0"/>
              <a:gd name="f9" fmla="*/ 5419351 1 1725033"/>
              <a:gd name="f10" fmla="+- 0 0 5400000"/>
              <a:gd name="f11" fmla="val 8333"/>
              <a:gd name="f12" fmla="val 50000"/>
              <a:gd name="f13" fmla="+- 0 0 -180"/>
              <a:gd name="f14" fmla="+- 0 0 -270"/>
              <a:gd name="f15" fmla="+- 0 0 -360"/>
              <a:gd name="f16" fmla="abs f5"/>
              <a:gd name="f17" fmla="abs f6"/>
              <a:gd name="f18" fmla="abs f7"/>
              <a:gd name="f19" fmla="val f8"/>
              <a:gd name="f20" fmla="val f12"/>
              <a:gd name="f21" fmla="val f11"/>
              <a:gd name="f22" fmla="+- 2700000 f3 0"/>
              <a:gd name="f23" fmla="*/ f13 f2 1"/>
              <a:gd name="f24" fmla="*/ f14 f2 1"/>
              <a:gd name="f25" fmla="*/ f15 f2 1"/>
              <a:gd name="f26" fmla="?: f16 f5 1"/>
              <a:gd name="f27" fmla="?: f17 f6 1"/>
              <a:gd name="f28" fmla="?: f18 f7 1"/>
              <a:gd name="f29" fmla="*/ f22 f9 1"/>
              <a:gd name="f30" fmla="*/ f23 1 f4"/>
              <a:gd name="f31" fmla="*/ f24 1 f4"/>
              <a:gd name="f32" fmla="*/ f25 1 f4"/>
              <a:gd name="f33" fmla="*/ f26 1 21600"/>
              <a:gd name="f34" fmla="*/ f27 1 21600"/>
              <a:gd name="f35" fmla="*/ 21600 f26 1"/>
              <a:gd name="f36" fmla="*/ 21600 f27 1"/>
              <a:gd name="f37" fmla="*/ f29 1 f2"/>
              <a:gd name="f38" fmla="+- f30 0 f3"/>
              <a:gd name="f39" fmla="+- f31 0 f3"/>
              <a:gd name="f40" fmla="+- f32 0 f3"/>
              <a:gd name="f41" fmla="min f34 f33"/>
              <a:gd name="f42" fmla="*/ f35 1 f28"/>
              <a:gd name="f43" fmla="*/ f36 1 f28"/>
              <a:gd name="f44" fmla="+- 0 0 f37"/>
              <a:gd name="f45" fmla="val f42"/>
              <a:gd name="f46" fmla="val f43"/>
              <a:gd name="f47" fmla="+- 0 0 f44"/>
              <a:gd name="f48" fmla="*/ f19 f41 1"/>
              <a:gd name="f49" fmla="+- f46 0 f19"/>
              <a:gd name="f50" fmla="+- f45 0 f19"/>
              <a:gd name="f51" fmla="*/ f47 f2 1"/>
              <a:gd name="f52" fmla="*/ f45 f41 1"/>
              <a:gd name="f53" fmla="*/ f46 f41 1"/>
              <a:gd name="f54" fmla="*/ f50 1 2"/>
              <a:gd name="f55" fmla="min f50 f49"/>
              <a:gd name="f56" fmla="*/ f49 f20 1"/>
              <a:gd name="f57" fmla="*/ f51 1 f9"/>
              <a:gd name="f58" fmla="+- f19 f54 0"/>
              <a:gd name="f59" fmla="*/ f55 f21 1"/>
              <a:gd name="f60" fmla="*/ f56 1 100000"/>
              <a:gd name="f61" fmla="+- f57 0 f3"/>
              <a:gd name="f62" fmla="*/ f54 f41 1"/>
              <a:gd name="f63" fmla="*/ f59 1 100000"/>
              <a:gd name="f64" fmla="cos 1 f61"/>
              <a:gd name="f65" fmla="sin 1 f61"/>
              <a:gd name="f66" fmla="*/ f58 f41 1"/>
              <a:gd name="f67" fmla="*/ f60 f41 1"/>
              <a:gd name="f68" fmla="+- f60 f63 0"/>
              <a:gd name="f69" fmla="+- 0 0 f64"/>
              <a:gd name="f70" fmla="+- 0 0 f65"/>
              <a:gd name="f71" fmla="*/ f63 f41 1"/>
              <a:gd name="f72" fmla="+- 0 0 f69"/>
              <a:gd name="f73" fmla="+- 0 0 f70"/>
              <a:gd name="f74" fmla="*/ f68 f41 1"/>
              <a:gd name="f75" fmla="*/ f72 f54 1"/>
              <a:gd name="f76" fmla="*/ f73 f63 1"/>
              <a:gd name="f77" fmla="+- f45 0 f75"/>
              <a:gd name="f78" fmla="+- f63 0 f76"/>
              <a:gd name="f79" fmla="+- f46 f76 0"/>
              <a:gd name="f80" fmla="+- f79 0 f63"/>
              <a:gd name="f81" fmla="*/ f77 f41 1"/>
              <a:gd name="f82" fmla="*/ f78 f41 1"/>
              <a:gd name="f83" fmla="*/ f80 f41 1"/>
            </a:gdLst>
            <a:ahLst/>
            <a:cxnLst>
              <a:cxn ang="3cd4">
                <a:pos x="hc" y="t"/>
              </a:cxn>
              <a:cxn ang="0">
                <a:pos x="r" y="vc"/>
              </a:cxn>
              <a:cxn ang="cd4">
                <a:pos x="hc" y="b"/>
              </a:cxn>
              <a:cxn ang="cd2">
                <a:pos x="l" y="vc"/>
              </a:cxn>
              <a:cxn ang="f38">
                <a:pos x="f52" y="f48"/>
              </a:cxn>
              <a:cxn ang="f39">
                <a:pos x="f48" y="f67"/>
              </a:cxn>
              <a:cxn ang="f40">
                <a:pos x="f52" y="f53"/>
              </a:cxn>
            </a:cxnLst>
            <a:rect l="f81" t="f82" r="f52" b="f83"/>
            <a:pathLst>
              <a:path stroke="0">
                <a:moveTo>
                  <a:pt x="f52" y="f53"/>
                </a:moveTo>
                <a:arcTo wR="f62" hR="f71" stAng="f3" swAng="f3"/>
                <a:lnTo>
                  <a:pt x="f66" y="f74"/>
                </a:lnTo>
                <a:arcTo wR="f62" hR="f71" stAng="f8" swAng="f10"/>
                <a:arcTo wR="f62" hR="f71" stAng="f3" swAng="f10"/>
                <a:lnTo>
                  <a:pt x="f66" y="f71"/>
                </a:lnTo>
                <a:arcTo wR="f62" hR="f71" stAng="f2" swAng="f3"/>
                <a:close/>
              </a:path>
              <a:path fill="none">
                <a:moveTo>
                  <a:pt x="f52" y="f53"/>
                </a:moveTo>
                <a:arcTo wR="f62" hR="f71" stAng="f3" swAng="f3"/>
                <a:lnTo>
                  <a:pt x="f66" y="f74"/>
                </a:lnTo>
                <a:arcTo wR="f62" hR="f71" stAng="f8" swAng="f10"/>
                <a:arcTo wR="f62" hR="f71" stAng="f3" swAng="f10"/>
                <a:lnTo>
                  <a:pt x="f66" y="f71"/>
                </a:lnTo>
                <a:arcTo wR="f62" hR="f71" stAng="f2" swAng="f3"/>
              </a:path>
            </a:pathLst>
          </a:custGeom>
          <a:noFill/>
          <a:ln w="6345"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BO" sz="1800" b="0" i="0" u="none" strike="noStrike" kern="1200" cap="none" spc="0" baseline="0">
              <a:solidFill>
                <a:srgbClr val="000000"/>
              </a:solidFill>
              <a:uFillTx/>
              <a:latin typeface="Calibri"/>
            </a:endParaRPr>
          </a:p>
        </p:txBody>
      </p:sp>
      <p:sp>
        <p:nvSpPr>
          <p:cNvPr id="7" name="TextBox 6">
            <a:extLst>
              <a:ext uri="{FF2B5EF4-FFF2-40B4-BE49-F238E27FC236}">
                <a16:creationId xmlns:a16="http://schemas.microsoft.com/office/drawing/2014/main" id="{0AD0A276-A7CE-0A6C-4861-D61E89928AB3}"/>
              </a:ext>
            </a:extLst>
          </p:cNvPr>
          <p:cNvSpPr txBox="1"/>
          <p:nvPr/>
        </p:nvSpPr>
        <p:spPr>
          <a:xfrm>
            <a:off x="-21771" y="610800"/>
            <a:ext cx="1692517" cy="523219"/>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2800" b="0" i="0" u="none" strike="noStrike" kern="1200" cap="none" spc="0" baseline="0">
                <a:solidFill>
                  <a:srgbClr val="000000"/>
                </a:solidFill>
                <a:uFillTx/>
                <a:latin typeface="Calibri"/>
              </a:rPr>
              <a:t>Waveform</a:t>
            </a:r>
            <a:endParaRPr lang="es-BO" sz="2800" b="0" i="0" u="none" strike="noStrike" kern="1200" cap="none" spc="0" baseline="0">
              <a:solidFill>
                <a:srgbClr val="000000"/>
              </a:solidFill>
              <a:uFillTx/>
              <a:latin typeface="Calibri"/>
            </a:endParaRPr>
          </a:p>
        </p:txBody>
      </p:sp>
      <p:sp>
        <p:nvSpPr>
          <p:cNvPr id="8" name="TextBox 7">
            <a:extLst>
              <a:ext uri="{FF2B5EF4-FFF2-40B4-BE49-F238E27FC236}">
                <a16:creationId xmlns:a16="http://schemas.microsoft.com/office/drawing/2014/main" id="{504DBA59-0947-0226-A7D4-EC309FF12D63}"/>
              </a:ext>
            </a:extLst>
          </p:cNvPr>
          <p:cNvSpPr txBox="1"/>
          <p:nvPr/>
        </p:nvSpPr>
        <p:spPr>
          <a:xfrm>
            <a:off x="-73261" y="2024390"/>
            <a:ext cx="2042230" cy="523219"/>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2800" b="0" i="0" u="none" strike="noStrike" kern="1200" cap="none" spc="0" baseline="0">
                <a:solidFill>
                  <a:srgbClr val="000000"/>
                </a:solidFill>
                <a:uFillTx/>
                <a:latin typeface="Calibri"/>
              </a:rPr>
              <a:t>Spectrogram</a:t>
            </a:r>
            <a:endParaRPr lang="es-BO" sz="2800" b="0" i="0" u="none" strike="noStrike" kern="1200" cap="none" spc="0" baseline="0">
              <a:solidFill>
                <a:srgbClr val="000000"/>
              </a:solidFill>
              <a:uFillTx/>
              <a:latin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5E4BE-4452-DC31-548D-A60159194257}"/>
              </a:ext>
            </a:extLst>
          </p:cNvPr>
          <p:cNvSpPr txBox="1">
            <a:spLocks noGrp="1"/>
          </p:cNvSpPr>
          <p:nvPr>
            <p:ph type="title"/>
          </p:nvPr>
        </p:nvSpPr>
        <p:spPr/>
        <p:txBody>
          <a:bodyPr/>
          <a:lstStyle/>
          <a:p>
            <a:pPr lvl="0"/>
            <a:r>
              <a:rPr lang="en-CA"/>
              <a:t>Phonetic measurements</a:t>
            </a:r>
            <a:endParaRPr lang="es-BO"/>
          </a:p>
        </p:txBody>
      </p:sp>
      <p:sp>
        <p:nvSpPr>
          <p:cNvPr id="3" name="Content Placeholder 2">
            <a:extLst>
              <a:ext uri="{FF2B5EF4-FFF2-40B4-BE49-F238E27FC236}">
                <a16:creationId xmlns:a16="http://schemas.microsoft.com/office/drawing/2014/main" id="{76E1B212-D6FB-0AEF-9FD0-57F2776A6D18}"/>
              </a:ext>
            </a:extLst>
          </p:cNvPr>
          <p:cNvSpPr txBox="1">
            <a:spLocks noGrp="1"/>
          </p:cNvSpPr>
          <p:nvPr>
            <p:ph idx="1"/>
          </p:nvPr>
        </p:nvSpPr>
        <p:spPr>
          <a:xfrm>
            <a:off x="838203" y="1825627"/>
            <a:ext cx="10515600" cy="5032372"/>
          </a:xfrm>
        </p:spPr>
        <p:txBody>
          <a:bodyPr/>
          <a:lstStyle/>
          <a:p>
            <a:pPr lvl="0"/>
            <a:r>
              <a:rPr lang="en-CA"/>
              <a:t>Phones have different phonetic measurements associated with them.</a:t>
            </a:r>
          </a:p>
          <a:p>
            <a:pPr lvl="0"/>
            <a:endParaRPr lang="en-CA"/>
          </a:p>
          <a:p>
            <a:pPr lvl="0"/>
            <a:r>
              <a:rPr lang="en-CA"/>
              <a:t>A consonant has</a:t>
            </a:r>
          </a:p>
          <a:p>
            <a:pPr lvl="1"/>
            <a:r>
              <a:rPr lang="en-CA"/>
              <a:t>Duration (milliseconds)</a:t>
            </a:r>
          </a:p>
          <a:p>
            <a:pPr lvl="1"/>
            <a:r>
              <a:rPr lang="en-CA"/>
              <a:t>Voice onset and offset time (milliseconds)</a:t>
            </a:r>
          </a:p>
          <a:p>
            <a:pPr lvl="1"/>
            <a:r>
              <a:rPr lang="en-CA"/>
              <a:t>Voicing (milliseconds or amplitude</a:t>
            </a:r>
          </a:p>
          <a:p>
            <a:pPr lvl="0"/>
            <a:r>
              <a:rPr lang="en-CA"/>
              <a:t>Vowel</a:t>
            </a:r>
          </a:p>
          <a:p>
            <a:pPr lvl="1"/>
            <a:r>
              <a:rPr lang="en-CA"/>
              <a:t>Duration (milliseconds)</a:t>
            </a:r>
          </a:p>
          <a:p>
            <a:pPr lvl="1"/>
            <a:r>
              <a:rPr lang="en-CA"/>
              <a:t>Pitch (F0)</a:t>
            </a:r>
          </a:p>
          <a:p>
            <a:pPr lvl="1"/>
            <a:r>
              <a:rPr lang="en-CA"/>
              <a:t>Intensity (amplitude)</a:t>
            </a:r>
          </a:p>
          <a:p>
            <a:pPr lvl="1"/>
            <a:endParaRPr lang="es-BO"/>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8CD7-FC0A-6030-6537-6EC0179D983D}"/>
              </a:ext>
            </a:extLst>
          </p:cNvPr>
          <p:cNvSpPr txBox="1">
            <a:spLocks noGrp="1"/>
          </p:cNvSpPr>
          <p:nvPr>
            <p:ph type="title"/>
          </p:nvPr>
        </p:nvSpPr>
        <p:spPr/>
        <p:txBody>
          <a:bodyPr/>
          <a:lstStyle/>
          <a:p>
            <a:pPr lvl="0"/>
            <a:r>
              <a:rPr lang="en-CA"/>
              <a:t>Phonetic measurements</a:t>
            </a:r>
            <a:endParaRPr lang="es-BO"/>
          </a:p>
        </p:txBody>
      </p:sp>
      <p:sp>
        <p:nvSpPr>
          <p:cNvPr id="3" name="Content Placeholder 2">
            <a:extLst>
              <a:ext uri="{FF2B5EF4-FFF2-40B4-BE49-F238E27FC236}">
                <a16:creationId xmlns:a16="http://schemas.microsoft.com/office/drawing/2014/main" id="{16A8A270-7481-DAA2-A5D7-D43A04B5FA1C}"/>
              </a:ext>
            </a:extLst>
          </p:cNvPr>
          <p:cNvSpPr txBox="1">
            <a:spLocks noGrp="1"/>
          </p:cNvSpPr>
          <p:nvPr>
            <p:ph idx="1"/>
          </p:nvPr>
        </p:nvSpPr>
        <p:spPr>
          <a:xfrm>
            <a:off x="838203" y="1825627"/>
            <a:ext cx="7505696" cy="4351336"/>
          </a:xfrm>
        </p:spPr>
        <p:txBody>
          <a:bodyPr/>
          <a:lstStyle/>
          <a:p>
            <a:pPr lvl="0"/>
            <a:r>
              <a:rPr lang="en-CA" sz="2600"/>
              <a:t>F1 and F2</a:t>
            </a:r>
          </a:p>
          <a:p>
            <a:pPr lvl="0"/>
            <a:endParaRPr lang="en-CA" sz="2600"/>
          </a:p>
          <a:p>
            <a:pPr lvl="0"/>
            <a:r>
              <a:rPr lang="en-CA" sz="2600"/>
              <a:t>Vowels have an F1 and an F2</a:t>
            </a:r>
          </a:p>
          <a:p>
            <a:pPr lvl="0"/>
            <a:endParaRPr lang="en-CA" sz="2600"/>
          </a:p>
          <a:p>
            <a:pPr lvl="0"/>
            <a:r>
              <a:rPr lang="en-CA" sz="2600"/>
              <a:t>These are the main measurements of vowel quality.</a:t>
            </a:r>
          </a:p>
          <a:p>
            <a:pPr lvl="0"/>
            <a:endParaRPr lang="en-CA" sz="2600"/>
          </a:p>
          <a:p>
            <a:pPr lvl="0"/>
            <a:r>
              <a:rPr lang="en-CA" sz="2600"/>
              <a:t>F1: Vowel height (low F1 means high) </a:t>
            </a:r>
          </a:p>
          <a:p>
            <a:pPr lvl="0"/>
            <a:endParaRPr lang="en-CA" sz="2600"/>
          </a:p>
          <a:p>
            <a:pPr lvl="0"/>
            <a:r>
              <a:rPr lang="en-CA" sz="2600"/>
              <a:t>F2: Vowel frontness (high F2 means front)</a:t>
            </a:r>
            <a:endParaRPr lang="es-BO" sz="2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2884-9980-CBE5-223C-1CAAE186F078}"/>
              </a:ext>
            </a:extLst>
          </p:cNvPr>
          <p:cNvSpPr txBox="1">
            <a:spLocks noGrp="1"/>
          </p:cNvSpPr>
          <p:nvPr>
            <p:ph type="title"/>
          </p:nvPr>
        </p:nvSpPr>
        <p:spPr/>
        <p:txBody>
          <a:bodyPr/>
          <a:lstStyle/>
          <a:p>
            <a:endParaRPr lang="es-BO"/>
          </a:p>
        </p:txBody>
      </p:sp>
      <p:pic>
        <p:nvPicPr>
          <p:cNvPr id="3" name="Content Placeholder 3" descr="A diagram with black dots and numbers&#10;&#10;Description automatically generated">
            <a:extLst>
              <a:ext uri="{FF2B5EF4-FFF2-40B4-BE49-F238E27FC236}">
                <a16:creationId xmlns:a16="http://schemas.microsoft.com/office/drawing/2014/main" id="{5A868AC2-6972-F4F9-0C7C-BC4E202C68F4}"/>
              </a:ext>
            </a:extLst>
          </p:cNvPr>
          <p:cNvPicPr>
            <a:picLocks noGrp="1" noChangeAspect="1"/>
          </p:cNvPicPr>
          <p:nvPr>
            <p:ph idx="1"/>
          </p:nvPr>
        </p:nvPicPr>
        <p:blipFill>
          <a:blip r:embed="rId2"/>
          <a:stretch>
            <a:fillRect/>
          </a:stretch>
        </p:blipFill>
        <p:spPr>
          <a:xfrm>
            <a:off x="1328732" y="365129"/>
            <a:ext cx="9139336" cy="6127751"/>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TotalTime>
  <Words>2284</Words>
  <Application>Microsoft Office PowerPoint</Application>
  <PresentationFormat>Widescreen</PresentationFormat>
  <Paragraphs>334</Paragraphs>
  <Slides>54</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Calibri Light</vt:lpstr>
      <vt:lpstr>Times New Roman</vt:lpstr>
      <vt:lpstr>Office Theme</vt:lpstr>
      <vt:lpstr>Corpus Linguistics</vt:lpstr>
      <vt:lpstr>From last class</vt:lpstr>
      <vt:lpstr>This class</vt:lpstr>
      <vt:lpstr>Praat</vt:lpstr>
      <vt:lpstr>PowerPoint Presentation</vt:lpstr>
      <vt:lpstr>PowerPoint Presentation</vt:lpstr>
      <vt:lpstr>Phonetic measurements</vt:lpstr>
      <vt:lpstr>Phonetic measurements</vt:lpstr>
      <vt:lpstr>PowerPoint Presentation</vt:lpstr>
      <vt:lpstr>Phonetic measurements</vt:lpstr>
      <vt:lpstr>Phonetic measurements</vt:lpstr>
      <vt:lpstr>Morphology</vt:lpstr>
      <vt:lpstr>Morphology</vt:lpstr>
      <vt:lpstr>Morphology</vt:lpstr>
      <vt:lpstr>Morphophonology / Allomorphy</vt:lpstr>
      <vt:lpstr>Rules or Schemas</vt:lpstr>
      <vt:lpstr>Schemas</vt:lpstr>
      <vt:lpstr>Schemas</vt:lpstr>
      <vt:lpstr>Compositionality</vt:lpstr>
      <vt:lpstr>Morphological productivity</vt:lpstr>
      <vt:lpstr>Morphological productivity</vt:lpstr>
      <vt:lpstr>PowerPoint Presentation</vt:lpstr>
      <vt:lpstr>Realized productivity</vt:lpstr>
      <vt:lpstr>Realized productivity</vt:lpstr>
      <vt:lpstr>Expanding productivity</vt:lpstr>
      <vt:lpstr>Potential productivity</vt:lpstr>
      <vt:lpstr>Segmentability</vt:lpstr>
      <vt:lpstr>Morphology and phonetic reduction</vt:lpstr>
      <vt:lpstr>Borrowing</vt:lpstr>
      <vt:lpstr>Syntax</vt:lpstr>
      <vt:lpstr>Words, phrases and constituents</vt:lpstr>
      <vt:lpstr>Grammatical relations</vt:lpstr>
      <vt:lpstr>PowerPoint Presentation</vt:lpstr>
      <vt:lpstr>Bresnan et al.</vt:lpstr>
      <vt:lpstr>Bresnan et al.</vt:lpstr>
      <vt:lpstr>Bresnan et al.</vt:lpstr>
      <vt:lpstr>Bresnan et al.</vt:lpstr>
      <vt:lpstr>Bresnan et al.</vt:lpstr>
      <vt:lpstr>Bresnan et al.</vt:lpstr>
      <vt:lpstr>Bresnan et al. </vt:lpstr>
      <vt:lpstr>Bresnan et al. </vt:lpstr>
      <vt:lpstr>Bresnan et al. </vt:lpstr>
      <vt:lpstr>Bresnan et al.</vt:lpstr>
      <vt:lpstr>Discourse</vt:lpstr>
      <vt:lpstr>Turn-taking</vt:lpstr>
      <vt:lpstr>Turn-taking</vt:lpstr>
      <vt:lpstr>Turn-taking</vt:lpstr>
      <vt:lpstr>Critical discourse analysis</vt:lpstr>
      <vt:lpstr>Critical discourse analysis</vt:lpstr>
      <vt:lpstr>Register</vt:lpstr>
      <vt:lpstr>Genre</vt:lpstr>
      <vt:lpstr>Genre</vt:lpstr>
      <vt:lpstr>Style</vt:lpstr>
      <vt:lpstr>Linked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Corpus Linguistics</dc:title>
  <dc:creator>Adam Tallman</dc:creator>
  <cp:lastModifiedBy>Adam Tallman</cp:lastModifiedBy>
  <cp:revision>13</cp:revision>
  <dcterms:created xsi:type="dcterms:W3CDTF">2023-11-09T14:29:50Z</dcterms:created>
  <dcterms:modified xsi:type="dcterms:W3CDTF">2023-11-10T12:31:43Z</dcterms:modified>
</cp:coreProperties>
</file>