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7" r:id="rId5"/>
    <p:sldId id="398" r:id="rId6"/>
    <p:sldId id="400" r:id="rId7"/>
    <p:sldId id="399" r:id="rId8"/>
    <p:sldId id="402" r:id="rId9"/>
    <p:sldId id="406" r:id="rId10"/>
    <p:sldId id="401" r:id="rId11"/>
    <p:sldId id="403" r:id="rId12"/>
    <p:sldId id="408" r:id="rId13"/>
    <p:sldId id="404" r:id="rId14"/>
    <p:sldId id="405" r:id="rId15"/>
    <p:sldId id="409" r:id="rId16"/>
    <p:sldId id="424" r:id="rId17"/>
    <p:sldId id="425" r:id="rId18"/>
    <p:sldId id="426" r:id="rId19"/>
    <p:sldId id="413" r:id="rId20"/>
    <p:sldId id="407" r:id="rId21"/>
    <p:sldId id="259" r:id="rId22"/>
    <p:sldId id="427" r:id="rId23"/>
    <p:sldId id="428" r:id="rId24"/>
    <p:sldId id="410" r:id="rId25"/>
    <p:sldId id="411" r:id="rId26"/>
    <p:sldId id="412" r:id="rId27"/>
    <p:sldId id="414" r:id="rId28"/>
    <p:sldId id="415" r:id="rId29"/>
    <p:sldId id="416" r:id="rId30"/>
    <p:sldId id="417" r:id="rId31"/>
    <p:sldId id="418" r:id="rId32"/>
    <p:sldId id="419" r:id="rId33"/>
    <p:sldId id="429" r:id="rId34"/>
    <p:sldId id="420" r:id="rId35"/>
    <p:sldId id="430" r:id="rId36"/>
    <p:sldId id="421" r:id="rId37"/>
    <p:sldId id="422" r:id="rId38"/>
    <p:sldId id="423" r:id="rId39"/>
    <p:sldId id="299" r:id="rId40"/>
    <p:sldId id="300" r:id="rId41"/>
    <p:sldId id="302" r:id="rId42"/>
    <p:sldId id="303" r:id="rId43"/>
    <p:sldId id="305" r:id="rId4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5096BE-30A4-4184-96AA-AD33D60C985D}">
          <p14:sldIdLst>
            <p14:sldId id="256"/>
            <p14:sldId id="257"/>
          </p14:sldIdLst>
        </p14:section>
        <p14:section name="Ch.3" id="{2497CEB8-9712-4A93-97C5-9A0508088B48}">
          <p14:sldIdLst>
            <p14:sldId id="258"/>
            <p14:sldId id="397"/>
            <p14:sldId id="398"/>
            <p14:sldId id="400"/>
            <p14:sldId id="399"/>
            <p14:sldId id="402"/>
            <p14:sldId id="406"/>
            <p14:sldId id="401"/>
            <p14:sldId id="403"/>
            <p14:sldId id="408"/>
            <p14:sldId id="404"/>
            <p14:sldId id="405"/>
            <p14:sldId id="409"/>
            <p14:sldId id="424"/>
            <p14:sldId id="425"/>
            <p14:sldId id="426"/>
            <p14:sldId id="413"/>
            <p14:sldId id="407"/>
            <p14:sldId id="259"/>
            <p14:sldId id="427"/>
            <p14:sldId id="428"/>
            <p14:sldId id="410"/>
            <p14:sldId id="411"/>
            <p14:sldId id="412"/>
            <p14:sldId id="414"/>
            <p14:sldId id="415"/>
            <p14:sldId id="416"/>
            <p14:sldId id="417"/>
            <p14:sldId id="418"/>
            <p14:sldId id="419"/>
            <p14:sldId id="429"/>
            <p14:sldId id="420"/>
            <p14:sldId id="430"/>
            <p14:sldId id="421"/>
            <p14:sldId id="422"/>
            <p14:sldId id="423"/>
          </p14:sldIdLst>
        </p14:section>
        <p14:section name="Ch 2 pg 29-40" id="{9430499D-BF58-4959-A413-31A020C332A3}">
          <p14:sldIdLst>
            <p14:sldId id="299"/>
            <p14:sldId id="300"/>
            <p14:sldId id="302"/>
            <p14:sldId id="303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ABAF-0908-A05D-5017-2E1BCAAE9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03F1B-FF11-47F2-507F-155ED39EA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642C-ECCC-51A0-147A-F04BE1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5B5E-D23C-71F3-12B8-6A57BCBC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EF91-410B-C00A-A741-A2EA5630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50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32D-3CFE-D8DE-BF9F-5425B59B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D290B-CBDC-55AF-B833-CA51B4F5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7C95-CD92-0474-9961-5C30E904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249B-12F1-CD98-9317-7BAC80C9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E788-20B2-40BC-C3B7-FEC9441E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338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700BD-1A32-E67A-445A-46840D1D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2AF8A-AD56-0D7F-66D4-50844F391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8D98-666B-7417-B876-FF933AD4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F49E-920C-1244-D7C5-B37E8579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E8DB-432F-1246-C50F-C0FB2C00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3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F3E8-9A19-FC00-8177-D5773DB7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DD46-5AC0-18D8-BCC0-FE2139C1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B207-2059-C3EF-C28E-E5C355C5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A0E6-42C3-6534-B47E-CD8BC7AC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C589-4EA6-7147-D2B0-A1FC8872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65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E6AD-D789-7E07-346A-C2360EF9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23D01-AB53-BE5D-2879-9C91C293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108C-F8BE-EBAC-53AC-9EBC4BC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ADB9A-C142-123B-AF7F-4FA8DC9E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05DC-F94D-9EA1-85AE-71CFC18A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184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25AC-797D-1C52-8FC3-E26C4B5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0CA2-9DAB-539E-4FAB-DF6AEE3B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8227-51C2-D3D2-B8EA-C7B47F3E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FDD2-8E97-E14E-19EF-B7734B7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2AC6-7B4E-A1B2-B606-70BFE842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F0B9F-702A-D8BA-E691-80C76E7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632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8747-B5E9-6061-4BDF-FC94EF5D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3F02E-9A41-632C-F28B-786651B2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BD229-1457-F922-2159-018597796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F5E0D-9A54-3514-2689-4B310D496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B7A1-84AB-6881-FDDF-7530E7281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7698-B057-42EC-60B8-D7F06BC1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81D68-0519-1C2D-A590-E05F2E9A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71388-443D-959E-D352-5D14C186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6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00F-F2AF-C305-1B46-4AFA3590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07F6B-3D95-D1FD-350D-A02313D4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1B95F-6719-435E-218F-F7BBAF42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0A88B-DB7C-EC16-4107-B9AC7506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8704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B6458-719E-CC17-C5B0-3F722341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F04E6-99A5-09DB-A9D2-B611B36D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F13F9-18CE-9EBE-46C3-1C0E51A7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89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2212-B1B4-08BD-D0DF-BED34259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D0B6-7427-091C-AACF-C58C37ED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2B51F-0086-0385-F0A4-C6628E69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EB0B8-43E5-3E43-C7A2-3332A946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5106B-8D8C-1F07-405A-5AC0AC6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34A0B-FC09-EE0C-9973-75F4B6DC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449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3DF5-7901-6ACF-B995-0F1A63CF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C5BC2-04D8-BD06-8B40-7854C757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88C22-1D61-952C-B0E1-EB7BB61A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1B9B-A1C5-CF90-C115-26433960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672C-B566-8885-10FE-9D122852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16442-46C0-0E06-38CB-3F1CEDA0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52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15A6C-E604-9D8A-DC07-A008FA15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0BE1-9F60-90C2-17A7-2195237E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8CC5-420A-0F50-EC8F-4B0CA389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A558-9E64-4A1A-89F2-B5C84C0F8BE0}" type="datetimeFigureOut">
              <a:rPr lang="es-BO" smtClean="0"/>
              <a:t>9/11/2023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9D6B-5730-2DA1-4D38-B6D22D511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9B17-2BF4-71EF-DBE9-7C915A64C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4C840-EB3A-498D-9271-E9E86D494C5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895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n.hum.uva.nl/praat/download_win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3F97-AE8F-3187-11ED-DF4B284F1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Corpus Linguistics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E5369-11CE-0D85-D201-65C2AF446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2023-11-10</a:t>
            </a:r>
          </a:p>
          <a:p>
            <a:r>
              <a:rPr lang="en-CA" dirty="0"/>
              <a:t>Levels of Linguistic Representation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0593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252-F577-F17E-14D2-0880211C16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Phonetic measurements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F658-453C-80DA-84D9-1F647F110D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819646" cy="4351336"/>
          </a:xfrm>
        </p:spPr>
        <p:txBody>
          <a:bodyPr/>
          <a:lstStyle/>
          <a:p>
            <a:pPr lvl="0"/>
            <a:r>
              <a:rPr lang="en-CA"/>
              <a:t>Actual vowel tokens are much more variable</a:t>
            </a:r>
            <a:endParaRPr lang="es-BO"/>
          </a:p>
        </p:txBody>
      </p:sp>
      <p:pic>
        <p:nvPicPr>
          <p:cNvPr id="4" name="Picture 4" descr="A diagram of different letters and numbers&#10;&#10;Description automatically generated">
            <a:extLst>
              <a:ext uri="{FF2B5EF4-FFF2-40B4-BE49-F238E27FC236}">
                <a16:creationId xmlns:a16="http://schemas.microsoft.com/office/drawing/2014/main" id="{5CD71344-937C-299F-9106-16ACBBBC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96" y="2025944"/>
            <a:ext cx="5791196" cy="44669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AA9936C-DD29-9063-5665-BDBF705F02E7}"/>
              </a:ext>
            </a:extLst>
          </p:cNvPr>
          <p:cNvSpPr txBox="1"/>
          <p:nvPr/>
        </p:nvSpPr>
        <p:spPr>
          <a:xfrm>
            <a:off x="838203" y="6123544"/>
            <a:ext cx="530888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https://fass.ubd.edu.bn/research/dusun/vowels3.html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79D8-1286-F440-56A1-80A61F258D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Phonetic measurements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9B62-D299-4B10-BE6C-7552A44D51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53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/>
              <a:t>How does one develop a phonetic annotation? (e.g. know the boundaries between different sounds)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r>
              <a:rPr lang="en-CA"/>
              <a:t>There are acoustic ‘landmarks’ that can be used to segment speech into phones. 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r>
              <a:rPr lang="en-CA"/>
              <a:t>But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r>
              <a:rPr lang="en-CA"/>
              <a:t>Developing a phonetic corpus by hand is very time consuming – which is why people use forced alignment systems.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endParaRPr lang="es-B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6CFD-9E60-6476-E7A3-0C018A0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Morphology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9AE4-55DA-4775-CBF1-64577DCC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Morphemes</a:t>
            </a:r>
          </a:p>
          <a:p>
            <a:r>
              <a:rPr lang="en-CA" dirty="0" err="1"/>
              <a:t>Allomorphy</a:t>
            </a:r>
            <a:endParaRPr lang="en-CA" dirty="0"/>
          </a:p>
          <a:p>
            <a:r>
              <a:rPr lang="en-CA" dirty="0"/>
              <a:t>Rules or schemas</a:t>
            </a:r>
          </a:p>
          <a:p>
            <a:r>
              <a:rPr lang="en-CA" dirty="0"/>
              <a:t>Compositionality</a:t>
            </a:r>
          </a:p>
          <a:p>
            <a:r>
              <a:rPr lang="en-CA" dirty="0"/>
              <a:t>Productivity</a:t>
            </a:r>
          </a:p>
          <a:p>
            <a:pPr lvl="1"/>
            <a:r>
              <a:rPr lang="en-CA" dirty="0"/>
              <a:t>realized, expanded, potential</a:t>
            </a:r>
          </a:p>
          <a:p>
            <a:r>
              <a:rPr lang="es-BO" dirty="0" err="1"/>
              <a:t>Segmentability</a:t>
            </a:r>
            <a:endParaRPr lang="es-BO" dirty="0"/>
          </a:p>
          <a:p>
            <a:r>
              <a:rPr lang="es-BO" dirty="0" err="1"/>
              <a:t>Morphology</a:t>
            </a:r>
            <a:r>
              <a:rPr lang="es-BO" dirty="0"/>
              <a:t> and </a:t>
            </a:r>
            <a:r>
              <a:rPr lang="es-BO" dirty="0" err="1"/>
              <a:t>phonetic</a:t>
            </a:r>
            <a:r>
              <a:rPr lang="es-BO" dirty="0"/>
              <a:t> </a:t>
            </a:r>
            <a:r>
              <a:rPr lang="es-BO" dirty="0" err="1"/>
              <a:t>reduction</a:t>
            </a:r>
            <a:endParaRPr lang="es-BO" dirty="0"/>
          </a:p>
          <a:p>
            <a:r>
              <a:rPr lang="es-BO" dirty="0" err="1"/>
              <a:t>Borrowing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33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6900-A973-B563-1AD7-3A7A4F42B4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Morphology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8A20-B3E6-E200-D552-9EC733FC2A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Morphology is concerned with word internal structure (generally)</a:t>
            </a:r>
          </a:p>
          <a:p>
            <a:pPr lvl="0"/>
            <a:endParaRPr lang="en-CA"/>
          </a:p>
          <a:p>
            <a:pPr lvl="0"/>
            <a:r>
              <a:rPr lang="en-CA"/>
              <a:t>A central concept is the </a:t>
            </a:r>
            <a:r>
              <a:rPr lang="en-CA" b="1"/>
              <a:t>morpheme</a:t>
            </a:r>
            <a:endParaRPr lang="en-CA"/>
          </a:p>
          <a:p>
            <a:pPr lvl="0"/>
            <a:endParaRPr lang="en-CA"/>
          </a:p>
          <a:p>
            <a:pPr lvl="0"/>
            <a:r>
              <a:rPr lang="en-CA"/>
              <a:t>Words are made up of morphemes – morphemes are the smallest meaningful parts of words.</a:t>
            </a:r>
          </a:p>
          <a:p>
            <a:pPr lvl="0"/>
            <a:endParaRPr lang="en-CA"/>
          </a:p>
          <a:p>
            <a:pPr marL="0" lvl="0" indent="0">
              <a:buNone/>
            </a:pPr>
            <a:r>
              <a:rPr lang="en-CA" i="1"/>
              <a:t>complete-ness </a:t>
            </a:r>
            <a:r>
              <a:rPr lang="en-CA"/>
              <a:t>has two morphemes</a:t>
            </a:r>
            <a:endParaRPr lang="en-CA" i="1"/>
          </a:p>
          <a:p>
            <a:pPr lvl="0"/>
            <a:endParaRPr lang="en-CA"/>
          </a:p>
          <a:p>
            <a:pPr lvl="0"/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8800-3736-3B61-1752-1D2C8C29B0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Morphology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1CFE-B64E-BD6A-C45A-1F139A66199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CA"/>
              <a:t>Some other core concepts:</a:t>
            </a:r>
          </a:p>
          <a:p>
            <a:pPr lvl="0">
              <a:lnSpc>
                <a:spcPct val="80000"/>
              </a:lnSpc>
            </a:pPr>
            <a:endParaRPr lang="en-CA"/>
          </a:p>
          <a:p>
            <a:pPr lvl="0">
              <a:lnSpc>
                <a:spcPct val="80000"/>
              </a:lnSpc>
            </a:pPr>
            <a:r>
              <a:rPr lang="en-CA" b="1"/>
              <a:t>Bound: </a:t>
            </a:r>
            <a:r>
              <a:rPr lang="en-CA"/>
              <a:t>Some morphemes are ‘free’ (they can occur on their own) and others are bound (they depend on the appearance of something else to occur)</a:t>
            </a:r>
          </a:p>
          <a:p>
            <a:pPr lvl="0">
              <a:lnSpc>
                <a:spcPct val="80000"/>
              </a:lnSpc>
            </a:pPr>
            <a:endParaRPr lang="en-CA" b="1"/>
          </a:p>
          <a:p>
            <a:pPr lvl="0">
              <a:lnSpc>
                <a:spcPct val="80000"/>
              </a:lnSpc>
            </a:pPr>
            <a:r>
              <a:rPr lang="es-BO" b="1"/>
              <a:t>Roots</a:t>
            </a:r>
            <a:r>
              <a:rPr lang="es-BO"/>
              <a:t>: The base of th Word, e.g. (</a:t>
            </a:r>
            <a:r>
              <a:rPr lang="es-BO" i="1"/>
              <a:t>complete</a:t>
            </a:r>
            <a:r>
              <a:rPr lang="es-BO"/>
              <a:t> in </a:t>
            </a:r>
            <a:r>
              <a:rPr lang="es-BO" i="1"/>
              <a:t>completeness</a:t>
            </a:r>
            <a:r>
              <a:rPr lang="es-BO"/>
              <a:t>)</a:t>
            </a:r>
          </a:p>
          <a:p>
            <a:pPr lvl="0">
              <a:lnSpc>
                <a:spcPct val="80000"/>
              </a:lnSpc>
            </a:pPr>
            <a:endParaRPr lang="es-BO"/>
          </a:p>
          <a:p>
            <a:pPr lvl="0">
              <a:lnSpc>
                <a:spcPct val="80000"/>
              </a:lnSpc>
            </a:pPr>
            <a:r>
              <a:rPr lang="es-BO" b="1"/>
              <a:t>Affixes: </a:t>
            </a:r>
            <a:r>
              <a:rPr lang="es-BO"/>
              <a:t>The bound parts that are modifying the base (</a:t>
            </a:r>
            <a:r>
              <a:rPr lang="es-BO" i="1"/>
              <a:t>-ness </a:t>
            </a:r>
            <a:r>
              <a:rPr lang="es-BO"/>
              <a:t>in </a:t>
            </a:r>
            <a:r>
              <a:rPr lang="es-BO" i="1"/>
              <a:t>completeness</a:t>
            </a:r>
            <a:endParaRPr lang="es-BO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6E23-36BC-F470-6E4C-7F63ADD9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Morphophonology / </a:t>
            </a:r>
            <a:r>
              <a:rPr lang="en-CA" dirty="0" err="1"/>
              <a:t>Allomorphy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13A1-4D20-44FE-E727-AEC5C08C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Morphemes have different realizations depending on context</a:t>
            </a:r>
          </a:p>
          <a:p>
            <a:endParaRPr lang="en-CA" dirty="0"/>
          </a:p>
          <a:p>
            <a:r>
              <a:rPr lang="en-CA" dirty="0"/>
              <a:t>Plural </a:t>
            </a:r>
            <a:r>
              <a:rPr lang="en-CA" i="1" dirty="0"/>
              <a:t>–s </a:t>
            </a:r>
            <a:r>
              <a:rPr lang="en-CA" dirty="0"/>
              <a:t>is realized as </a:t>
            </a:r>
            <a:r>
              <a:rPr lang="en-CA" i="1" dirty="0"/>
              <a:t>–s </a:t>
            </a:r>
            <a:r>
              <a:rPr lang="en-CA" dirty="0"/>
              <a:t>or </a:t>
            </a:r>
            <a:r>
              <a:rPr lang="en-CA" i="1" dirty="0"/>
              <a:t>–z </a:t>
            </a:r>
            <a:r>
              <a:rPr lang="en-CA" dirty="0"/>
              <a:t>or -</a:t>
            </a:r>
            <a:r>
              <a:rPr lang="is-IS" i="1" dirty="0"/>
              <a:t>əz </a:t>
            </a:r>
            <a:r>
              <a:rPr lang="is-IS" dirty="0"/>
              <a:t>depending on the word</a:t>
            </a:r>
          </a:p>
          <a:p>
            <a:endParaRPr lang="is-IS" dirty="0"/>
          </a:p>
          <a:p>
            <a:r>
              <a:rPr lang="is-IS" i="1" dirty="0"/>
              <a:t>dogs </a:t>
            </a:r>
            <a:r>
              <a:rPr lang="is-IS" dirty="0"/>
              <a:t>&gt; </a:t>
            </a:r>
            <a:r>
              <a:rPr lang="en-CA" dirty="0"/>
              <a:t>[</a:t>
            </a:r>
            <a:r>
              <a:rPr lang="en-CA" dirty="0" err="1"/>
              <a:t>dagz</a:t>
            </a:r>
            <a:r>
              <a:rPr lang="en-CA" dirty="0"/>
              <a:t>]; </a:t>
            </a:r>
            <a:r>
              <a:rPr lang="en-CA" i="1" dirty="0"/>
              <a:t>cat </a:t>
            </a:r>
            <a:r>
              <a:rPr lang="en-CA" dirty="0"/>
              <a:t>&gt; [k</a:t>
            </a:r>
            <a:r>
              <a:rPr lang="is-IS" dirty="0"/>
              <a:t>æts]</a:t>
            </a:r>
            <a:endParaRPr lang="es-BO" i="1" dirty="0"/>
          </a:p>
        </p:txBody>
      </p:sp>
    </p:spTree>
    <p:extLst>
      <p:ext uri="{BB962C8B-B14F-4D97-AF65-F5344CB8AC3E}">
        <p14:creationId xmlns:p14="http://schemas.microsoft.com/office/powerpoint/2010/main" val="266953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793A-A0FB-D83C-7BEE-A39EDA4C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Rules or Schemas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D8C2-7952-6E51-B5FE-FCB2593C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There are a few different ways of thinking about the combination of morphological elements</a:t>
            </a:r>
          </a:p>
          <a:p>
            <a:endParaRPr lang="is-IS" dirty="0"/>
          </a:p>
          <a:p>
            <a:r>
              <a:rPr lang="is-IS" dirty="0"/>
              <a:t>Rules: Discrete statements with an input and an output</a:t>
            </a:r>
          </a:p>
          <a:p>
            <a:pPr lvl="1"/>
            <a:r>
              <a:rPr lang="is-IS" dirty="0"/>
              <a:t>Plural rule: X </a:t>
            </a:r>
            <a:r>
              <a:rPr lang="is-I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X+əz</a:t>
            </a:r>
            <a:endParaRPr lang="is-IS" dirty="0"/>
          </a:p>
          <a:p>
            <a:endParaRPr lang="is-IS" dirty="0"/>
          </a:p>
          <a:p>
            <a:r>
              <a:rPr lang="is-IS" dirty="0"/>
              <a:t>Schemas: “Generalization over words having similar patterns and phonological connections“</a:t>
            </a:r>
          </a:p>
          <a:p>
            <a:endParaRPr lang="is-IS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0464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1E60-1750-B1A4-36DC-9622C485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Schemas</a:t>
            </a:r>
            <a:endParaRPr lang="es-B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68F73-DA8B-565F-4ABD-4FA5C117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46" y="872341"/>
            <a:ext cx="6782747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474F-BA0D-D2FB-DEE5-677E7AC4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Schemas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2CD5-A108-036E-FDC6-D783A2FA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The basic idea is that you build new words on </a:t>
            </a:r>
            <a:r>
              <a:rPr lang="is-IS" i="1" dirty="0"/>
              <a:t>analogy </a:t>
            </a:r>
            <a:r>
              <a:rPr lang="is-IS" dirty="0"/>
              <a:t>with other words based  on phonological connections</a:t>
            </a:r>
          </a:p>
          <a:p>
            <a:endParaRPr lang="is-IS" dirty="0"/>
          </a:p>
          <a:p>
            <a:r>
              <a:rPr lang="is-IS" dirty="0"/>
              <a:t>But a schema can be abstract: 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					X-</a:t>
            </a:r>
            <a:r>
              <a:rPr lang="es-BO" dirty="0" err="1"/>
              <a:t>əz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					X-</a:t>
            </a:r>
            <a:r>
              <a:rPr lang="es-BO" dirty="0" err="1"/>
              <a:t>ən</a:t>
            </a:r>
            <a:r>
              <a:rPr lang="es-BO" dirty="0"/>
              <a:t>			plural</a:t>
            </a:r>
          </a:p>
          <a:p>
            <a:pPr marL="0" indent="0">
              <a:buNone/>
            </a:pPr>
            <a:r>
              <a:rPr lang="es-BO" dirty="0"/>
              <a:t>					</a:t>
            </a:r>
            <a:r>
              <a:rPr lang="es-BO" dirty="0" err="1"/>
              <a:t>CʊC~CiC</a:t>
            </a:r>
            <a:endParaRPr lang="es-BO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CD9B237-55FA-999E-32FD-7D3F8526FF33}"/>
              </a:ext>
            </a:extLst>
          </p:cNvPr>
          <p:cNvSpPr/>
          <p:nvPr/>
        </p:nvSpPr>
        <p:spPr>
          <a:xfrm>
            <a:off x="7028597" y="3684896"/>
            <a:ext cx="859809" cy="14739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072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DAD9-F1FF-0690-FBC7-61F6B800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Compositionality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52A1-32DB-F20F-0681-4E2C3EBE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Words vary in terms of how </a:t>
            </a:r>
            <a:r>
              <a:rPr lang="is-IS" i="1" dirty="0"/>
              <a:t>compositional</a:t>
            </a:r>
            <a:r>
              <a:rPr lang="is-IS" dirty="0"/>
              <a:t> they </a:t>
            </a:r>
          </a:p>
          <a:p>
            <a:endParaRPr lang="is-IS" dirty="0"/>
          </a:p>
          <a:p>
            <a:r>
              <a:rPr lang="is-IS" dirty="0"/>
              <a:t>How easy it is to discern the meaning of the whole from the parts</a:t>
            </a:r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i="1" dirty="0"/>
              <a:t>hot dog </a:t>
            </a:r>
            <a:r>
              <a:rPr lang="is-IS" dirty="0"/>
              <a:t>not very compositional</a:t>
            </a:r>
            <a:r>
              <a:rPr lang="is-IS" i="1" dirty="0"/>
              <a:t> </a:t>
            </a:r>
            <a:endParaRPr lang="es-BO" i="1" dirty="0"/>
          </a:p>
        </p:txBody>
      </p:sp>
      <p:pic>
        <p:nvPicPr>
          <p:cNvPr id="5" name="Picture 4" descr="A hot dog with mustard on it&#10;&#10;Description automatically generated">
            <a:extLst>
              <a:ext uri="{FF2B5EF4-FFF2-40B4-BE49-F238E27FC236}">
                <a16:creationId xmlns:a16="http://schemas.microsoft.com/office/drawing/2014/main" id="{B3026ED7-C7FD-9D2C-442B-22C2FD807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72" y="3253581"/>
            <a:ext cx="3057525" cy="1495425"/>
          </a:xfrm>
          <a:prstGeom prst="rect">
            <a:avLst/>
          </a:prstGeom>
        </p:spPr>
      </p:pic>
      <p:pic>
        <p:nvPicPr>
          <p:cNvPr id="7" name="Picture 6" descr="Two dogs standing on grass&#10;&#10;Description automatically generated">
            <a:extLst>
              <a:ext uri="{FF2B5EF4-FFF2-40B4-BE49-F238E27FC236}">
                <a16:creationId xmlns:a16="http://schemas.microsoft.com/office/drawing/2014/main" id="{662EFF08-47C5-E3B6-039E-133A086DF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17" y="4968394"/>
            <a:ext cx="2834409" cy="18896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5A81A-D3EC-F223-8E94-04FD5907E8DA}"/>
              </a:ext>
            </a:extLst>
          </p:cNvPr>
          <p:cNvCxnSpPr/>
          <p:nvPr/>
        </p:nvCxnSpPr>
        <p:spPr>
          <a:xfrm flipV="1">
            <a:off x="5495636" y="4285673"/>
            <a:ext cx="1440873" cy="68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E4C0-6639-764F-823B-A18B8B65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class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AE5B-24E3-2EC6-B634-A5E2D1AF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Sample &amp; Population</a:t>
            </a:r>
          </a:p>
          <a:p>
            <a:r>
              <a:rPr lang="en-CA" dirty="0"/>
              <a:t>Skewing &amp; Balance</a:t>
            </a:r>
          </a:p>
          <a:p>
            <a:r>
              <a:rPr lang="en-CA" dirty="0"/>
              <a:t>Parameters of a corpus</a:t>
            </a:r>
          </a:p>
          <a:p>
            <a:pPr lvl="1"/>
            <a:r>
              <a:rPr lang="en-CA" dirty="0"/>
              <a:t>Representativeness, Spontaneity, Routinization, Saturation</a:t>
            </a:r>
          </a:p>
          <a:p>
            <a:r>
              <a:rPr lang="es-BO" dirty="0" err="1"/>
              <a:t>Variants</a:t>
            </a:r>
            <a:r>
              <a:rPr lang="es-BO" dirty="0"/>
              <a:t>, lexical vs. </a:t>
            </a:r>
            <a:r>
              <a:rPr lang="es-BO" dirty="0" err="1"/>
              <a:t>external</a:t>
            </a:r>
            <a:r>
              <a:rPr lang="es-BO" dirty="0"/>
              <a:t> </a:t>
            </a:r>
            <a:r>
              <a:rPr lang="es-BO" dirty="0" err="1"/>
              <a:t>conditioning</a:t>
            </a:r>
            <a:endParaRPr lang="es-BO" dirty="0"/>
          </a:p>
          <a:p>
            <a:r>
              <a:rPr lang="es-BO" dirty="0"/>
              <a:t>Lexical </a:t>
            </a:r>
            <a:r>
              <a:rPr lang="es-BO" dirty="0" err="1"/>
              <a:t>semantics</a:t>
            </a:r>
            <a:endParaRPr lang="es-BO" dirty="0"/>
          </a:p>
          <a:p>
            <a:r>
              <a:rPr lang="es-BO" dirty="0" err="1"/>
              <a:t>Synonyms</a:t>
            </a:r>
            <a:r>
              <a:rPr lang="es-BO" dirty="0"/>
              <a:t> and </a:t>
            </a:r>
            <a:r>
              <a:rPr lang="es-BO" dirty="0" err="1"/>
              <a:t>meaning</a:t>
            </a:r>
            <a:r>
              <a:rPr lang="es-BO" dirty="0"/>
              <a:t> </a:t>
            </a:r>
            <a:r>
              <a:rPr lang="es-BO" dirty="0" err="1"/>
              <a:t>clusters</a:t>
            </a:r>
            <a:endParaRPr lang="es-BO" dirty="0"/>
          </a:p>
          <a:p>
            <a:r>
              <a:rPr lang="es-BO" dirty="0" err="1"/>
              <a:t>Review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concepts</a:t>
            </a:r>
            <a:r>
              <a:rPr lang="es-BO" dirty="0"/>
              <a:t> </a:t>
            </a:r>
            <a:r>
              <a:rPr lang="es-BO" dirty="0" err="1"/>
              <a:t>from</a:t>
            </a:r>
            <a:r>
              <a:rPr lang="es-BO" dirty="0"/>
              <a:t> </a:t>
            </a:r>
            <a:r>
              <a:rPr lang="es-BO" dirty="0" err="1"/>
              <a:t>phonology</a:t>
            </a:r>
            <a:r>
              <a:rPr lang="es-BO" dirty="0"/>
              <a:t> / </a:t>
            </a:r>
            <a:r>
              <a:rPr lang="es-BO" dirty="0" err="1"/>
              <a:t>phonetics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7011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1120-FAE3-0076-151F-B90C303172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Morphological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1AA8-EC23-3882-22E4-1123CBFB06F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Morphemes vary in terms of their productivity.</a:t>
            </a:r>
          </a:p>
          <a:p>
            <a:pPr lvl="0"/>
            <a:endParaRPr lang="en-CA"/>
          </a:p>
          <a:p>
            <a:pPr lvl="0"/>
            <a:r>
              <a:rPr lang="en-CA"/>
              <a:t>Some morphemes like </a:t>
            </a:r>
            <a:r>
              <a:rPr lang="en-CA" i="1"/>
              <a:t>–ness </a:t>
            </a:r>
            <a:r>
              <a:rPr lang="en-CA"/>
              <a:t>are highly productive</a:t>
            </a:r>
          </a:p>
          <a:p>
            <a:pPr lvl="0"/>
            <a:endParaRPr lang="en-CA"/>
          </a:p>
          <a:p>
            <a:pPr lvl="0"/>
            <a:r>
              <a:rPr lang="es-BO"/>
              <a:t>Others like </a:t>
            </a:r>
            <a:r>
              <a:rPr lang="es-BO" i="1"/>
              <a:t>–th </a:t>
            </a:r>
            <a:r>
              <a:rPr lang="es-BO"/>
              <a:t>in </a:t>
            </a:r>
            <a:r>
              <a:rPr lang="es-BO" i="1"/>
              <a:t>warmth </a:t>
            </a:r>
            <a:r>
              <a:rPr lang="es-BO"/>
              <a:t>only occur with a small number of forms.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AFA2-5C16-8B65-3DA3-9836C393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Morphological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8E37-D5FA-0E37-39E4-277DBE0E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b="1" dirty="0"/>
              <a:t>Realized productivity</a:t>
            </a:r>
            <a:r>
              <a:rPr lang="is-IS" dirty="0"/>
              <a:t>: high memberships (lots of words have this morpheme)</a:t>
            </a:r>
          </a:p>
          <a:p>
            <a:endParaRPr lang="is-IS" dirty="0"/>
          </a:p>
          <a:p>
            <a:r>
              <a:rPr lang="is-IS" b="1" dirty="0"/>
              <a:t>Expanded productivity</a:t>
            </a:r>
            <a:r>
              <a:rPr lang="is-IS" dirty="0"/>
              <a:t>: growing memberships (new words use this morpheme)</a:t>
            </a:r>
          </a:p>
          <a:p>
            <a:endParaRPr lang="is-IS" dirty="0"/>
          </a:p>
          <a:p>
            <a:r>
              <a:rPr lang="is-IS" b="1" dirty="0"/>
              <a:t>Potential productivity</a:t>
            </a:r>
            <a:r>
              <a:rPr lang="is-IS" dirty="0"/>
              <a:t>: we think it could be used with lots of words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8869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actory outline">
            <a:extLst>
              <a:ext uri="{FF2B5EF4-FFF2-40B4-BE49-F238E27FC236}">
                <a16:creationId xmlns:a16="http://schemas.microsoft.com/office/drawing/2014/main" id="{623FEDC5-45CA-4CEB-837B-B52CAB80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132" y="5264834"/>
            <a:ext cx="914400" cy="914400"/>
          </a:xfrm>
          <a:prstGeom prst="rect">
            <a:avLst/>
          </a:prstGeom>
        </p:spPr>
      </p:pic>
      <p:pic>
        <p:nvPicPr>
          <p:cNvPr id="6" name="Graphic 5" descr="Factory outline">
            <a:extLst>
              <a:ext uri="{FF2B5EF4-FFF2-40B4-BE49-F238E27FC236}">
                <a16:creationId xmlns:a16="http://schemas.microsoft.com/office/drawing/2014/main" id="{F2D70935-D0EC-D8D9-4E6A-74E6DB17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9532" y="4643511"/>
            <a:ext cx="914400" cy="914400"/>
          </a:xfrm>
          <a:prstGeom prst="rect">
            <a:avLst/>
          </a:prstGeom>
        </p:spPr>
      </p:pic>
      <p:pic>
        <p:nvPicPr>
          <p:cNvPr id="7" name="Graphic 6" descr="Factory outline">
            <a:extLst>
              <a:ext uri="{FF2B5EF4-FFF2-40B4-BE49-F238E27FC236}">
                <a16:creationId xmlns:a16="http://schemas.microsoft.com/office/drawing/2014/main" id="{5F2BE402-B0E2-2863-9DCD-B53774766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132" y="4039773"/>
            <a:ext cx="914400" cy="914400"/>
          </a:xfrm>
          <a:prstGeom prst="rect">
            <a:avLst/>
          </a:prstGeom>
        </p:spPr>
      </p:pic>
      <p:pic>
        <p:nvPicPr>
          <p:cNvPr id="8" name="Graphic 7" descr="Factory outline">
            <a:extLst>
              <a:ext uri="{FF2B5EF4-FFF2-40B4-BE49-F238E27FC236}">
                <a16:creationId xmlns:a16="http://schemas.microsoft.com/office/drawing/2014/main" id="{6121618F-F996-C21C-B839-65972A5F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9532" y="3582573"/>
            <a:ext cx="914400" cy="914400"/>
          </a:xfrm>
          <a:prstGeom prst="rect">
            <a:avLst/>
          </a:prstGeo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3E3AD2FC-6CAE-3FBD-454A-AF4DEB5FE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932" y="5264834"/>
            <a:ext cx="914400" cy="914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8B40EF-1479-DA23-4C2C-43E22366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2835"/>
            <a:ext cx="10515600" cy="3126277"/>
          </a:xfrm>
        </p:spPr>
        <p:txBody>
          <a:bodyPr>
            <a:normAutofit lnSpcReduction="10000"/>
          </a:bodyPr>
          <a:lstStyle/>
          <a:p>
            <a:r>
              <a:rPr lang="is-IS" dirty="0"/>
              <a:t>Different notions of productivity based on analogies with economics</a:t>
            </a:r>
          </a:p>
          <a:p>
            <a:endParaRPr lang="is-IS" dirty="0"/>
          </a:p>
          <a:p>
            <a:r>
              <a:rPr lang="is-IS" dirty="0"/>
              <a:t>Realized productivity: how much has been produced in the past (production)</a:t>
            </a:r>
          </a:p>
          <a:p>
            <a:endParaRPr lang="is-IS" dirty="0"/>
          </a:p>
          <a:p>
            <a:r>
              <a:rPr lang="is-IS" dirty="0"/>
              <a:t>Expanding productivity: based on changes in what is produced over time (profit)</a:t>
            </a:r>
          </a:p>
          <a:p>
            <a:endParaRPr lang="es-B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25BE1D-45DF-839A-8BEC-68243E155FD5}"/>
              </a:ext>
            </a:extLst>
          </p:cNvPr>
          <p:cNvSpPr txBox="1">
            <a:spLocks/>
          </p:cNvSpPr>
          <p:nvPr/>
        </p:nvSpPr>
        <p:spPr>
          <a:xfrm>
            <a:off x="4888524" y="3729112"/>
            <a:ext cx="6098344" cy="281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b="1" dirty="0"/>
              <a:t>Potential productivity</a:t>
            </a:r>
            <a:r>
              <a:rPr lang="is-IS" dirty="0"/>
              <a:t>: based on how crowded the market it is ... </a:t>
            </a:r>
          </a:p>
          <a:p>
            <a:endParaRPr lang="is-IS" dirty="0"/>
          </a:p>
          <a:p>
            <a:r>
              <a:rPr lang="is-IS" dirty="0"/>
              <a:t>potential productivity can be determined by saturation of competing morphological schemas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14981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6A75-FCBC-5B99-47AF-C38CECF9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Realized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68D3-E34E-3D8C-B208-EB4A9096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Should we measure realized productivity in terms of token or type frequency?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5487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AE27-A69A-4DBF-C662-9C6C4D45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Realized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BB7F-BB98-51BA-D33E-8ACD36A8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It is measured by type-frequency of the schema</a:t>
            </a:r>
          </a:p>
          <a:p>
            <a:endParaRPr lang="is-IS" dirty="0"/>
          </a:p>
          <a:p>
            <a:r>
              <a:rPr lang="is-IS" dirty="0"/>
              <a:t>Productive categories have a large number of low-frequency forms</a:t>
            </a:r>
          </a:p>
          <a:p>
            <a:pPr lvl="1"/>
            <a:r>
              <a:rPr lang="is-IS" i="1" dirty="0"/>
              <a:t>exoticize~exoticized</a:t>
            </a:r>
          </a:p>
          <a:p>
            <a:endParaRPr lang="is-IS" dirty="0"/>
          </a:p>
          <a:p>
            <a:r>
              <a:rPr lang="is-IS" dirty="0"/>
              <a:t>Unproductive categories tend to contain many high-frequency forms</a:t>
            </a:r>
          </a:p>
          <a:p>
            <a:pPr lvl="1"/>
            <a:r>
              <a:rPr lang="is-IS" i="1" dirty="0"/>
              <a:t>keep~kept, sleep~slept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33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E5C9-D81F-89EE-7882-DCB763DF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Expanding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DF07-0FDB-99F0-6E95-66D709B1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Expanded productivity is based an inherently diachronic concept</a:t>
            </a:r>
          </a:p>
          <a:p>
            <a:endParaRPr lang="is-IS" dirty="0"/>
          </a:p>
          <a:p>
            <a:r>
              <a:rPr lang="is-IS" dirty="0"/>
              <a:t>It can be measured by how many </a:t>
            </a:r>
            <a:r>
              <a:rPr lang="is-IS" i="1" dirty="0"/>
              <a:t>hapax legomena</a:t>
            </a:r>
            <a:r>
              <a:rPr lang="is-IS" dirty="0"/>
              <a:t> appear in corpora </a:t>
            </a:r>
          </a:p>
          <a:p>
            <a:endParaRPr lang="is-IS" dirty="0"/>
          </a:p>
          <a:p>
            <a:r>
              <a:rPr lang="is-IS" b="1" i="1" dirty="0"/>
              <a:t>Hapax legomena: </a:t>
            </a:r>
            <a:r>
              <a:rPr lang="is-IS" dirty="0"/>
              <a:t>Forms that only appear once</a:t>
            </a:r>
          </a:p>
          <a:p>
            <a:pPr lvl="1"/>
            <a:r>
              <a:rPr lang="is-IS" dirty="0"/>
              <a:t>(e.g. </a:t>
            </a:r>
            <a:r>
              <a:rPr lang="is-IS" i="1" dirty="0"/>
              <a:t>flother</a:t>
            </a:r>
            <a:r>
              <a:rPr lang="is-IS" dirty="0"/>
              <a:t>, as a synonym for snowflake)</a:t>
            </a:r>
          </a:p>
          <a:p>
            <a:pPr lvl="1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329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349B-54E1-CDCE-3F27-6604AF5B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Potential productivity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8CE9-3346-63D6-638A-68A9309A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Morphological schemas encode categories</a:t>
            </a:r>
          </a:p>
          <a:p>
            <a:endParaRPr lang="is-IS" dirty="0"/>
          </a:p>
          <a:p>
            <a:r>
              <a:rPr lang="is-IS" dirty="0"/>
              <a:t>Morphological schemas can be more or less saturated with respect to a category</a:t>
            </a:r>
          </a:p>
          <a:p>
            <a:endParaRPr lang="is-IS" dirty="0"/>
          </a:p>
          <a:p>
            <a:r>
              <a:rPr lang="is-IS" dirty="0"/>
              <a:t>This is measured by hapax legomena divided by the total number of tokens of the category that a morphological schema encodes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4633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E64E-E063-F558-6775-726F51DC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Segmentability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3916-753B-A09E-324B-4566AEDA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Morphological forms can be more or less segmentable by speakers/hearers</a:t>
            </a:r>
          </a:p>
          <a:p>
            <a:endParaRPr lang="is-IS" dirty="0"/>
          </a:p>
          <a:p>
            <a:r>
              <a:rPr lang="is-IS" dirty="0"/>
              <a:t>The idea is that when you hear a word you, you can either hear it holistically or into pieces.</a:t>
            </a:r>
          </a:p>
          <a:p>
            <a:endParaRPr lang="is-IS" dirty="0"/>
          </a:p>
          <a:p>
            <a:r>
              <a:rPr lang="is-IS" dirty="0"/>
              <a:t>The less frequent the word form is in relation to the pieces that make it up, the more segmentable it is</a:t>
            </a:r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49886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5D11-E34E-44C8-DAA3-C8174A15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Morphology and phonetic reduction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7A14-FDA3-CD7D-CEF9-7EF3E494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s-IS" dirty="0"/>
              <a:t>As words become more frequent they become pronunced faster (they undergo phonetic reduction)</a:t>
            </a:r>
          </a:p>
          <a:p>
            <a:endParaRPr lang="is-IS" dirty="0"/>
          </a:p>
          <a:p>
            <a:r>
              <a:rPr lang="is-IS" dirty="0"/>
              <a:t>Such processes of reduction can decrease segmentability even further. 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“Some words are reduced to such an extent that a faithful orthographic transcription would be very different from the orthographic norm. An example from Dutch is the word </a:t>
            </a:r>
            <a:r>
              <a:rPr lang="is-IS" i="1" dirty="0"/>
              <a:t>mogelijk </a:t>
            </a:r>
            <a:r>
              <a:rPr lang="is-IS" dirty="0"/>
              <a:t>‚possible‘ which can be pronounced not only as [moxələk] but also as [moxək, [molək], or even as [mok]“ (Keune et al. 2004)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11757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83D1-E7D9-3F99-1878-CAC6AE67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Borrowing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555D-3D8B-D60D-5A7F-B3C5C7B0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3422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826C-A735-A4D6-39DF-12262A31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class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27DED-0013-9A57-1939-85C62CD0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Phonetics</a:t>
            </a:r>
          </a:p>
          <a:p>
            <a:r>
              <a:rPr lang="en-CA" dirty="0"/>
              <a:t>Morphology</a:t>
            </a:r>
          </a:p>
          <a:p>
            <a:r>
              <a:rPr lang="en-CA" dirty="0"/>
              <a:t>Syntax</a:t>
            </a:r>
          </a:p>
          <a:p>
            <a:r>
              <a:rPr lang="en-CA" dirty="0"/>
              <a:t>Discourse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598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3A53-2DCE-8877-1897-A315B7C3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Syntax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B60A-C693-75D9-21D7-669B35A8B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Concepts in syntax:</a:t>
            </a:r>
          </a:p>
          <a:p>
            <a:pPr lvl="1"/>
            <a:r>
              <a:rPr lang="es-BO" dirty="0" err="1"/>
              <a:t>constituents</a:t>
            </a:r>
            <a:endParaRPr lang="es-BO" dirty="0"/>
          </a:p>
          <a:p>
            <a:pPr lvl="1"/>
            <a:r>
              <a:rPr lang="es-BO" dirty="0" err="1"/>
              <a:t>phrases</a:t>
            </a:r>
            <a:r>
              <a:rPr lang="es-BO" dirty="0"/>
              <a:t>, </a:t>
            </a:r>
            <a:r>
              <a:rPr lang="es-BO" dirty="0" err="1"/>
              <a:t>clauses</a:t>
            </a:r>
            <a:endParaRPr lang="es-BO" dirty="0"/>
          </a:p>
          <a:p>
            <a:pPr lvl="1"/>
            <a:r>
              <a:rPr lang="es-BO" dirty="0" err="1"/>
              <a:t>order</a:t>
            </a:r>
            <a:endParaRPr lang="es-BO" dirty="0"/>
          </a:p>
          <a:p>
            <a:pPr lvl="1"/>
            <a:r>
              <a:rPr lang="es-BO" dirty="0"/>
              <a:t>gramatical </a:t>
            </a:r>
            <a:r>
              <a:rPr lang="es-BO" dirty="0" err="1"/>
              <a:t>relations</a:t>
            </a:r>
            <a:endParaRPr lang="es-BO" dirty="0"/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329995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C7E5-6EC5-73FE-2D18-5ED4CF55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Words, phrases and constituents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A1F1-2581-F06D-40BC-2068FA74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676"/>
          </a:xfrm>
        </p:spPr>
        <p:txBody>
          <a:bodyPr/>
          <a:lstStyle/>
          <a:p>
            <a:r>
              <a:rPr lang="is-IS" dirty="0"/>
              <a:t>Sentences are not just strings of words but have constituent structure</a:t>
            </a:r>
            <a:endParaRPr lang="es-B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809CB-EFAF-1A2A-5A80-A187858A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92" y="2429301"/>
            <a:ext cx="5179074" cy="42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15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72C7-56CA-D5E3-1FBB-37C0749C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Grammatical relations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24A0-96D3-0753-151D-E8C254B0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221"/>
          </a:xfrm>
        </p:spPr>
        <p:txBody>
          <a:bodyPr/>
          <a:lstStyle/>
          <a:p>
            <a:r>
              <a:rPr lang="is-IS" dirty="0"/>
              <a:t>Grammatical relations refer to subject, object, indirect object etc...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C90FE-61BB-99C9-F809-4A05F7D9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08" y="2969130"/>
            <a:ext cx="4460563" cy="36980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0C7EAE3-E92B-9BCE-CAC0-C4E31FA8EEF5}"/>
              </a:ext>
            </a:extLst>
          </p:cNvPr>
          <p:cNvSpPr/>
          <p:nvPr/>
        </p:nvSpPr>
        <p:spPr>
          <a:xfrm>
            <a:off x="3562065" y="3630304"/>
            <a:ext cx="1160060" cy="10781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31F24E-B0BF-DC45-7BB0-5FC943F06D48}"/>
              </a:ext>
            </a:extLst>
          </p:cNvPr>
          <p:cNvSpPr/>
          <p:nvPr/>
        </p:nvSpPr>
        <p:spPr>
          <a:xfrm>
            <a:off x="6389448" y="4279079"/>
            <a:ext cx="1160060" cy="10781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72499-4368-7625-E162-24F07AA9CD31}"/>
              </a:ext>
            </a:extLst>
          </p:cNvPr>
          <p:cNvSpPr txBox="1"/>
          <p:nvPr/>
        </p:nvSpPr>
        <p:spPr>
          <a:xfrm>
            <a:off x="2892924" y="326097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Subject</a:t>
            </a:r>
            <a:endParaRPr lang="es-B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D3D1E-C826-4746-74CE-AB7D6A3DCC98}"/>
              </a:ext>
            </a:extLst>
          </p:cNvPr>
          <p:cNvSpPr txBox="1"/>
          <p:nvPr/>
        </p:nvSpPr>
        <p:spPr>
          <a:xfrm>
            <a:off x="7466430" y="416939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Object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14993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7AEA65-630E-9A44-A6BA-8FB689C1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4" y="1579963"/>
            <a:ext cx="4460563" cy="3698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1B537-5BFA-C94C-9C14-9B1FAD9E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9963"/>
            <a:ext cx="5661637" cy="44971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8C714A-7DCF-EFAB-8BD9-C4B282C42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5" y="462739"/>
            <a:ext cx="10515600" cy="6088186"/>
          </a:xfrm>
        </p:spPr>
        <p:txBody>
          <a:bodyPr>
            <a:normAutofit lnSpcReduction="10000"/>
          </a:bodyPr>
          <a:lstStyle/>
          <a:p>
            <a:r>
              <a:rPr lang="is-IS" dirty="0"/>
              <a:t>Syntax can frame the same events or situations in different ways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Why?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09980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E16F-5066-E194-829D-9526B16E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Bresnan et al.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A630-2FE7-07E6-A1C2-2C2A633B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Bresnan et al. studied the dative alternation.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		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/>
              <a:t>Josh gave toys to the children</a:t>
            </a:r>
          </a:p>
          <a:p>
            <a:pPr marL="0" indent="0">
              <a:buNone/>
            </a:pPr>
            <a:r>
              <a:rPr lang="is-IS" i="1" dirty="0"/>
              <a:t>		       </a:t>
            </a:r>
            <a:r>
              <a:rPr lang="is-IS" dirty="0"/>
              <a:t>NP   PP</a:t>
            </a:r>
          </a:p>
          <a:p>
            <a:pPr marL="0" indent="0">
              <a:buNone/>
            </a:pPr>
            <a:endParaRPr lang="is-IS" i="1" dirty="0"/>
          </a:p>
          <a:p>
            <a:pPr marL="0" indent="0">
              <a:buNone/>
            </a:pPr>
            <a:r>
              <a:rPr lang="is-IS" i="1" dirty="0"/>
              <a:t>	Josh have the children the toys</a:t>
            </a:r>
            <a:endParaRPr lang="is-IS" dirty="0"/>
          </a:p>
          <a:p>
            <a:pPr marL="0" indent="0">
              <a:buNone/>
            </a:pPr>
            <a:r>
              <a:rPr lang="es-BO" dirty="0"/>
              <a:t>		       NP                 </a:t>
            </a:r>
            <a:r>
              <a:rPr lang="es-BO" dirty="0" err="1"/>
              <a:t>NP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30464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C764-EBBF-51E9-74CF-655E9ED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Bresnan et al.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AE81-B3A2-4FB6-67BC-2EB7E0FE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People had tried to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75270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76BA-5679-22A6-6738-E19ECB66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Discourse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C1BF-5FB7-FCA0-4AB0-4C368862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Turn-taking</a:t>
            </a:r>
          </a:p>
          <a:p>
            <a:r>
              <a:rPr lang="is-IS" dirty="0"/>
              <a:t>Conversational analysis</a:t>
            </a:r>
          </a:p>
          <a:p>
            <a:r>
              <a:rPr lang="is-IS" dirty="0"/>
              <a:t>Critical discourse analysis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61820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E9AC-B6E1-CDF0-D279-1528BBAD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Turn-taking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E48F-5114-FB71-BF95-41941B7F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Turk-taking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05733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0D80-AE4A-B332-907E-C32DE74E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Critical discourse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09F9-F1A5-1A69-EC83-9B7F54EB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49394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3474-3511-20E3-BF18-80D5644E77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Register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1695-2CF7-8C38-2EC1-959B404091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644490" cy="4351336"/>
          </a:xfrm>
        </p:spPr>
        <p:txBody>
          <a:bodyPr/>
          <a:lstStyle/>
          <a:p>
            <a:pPr lvl="0"/>
            <a:r>
              <a:rPr lang="en-CA" b="1"/>
              <a:t>mode: </a:t>
            </a:r>
            <a:r>
              <a:rPr lang="en-CA"/>
              <a:t>spoken versus signed</a:t>
            </a:r>
          </a:p>
          <a:p>
            <a:pPr lvl="0"/>
            <a:endParaRPr lang="en-CA" b="1"/>
          </a:p>
          <a:p>
            <a:pPr lvl="0"/>
            <a:r>
              <a:rPr lang="en-CA" b="1"/>
              <a:t>participants: </a:t>
            </a:r>
            <a:r>
              <a:rPr lang="en-CA"/>
              <a:t>who are the people involved and what relationships do they have to one another</a:t>
            </a:r>
          </a:p>
          <a:p>
            <a:pPr lvl="0"/>
            <a:endParaRPr lang="en-CA" b="1"/>
          </a:p>
          <a:p>
            <a:pPr lvl="0"/>
            <a:r>
              <a:rPr lang="en-CA" b="1"/>
              <a:t>communicative purpose: </a:t>
            </a:r>
            <a:r>
              <a:rPr lang="en-CA"/>
              <a:t>why are you talking to one another</a:t>
            </a:r>
            <a:endParaRPr lang="es-BO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E9FE68-9A4B-60AC-0712-D85D293D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21" y="871633"/>
            <a:ext cx="4813483" cy="32451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CAD1ABC2-8217-7088-A494-C50AF8CC9E97}"/>
              </a:ext>
            </a:extLst>
          </p:cNvPr>
          <p:cNvSpPr txBox="1"/>
          <p:nvPr/>
        </p:nvSpPr>
        <p:spPr>
          <a:xfrm>
            <a:off x="6482684" y="4251676"/>
            <a:ext cx="609372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https://en.wikipedia.org/wiki/American_Sign_Language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705C-70FE-036B-9E67-EA6682601E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s-IS"/>
              <a:t>Praat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924D-31C6-9E07-5527-B782DDE8404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website: </a:t>
            </a:r>
            <a:r>
              <a:rPr lang="is-IS">
                <a:hlinkClick r:id="rId2"/>
              </a:rPr>
              <a:t>https://www.fon.hum.uva.nl/praat/download_win.html</a:t>
            </a:r>
            <a:endParaRPr lang="is-IS"/>
          </a:p>
          <a:p>
            <a:pPr lvl="0"/>
            <a:endParaRPr lang="is-IS"/>
          </a:p>
          <a:p>
            <a:pPr lvl="0"/>
            <a:endParaRPr lang="is-IS"/>
          </a:p>
          <a:p>
            <a:pPr lvl="0"/>
            <a:endParaRPr lang="is-IS"/>
          </a:p>
          <a:p>
            <a:pPr lvl="0"/>
            <a:endParaRPr lang="es-BO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CBEC-9911-582E-374A-29F2E5BF71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Genre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B832-5BF0-DB49-4EB2-C1C10C5F7C6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A genre is defined by linguistic features that are conventionally used with it.</a:t>
            </a:r>
          </a:p>
          <a:p>
            <a:pPr lvl="0"/>
            <a:endParaRPr lang="en-CA"/>
          </a:p>
          <a:p>
            <a:pPr lvl="0"/>
            <a:r>
              <a:rPr lang="en-CA"/>
              <a:t>Prose writing, poetry, fairy tales</a:t>
            </a:r>
          </a:p>
          <a:p>
            <a:pPr lvl="0"/>
            <a:endParaRPr lang="en-CA"/>
          </a:p>
          <a:p>
            <a:pPr lvl="0"/>
            <a:r>
              <a:rPr lang="en-CA"/>
              <a:t>Note that genres are culturally specific (they usually have names)</a:t>
            </a:r>
          </a:p>
          <a:p>
            <a:pPr lvl="0"/>
            <a:endParaRPr lang="en-CA"/>
          </a:p>
          <a:p>
            <a:pPr lvl="0"/>
            <a:r>
              <a:rPr lang="en-CA" b="1"/>
              <a:t>Genre marker: </a:t>
            </a:r>
            <a:r>
              <a:rPr lang="en-CA"/>
              <a:t> A specific property that marks off a genre </a:t>
            </a:r>
            <a:endParaRPr lang="es-BO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7C15-5FD5-9113-1D8E-13CC274947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Genre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E58E-459F-A89D-3053-9C3984E91C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500719"/>
          </a:xfrm>
        </p:spPr>
        <p:txBody>
          <a:bodyPr/>
          <a:lstStyle/>
          <a:p>
            <a:pPr lvl="0"/>
            <a:r>
              <a:rPr lang="en-CA"/>
              <a:t>In Ch</a:t>
            </a:r>
            <a:r>
              <a:rPr lang="es-ES"/>
              <a:t>ácobo there is a specific </a:t>
            </a:r>
            <a:r>
              <a:rPr lang="en-CA"/>
              <a:t>‘male joking genre’ of speech, which is characterized heavily by the liberal use of adjectivalizers.</a:t>
            </a:r>
          </a:p>
          <a:p>
            <a:pPr lvl="0"/>
            <a:r>
              <a:rPr lang="en-CA"/>
              <a:t>Typically between men drinking chicha</a:t>
            </a:r>
          </a:p>
          <a:p>
            <a:pPr lvl="0"/>
            <a:r>
              <a:rPr lang="es-BO"/>
              <a:t>Some sentences which appear in this context are judged unacceptable or ungrammatical outside of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28097-62F4-ED86-23DD-8B48452E8AA5}"/>
              </a:ext>
            </a:extLst>
          </p:cNvPr>
          <p:cNvSpPr txBox="1"/>
          <p:nvPr/>
        </p:nvSpPr>
        <p:spPr>
          <a:xfrm>
            <a:off x="1078169" y="5063316"/>
            <a:ext cx="728790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</a:t>
            </a:r>
            <a:r>
              <a:rPr lang="smn-FI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ënë </a:t>
            </a: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pohi=xëni mia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chicha shit-ter you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“You are a habitual chicha shitter.”</a:t>
            </a:r>
            <a:endParaRPr lang="es-BO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78CC-0AEF-A21B-FD1A-70529ECFC8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D6BE-F9C5-9E09-FB4F-BE2729A5BE0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Like genre but about individuals:</a:t>
            </a:r>
          </a:p>
          <a:p>
            <a:pPr lvl="0"/>
            <a:endParaRPr lang="en-CA"/>
          </a:p>
          <a:p>
            <a:pPr lvl="0"/>
            <a:r>
              <a:rPr lang="en-CA"/>
              <a:t>Some people just use certain constructions more than others</a:t>
            </a:r>
          </a:p>
          <a:p>
            <a:pPr lvl="0"/>
            <a:endParaRPr lang="en-CA"/>
          </a:p>
          <a:p>
            <a:pPr lvl="0"/>
            <a:r>
              <a:rPr lang="en-CA"/>
              <a:t>These can be markers of social identity, but they can also be very specific.</a:t>
            </a:r>
            <a:endParaRPr lang="es-BO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4687-DA29-E9A9-DC80-E1B4316A05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Linked data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0EDD-83C7-FE10-0C82-616079C71A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err="1"/>
              <a:t>Rawa</a:t>
            </a:r>
            <a:r>
              <a:rPr lang="en-CA" dirty="0"/>
              <a:t> vs. primary data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Time alignment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Metadata</a:t>
            </a:r>
          </a:p>
          <a:p>
            <a:pPr lvl="0"/>
            <a:endParaRPr lang="en-CA" dirty="0"/>
          </a:p>
          <a:p>
            <a:pPr lvl="0"/>
            <a:endParaRPr lang="es-B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18A51DC-F04A-DBF2-224F-A06AC984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152403"/>
            <a:ext cx="10420346" cy="49587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F5C4A97E-0341-0E60-C085-3BC52391F5DB}"/>
              </a:ext>
            </a:extLst>
          </p:cNvPr>
          <p:cNvSpPr txBox="1"/>
          <p:nvPr/>
        </p:nvSpPr>
        <p:spPr>
          <a:xfrm>
            <a:off x="857250" y="5581653"/>
            <a:ext cx="10782303" cy="892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s-I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This is a Praat annotation of a sentence in Ch</a:t>
            </a:r>
            <a:r>
              <a:rPr lang="es-E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ácobo, a southern Pano language of the northern Bolivian Amazon.</a:t>
            </a: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DC21807-A5AC-2D00-7739-83FF6999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152403"/>
            <a:ext cx="10420346" cy="49587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69D69EE3-F001-B84D-C76A-5C1BCF66DD83}"/>
              </a:ext>
            </a:extLst>
          </p:cNvPr>
          <p:cNvSpPr txBox="1"/>
          <p:nvPr/>
        </p:nvSpPr>
        <p:spPr>
          <a:xfrm>
            <a:off x="857250" y="5581653"/>
            <a:ext cx="10782303" cy="892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s-I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This is a Praat annotation of a sentence in Ch</a:t>
            </a:r>
            <a:r>
              <a:rPr lang="es-E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ácobo, a southern Pano language of the northern Bolivian Amazon.</a:t>
            </a: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Left Brace 1">
            <a:extLst>
              <a:ext uri="{FF2B5EF4-FFF2-40B4-BE49-F238E27FC236}">
                <a16:creationId xmlns:a16="http://schemas.microsoft.com/office/drawing/2014/main" id="{01C594AD-D175-FB20-FAE1-C498B9829B81}"/>
              </a:ext>
            </a:extLst>
          </p:cNvPr>
          <p:cNvSpPr/>
          <p:nvPr/>
        </p:nvSpPr>
        <p:spPr>
          <a:xfrm>
            <a:off x="933446" y="2770430"/>
            <a:ext cx="761996" cy="2310825"/>
          </a:xfrm>
          <a:custGeom>
            <a:avLst>
              <a:gd name="f11" fmla="val 8333"/>
              <a:gd name="f12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5400000"/>
              <a:gd name="f11" fmla="val 8333"/>
              <a:gd name="f12" fmla="val 50000"/>
              <a:gd name="f13" fmla="+- 0 0 -180"/>
              <a:gd name="f14" fmla="+- 0 0 -270"/>
              <a:gd name="f15" fmla="+- 0 0 -360"/>
              <a:gd name="f16" fmla="abs f5"/>
              <a:gd name="f17" fmla="abs f6"/>
              <a:gd name="f18" fmla="abs f7"/>
              <a:gd name="f19" fmla="val f8"/>
              <a:gd name="f20" fmla="val f12"/>
              <a:gd name="f21" fmla="val f11"/>
              <a:gd name="f22" fmla="+- 2700000 f3 0"/>
              <a:gd name="f23" fmla="*/ f13 f2 1"/>
              <a:gd name="f24" fmla="*/ f14 f2 1"/>
              <a:gd name="f25" fmla="*/ f15 f2 1"/>
              <a:gd name="f26" fmla="?: f16 f5 1"/>
              <a:gd name="f27" fmla="?: f17 f6 1"/>
              <a:gd name="f28" fmla="?: f18 f7 1"/>
              <a:gd name="f29" fmla="*/ f22 f9 1"/>
              <a:gd name="f30" fmla="*/ f23 1 f4"/>
              <a:gd name="f31" fmla="*/ f24 1 f4"/>
              <a:gd name="f32" fmla="*/ f25 1 f4"/>
              <a:gd name="f33" fmla="*/ f26 1 21600"/>
              <a:gd name="f34" fmla="*/ f27 1 21600"/>
              <a:gd name="f35" fmla="*/ 21600 f26 1"/>
              <a:gd name="f36" fmla="*/ 21600 f27 1"/>
              <a:gd name="f37" fmla="*/ f29 1 f2"/>
              <a:gd name="f38" fmla="+- f30 0 f3"/>
              <a:gd name="f39" fmla="+- f31 0 f3"/>
              <a:gd name="f40" fmla="+- f32 0 f3"/>
              <a:gd name="f41" fmla="min f34 f33"/>
              <a:gd name="f42" fmla="*/ f35 1 f28"/>
              <a:gd name="f43" fmla="*/ f36 1 f28"/>
              <a:gd name="f44" fmla="+- 0 0 f37"/>
              <a:gd name="f45" fmla="val f42"/>
              <a:gd name="f46" fmla="val f43"/>
              <a:gd name="f47" fmla="+- 0 0 f44"/>
              <a:gd name="f48" fmla="*/ f19 f41 1"/>
              <a:gd name="f49" fmla="+- f46 0 f19"/>
              <a:gd name="f50" fmla="+- f45 0 f19"/>
              <a:gd name="f51" fmla="*/ f47 f2 1"/>
              <a:gd name="f52" fmla="*/ f45 f41 1"/>
              <a:gd name="f53" fmla="*/ f46 f41 1"/>
              <a:gd name="f54" fmla="*/ f50 1 2"/>
              <a:gd name="f55" fmla="min f50 f49"/>
              <a:gd name="f56" fmla="*/ f49 f20 1"/>
              <a:gd name="f57" fmla="*/ f51 1 f9"/>
              <a:gd name="f58" fmla="+- f19 f54 0"/>
              <a:gd name="f59" fmla="*/ f55 f21 1"/>
              <a:gd name="f60" fmla="*/ f56 1 100000"/>
              <a:gd name="f61" fmla="+- f57 0 f3"/>
              <a:gd name="f62" fmla="*/ f54 f41 1"/>
              <a:gd name="f63" fmla="*/ f59 1 100000"/>
              <a:gd name="f64" fmla="cos 1 f61"/>
              <a:gd name="f65" fmla="sin 1 f61"/>
              <a:gd name="f66" fmla="*/ f58 f41 1"/>
              <a:gd name="f67" fmla="*/ f60 f41 1"/>
              <a:gd name="f68" fmla="+- f60 f63 0"/>
              <a:gd name="f69" fmla="+- 0 0 f64"/>
              <a:gd name="f70" fmla="+- 0 0 f65"/>
              <a:gd name="f71" fmla="*/ f63 f41 1"/>
              <a:gd name="f72" fmla="+- 0 0 f69"/>
              <a:gd name="f73" fmla="+- 0 0 f70"/>
              <a:gd name="f74" fmla="*/ f68 f41 1"/>
              <a:gd name="f75" fmla="*/ f72 f54 1"/>
              <a:gd name="f76" fmla="*/ f73 f63 1"/>
              <a:gd name="f77" fmla="+- f45 0 f75"/>
              <a:gd name="f78" fmla="+- f63 0 f76"/>
              <a:gd name="f79" fmla="+- f46 f76 0"/>
              <a:gd name="f80" fmla="+- f79 0 f63"/>
              <a:gd name="f81" fmla="*/ f77 f41 1"/>
              <a:gd name="f82" fmla="*/ f78 f41 1"/>
              <a:gd name="f83" fmla="*/ f8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2" y="f48"/>
              </a:cxn>
              <a:cxn ang="f39">
                <a:pos x="f48" y="f67"/>
              </a:cxn>
              <a:cxn ang="f40">
                <a:pos x="f52" y="f53"/>
              </a:cxn>
            </a:cxnLst>
            <a:rect l="f81" t="f82" r="f52" b="f83"/>
            <a:pathLst>
              <a:path stroke="0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  <a:close/>
              </a:path>
              <a:path fill="none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4F32382-57FA-B94D-9C99-BBB4AFF7BD07}"/>
              </a:ext>
            </a:extLst>
          </p:cNvPr>
          <p:cNvSpPr txBox="1"/>
          <p:nvPr/>
        </p:nvSpPr>
        <p:spPr>
          <a:xfrm>
            <a:off x="78921" y="3664238"/>
            <a:ext cx="87902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Tiers</a:t>
            </a:r>
            <a:endParaRPr lang="es-BO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7676756-0BE1-05EE-5F0A-2353EFCEE7A0}"/>
              </a:ext>
            </a:extLst>
          </p:cNvPr>
          <p:cNvSpPr/>
          <p:nvPr/>
        </p:nvSpPr>
        <p:spPr>
          <a:xfrm>
            <a:off x="857250" y="220827"/>
            <a:ext cx="761996" cy="1303175"/>
          </a:xfrm>
          <a:custGeom>
            <a:avLst>
              <a:gd name="f11" fmla="val 8333"/>
              <a:gd name="f12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5400000"/>
              <a:gd name="f11" fmla="val 8333"/>
              <a:gd name="f12" fmla="val 50000"/>
              <a:gd name="f13" fmla="+- 0 0 -180"/>
              <a:gd name="f14" fmla="+- 0 0 -270"/>
              <a:gd name="f15" fmla="+- 0 0 -360"/>
              <a:gd name="f16" fmla="abs f5"/>
              <a:gd name="f17" fmla="abs f6"/>
              <a:gd name="f18" fmla="abs f7"/>
              <a:gd name="f19" fmla="val f8"/>
              <a:gd name="f20" fmla="val f12"/>
              <a:gd name="f21" fmla="val f11"/>
              <a:gd name="f22" fmla="+- 2700000 f3 0"/>
              <a:gd name="f23" fmla="*/ f13 f2 1"/>
              <a:gd name="f24" fmla="*/ f14 f2 1"/>
              <a:gd name="f25" fmla="*/ f15 f2 1"/>
              <a:gd name="f26" fmla="?: f16 f5 1"/>
              <a:gd name="f27" fmla="?: f17 f6 1"/>
              <a:gd name="f28" fmla="?: f18 f7 1"/>
              <a:gd name="f29" fmla="*/ f22 f9 1"/>
              <a:gd name="f30" fmla="*/ f23 1 f4"/>
              <a:gd name="f31" fmla="*/ f24 1 f4"/>
              <a:gd name="f32" fmla="*/ f25 1 f4"/>
              <a:gd name="f33" fmla="*/ f26 1 21600"/>
              <a:gd name="f34" fmla="*/ f27 1 21600"/>
              <a:gd name="f35" fmla="*/ 21600 f26 1"/>
              <a:gd name="f36" fmla="*/ 21600 f27 1"/>
              <a:gd name="f37" fmla="*/ f29 1 f2"/>
              <a:gd name="f38" fmla="+- f30 0 f3"/>
              <a:gd name="f39" fmla="+- f31 0 f3"/>
              <a:gd name="f40" fmla="+- f32 0 f3"/>
              <a:gd name="f41" fmla="min f34 f33"/>
              <a:gd name="f42" fmla="*/ f35 1 f28"/>
              <a:gd name="f43" fmla="*/ f36 1 f28"/>
              <a:gd name="f44" fmla="+- 0 0 f37"/>
              <a:gd name="f45" fmla="val f42"/>
              <a:gd name="f46" fmla="val f43"/>
              <a:gd name="f47" fmla="+- 0 0 f44"/>
              <a:gd name="f48" fmla="*/ f19 f41 1"/>
              <a:gd name="f49" fmla="+- f46 0 f19"/>
              <a:gd name="f50" fmla="+- f45 0 f19"/>
              <a:gd name="f51" fmla="*/ f47 f2 1"/>
              <a:gd name="f52" fmla="*/ f45 f41 1"/>
              <a:gd name="f53" fmla="*/ f46 f41 1"/>
              <a:gd name="f54" fmla="*/ f50 1 2"/>
              <a:gd name="f55" fmla="min f50 f49"/>
              <a:gd name="f56" fmla="*/ f49 f20 1"/>
              <a:gd name="f57" fmla="*/ f51 1 f9"/>
              <a:gd name="f58" fmla="+- f19 f54 0"/>
              <a:gd name="f59" fmla="*/ f55 f21 1"/>
              <a:gd name="f60" fmla="*/ f56 1 100000"/>
              <a:gd name="f61" fmla="+- f57 0 f3"/>
              <a:gd name="f62" fmla="*/ f54 f41 1"/>
              <a:gd name="f63" fmla="*/ f59 1 100000"/>
              <a:gd name="f64" fmla="cos 1 f61"/>
              <a:gd name="f65" fmla="sin 1 f61"/>
              <a:gd name="f66" fmla="*/ f58 f41 1"/>
              <a:gd name="f67" fmla="*/ f60 f41 1"/>
              <a:gd name="f68" fmla="+- f60 f63 0"/>
              <a:gd name="f69" fmla="+- 0 0 f64"/>
              <a:gd name="f70" fmla="+- 0 0 f65"/>
              <a:gd name="f71" fmla="*/ f63 f41 1"/>
              <a:gd name="f72" fmla="+- 0 0 f69"/>
              <a:gd name="f73" fmla="+- 0 0 f70"/>
              <a:gd name="f74" fmla="*/ f68 f41 1"/>
              <a:gd name="f75" fmla="*/ f72 f54 1"/>
              <a:gd name="f76" fmla="*/ f73 f63 1"/>
              <a:gd name="f77" fmla="+- f45 0 f75"/>
              <a:gd name="f78" fmla="+- f63 0 f76"/>
              <a:gd name="f79" fmla="+- f46 f76 0"/>
              <a:gd name="f80" fmla="+- f79 0 f63"/>
              <a:gd name="f81" fmla="*/ f77 f41 1"/>
              <a:gd name="f82" fmla="*/ f78 f41 1"/>
              <a:gd name="f83" fmla="*/ f8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2" y="f48"/>
              </a:cxn>
              <a:cxn ang="f39">
                <a:pos x="f48" y="f67"/>
              </a:cxn>
              <a:cxn ang="f40">
                <a:pos x="f52" y="f53"/>
              </a:cxn>
            </a:cxnLst>
            <a:rect l="f81" t="f82" r="f52" b="f83"/>
            <a:pathLst>
              <a:path stroke="0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  <a:close/>
              </a:path>
              <a:path fill="none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0A276-A7CE-0A6C-4861-D61E89928AB3}"/>
              </a:ext>
            </a:extLst>
          </p:cNvPr>
          <p:cNvSpPr txBox="1"/>
          <p:nvPr/>
        </p:nvSpPr>
        <p:spPr>
          <a:xfrm>
            <a:off x="-21771" y="610800"/>
            <a:ext cx="169251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Waveform</a:t>
            </a:r>
            <a:endParaRPr lang="es-BO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DBA59-0947-0226-A7D4-EC309FF12D63}"/>
              </a:ext>
            </a:extLst>
          </p:cNvPr>
          <p:cNvSpPr txBox="1"/>
          <p:nvPr/>
        </p:nvSpPr>
        <p:spPr>
          <a:xfrm>
            <a:off x="-73261" y="2024390"/>
            <a:ext cx="204223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Spectrogram</a:t>
            </a:r>
            <a:endParaRPr lang="es-BO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E4BE-4452-DC31-548D-A601591942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Phonetic measurements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B212-D6FB-0AEF-9FD0-57F2776A6D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5032372"/>
          </a:xfrm>
        </p:spPr>
        <p:txBody>
          <a:bodyPr/>
          <a:lstStyle/>
          <a:p>
            <a:pPr lvl="0"/>
            <a:r>
              <a:rPr lang="en-CA"/>
              <a:t>Phones have different phonetic measurements associated with them.</a:t>
            </a:r>
          </a:p>
          <a:p>
            <a:pPr lvl="0"/>
            <a:endParaRPr lang="en-CA"/>
          </a:p>
          <a:p>
            <a:pPr lvl="0"/>
            <a:r>
              <a:rPr lang="en-CA"/>
              <a:t>A consonant has</a:t>
            </a:r>
          </a:p>
          <a:p>
            <a:pPr lvl="1"/>
            <a:r>
              <a:rPr lang="en-CA"/>
              <a:t>Duration (milliseconds)</a:t>
            </a:r>
          </a:p>
          <a:p>
            <a:pPr lvl="1"/>
            <a:r>
              <a:rPr lang="en-CA"/>
              <a:t>Voice onset and offset time (milliseconds)</a:t>
            </a:r>
          </a:p>
          <a:p>
            <a:pPr lvl="1"/>
            <a:r>
              <a:rPr lang="en-CA"/>
              <a:t>Voicing (milliseconds or amplitude</a:t>
            </a:r>
          </a:p>
          <a:p>
            <a:pPr lvl="0"/>
            <a:r>
              <a:rPr lang="en-CA"/>
              <a:t>Vowel</a:t>
            </a:r>
          </a:p>
          <a:p>
            <a:pPr lvl="1"/>
            <a:r>
              <a:rPr lang="en-CA"/>
              <a:t>Duration (milliseconds)</a:t>
            </a:r>
          </a:p>
          <a:p>
            <a:pPr lvl="1"/>
            <a:r>
              <a:rPr lang="en-CA"/>
              <a:t>Pitch (F0)</a:t>
            </a:r>
          </a:p>
          <a:p>
            <a:pPr lvl="1"/>
            <a:r>
              <a:rPr lang="en-CA"/>
              <a:t>Intensity (amplitude)</a:t>
            </a:r>
          </a:p>
          <a:p>
            <a:pPr lvl="1"/>
            <a:endParaRPr lang="es-B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8CD7-FC0A-6030-6537-6EC0179D98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Phonetic measurements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A270-7481-DAA2-A5D7-D43A04B5FA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7505696" cy="4351336"/>
          </a:xfrm>
        </p:spPr>
        <p:txBody>
          <a:bodyPr/>
          <a:lstStyle/>
          <a:p>
            <a:pPr lvl="0"/>
            <a:r>
              <a:rPr lang="en-CA" sz="2600"/>
              <a:t>F1 and F2</a:t>
            </a:r>
          </a:p>
          <a:p>
            <a:pPr lvl="0"/>
            <a:endParaRPr lang="en-CA" sz="2600"/>
          </a:p>
          <a:p>
            <a:pPr lvl="0"/>
            <a:r>
              <a:rPr lang="en-CA" sz="2600"/>
              <a:t>Vowels have an F1 and an F2</a:t>
            </a:r>
          </a:p>
          <a:p>
            <a:pPr lvl="0"/>
            <a:endParaRPr lang="en-CA" sz="2600"/>
          </a:p>
          <a:p>
            <a:pPr lvl="0"/>
            <a:r>
              <a:rPr lang="en-CA" sz="2600"/>
              <a:t>These are the main measurements of vowel quality.</a:t>
            </a:r>
          </a:p>
          <a:p>
            <a:pPr lvl="0"/>
            <a:endParaRPr lang="en-CA" sz="2600"/>
          </a:p>
          <a:p>
            <a:pPr lvl="0"/>
            <a:r>
              <a:rPr lang="en-CA" sz="2600"/>
              <a:t>F1: Vowel height (low F1 means high) </a:t>
            </a:r>
          </a:p>
          <a:p>
            <a:pPr lvl="0"/>
            <a:endParaRPr lang="en-CA" sz="2600"/>
          </a:p>
          <a:p>
            <a:pPr lvl="0"/>
            <a:r>
              <a:rPr lang="en-CA" sz="2600"/>
              <a:t>F2: Vowel frontness (high F2 means front)</a:t>
            </a:r>
            <a:endParaRPr lang="es-BO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2884-9980-CBE5-223C-1CAAE186F0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3" name="Content Placeholder 3" descr="A diagram with black dots and numbers&#10;&#10;Description automatically generated">
            <a:extLst>
              <a:ext uri="{FF2B5EF4-FFF2-40B4-BE49-F238E27FC236}">
                <a16:creationId xmlns:a16="http://schemas.microsoft.com/office/drawing/2014/main" id="{5A868AC2-6972-F4F9-0C7C-BC4E202C6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2" y="365129"/>
            <a:ext cx="9139336" cy="61277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1319</Words>
  <Application>Microsoft Office PowerPoint</Application>
  <PresentationFormat>Widescreen</PresentationFormat>
  <Paragraphs>245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Corpus Linguistics</vt:lpstr>
      <vt:lpstr>From last class</vt:lpstr>
      <vt:lpstr>This class</vt:lpstr>
      <vt:lpstr>Praat</vt:lpstr>
      <vt:lpstr>PowerPoint Presentation</vt:lpstr>
      <vt:lpstr>PowerPoint Presentation</vt:lpstr>
      <vt:lpstr>Phonetic measurements</vt:lpstr>
      <vt:lpstr>Phonetic measurements</vt:lpstr>
      <vt:lpstr>PowerPoint Presentation</vt:lpstr>
      <vt:lpstr>Phonetic measurements</vt:lpstr>
      <vt:lpstr>Phonetic measurements</vt:lpstr>
      <vt:lpstr>Morphology</vt:lpstr>
      <vt:lpstr>Morphology</vt:lpstr>
      <vt:lpstr>Morphology</vt:lpstr>
      <vt:lpstr>Morphophonology / Allomorphy</vt:lpstr>
      <vt:lpstr>Rules or Schemas</vt:lpstr>
      <vt:lpstr>Schemas</vt:lpstr>
      <vt:lpstr>Schemas</vt:lpstr>
      <vt:lpstr>Compositionality</vt:lpstr>
      <vt:lpstr>Morphological productivity</vt:lpstr>
      <vt:lpstr>Morphological productivity</vt:lpstr>
      <vt:lpstr>PowerPoint Presentation</vt:lpstr>
      <vt:lpstr>Realized productivity</vt:lpstr>
      <vt:lpstr>Realized productivity</vt:lpstr>
      <vt:lpstr>Expanding productivity</vt:lpstr>
      <vt:lpstr>Potential productivity</vt:lpstr>
      <vt:lpstr>Segmentability</vt:lpstr>
      <vt:lpstr>Morphology and phonetic reduction</vt:lpstr>
      <vt:lpstr>Borrowing</vt:lpstr>
      <vt:lpstr>Syntax</vt:lpstr>
      <vt:lpstr>Words, phrases and constituents</vt:lpstr>
      <vt:lpstr>Grammatical relations</vt:lpstr>
      <vt:lpstr>PowerPoint Presentation</vt:lpstr>
      <vt:lpstr>Bresnan et al.</vt:lpstr>
      <vt:lpstr>Bresnan et al.</vt:lpstr>
      <vt:lpstr>Discourse</vt:lpstr>
      <vt:lpstr>Turn-taking</vt:lpstr>
      <vt:lpstr>Critical discourse analysis</vt:lpstr>
      <vt:lpstr>Register</vt:lpstr>
      <vt:lpstr>Genre</vt:lpstr>
      <vt:lpstr>Genre</vt:lpstr>
      <vt:lpstr>Style</vt:lpstr>
      <vt:lpstr>Linked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Linguistics</dc:title>
  <dc:creator>Adam Tallman</dc:creator>
  <cp:lastModifiedBy>Adam Tallman</cp:lastModifiedBy>
  <cp:revision>11</cp:revision>
  <dcterms:created xsi:type="dcterms:W3CDTF">2023-11-09T14:29:50Z</dcterms:created>
  <dcterms:modified xsi:type="dcterms:W3CDTF">2023-11-09T23:24:35Z</dcterms:modified>
</cp:coreProperties>
</file>