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5" r:id="rId5"/>
    <p:sldId id="261" r:id="rId6"/>
    <p:sldId id="276" r:id="rId7"/>
    <p:sldId id="274" r:id="rId8"/>
    <p:sldId id="277" r:id="rId9"/>
    <p:sldId id="262" r:id="rId10"/>
    <p:sldId id="279" r:id="rId11"/>
    <p:sldId id="280" r:id="rId12"/>
    <p:sldId id="278" r:id="rId13"/>
    <p:sldId id="259" r:id="rId14"/>
    <p:sldId id="263" r:id="rId15"/>
    <p:sldId id="264" r:id="rId16"/>
    <p:sldId id="265" r:id="rId17"/>
    <p:sldId id="281" r:id="rId18"/>
    <p:sldId id="266" r:id="rId19"/>
    <p:sldId id="282" r:id="rId20"/>
    <p:sldId id="267" r:id="rId21"/>
    <p:sldId id="269" r:id="rId22"/>
    <p:sldId id="270" r:id="rId23"/>
    <p:sldId id="271" r:id="rId24"/>
    <p:sldId id="272" r:id="rId25"/>
    <p:sldId id="283" r:id="rId26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5AA1-E584-2907-BF2C-40F9BFB33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1E2BF-B263-27C8-944D-102800F0B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EA46E-5B66-5AFD-2D2C-4A74112A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5043-3235-45AD-BC98-7E2945D44DAC}" type="datetimeFigureOut">
              <a:rPr lang="es-BO" smtClean="0"/>
              <a:t>16/11/2023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0CDFC-FD4A-B588-5E53-ADF790CB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B9AC5-8C7C-E657-A671-BE9EAAE7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A2AF-B2D6-4D7F-A50D-9056A147826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2812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CDAA-5419-257C-DFF2-D6A01526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60A3A-EB4F-F089-B6A4-AFCFDD51B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6AAFC-FC8C-79D7-83BE-2D084A8D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5043-3235-45AD-BC98-7E2945D44DAC}" type="datetimeFigureOut">
              <a:rPr lang="es-BO" smtClean="0"/>
              <a:t>16/11/2023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C28C-463A-9CAD-0897-7B1A9510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FF332-272C-5EC8-4759-14C8FAC2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A2AF-B2D6-4D7F-A50D-9056A147826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352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29E33-547D-881B-B0CF-CE4121C30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6EDD6-0A73-FF7C-4BCF-BE56BB914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58E48-574C-A738-1C03-2F458FDE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5043-3235-45AD-BC98-7E2945D44DAC}" type="datetimeFigureOut">
              <a:rPr lang="es-BO" smtClean="0"/>
              <a:t>16/11/2023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F3874-F717-07E8-630D-24773F33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48EB-9309-FC27-FF6D-6A10B0AA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A2AF-B2D6-4D7F-A50D-9056A147826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9689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7102-74A3-4303-6D6F-60700AAB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D0D0C-991F-AB35-C0D4-5D3D328F2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D5348-AFE8-18AA-53F7-D1B75275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5043-3235-45AD-BC98-7E2945D44DAC}" type="datetimeFigureOut">
              <a:rPr lang="es-BO" smtClean="0"/>
              <a:t>16/11/2023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E337B-9148-4B80-DC33-881DB7C0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857C0-429D-37E4-DC44-DACD6106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A2AF-B2D6-4D7F-A50D-9056A147826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0979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BD4C-4ECC-AD66-5822-C5DF09CD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1A7E0-CB48-AC14-55CE-3AA07571B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7F65B-9297-E0A9-180D-ECF5FEE0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5043-3235-45AD-BC98-7E2945D44DAC}" type="datetimeFigureOut">
              <a:rPr lang="es-BO" smtClean="0"/>
              <a:t>16/11/2023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1A97-4278-8417-8002-390890DB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84D9-BEAF-382E-BC0D-C9A23647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A2AF-B2D6-4D7F-A50D-9056A147826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1670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A497-E091-7616-13C9-6FCEBDE6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6A30-49E4-1256-FC88-8A9791A75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A231F-A6D1-D002-F001-557EA5003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D7CDA-AE48-F2B5-C59D-7092AB2D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5043-3235-45AD-BC98-7E2945D44DAC}" type="datetimeFigureOut">
              <a:rPr lang="es-BO" smtClean="0"/>
              <a:t>16/11/2023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DC44C-A912-E528-4C1B-7B807F0F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741EB-40DC-DCAC-F6E8-96093AB7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A2AF-B2D6-4D7F-A50D-9056A147826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2743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AF50-3D0A-AA54-AB5B-CE7D8F2A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BA4F-7779-CC7D-C778-3A6D12B8B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4C1B0-15A8-3B7A-335A-6DA2FAFDA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78EF8-5D55-0F5F-A9D9-E307D8CE7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47891-212B-78FB-5A2D-EDA5BEAC4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4D588-3D4D-4438-3927-9C7D23D2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5043-3235-45AD-BC98-7E2945D44DAC}" type="datetimeFigureOut">
              <a:rPr lang="es-BO" smtClean="0"/>
              <a:t>16/11/2023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F65A4-1CE8-138C-29F0-BB028D2C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6A8B5-DE8C-C7BF-61DC-17872C99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A2AF-B2D6-4D7F-A50D-9056A147826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7877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9228-FC86-54CF-C96A-20EA274B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8FFE5-CEE9-6C08-C3A0-9ACDF993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5043-3235-45AD-BC98-7E2945D44DAC}" type="datetimeFigureOut">
              <a:rPr lang="es-BO" smtClean="0"/>
              <a:t>16/11/2023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CB7A9-5B63-70E3-AFC5-B5678CFD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9FFCA-CF19-A237-06FB-19C7A218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A2AF-B2D6-4D7F-A50D-9056A147826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081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059E4-CC22-1AD9-AABB-B882051C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5043-3235-45AD-BC98-7E2945D44DAC}" type="datetimeFigureOut">
              <a:rPr lang="es-BO" smtClean="0"/>
              <a:t>16/11/2023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E75BE-3A79-3C0E-AE43-51419EBD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2DAE0-43CE-795A-DB4B-4EC6E1B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A2AF-B2D6-4D7F-A50D-9056A147826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1051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78B8-1AFE-536F-9ECB-FE4C4367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A4CB-48C0-F198-3D04-F9136C4DC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42261-4A75-1FF7-7E4E-C3A8EA34C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8F7DE-3EE2-FA78-34CE-4A335220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5043-3235-45AD-BC98-7E2945D44DAC}" type="datetimeFigureOut">
              <a:rPr lang="es-BO" smtClean="0"/>
              <a:t>16/11/2023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BA6CF-C2F9-3ADE-E7B2-1106AF4C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23DA0-C7BC-689C-3F79-E76AD29D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A2AF-B2D6-4D7F-A50D-9056A147826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1228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784-55E8-F23D-1735-ECE6E1D8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064DF-BEB1-3156-8F71-093541523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A8AD2-6E76-454B-C543-3C590869F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8C7C2-3D95-F035-00FA-BEA4C20C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5043-3235-45AD-BC98-7E2945D44DAC}" type="datetimeFigureOut">
              <a:rPr lang="es-BO" smtClean="0"/>
              <a:t>16/11/2023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B1E6-24BB-6322-6F5D-3108516D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DB47F-FDC0-007B-B671-BBC406BA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A2AF-B2D6-4D7F-A50D-9056A147826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0008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B2599-5F01-A322-C44D-B7634853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FEB2-E6EE-0ABD-E1E6-110849C27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2081-AA61-CBA4-BA1F-E24C2928A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B5043-3235-45AD-BC98-7E2945D44DAC}" type="datetimeFigureOut">
              <a:rPr lang="es-BO" smtClean="0"/>
              <a:t>16/11/2023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E9E75-B32C-90F3-A143-0A25A4F4C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689A-654A-6D10-1835-7CB7E0182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A2AF-B2D6-4D7F-A50D-9056A147826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3188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breoffice.org/download/download-libreoffic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erman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ketchengine.e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4219-A674-D181-8DD5-5529FDD63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Corpus Linguistics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88BA1-86B5-2CB1-D950-7ACF57D57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2023-11-17</a:t>
            </a:r>
          </a:p>
          <a:p>
            <a:r>
              <a:rPr lang="en-CA" dirty="0"/>
              <a:t>Adam J.R. Tallman</a:t>
            </a:r>
          </a:p>
          <a:p>
            <a:r>
              <a:rPr lang="en-CA" dirty="0"/>
              <a:t>Corpus Queries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8195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6212-0567-A0C8-6BBF-2446522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Please download </a:t>
            </a:r>
            <a:r>
              <a:rPr lang="en-CA" dirty="0" err="1"/>
              <a:t>Libraoffice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0C903-D911-74CD-FF7F-66B96A0D6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>
                <a:hlinkClick r:id="rId2"/>
              </a:rPr>
              <a:t>https://</a:t>
            </a:r>
            <a:r>
              <a:rPr lang="es-BO" dirty="0" err="1">
                <a:hlinkClick r:id="rId2"/>
              </a:rPr>
              <a:t>www.libreoffice.org</a:t>
            </a:r>
            <a:r>
              <a:rPr lang="es-BO" dirty="0">
                <a:hlinkClick r:id="rId2"/>
              </a:rPr>
              <a:t>/</a:t>
            </a:r>
            <a:r>
              <a:rPr lang="es-BO" dirty="0" err="1">
                <a:hlinkClick r:id="rId2"/>
              </a:rPr>
              <a:t>download</a:t>
            </a:r>
            <a:r>
              <a:rPr lang="es-BO" dirty="0">
                <a:hlinkClick r:id="rId2"/>
              </a:rPr>
              <a:t>/</a:t>
            </a:r>
            <a:r>
              <a:rPr lang="es-BO" dirty="0" err="1">
                <a:hlinkClick r:id="rId2"/>
              </a:rPr>
              <a:t>download-libreoffice</a:t>
            </a:r>
            <a:r>
              <a:rPr lang="es-BO" dirty="0">
                <a:hlinkClick r:id="rId2"/>
              </a:rPr>
              <a:t>/</a:t>
            </a:r>
            <a:endParaRPr lang="es-BO" dirty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67605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48A7-22CC-38F3-1B48-90994FB1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Frequency plot (raw)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8BFA9-7B00-A315-0A81-CE9D7D13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953"/>
            <a:ext cx="7937686" cy="51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3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AA94-4AB2-2890-A3D8-0D814B02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Frequency plot (log)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826FF-826B-5BD5-1B4A-BD0D449C3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6412"/>
            <a:ext cx="8211282" cy="53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4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D77C-E250-0F91-BF25-42EA118E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Zipf’s</a:t>
            </a:r>
            <a:r>
              <a:rPr lang="en-CA" dirty="0"/>
              <a:t> law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08141-076A-0CF3-DA4A-FC3F0F5B3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760694" cy="4422775"/>
          </a:xfrm>
        </p:spPr>
        <p:txBody>
          <a:bodyPr/>
          <a:lstStyle/>
          <a:p>
            <a:r>
              <a:rPr lang="en-CA" dirty="0"/>
              <a:t>Corpus frequency in a corpus of any token is inversely proportional to its rank in the list of the most frequent words 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70200-0B55-6100-B107-D0A69A8C2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320800"/>
            <a:ext cx="66865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4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960E-DC99-E80B-91E3-F2F503C6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Keywords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0A06A-BB75-74FC-4A94-297F5E95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corpus linguistics, keywords are things that are really frequent in a given part of a corpus compared to other parts.</a:t>
            </a:r>
          </a:p>
          <a:p>
            <a:endParaRPr lang="en-CA" dirty="0"/>
          </a:p>
          <a:p>
            <a:r>
              <a:rPr lang="en-CA" dirty="0"/>
              <a:t>For instance, if you Wikipedia </a:t>
            </a:r>
            <a:r>
              <a:rPr lang="en-CA" dirty="0">
                <a:hlinkClick r:id="rId2"/>
              </a:rPr>
              <a:t>https://</a:t>
            </a:r>
            <a:r>
              <a:rPr lang="en-CA" dirty="0" err="1">
                <a:hlinkClick r:id="rId2"/>
              </a:rPr>
              <a:t>en.wikipedia.org</a:t>
            </a:r>
            <a:r>
              <a:rPr lang="en-CA" dirty="0">
                <a:hlinkClick r:id="rId2"/>
              </a:rPr>
              <a:t>/wiki/Germany</a:t>
            </a:r>
            <a:endParaRPr lang="en-CA" dirty="0"/>
          </a:p>
          <a:p>
            <a:endParaRPr lang="en-CA" dirty="0"/>
          </a:p>
          <a:p>
            <a:r>
              <a:rPr lang="en-CA" dirty="0"/>
              <a:t>‘Berlin’ or ‘Germany’ could be considered keywords as these are more frequent than in other Wikipedia articles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766120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0245-E6C6-14C5-7D6A-B5E7E49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Keywords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5982-3D26-96B2-DE3B-B1789BD2A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Let’s look at the Keywords for </a:t>
            </a:r>
            <a:r>
              <a:rPr lang="en-CA" i="1" dirty="0"/>
              <a:t>Donald Trump Rally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8827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53C9-7EF9-CB72-1170-CAAF2A2F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Dispersion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5C163-3CDC-D283-2410-45B1A98C9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Words that have the same frequency can have different </a:t>
            </a:r>
            <a:r>
              <a:rPr lang="en-CA" b="1" dirty="0"/>
              <a:t>distributions</a:t>
            </a:r>
          </a:p>
          <a:p>
            <a:endParaRPr lang="en-CA" dirty="0"/>
          </a:p>
          <a:p>
            <a:r>
              <a:rPr lang="en-CA" dirty="0"/>
              <a:t> Very frequent words are typically distributed evenly</a:t>
            </a:r>
          </a:p>
          <a:p>
            <a:endParaRPr lang="en-CA" dirty="0"/>
          </a:p>
          <a:p>
            <a:r>
              <a:rPr lang="en-CA" dirty="0"/>
              <a:t>But other words can have uneven distributions, ‘clumping’ around particular areas of a text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132374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4ADD-B937-9B2B-8816-37CC2300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Dispersion plot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E9BB9-8E50-0083-D122-2F43F79D4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423" y="1427491"/>
            <a:ext cx="7830671" cy="506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83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0D18-C631-0E1D-C5DE-81803512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Collocations / Bigrams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32605-8412-9F62-76DA-5C648AC13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Collocation</a:t>
            </a:r>
            <a:r>
              <a:rPr lang="en-CA" dirty="0"/>
              <a:t>: the probabilistic co-occurrence of word-forms such as </a:t>
            </a:r>
            <a:r>
              <a:rPr lang="en-CA" i="1" dirty="0"/>
              <a:t>different from </a:t>
            </a:r>
            <a:r>
              <a:rPr lang="en-CA" dirty="0"/>
              <a:t>vs. </a:t>
            </a:r>
            <a:r>
              <a:rPr lang="en-CA" i="1" dirty="0"/>
              <a:t>different to </a:t>
            </a:r>
            <a:r>
              <a:rPr lang="en-CA" dirty="0"/>
              <a:t>vs. </a:t>
            </a:r>
            <a:r>
              <a:rPr lang="en-CA" i="1" dirty="0"/>
              <a:t>different than</a:t>
            </a:r>
            <a:r>
              <a:rPr lang="en-CA" dirty="0"/>
              <a:t>, or the absolute frozenness of expressions such as </a:t>
            </a:r>
            <a:r>
              <a:rPr lang="en-CA" i="1" dirty="0"/>
              <a:t>kith and kin </a:t>
            </a:r>
            <a:r>
              <a:rPr lang="en-CA" dirty="0"/>
              <a:t>or </a:t>
            </a:r>
            <a:r>
              <a:rPr lang="en-CA" i="1" dirty="0"/>
              <a:t>by and large</a:t>
            </a:r>
            <a:endParaRPr lang="en-CA" dirty="0"/>
          </a:p>
          <a:p>
            <a:endParaRPr lang="en-CA" dirty="0"/>
          </a:p>
          <a:p>
            <a:r>
              <a:rPr lang="en-CA" b="1" dirty="0"/>
              <a:t>Colligation</a:t>
            </a:r>
            <a:r>
              <a:rPr lang="en-CA" i="1" dirty="0"/>
              <a:t>: </a:t>
            </a:r>
            <a:r>
              <a:rPr lang="en-CA" dirty="0"/>
              <a:t>the co-occurrence of words with grammatical phenomena such as parts of speech, grammatical relations, or ‘definiteness’, such as the preference of </a:t>
            </a:r>
            <a:r>
              <a:rPr lang="en-CA" i="1" dirty="0"/>
              <a:t>consequence </a:t>
            </a:r>
            <a:r>
              <a:rPr lang="en-CA" dirty="0"/>
              <a:t>to occur as a </a:t>
            </a:r>
            <a:r>
              <a:rPr lang="en-CA" dirty="0" err="1"/>
              <a:t>completel</a:t>
            </a:r>
            <a:r>
              <a:rPr lang="en-CA" dirty="0"/>
              <a:t> and with indefinite articles</a:t>
            </a:r>
          </a:p>
          <a:p>
            <a:pPr lvl="1"/>
            <a:r>
              <a:rPr lang="en-CA" i="1" dirty="0"/>
              <a:t>Gries 2016: 15</a:t>
            </a:r>
            <a:endParaRPr lang="es-BO" i="1" dirty="0"/>
          </a:p>
        </p:txBody>
      </p:sp>
    </p:spTree>
    <p:extLst>
      <p:ext uri="{BB962C8B-B14F-4D97-AF65-F5344CB8AC3E}">
        <p14:creationId xmlns:p14="http://schemas.microsoft.com/office/powerpoint/2010/main" val="3348622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21DD-2451-5875-058F-F27E091B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Collocations / Bigrams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98DF-58E9-05B3-9406-94C2705A7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Let’s look on sketch engine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323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84A7-3A50-FB59-620C-0723B63C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Concepts for today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C2DDA-5654-33B6-033E-35B7954BD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Software for corpus queries</a:t>
            </a:r>
          </a:p>
          <a:p>
            <a:r>
              <a:rPr lang="es-BO" dirty="0" err="1"/>
              <a:t>Programming</a:t>
            </a:r>
            <a:r>
              <a:rPr lang="es-BO" dirty="0"/>
              <a:t> </a:t>
            </a:r>
            <a:r>
              <a:rPr lang="es-BO" dirty="0" err="1"/>
              <a:t>languages</a:t>
            </a:r>
            <a:endParaRPr lang="es-BO" dirty="0"/>
          </a:p>
          <a:p>
            <a:r>
              <a:rPr lang="es-BO" dirty="0" err="1"/>
              <a:t>Frequency</a:t>
            </a:r>
            <a:r>
              <a:rPr lang="es-BO" dirty="0"/>
              <a:t> </a:t>
            </a:r>
            <a:r>
              <a:rPr lang="es-BO" dirty="0" err="1"/>
              <a:t>lists</a:t>
            </a:r>
            <a:endParaRPr lang="es-BO" dirty="0"/>
          </a:p>
          <a:p>
            <a:r>
              <a:rPr lang="en-CA" dirty="0"/>
              <a:t>Keywords</a:t>
            </a:r>
          </a:p>
          <a:p>
            <a:r>
              <a:rPr lang="en-CA" dirty="0"/>
              <a:t>Frequency plot</a:t>
            </a:r>
          </a:p>
          <a:p>
            <a:r>
              <a:rPr lang="en-CA" dirty="0"/>
              <a:t>Dispersion plot</a:t>
            </a:r>
          </a:p>
          <a:p>
            <a:r>
              <a:rPr lang="en-CA" dirty="0"/>
              <a:t>Zipfian distribution and </a:t>
            </a:r>
            <a:r>
              <a:rPr lang="en-CA" dirty="0" err="1"/>
              <a:t>Zipf’s</a:t>
            </a:r>
            <a:r>
              <a:rPr lang="en-CA" dirty="0"/>
              <a:t> law</a:t>
            </a:r>
          </a:p>
          <a:p>
            <a:r>
              <a:rPr lang="en-CA" dirty="0"/>
              <a:t>Collocations / Bigram frequencies</a:t>
            </a:r>
          </a:p>
          <a:p>
            <a:r>
              <a:rPr lang="en-CA" dirty="0"/>
              <a:t>Association measures</a:t>
            </a:r>
          </a:p>
          <a:p>
            <a:r>
              <a:rPr lang="en-CA" dirty="0"/>
              <a:t>Colligation</a:t>
            </a:r>
          </a:p>
          <a:p>
            <a:r>
              <a:rPr lang="en-CA" dirty="0"/>
              <a:t>Regular expressions</a:t>
            </a:r>
          </a:p>
          <a:p>
            <a:r>
              <a:rPr lang="en-CA" dirty="0"/>
              <a:t>Sketch Engine</a:t>
            </a:r>
          </a:p>
        </p:txBody>
      </p:sp>
    </p:spTree>
    <p:extLst>
      <p:ext uri="{BB962C8B-B14F-4D97-AF65-F5344CB8AC3E}">
        <p14:creationId xmlns:p14="http://schemas.microsoft.com/office/powerpoint/2010/main" val="21357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F777-B8DA-7218-E135-93C62FFD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Measures of association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3E66-AC1D-032D-A1CA-1AAA03AC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Joint probability: Probability of the two words occurring together</a:t>
            </a:r>
          </a:p>
          <a:p>
            <a:endParaRPr lang="en-CA" dirty="0"/>
          </a:p>
          <a:p>
            <a:r>
              <a:rPr lang="en-CA" dirty="0"/>
              <a:t>Conditional probability (forward transitional probability): What is probability of having a certain word given that you’ve already seen one</a:t>
            </a:r>
          </a:p>
          <a:p>
            <a:endParaRPr lang="en-CA" dirty="0"/>
          </a:p>
          <a:p>
            <a:r>
              <a:rPr lang="es-BO" dirty="0"/>
              <a:t>MI: </a:t>
            </a:r>
            <a:r>
              <a:rPr lang="es-BO" dirty="0" err="1"/>
              <a:t>Words</a:t>
            </a:r>
            <a:r>
              <a:rPr lang="es-BO" dirty="0"/>
              <a:t> </a:t>
            </a:r>
            <a:r>
              <a:rPr lang="es-BO" dirty="0" err="1"/>
              <a:t>that</a:t>
            </a:r>
            <a:r>
              <a:rPr lang="es-BO" dirty="0"/>
              <a:t> </a:t>
            </a:r>
            <a:r>
              <a:rPr lang="es-BO" dirty="0" err="1"/>
              <a:t>often</a:t>
            </a:r>
            <a:r>
              <a:rPr lang="es-BO" dirty="0"/>
              <a:t> </a:t>
            </a:r>
            <a:r>
              <a:rPr lang="es-BO" dirty="0" err="1"/>
              <a:t>occur</a:t>
            </a:r>
            <a:r>
              <a:rPr lang="es-BO" dirty="0"/>
              <a:t> </a:t>
            </a:r>
            <a:r>
              <a:rPr lang="es-BO" dirty="0" err="1"/>
              <a:t>together</a:t>
            </a:r>
            <a:r>
              <a:rPr lang="es-BO" dirty="0"/>
              <a:t> and </a:t>
            </a:r>
            <a:r>
              <a:rPr lang="es-BO" dirty="0" err="1"/>
              <a:t>not</a:t>
            </a:r>
            <a:r>
              <a:rPr lang="es-BO" dirty="0"/>
              <a:t> </a:t>
            </a:r>
            <a:r>
              <a:rPr lang="es-BO" dirty="0" err="1"/>
              <a:t>apart</a:t>
            </a:r>
            <a:endParaRPr lang="es-BO" dirty="0"/>
          </a:p>
          <a:p>
            <a:endParaRPr lang="es-BO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06311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BC21-5C22-884C-7FC7-8A90CBA9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Joint probability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8021-C42C-9E8D-261D-2D02C612B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pro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13301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0C5F-FDD9-B849-6350-ED8A030C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probability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E629-309D-42D6-07D4-928039DB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56606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D51B-6FBD-9AC0-7B86-B4E2A344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036F-2082-02C4-B08E-C6887D1C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765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3A08-A3CE-51AC-3476-3B99A1DB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Entropy &amp; Information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12D5-A007-36B3-30A3-4A849CBC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67366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FF79-0F58-56BF-B5CA-99B052C4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Sketch engine practice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66699-9CEC-1D62-B36E-54083354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73822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5482-1CDE-33FA-D0AA-89C8894D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for corpus queries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8679-5BB8-6516-DC30-AE191BEC9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There are special </a:t>
            </a:r>
            <a:r>
              <a:rPr lang="en-CA" dirty="0" err="1"/>
              <a:t>softwares</a:t>
            </a:r>
            <a:r>
              <a:rPr lang="en-CA" dirty="0"/>
              <a:t> &amp; web interfaces for corpora</a:t>
            </a:r>
          </a:p>
          <a:p>
            <a:endParaRPr lang="en-CA" dirty="0"/>
          </a:p>
          <a:p>
            <a:r>
              <a:rPr lang="en-CA" dirty="0"/>
              <a:t>You can make tables and export them, and search data etc.</a:t>
            </a:r>
          </a:p>
          <a:p>
            <a:endParaRPr lang="en-CA" dirty="0"/>
          </a:p>
          <a:p>
            <a:r>
              <a:rPr lang="en-CA" dirty="0"/>
              <a:t>ELAN: a program for transcribing and translating texts</a:t>
            </a:r>
          </a:p>
          <a:p>
            <a:endParaRPr lang="en-CA" dirty="0"/>
          </a:p>
          <a:p>
            <a:r>
              <a:rPr lang="en-CA" dirty="0"/>
              <a:t>FLEx: a program that allows for interlinear glossing</a:t>
            </a:r>
          </a:p>
          <a:p>
            <a:endParaRPr lang="en-CA" dirty="0"/>
          </a:p>
          <a:p>
            <a:r>
              <a:rPr lang="es-BO" dirty="0"/>
              <a:t>Sketch </a:t>
            </a:r>
            <a:r>
              <a:rPr lang="es-BO" dirty="0" err="1"/>
              <a:t>Engine</a:t>
            </a:r>
            <a:r>
              <a:rPr lang="es-BO" dirty="0"/>
              <a:t>: a web interface </a:t>
            </a:r>
            <a:r>
              <a:rPr lang="es-BO" dirty="0" err="1"/>
              <a:t>that</a:t>
            </a:r>
            <a:r>
              <a:rPr lang="es-BO" dirty="0"/>
              <a:t> </a:t>
            </a:r>
            <a:r>
              <a:rPr lang="es-BO" dirty="0" err="1"/>
              <a:t>allows</a:t>
            </a:r>
            <a:r>
              <a:rPr lang="es-BO" dirty="0"/>
              <a:t> a </a:t>
            </a:r>
            <a:r>
              <a:rPr lang="es-BO" dirty="0" err="1"/>
              <a:t>number</a:t>
            </a:r>
            <a:r>
              <a:rPr lang="es-BO" dirty="0"/>
              <a:t>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basic</a:t>
            </a:r>
            <a:r>
              <a:rPr lang="es-BO" dirty="0"/>
              <a:t> </a:t>
            </a:r>
            <a:r>
              <a:rPr lang="es-BO" dirty="0" err="1"/>
              <a:t>query</a:t>
            </a:r>
            <a:r>
              <a:rPr lang="es-BO" dirty="0"/>
              <a:t> </a:t>
            </a:r>
            <a:r>
              <a:rPr lang="es-BO" dirty="0" err="1"/>
              <a:t>options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6485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532E-874B-92AC-7F8E-5019E9A2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SketchEngine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6EF12-670C-3100-75EE-AEA606E82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online and enter </a:t>
            </a:r>
            <a:r>
              <a:rPr lang="en-CA" dirty="0" err="1"/>
              <a:t>SketchEngine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s-BO" dirty="0">
                <a:hlinkClick r:id="rId2"/>
              </a:rPr>
              <a:t>https://</a:t>
            </a:r>
            <a:r>
              <a:rPr lang="es-BO" dirty="0" err="1">
                <a:hlinkClick r:id="rId2"/>
              </a:rPr>
              <a:t>www.sketchengine.eu</a:t>
            </a:r>
            <a:r>
              <a:rPr lang="es-BO" dirty="0">
                <a:hlinkClick r:id="rId2"/>
              </a:rPr>
              <a:t>/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51658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BEC0-532C-FF0F-1119-769A4503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languages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B0DF-DD9D-189F-AE79-081AC4910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also programming languages that can search corpora – these are more general and flexible</a:t>
            </a:r>
          </a:p>
          <a:p>
            <a:endParaRPr lang="en-CA" dirty="0"/>
          </a:p>
          <a:p>
            <a:r>
              <a:rPr lang="en-CA" dirty="0"/>
              <a:t>Python</a:t>
            </a:r>
          </a:p>
          <a:p>
            <a:endParaRPr lang="en-CA" dirty="0"/>
          </a:p>
          <a:p>
            <a:r>
              <a:rPr lang="en-CA" dirty="0"/>
              <a:t>R </a:t>
            </a:r>
          </a:p>
        </p:txBody>
      </p:sp>
    </p:spTree>
    <p:extLst>
      <p:ext uri="{BB962C8B-B14F-4D97-AF65-F5344CB8AC3E}">
        <p14:creationId xmlns:p14="http://schemas.microsoft.com/office/powerpoint/2010/main" val="250238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A511-18B0-5D6F-98B5-25CC1E1A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 R &amp; R Studio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E3DA-37A7-C3B4-6FB0-7F9671780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 and R Studio</a:t>
            </a:r>
          </a:p>
          <a:p>
            <a:endParaRPr lang="en-CA" dirty="0"/>
          </a:p>
          <a:p>
            <a:pPr marL="0" indent="0">
              <a:buNone/>
            </a:pPr>
            <a:r>
              <a:rPr lang="es-BO" dirty="0">
                <a:hlinkClick r:id="rId2"/>
              </a:rPr>
              <a:t>https://</a:t>
            </a:r>
            <a:r>
              <a:rPr lang="es-BO" dirty="0" err="1">
                <a:hlinkClick r:id="rId2"/>
              </a:rPr>
              <a:t>cran.r-project.org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s-BO" dirty="0">
                <a:hlinkClick r:id="rId3"/>
              </a:rPr>
              <a:t>https://</a:t>
            </a:r>
            <a:r>
              <a:rPr lang="es-BO" dirty="0" err="1">
                <a:hlinkClick r:id="rId3"/>
              </a:rPr>
              <a:t>www.rstudio.com</a:t>
            </a:r>
            <a:r>
              <a:rPr lang="es-BO" dirty="0">
                <a:hlinkClick r:id="rId3"/>
              </a:rPr>
              <a:t>/</a:t>
            </a:r>
            <a:r>
              <a:rPr lang="es-BO" dirty="0" err="1">
                <a:hlinkClick r:id="rId3"/>
              </a:rPr>
              <a:t>products</a:t>
            </a:r>
            <a:r>
              <a:rPr lang="es-BO" dirty="0">
                <a:hlinkClick r:id="rId3"/>
              </a:rPr>
              <a:t>/</a:t>
            </a:r>
            <a:r>
              <a:rPr lang="es-BO" dirty="0" err="1">
                <a:hlinkClick r:id="rId3"/>
              </a:rPr>
              <a:t>RStudio</a:t>
            </a:r>
            <a:r>
              <a:rPr lang="es-BO" dirty="0">
                <a:hlinkClick r:id="rId3"/>
              </a:rPr>
              <a:t>/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71906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DDCF-CA77-B9AF-FD0C-EBEAA0C9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Four basic tools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CD40-5C88-25FF-55C1-116419377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Frequency lists</a:t>
            </a:r>
          </a:p>
          <a:p>
            <a:r>
              <a:rPr lang="en-CA" dirty="0"/>
              <a:t>Dispersion information (and dispersion plots)</a:t>
            </a:r>
          </a:p>
          <a:p>
            <a:r>
              <a:rPr lang="en-CA" dirty="0"/>
              <a:t>Collocations</a:t>
            </a:r>
          </a:p>
          <a:p>
            <a:r>
              <a:rPr lang="en-CA" dirty="0"/>
              <a:t>Concordances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32099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17CB-0444-458C-F0C0-8774FABD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Frequency lists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29168-460E-1F12-BF25-140E2047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Frequency table </a:t>
            </a:r>
            <a:r>
              <a:rPr lang="en-CA" dirty="0"/>
              <a:t>displays how often something (some words) occur</a:t>
            </a:r>
          </a:p>
          <a:p>
            <a:endParaRPr lang="en-CA" dirty="0"/>
          </a:p>
          <a:p>
            <a:r>
              <a:rPr lang="en-CA" b="1" dirty="0"/>
              <a:t>Token frequency</a:t>
            </a:r>
            <a:r>
              <a:rPr lang="en-CA" dirty="0"/>
              <a:t>: count of all instances of some form</a:t>
            </a:r>
          </a:p>
          <a:p>
            <a:endParaRPr lang="en-CA" b="1" dirty="0"/>
          </a:p>
          <a:p>
            <a:r>
              <a:rPr lang="en-CA" b="1" dirty="0"/>
              <a:t>Type frequency: </a:t>
            </a:r>
            <a:r>
              <a:rPr lang="en-CA" dirty="0"/>
              <a:t>count of all unique types</a:t>
            </a:r>
            <a:endParaRPr lang="en-CA" b="1" dirty="0"/>
          </a:p>
          <a:p>
            <a:endParaRPr lang="en-CA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7963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C50F-611C-D53C-8075-5F9CBA67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Frequency lists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FBC4E-5B2C-B333-4777-59A216E4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make a frequency list</a:t>
            </a:r>
          </a:p>
          <a:p>
            <a:endParaRPr lang="en-CA" dirty="0"/>
          </a:p>
          <a:p>
            <a:r>
              <a:rPr lang="en-CA" dirty="0"/>
              <a:t>Search for adverbs that begin with ‘q’ (token frequency)</a:t>
            </a:r>
          </a:p>
          <a:p>
            <a:endParaRPr lang="en-CA" dirty="0"/>
          </a:p>
          <a:p>
            <a:r>
              <a:rPr lang="en-CA" dirty="0"/>
              <a:t>Search for part of speech frequency (type frequency)</a:t>
            </a:r>
          </a:p>
          <a:p>
            <a:endParaRPr lang="en-CA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1046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541</Words>
  <Application>Microsoft Office PowerPoint</Application>
  <PresentationFormat>Widescreen</PresentationFormat>
  <Paragraphs>102</Paragraphs>
  <Slides>25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Corpus Linguistics</vt:lpstr>
      <vt:lpstr>Concepts for today</vt:lpstr>
      <vt:lpstr>Software for corpus queries</vt:lpstr>
      <vt:lpstr>SketchEngine</vt:lpstr>
      <vt:lpstr>Programming languages</vt:lpstr>
      <vt:lpstr>Download R &amp; R Studio</vt:lpstr>
      <vt:lpstr>Four basic tools</vt:lpstr>
      <vt:lpstr>Frequency lists</vt:lpstr>
      <vt:lpstr>Frequency lists</vt:lpstr>
      <vt:lpstr>Please download Libraoffice</vt:lpstr>
      <vt:lpstr>Frequency plot (raw)</vt:lpstr>
      <vt:lpstr>Frequency plot (log)</vt:lpstr>
      <vt:lpstr>Zipf’s law</vt:lpstr>
      <vt:lpstr>Keywords</vt:lpstr>
      <vt:lpstr>Keywords</vt:lpstr>
      <vt:lpstr>Dispersion</vt:lpstr>
      <vt:lpstr>Dispersion plot</vt:lpstr>
      <vt:lpstr>Collocations / Bigrams</vt:lpstr>
      <vt:lpstr>Collocations / Bigrams</vt:lpstr>
      <vt:lpstr>Measures of association</vt:lpstr>
      <vt:lpstr>Joint probability</vt:lpstr>
      <vt:lpstr>Conditional probability</vt:lpstr>
      <vt:lpstr>MI</vt:lpstr>
      <vt:lpstr>Entropy &amp; Information</vt:lpstr>
      <vt:lpstr>Sketch engine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 Linguistics</dc:title>
  <dc:creator>Adam Tallman</dc:creator>
  <cp:lastModifiedBy>Adam Tallman</cp:lastModifiedBy>
  <cp:revision>5</cp:revision>
  <dcterms:created xsi:type="dcterms:W3CDTF">2023-11-16T15:50:12Z</dcterms:created>
  <dcterms:modified xsi:type="dcterms:W3CDTF">2023-11-16T23:43:33Z</dcterms:modified>
</cp:coreProperties>
</file>