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7" r:id="rId5"/>
    <p:sldId id="398" r:id="rId6"/>
    <p:sldId id="400" r:id="rId7"/>
    <p:sldId id="399" r:id="rId8"/>
    <p:sldId id="402" r:id="rId9"/>
    <p:sldId id="406" r:id="rId10"/>
    <p:sldId id="401" r:id="rId11"/>
    <p:sldId id="403" r:id="rId12"/>
    <p:sldId id="408" r:id="rId13"/>
    <p:sldId id="404" r:id="rId14"/>
    <p:sldId id="405" r:id="rId15"/>
    <p:sldId id="409" r:id="rId16"/>
    <p:sldId id="413" r:id="rId17"/>
    <p:sldId id="407" r:id="rId18"/>
    <p:sldId id="259" r:id="rId19"/>
    <p:sldId id="410" r:id="rId20"/>
    <p:sldId id="411" r:id="rId21"/>
    <p:sldId id="412" r:id="rId22"/>
    <p:sldId id="414" r:id="rId23"/>
    <p:sldId id="415" r:id="rId24"/>
    <p:sldId id="416" r:id="rId25"/>
    <p:sldId id="417" r:id="rId2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ABAF-0908-A05D-5017-2E1BCAAE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3F1B-FF11-47F2-507F-155ED39E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642C-ECCC-51A0-147A-F04BE1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5B5E-D23C-71F3-12B8-6A57BCBC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EF91-410B-C00A-A741-A2EA5630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5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32D-3CFE-D8DE-BF9F-5425B59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D290B-CBDC-55AF-B833-CA51B4F5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7C95-CD92-0474-9961-5C30E904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249B-12F1-CD98-9317-7BAC80C9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E788-20B2-40BC-C3B7-FEC9441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33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700BD-1A32-E67A-445A-46840D1D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2AF8A-AD56-0D7F-66D4-50844F391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8D98-666B-7417-B876-FF933AD4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F49E-920C-1244-D7C5-B37E8579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E8DB-432F-1246-C50F-C0FB2C00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3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F3E8-9A19-FC00-8177-D5773DB7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DD46-5AC0-18D8-BCC0-FE2139C1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B207-2059-C3EF-C28E-E5C355C5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A0E6-42C3-6534-B47E-CD8BC7AC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C589-4EA6-7147-D2B0-A1FC8872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5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6AD-D789-7E07-346A-C2360EF9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23D01-AB53-BE5D-2879-9C91C293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108C-F8BE-EBAC-53AC-9EBC4BC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DB9A-C142-123B-AF7F-4FA8DC9E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05DC-F94D-9EA1-85AE-71CFC18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84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25AC-797D-1C52-8FC3-E26C4B5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0CA2-9DAB-539E-4FAB-DF6AEE3B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8227-51C2-D3D2-B8EA-C7B47F3E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FDD2-8E97-E14E-19EF-B7734B7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2AC6-7B4E-A1B2-B606-70BFE842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0B9F-702A-D8BA-E691-80C76E7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632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8747-B5E9-6061-4BDF-FC94EF5D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3F02E-9A41-632C-F28B-786651B2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BD229-1457-F922-2159-01859779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5E0D-9A54-3514-2689-4B310D496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B7A1-84AB-6881-FDDF-7530E7281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7698-B057-42EC-60B8-D7F06BC1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81D68-0519-1C2D-A590-E05F2E9A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71388-443D-959E-D352-5D14C186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6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00F-F2AF-C305-1B46-4AFA359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07F6B-3D95-D1FD-350D-A02313D4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1B95F-6719-435E-218F-F7BBAF42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A88B-DB7C-EC16-4107-B9AC7506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870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B6458-719E-CC17-C5B0-3F722341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F04E6-99A5-09DB-A9D2-B611B36D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13F9-18CE-9EBE-46C3-1C0E51A7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89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2212-B1B4-08BD-D0DF-BED34259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D0B6-7427-091C-AACF-C58C37ED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B51F-0086-0385-F0A4-C6628E69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B0B8-43E5-3E43-C7A2-3332A94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5106B-8D8C-1F07-405A-5AC0AC6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4A0B-FC09-EE0C-9973-75F4B6D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44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3DF5-7901-6ACF-B995-0F1A63CF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C5BC2-04D8-BD06-8B40-7854C757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8C22-1D61-952C-B0E1-EB7BB61A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1B9B-A1C5-CF90-C115-2643396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672C-B566-8885-10FE-9D12285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6442-46C0-0E06-38CB-3F1CEDA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52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5A6C-E604-9D8A-DC07-A008FA15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0BE1-9F60-90C2-17A7-2195237E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8CC5-420A-0F50-EC8F-4B0CA389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9D6B-5730-2DA1-4D38-B6D22D51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9B17-2BF4-71EF-DBE9-7C915A64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89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n.hum.uva.nl/praat/download_wi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3F97-AE8F-3187-11ED-DF4B284F1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Corpus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5369-11CE-0D85-D201-65C2AF446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2023-11-10</a:t>
            </a:r>
          </a:p>
          <a:p>
            <a:r>
              <a:rPr lang="en-CA" dirty="0"/>
              <a:t>Levels of Linguistic Representation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059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252-F577-F17E-14D2-0880211C16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F658-453C-80DA-84D9-1F647F110D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819646" cy="4351336"/>
          </a:xfrm>
        </p:spPr>
        <p:txBody>
          <a:bodyPr/>
          <a:lstStyle/>
          <a:p>
            <a:pPr lvl="0"/>
            <a:r>
              <a:rPr lang="en-CA"/>
              <a:t>Actual vowel tokens are much more variable</a:t>
            </a:r>
            <a:endParaRPr lang="es-BO"/>
          </a:p>
        </p:txBody>
      </p:sp>
      <p:pic>
        <p:nvPicPr>
          <p:cNvPr id="4" name="Picture 4" descr="A diagram of different letters and numbers&#10;&#10;Description automatically generated">
            <a:extLst>
              <a:ext uri="{FF2B5EF4-FFF2-40B4-BE49-F238E27FC236}">
                <a16:creationId xmlns:a16="http://schemas.microsoft.com/office/drawing/2014/main" id="{5CD71344-937C-299F-9106-16ACBBB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6" y="2025944"/>
            <a:ext cx="5791196" cy="44669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AA9936C-DD29-9063-5665-BDBF705F02E7}"/>
              </a:ext>
            </a:extLst>
          </p:cNvPr>
          <p:cNvSpPr txBox="1"/>
          <p:nvPr/>
        </p:nvSpPr>
        <p:spPr>
          <a:xfrm>
            <a:off x="838203" y="6123544"/>
            <a:ext cx="530888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https://fass.ubd.edu.bn/research/dusun/vowels3.html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79D8-1286-F440-56A1-80A61F258D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9B62-D299-4B10-BE6C-7552A44D51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53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How does one develop a phonetic annotation? (e.g. know the boundaries between different sounds)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There are acoustic ‘landmarks’ that can be used to segment speech into phones. 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But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Developing a phonetic corpus by hand is very time consuming – which is why people use forced alignment systems.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endParaRPr lang="es-B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6CFD-9E60-6476-E7A3-0C018A0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Morphology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9AE4-55DA-4775-CBF1-64577DC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Morphemes</a:t>
            </a:r>
          </a:p>
          <a:p>
            <a:r>
              <a:rPr lang="en-CA" dirty="0" err="1"/>
              <a:t>Allomorphy</a:t>
            </a:r>
            <a:endParaRPr lang="en-CA" dirty="0"/>
          </a:p>
          <a:p>
            <a:r>
              <a:rPr lang="en-CA" dirty="0"/>
              <a:t>Compositionality</a:t>
            </a:r>
          </a:p>
          <a:p>
            <a:r>
              <a:rPr lang="en-CA" dirty="0"/>
              <a:t>Productivity</a:t>
            </a:r>
          </a:p>
          <a:p>
            <a:pPr lvl="1"/>
            <a:r>
              <a:rPr lang="en-CA" dirty="0"/>
              <a:t>realized, expanded, potential</a:t>
            </a:r>
          </a:p>
          <a:p>
            <a:r>
              <a:rPr lang="es-BO" dirty="0" err="1"/>
              <a:t>Segmentability</a:t>
            </a:r>
            <a:endParaRPr lang="es-BO" dirty="0"/>
          </a:p>
          <a:p>
            <a:r>
              <a:rPr lang="es-BO" dirty="0" err="1"/>
              <a:t>Morphology</a:t>
            </a:r>
            <a:r>
              <a:rPr lang="es-BO" dirty="0"/>
              <a:t> and </a:t>
            </a:r>
            <a:r>
              <a:rPr lang="es-BO" dirty="0" err="1"/>
              <a:t>phonetic</a:t>
            </a:r>
            <a:r>
              <a:rPr lang="es-BO" dirty="0"/>
              <a:t> </a:t>
            </a:r>
            <a:r>
              <a:rPr lang="es-BO" dirty="0" err="1"/>
              <a:t>reduction</a:t>
            </a:r>
            <a:endParaRPr lang="es-BO" dirty="0"/>
          </a:p>
          <a:p>
            <a:r>
              <a:rPr lang="es-BO" dirty="0" err="1"/>
              <a:t>Borrowing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33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6900-A973-B563-1AD7-3A7A4F42B4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Morphology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A20-B3E6-E200-D552-9EC733FC2A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Morphology is concerned with word internal structure (generally)</a:t>
            </a:r>
          </a:p>
          <a:p>
            <a:pPr lvl="0"/>
            <a:endParaRPr lang="en-CA"/>
          </a:p>
          <a:p>
            <a:pPr lvl="0"/>
            <a:r>
              <a:rPr lang="en-CA"/>
              <a:t>A central concept is the </a:t>
            </a:r>
            <a:r>
              <a:rPr lang="en-CA" b="1"/>
              <a:t>morpheme</a:t>
            </a:r>
            <a:endParaRPr lang="en-CA"/>
          </a:p>
          <a:p>
            <a:pPr lvl="0"/>
            <a:endParaRPr lang="en-CA"/>
          </a:p>
          <a:p>
            <a:pPr lvl="0"/>
            <a:r>
              <a:rPr lang="en-CA"/>
              <a:t>Words are made up of morphemes – morphemes are the smallest meaningful parts of words.</a:t>
            </a:r>
          </a:p>
          <a:p>
            <a:pPr lvl="0"/>
            <a:endParaRPr lang="en-CA"/>
          </a:p>
          <a:p>
            <a:pPr marL="0" lvl="0" indent="0">
              <a:buNone/>
            </a:pPr>
            <a:r>
              <a:rPr lang="en-CA" i="1"/>
              <a:t>complete-ness </a:t>
            </a:r>
            <a:r>
              <a:rPr lang="en-CA"/>
              <a:t>has two morphemes</a:t>
            </a:r>
            <a:endParaRPr lang="en-CA" i="1"/>
          </a:p>
          <a:p>
            <a:pPr lvl="0"/>
            <a:endParaRPr lang="en-CA"/>
          </a:p>
          <a:p>
            <a:pPr lvl="0"/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8800-3736-3B61-1752-1D2C8C29B0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Morphology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1CFE-B64E-BD6A-C45A-1F139A66199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Some other core concepts: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 b="1"/>
              <a:t>Bound: </a:t>
            </a:r>
            <a:r>
              <a:rPr lang="en-CA"/>
              <a:t>Some morphemes are ‘free’ (they can occur on their own) and others are bound (they depend on the appearance of something else to occur)</a:t>
            </a:r>
          </a:p>
          <a:p>
            <a:pPr lvl="0">
              <a:lnSpc>
                <a:spcPct val="80000"/>
              </a:lnSpc>
            </a:pPr>
            <a:endParaRPr lang="en-CA" b="1"/>
          </a:p>
          <a:p>
            <a:pPr lvl="0">
              <a:lnSpc>
                <a:spcPct val="80000"/>
              </a:lnSpc>
            </a:pPr>
            <a:r>
              <a:rPr lang="es-BO" b="1"/>
              <a:t>Roots</a:t>
            </a:r>
            <a:r>
              <a:rPr lang="es-BO"/>
              <a:t>: The base of th Word, e.g. (</a:t>
            </a:r>
            <a:r>
              <a:rPr lang="es-BO" i="1"/>
              <a:t>complete</a:t>
            </a:r>
            <a:r>
              <a:rPr lang="es-BO"/>
              <a:t> in </a:t>
            </a:r>
            <a:r>
              <a:rPr lang="es-BO" i="1"/>
              <a:t>completeness</a:t>
            </a:r>
            <a:r>
              <a:rPr lang="es-BO"/>
              <a:t>)</a:t>
            </a:r>
          </a:p>
          <a:p>
            <a:pPr lvl="0">
              <a:lnSpc>
                <a:spcPct val="80000"/>
              </a:lnSpc>
            </a:pPr>
            <a:endParaRPr lang="es-BO"/>
          </a:p>
          <a:p>
            <a:pPr lvl="0">
              <a:lnSpc>
                <a:spcPct val="80000"/>
              </a:lnSpc>
            </a:pPr>
            <a:r>
              <a:rPr lang="es-BO" b="1"/>
              <a:t>Affixes: </a:t>
            </a:r>
            <a:r>
              <a:rPr lang="es-BO"/>
              <a:t>The bound parts that are modifying the base (</a:t>
            </a:r>
            <a:r>
              <a:rPr lang="es-BO" i="1"/>
              <a:t>-ness </a:t>
            </a:r>
            <a:r>
              <a:rPr lang="es-BO"/>
              <a:t>in </a:t>
            </a:r>
            <a:r>
              <a:rPr lang="es-BO" i="1"/>
              <a:t>completeness</a:t>
            </a:r>
            <a:endParaRPr lang="es-BO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6E23-36BC-F470-6E4C-7F63ADD9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Morphophonology / </a:t>
            </a:r>
            <a:r>
              <a:rPr lang="en-CA" dirty="0" err="1"/>
              <a:t>Allomorphy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3A1-4D20-44FE-E727-AEC5C08C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Morphemes have different realizations depending on context</a:t>
            </a:r>
          </a:p>
          <a:p>
            <a:endParaRPr lang="en-CA" dirty="0"/>
          </a:p>
          <a:p>
            <a:r>
              <a:rPr lang="en-CA" dirty="0"/>
              <a:t>Plural </a:t>
            </a:r>
            <a:r>
              <a:rPr lang="en-CA" i="1" dirty="0"/>
              <a:t>–s </a:t>
            </a:r>
            <a:r>
              <a:rPr lang="en-CA" dirty="0"/>
              <a:t>is realized as </a:t>
            </a:r>
            <a:r>
              <a:rPr lang="en-CA" i="1" dirty="0"/>
              <a:t>–s </a:t>
            </a:r>
            <a:r>
              <a:rPr lang="en-CA" dirty="0"/>
              <a:t>or </a:t>
            </a:r>
            <a:r>
              <a:rPr lang="en-CA" i="1" dirty="0"/>
              <a:t>–z </a:t>
            </a:r>
            <a:r>
              <a:rPr lang="en-CA" dirty="0"/>
              <a:t>or -</a:t>
            </a:r>
            <a:r>
              <a:rPr lang="is-IS" i="1" dirty="0"/>
              <a:t>əz </a:t>
            </a:r>
            <a:r>
              <a:rPr lang="is-IS" dirty="0"/>
              <a:t>depending on the word</a:t>
            </a:r>
          </a:p>
          <a:p>
            <a:endParaRPr lang="is-IS" dirty="0"/>
          </a:p>
          <a:p>
            <a:r>
              <a:rPr lang="is-IS" i="1" dirty="0"/>
              <a:t>dogs </a:t>
            </a:r>
            <a:r>
              <a:rPr lang="is-IS" dirty="0"/>
              <a:t>&gt; </a:t>
            </a:r>
            <a:r>
              <a:rPr lang="en-CA" dirty="0"/>
              <a:t>[</a:t>
            </a:r>
            <a:r>
              <a:rPr lang="en-CA" dirty="0" err="1"/>
              <a:t>dagz</a:t>
            </a:r>
            <a:r>
              <a:rPr lang="en-CA" dirty="0"/>
              <a:t>]; </a:t>
            </a:r>
            <a:r>
              <a:rPr lang="en-CA" i="1" dirty="0"/>
              <a:t>cat </a:t>
            </a:r>
            <a:r>
              <a:rPr lang="en-CA" dirty="0"/>
              <a:t>&gt; [k</a:t>
            </a:r>
            <a:r>
              <a:rPr lang="is-IS" dirty="0"/>
              <a:t>æts]</a:t>
            </a:r>
            <a:endParaRPr lang="es-BO" i="1" dirty="0"/>
          </a:p>
        </p:txBody>
      </p:sp>
    </p:spTree>
    <p:extLst>
      <p:ext uri="{BB962C8B-B14F-4D97-AF65-F5344CB8AC3E}">
        <p14:creationId xmlns:p14="http://schemas.microsoft.com/office/powerpoint/2010/main" val="266953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DAD9-F1FF-0690-FBC7-61F6B800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Compositionality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52A1-32DB-F20F-0681-4E2C3EBE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Words vary in terms of how </a:t>
            </a:r>
            <a:r>
              <a:rPr lang="is-IS" i="1" dirty="0"/>
              <a:t>compositional</a:t>
            </a:r>
            <a:r>
              <a:rPr lang="is-IS" dirty="0"/>
              <a:t> they </a:t>
            </a:r>
          </a:p>
          <a:p>
            <a:endParaRPr lang="is-IS" dirty="0"/>
          </a:p>
          <a:p>
            <a:r>
              <a:rPr lang="is-IS" dirty="0"/>
              <a:t>How easy it is to discern the meaning of the whole from the parts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i="1" dirty="0"/>
              <a:t>hot dog </a:t>
            </a:r>
            <a:r>
              <a:rPr lang="is-IS" dirty="0"/>
              <a:t>not very compositional</a:t>
            </a:r>
            <a:r>
              <a:rPr lang="is-IS" i="1" dirty="0"/>
              <a:t> </a:t>
            </a:r>
            <a:endParaRPr lang="es-BO" i="1" dirty="0"/>
          </a:p>
        </p:txBody>
      </p:sp>
      <p:pic>
        <p:nvPicPr>
          <p:cNvPr id="5" name="Picture 4" descr="A hot dog with mustard on it&#10;&#10;Description automatically generated">
            <a:extLst>
              <a:ext uri="{FF2B5EF4-FFF2-40B4-BE49-F238E27FC236}">
                <a16:creationId xmlns:a16="http://schemas.microsoft.com/office/drawing/2014/main" id="{B3026ED7-C7FD-9D2C-442B-22C2FD80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72" y="3253581"/>
            <a:ext cx="3057525" cy="1495425"/>
          </a:xfrm>
          <a:prstGeom prst="rect">
            <a:avLst/>
          </a:prstGeom>
        </p:spPr>
      </p:pic>
      <p:pic>
        <p:nvPicPr>
          <p:cNvPr id="7" name="Picture 6" descr="Two dogs standing on grass&#10;&#10;Description automatically generated">
            <a:extLst>
              <a:ext uri="{FF2B5EF4-FFF2-40B4-BE49-F238E27FC236}">
                <a16:creationId xmlns:a16="http://schemas.microsoft.com/office/drawing/2014/main" id="{662EFF08-47C5-E3B6-039E-133A086DF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17" y="4968394"/>
            <a:ext cx="2834409" cy="18896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5A81A-D3EC-F223-8E94-04FD5907E8DA}"/>
              </a:ext>
            </a:extLst>
          </p:cNvPr>
          <p:cNvCxnSpPr/>
          <p:nvPr/>
        </p:nvCxnSpPr>
        <p:spPr>
          <a:xfrm flipV="1">
            <a:off x="5495636" y="4285673"/>
            <a:ext cx="1440873" cy="6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120-FAE3-0076-151F-B90C30317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Morphological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1AA8-EC23-3882-22E4-1123CBFB06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Morphemes vary in terms of their productivity.</a:t>
            </a:r>
          </a:p>
          <a:p>
            <a:pPr lvl="0"/>
            <a:endParaRPr lang="en-CA"/>
          </a:p>
          <a:p>
            <a:pPr lvl="0"/>
            <a:r>
              <a:rPr lang="en-CA"/>
              <a:t>Some morphemes like </a:t>
            </a:r>
            <a:r>
              <a:rPr lang="en-CA" i="1"/>
              <a:t>–ness </a:t>
            </a:r>
            <a:r>
              <a:rPr lang="en-CA"/>
              <a:t>are highly productive</a:t>
            </a:r>
          </a:p>
          <a:p>
            <a:pPr lvl="0"/>
            <a:endParaRPr lang="en-CA"/>
          </a:p>
          <a:p>
            <a:pPr lvl="0"/>
            <a:r>
              <a:rPr lang="es-BO"/>
              <a:t>Others like </a:t>
            </a:r>
            <a:r>
              <a:rPr lang="es-BO" i="1"/>
              <a:t>–th </a:t>
            </a:r>
            <a:r>
              <a:rPr lang="es-BO"/>
              <a:t>in </a:t>
            </a:r>
            <a:r>
              <a:rPr lang="es-BO" i="1"/>
              <a:t>warmth </a:t>
            </a:r>
            <a:r>
              <a:rPr lang="es-BO"/>
              <a:t>only occur with a small number of forms.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AFA2-5C16-8B65-3DA3-9836C393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Morphological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8E37-D5FA-0E37-39E4-277DBE0E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b="1" dirty="0"/>
              <a:t>Realized productivity</a:t>
            </a:r>
            <a:r>
              <a:rPr lang="is-IS" dirty="0"/>
              <a:t>: high memberships (lots of words have this morpheme)</a:t>
            </a:r>
          </a:p>
          <a:p>
            <a:endParaRPr lang="is-IS" dirty="0"/>
          </a:p>
          <a:p>
            <a:r>
              <a:rPr lang="is-IS" b="1" dirty="0"/>
              <a:t>Expanded productivity</a:t>
            </a:r>
            <a:r>
              <a:rPr lang="is-IS" dirty="0"/>
              <a:t>: growing memberships (new words use this morpheme)</a:t>
            </a:r>
          </a:p>
          <a:p>
            <a:endParaRPr lang="is-IS" dirty="0"/>
          </a:p>
          <a:p>
            <a:r>
              <a:rPr lang="is-IS" b="1" dirty="0"/>
              <a:t>Potential productivity</a:t>
            </a:r>
            <a:r>
              <a:rPr lang="is-IS" dirty="0"/>
              <a:t>: we think it could be used with lots of words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8869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AE27-A69A-4DBF-C662-9C6C4D4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Realized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BB7F-BB98-51BA-D33E-8ACD36A8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4C0-6639-764F-823B-A18B8B65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AE5B-24E3-2EC6-B634-A5E2D1AF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 &amp; Population</a:t>
            </a:r>
          </a:p>
          <a:p>
            <a:r>
              <a:rPr lang="en-CA" dirty="0"/>
              <a:t>Skewing &amp; Balance</a:t>
            </a:r>
          </a:p>
          <a:p>
            <a:r>
              <a:rPr lang="en-CA" dirty="0"/>
              <a:t>Parameters of a corpus</a:t>
            </a:r>
          </a:p>
          <a:p>
            <a:pPr lvl="1"/>
            <a:r>
              <a:rPr lang="en-CA" dirty="0"/>
              <a:t>Representativeness, Spontaneity, Routinization, Saturation</a:t>
            </a:r>
          </a:p>
          <a:p>
            <a:r>
              <a:rPr lang="es-BO" dirty="0" err="1"/>
              <a:t>Variants</a:t>
            </a:r>
            <a:r>
              <a:rPr lang="es-BO" dirty="0"/>
              <a:t>, lexical vs. </a:t>
            </a:r>
            <a:r>
              <a:rPr lang="es-BO" dirty="0" err="1"/>
              <a:t>external</a:t>
            </a:r>
            <a:r>
              <a:rPr lang="es-BO" dirty="0"/>
              <a:t> </a:t>
            </a:r>
            <a:r>
              <a:rPr lang="es-BO" dirty="0" err="1"/>
              <a:t>conditioning</a:t>
            </a:r>
            <a:endParaRPr lang="es-BO" dirty="0"/>
          </a:p>
          <a:p>
            <a:r>
              <a:rPr lang="es-BO" dirty="0"/>
              <a:t>Lexical </a:t>
            </a:r>
            <a:r>
              <a:rPr lang="es-BO" dirty="0" err="1"/>
              <a:t>semantics</a:t>
            </a:r>
            <a:endParaRPr lang="es-BO" dirty="0"/>
          </a:p>
          <a:p>
            <a:r>
              <a:rPr lang="es-BO" dirty="0" err="1"/>
              <a:t>Synonyms</a:t>
            </a:r>
            <a:r>
              <a:rPr lang="es-BO" dirty="0"/>
              <a:t> and </a:t>
            </a:r>
            <a:r>
              <a:rPr lang="es-BO" dirty="0" err="1"/>
              <a:t>meaning</a:t>
            </a:r>
            <a:r>
              <a:rPr lang="es-BO" dirty="0"/>
              <a:t> </a:t>
            </a:r>
            <a:r>
              <a:rPr lang="es-BO" dirty="0" err="1"/>
              <a:t>clusters</a:t>
            </a:r>
            <a:endParaRPr lang="es-BO" dirty="0"/>
          </a:p>
          <a:p>
            <a:r>
              <a:rPr lang="es-BO" dirty="0" err="1"/>
              <a:t>Review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concepts</a:t>
            </a:r>
            <a:r>
              <a:rPr lang="es-BO" dirty="0"/>
              <a:t> </a:t>
            </a:r>
            <a:r>
              <a:rPr lang="es-BO" dirty="0" err="1"/>
              <a:t>from</a:t>
            </a:r>
            <a:r>
              <a:rPr lang="es-BO" dirty="0"/>
              <a:t> </a:t>
            </a:r>
            <a:r>
              <a:rPr lang="es-BO" dirty="0" err="1"/>
              <a:t>phonology</a:t>
            </a:r>
            <a:r>
              <a:rPr lang="es-BO" dirty="0"/>
              <a:t> / </a:t>
            </a:r>
            <a:r>
              <a:rPr lang="es-BO" dirty="0" err="1"/>
              <a:t>phonetics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7011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E5C9-D81F-89EE-7882-DCB763DF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Expanded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DF07-0FDB-99F0-6E95-66D709B1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329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49B-54E1-CDCE-3F27-6604AF5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Potential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8CE9-3346-63D6-638A-68A9309A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63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E64E-E063-F558-6775-726F51DC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Segmentability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916-753B-A09E-324B-4566AEDA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86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5D11-E34E-44C8-DAA3-C8174A1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Morphology and phonetic reduction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7A14-FDA3-CD7D-CEF9-7EF3E49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175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3D1-E7D9-3F99-1878-CAC6AE67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Borrowing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555D-3D8B-D60D-5A7F-B3C5C7B0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42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3A53-2DCE-8877-1897-A315B7C3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Syntax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B60A-C693-75D9-21D7-669B35A8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99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26C-A735-A4D6-39DF-12262A31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7DED-0013-9A57-1939-85C62CD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Phonetics</a:t>
            </a:r>
          </a:p>
          <a:p>
            <a:r>
              <a:rPr lang="en-CA" dirty="0"/>
              <a:t>Morphology</a:t>
            </a:r>
          </a:p>
          <a:p>
            <a:r>
              <a:rPr lang="en-CA" dirty="0"/>
              <a:t>Syntax</a:t>
            </a:r>
          </a:p>
          <a:p>
            <a:r>
              <a:rPr lang="en-CA" dirty="0"/>
              <a:t>Discourse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5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05C-70FE-036B-9E67-EA6682601E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Praat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924D-31C6-9E07-5527-B782DDE840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website: </a:t>
            </a:r>
            <a:r>
              <a:rPr lang="is-IS">
                <a:hlinkClick r:id="rId2"/>
              </a:rPr>
              <a:t>https://www.fon.hum.uva.nl/praat/download_win.html</a:t>
            </a:r>
            <a:endParaRPr lang="is-IS"/>
          </a:p>
          <a:p>
            <a:pPr lvl="0"/>
            <a:endParaRPr lang="is-IS"/>
          </a:p>
          <a:p>
            <a:pPr lvl="0"/>
            <a:endParaRPr lang="is-IS"/>
          </a:p>
          <a:p>
            <a:pPr lvl="0"/>
            <a:endParaRPr lang="is-IS"/>
          </a:p>
          <a:p>
            <a:pPr lvl="0"/>
            <a:endParaRPr lang="es-B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18A51DC-F04A-DBF2-224F-A06AC984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52403"/>
            <a:ext cx="10420346" cy="49587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F5C4A97E-0341-0E60-C085-3BC52391F5DB}"/>
              </a:ext>
            </a:extLst>
          </p:cNvPr>
          <p:cNvSpPr txBox="1"/>
          <p:nvPr/>
        </p:nvSpPr>
        <p:spPr>
          <a:xfrm>
            <a:off x="857250" y="5581653"/>
            <a:ext cx="10782303" cy="892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is a Praat annotation of a sentence in Ch</a:t>
            </a:r>
            <a:r>
              <a:rPr lang="es-E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ácobo, a southern Pano language of the northern Bolivian Amazon.</a:t>
            </a: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DC21807-A5AC-2D00-7739-83FF6999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52403"/>
            <a:ext cx="10420346" cy="49587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69D69EE3-F001-B84D-C76A-5C1BCF66DD83}"/>
              </a:ext>
            </a:extLst>
          </p:cNvPr>
          <p:cNvSpPr txBox="1"/>
          <p:nvPr/>
        </p:nvSpPr>
        <p:spPr>
          <a:xfrm>
            <a:off x="857250" y="5581653"/>
            <a:ext cx="10782303" cy="892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is a Praat annotation of a sentence in Ch</a:t>
            </a:r>
            <a:r>
              <a:rPr lang="es-E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ácobo, a southern Pano language of the northern Bolivian Amazon.</a:t>
            </a: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Left Brace 1">
            <a:extLst>
              <a:ext uri="{FF2B5EF4-FFF2-40B4-BE49-F238E27FC236}">
                <a16:creationId xmlns:a16="http://schemas.microsoft.com/office/drawing/2014/main" id="{01C594AD-D175-FB20-FAE1-C498B9829B81}"/>
              </a:ext>
            </a:extLst>
          </p:cNvPr>
          <p:cNvSpPr/>
          <p:nvPr/>
        </p:nvSpPr>
        <p:spPr>
          <a:xfrm>
            <a:off x="933446" y="2770430"/>
            <a:ext cx="761996" cy="2310825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4F32382-57FA-B94D-9C99-BBB4AFF7BD07}"/>
              </a:ext>
            </a:extLst>
          </p:cNvPr>
          <p:cNvSpPr txBox="1"/>
          <p:nvPr/>
        </p:nvSpPr>
        <p:spPr>
          <a:xfrm>
            <a:off x="78921" y="3664238"/>
            <a:ext cx="87902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Tiers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7676756-0BE1-05EE-5F0A-2353EFCEE7A0}"/>
              </a:ext>
            </a:extLst>
          </p:cNvPr>
          <p:cNvSpPr/>
          <p:nvPr/>
        </p:nvSpPr>
        <p:spPr>
          <a:xfrm>
            <a:off x="857250" y="220827"/>
            <a:ext cx="761996" cy="1303175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0A276-A7CE-0A6C-4861-D61E89928AB3}"/>
              </a:ext>
            </a:extLst>
          </p:cNvPr>
          <p:cNvSpPr txBox="1"/>
          <p:nvPr/>
        </p:nvSpPr>
        <p:spPr>
          <a:xfrm>
            <a:off x="-21771" y="610800"/>
            <a:ext cx="169251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Waveform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DBA59-0947-0226-A7D4-EC309FF12D63}"/>
              </a:ext>
            </a:extLst>
          </p:cNvPr>
          <p:cNvSpPr txBox="1"/>
          <p:nvPr/>
        </p:nvSpPr>
        <p:spPr>
          <a:xfrm>
            <a:off x="-73261" y="2024390"/>
            <a:ext cx="204223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Spectrogram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E4BE-4452-DC31-548D-A601591942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B212-D6FB-0AEF-9FD0-57F2776A6D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5032372"/>
          </a:xfrm>
        </p:spPr>
        <p:txBody>
          <a:bodyPr/>
          <a:lstStyle/>
          <a:p>
            <a:pPr lvl="0"/>
            <a:r>
              <a:rPr lang="en-CA"/>
              <a:t>Phones have different phonetic measurements associated with them.</a:t>
            </a:r>
          </a:p>
          <a:p>
            <a:pPr lvl="0"/>
            <a:endParaRPr lang="en-CA"/>
          </a:p>
          <a:p>
            <a:pPr lvl="0"/>
            <a:r>
              <a:rPr lang="en-CA"/>
              <a:t>A consonant has</a:t>
            </a:r>
          </a:p>
          <a:p>
            <a:pPr lvl="1"/>
            <a:r>
              <a:rPr lang="en-CA"/>
              <a:t>Duration (milliseconds)</a:t>
            </a:r>
          </a:p>
          <a:p>
            <a:pPr lvl="1"/>
            <a:r>
              <a:rPr lang="en-CA"/>
              <a:t>Voice onset and offset time (milliseconds)</a:t>
            </a:r>
          </a:p>
          <a:p>
            <a:pPr lvl="1"/>
            <a:r>
              <a:rPr lang="en-CA"/>
              <a:t>Voicing (milliseconds or amplitude</a:t>
            </a:r>
          </a:p>
          <a:p>
            <a:pPr lvl="0"/>
            <a:r>
              <a:rPr lang="en-CA"/>
              <a:t>Vowel</a:t>
            </a:r>
          </a:p>
          <a:p>
            <a:pPr lvl="1"/>
            <a:r>
              <a:rPr lang="en-CA"/>
              <a:t>Duration (milliseconds)</a:t>
            </a:r>
          </a:p>
          <a:p>
            <a:pPr lvl="1"/>
            <a:r>
              <a:rPr lang="en-CA"/>
              <a:t>Pitch (F0)</a:t>
            </a:r>
          </a:p>
          <a:p>
            <a:pPr lvl="1"/>
            <a:r>
              <a:rPr lang="en-CA"/>
              <a:t>Intensity (amplitude)</a:t>
            </a:r>
          </a:p>
          <a:p>
            <a:pPr lvl="1"/>
            <a:endParaRPr lang="es-B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8CD7-FC0A-6030-6537-6EC0179D9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A270-7481-DAA2-A5D7-D43A04B5FA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7505696" cy="4351336"/>
          </a:xfrm>
        </p:spPr>
        <p:txBody>
          <a:bodyPr/>
          <a:lstStyle/>
          <a:p>
            <a:pPr lvl="0"/>
            <a:r>
              <a:rPr lang="en-CA" sz="2600"/>
              <a:t>F1 and F2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Vowels have an F1 and an F2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These are the main measurements of vowel quality.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F1: Vowel height (low F1 means high) 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F2: Vowel frontness (high F2 means front)</a:t>
            </a:r>
            <a:endParaRPr lang="es-BO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2884-9980-CBE5-223C-1CAAE186F0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Content Placeholder 3" descr="A diagram with black dots and numbers&#10;&#10;Description automatically generated">
            <a:extLst>
              <a:ext uri="{FF2B5EF4-FFF2-40B4-BE49-F238E27FC236}">
                <a16:creationId xmlns:a16="http://schemas.microsoft.com/office/drawing/2014/main" id="{5A868AC2-6972-F4F9-0C7C-BC4E202C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2" y="365129"/>
            <a:ext cx="9139336" cy="61277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567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Corpus Linguistics</vt:lpstr>
      <vt:lpstr>From last class</vt:lpstr>
      <vt:lpstr>This class</vt:lpstr>
      <vt:lpstr>Praat</vt:lpstr>
      <vt:lpstr>PowerPoint Presentation</vt:lpstr>
      <vt:lpstr>PowerPoint Presentation</vt:lpstr>
      <vt:lpstr>Phonetic measurements</vt:lpstr>
      <vt:lpstr>Phonetic measurements</vt:lpstr>
      <vt:lpstr>PowerPoint Presentation</vt:lpstr>
      <vt:lpstr>Phonetic measurements</vt:lpstr>
      <vt:lpstr>Phonetic measurements</vt:lpstr>
      <vt:lpstr>Morphology</vt:lpstr>
      <vt:lpstr>Morphology</vt:lpstr>
      <vt:lpstr>Morphology</vt:lpstr>
      <vt:lpstr>Morphophonology / Allomorphy</vt:lpstr>
      <vt:lpstr>Compositionality</vt:lpstr>
      <vt:lpstr>Morphological productivity</vt:lpstr>
      <vt:lpstr>Morphological productivity</vt:lpstr>
      <vt:lpstr>Realized productivity</vt:lpstr>
      <vt:lpstr>Expanded productivity</vt:lpstr>
      <vt:lpstr>Potential productivity</vt:lpstr>
      <vt:lpstr>Segmentability</vt:lpstr>
      <vt:lpstr>Morphology and phonetic reduction</vt:lpstr>
      <vt:lpstr>Borrowing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Tallman</dc:creator>
  <cp:lastModifiedBy>Adam Tallman</cp:lastModifiedBy>
  <cp:revision>5</cp:revision>
  <dcterms:created xsi:type="dcterms:W3CDTF">2023-11-09T14:29:50Z</dcterms:created>
  <dcterms:modified xsi:type="dcterms:W3CDTF">2023-11-09T16:02:32Z</dcterms:modified>
</cp:coreProperties>
</file>