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1BD0-78C5-AC0A-E19A-2C7412742F5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23610-AF28-97BA-A11B-F5C1C14258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8BCD1-E2D2-0710-F499-5B5FB28045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0E4756-E19A-4B79-AD94-7359BAAC8261}" type="datetime1">
              <a:rPr lang="es-BO"/>
              <a:pPr lvl="0"/>
              <a:t>21/10/2023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CC3A2-4D77-1E40-3366-0DE2B1223D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75585-8CCC-800B-252D-31E5F730EF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E1A332-E742-4024-A7AC-8B7FD368789C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377514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943B-8665-235E-80DB-7DA2558216C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98F48-3199-42F2-1AB1-C04E16C36CB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CCADF-4935-FAE1-90E7-81D77FDEF0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7D0920-B92F-4E7B-AC26-73805C9065E0}" type="datetime1">
              <a:rPr lang="es-BO"/>
              <a:pPr lvl="0"/>
              <a:t>21/10/2023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B3D54-C72F-3444-7D6F-3425098A1B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4D8D-1FB7-7055-1722-2E5ACF0D3B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E756-8552-4B85-9F03-01B9A12FBB67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4978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123BB-DA1A-C7EF-7E85-8B42B23A61E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6495A-2EED-A868-1C93-DC1F8898419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C76FC-B509-6D68-ABFE-2EA174669B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CBF63F-15EB-4080-A116-83A369BD4479}" type="datetime1">
              <a:rPr lang="es-BO"/>
              <a:pPr lvl="0"/>
              <a:t>21/10/2023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1E810-E4F7-A8A5-D04E-9F496E86AD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40D5E-7991-676A-924A-9DA0AD176C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918E84-7E19-434A-81AD-9E6A8A25E060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1586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A3D9-350B-1D39-A35A-94F5B58ABB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0D21-33A2-9DFD-A055-BE63EEFBAE8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2A465-77BF-0F88-C044-9FB093E8F0E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A6A045-C5E8-4888-9711-8906FC4EB255}" type="datetime1">
              <a:rPr lang="es-BO"/>
              <a:pPr lvl="0"/>
              <a:t>21/10/2023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31E43-A70C-5487-7F14-0E9BEC9897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4D64-B16B-3924-CE93-0C3A073774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4F5D7-489E-46CD-A648-4849E9ED96EB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868175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D6E0-C3C2-2C92-68A5-C3EC989714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9AC11-1909-4D54-5C7D-21F0BC6C9F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7C9F-8495-0D97-BE03-A80F0666AB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78885E-65A5-46AD-8BC1-004BAA6C1982}" type="datetime1">
              <a:rPr lang="es-BO"/>
              <a:pPr lvl="0"/>
              <a:t>21/10/2023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D828-BAED-5BFE-DD15-7DD636AA01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0E28-F919-F87B-043F-0E6DFFCBEE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613C95-4917-4D77-93A9-D1012AD28C65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3579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C647-2E32-FF00-3C07-3822C4B513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4C6E-DCD0-4CD6-B794-19FABAE9BC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D6807-99B2-7BC3-2727-DA15AB0A503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99F54-8069-EB75-8FB5-61ABF8FDBA3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F7FA60-0906-4656-892E-3211001130AF}" type="datetime1">
              <a:rPr lang="es-BO"/>
              <a:pPr lvl="0"/>
              <a:t>21/10/2023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B7A9E-24D6-5E9D-52C5-0202B2FA8D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F7C4-E1D6-0A76-57B6-1DBB280BAF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78073E-92AF-4048-99AD-327F1BDB3AB5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5715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07A-D16B-7842-B144-7EB0724B29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9E84B-95DF-AE7B-DF28-016DEEED6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3F1BB-B615-E693-11CE-31015831B36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543EB-B7BC-E9B2-3666-2714BACA4D5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FA0FE-0B40-73AC-9B58-B011794804E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762AE-D487-13A2-985F-400DCAF466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B91FB2-8AC8-4F50-8CCF-ECB3D40AC0C1}" type="datetime1">
              <a:rPr lang="es-BO"/>
              <a:pPr lvl="0"/>
              <a:t>21/10/2023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F0609-6D95-9320-A4C7-0D9A07D539F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9C121-017A-4335-7D5C-DC963F875A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6B92CA-8FA5-4B75-B3E4-7F8FBD757CD1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8675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EFC9-704C-E278-8E8E-5E899A6272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C22EE-C492-3E46-AE0F-31BF10A492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01DE03-8375-465E-AE99-05A35684F23D}" type="datetime1">
              <a:rPr lang="es-BO"/>
              <a:pPr lvl="0"/>
              <a:t>21/10/2023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A9464-6AC7-692C-69F8-B72FAEC7FE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46512-1851-BA83-B321-F509DA0265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3B89D2-537D-4BBE-93F3-103B7C07E417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0033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B44B9-4792-2A61-F495-636D3657746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B7F39-2F30-4DB9-8663-C730755504FF}" type="datetime1">
              <a:rPr lang="es-BO"/>
              <a:pPr lvl="0"/>
              <a:t>21/10/2023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72144-B405-988E-A25E-C7BB0FA4AB5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46F9F-C874-9A02-17EE-1917FFEE4D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9AEFA1-AA92-4AF6-8DD2-80DF8A66011E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5951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B193-84CF-A55C-21B8-04E60168D0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615D-29F4-5B43-F576-78C59C2CD1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BF022-C2DB-059B-9D8D-3A4AFE7DB88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802B5-A3A3-9B68-DE47-967F225558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DED660-E873-4D7F-8466-2B41C5DEE73C}" type="datetime1">
              <a:rPr lang="es-BO"/>
              <a:pPr lvl="0"/>
              <a:t>21/10/2023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D4FA7-0D73-EEC1-EDB9-2A13F3159E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61549-6012-309E-FE88-07D7AD3646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4ABBC0-3931-416A-AE54-39C61C9D8B77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250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BF44-5FB2-B2F9-A1A8-DD643E84A7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B2933-6E0F-99C0-F30E-CFEA3E62E72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s-BO" sz="3200"/>
            </a:lvl1pPr>
          </a:lstStyle>
          <a:p>
            <a:pPr lvl="0"/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0B2A9-2C70-762A-4BB8-740F3CF9FAE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23625-32E0-C313-EE3E-31CC6D1889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7385AB-32C4-49CA-9131-12ECB2A0553B}" type="datetime1">
              <a:rPr lang="es-BO"/>
              <a:pPr lvl="0"/>
              <a:t>21/10/2023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4705A-A88B-5403-BFC1-90FA8DD5C6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07087-5B63-37EF-32BE-0884FB6FE5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E938F9-890D-4383-9B37-7880F5E7256A}" type="slidenum"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4376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BAF3D-E0FD-95C1-659E-6F42A97A8D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84185-9811-DE0D-288B-7253E63475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EA6E-CE9D-27D5-5CC8-9A662EE5C6A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BO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0A2FFCD-178B-4655-9241-B2FA2EA44DF1}" type="datetime1">
              <a:rPr lang="es-BO"/>
              <a:pPr lvl="0"/>
              <a:t>21/10/2023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9B846-4EAB-BCE1-8362-3372E85D0DB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BO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6DC9-5D83-7A28-A111-FAE0AC7546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BO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D3570EF-A7E1-4548-9F61-57F5F418E618}" type="slidenum">
              <a:t>‹#›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uth.sketchengine.eu/#login?next=https%3A%2F%2Fapp.sketchengine.eu%2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adam.james.ross.tallman@uni-jena.d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22D2-E75D-B935-E5D5-E865656355E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CA"/>
              <a:t>Introduction to corpus linguistics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56B16-F6C4-2A25-D828-4203BB6A66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CA"/>
              <a:t>Adam J.R. Tallman</a:t>
            </a:r>
          </a:p>
          <a:p>
            <a:pPr lvl="0"/>
            <a:r>
              <a:rPr lang="en-CA"/>
              <a:t>2023-10-20</a:t>
            </a:r>
            <a:endParaRPr lang="es-BO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9714-37EF-4502-EC4B-596259E5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outline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7031-E4C2-1A09-C884-F45E7DE1C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Next week: Basic concepts</a:t>
            </a:r>
          </a:p>
          <a:p>
            <a:endParaRPr lang="en-CA" dirty="0"/>
          </a:p>
          <a:p>
            <a:r>
              <a:rPr lang="en-CA" dirty="0"/>
              <a:t>October 27</a:t>
            </a:r>
            <a:r>
              <a:rPr lang="en-CA" baseline="30000" dirty="0"/>
              <a:t>:</a:t>
            </a:r>
            <a:r>
              <a:rPr lang="en-CA" dirty="0"/>
              <a:t> Corpus Types</a:t>
            </a:r>
          </a:p>
          <a:p>
            <a:endParaRPr lang="en-CA" dirty="0"/>
          </a:p>
          <a:p>
            <a:r>
              <a:rPr lang="en-CA" dirty="0"/>
              <a:t>Nov. 3 and 10: Levels of Linguistic Representation</a:t>
            </a:r>
          </a:p>
          <a:p>
            <a:endParaRPr lang="en-CA" dirty="0"/>
          </a:p>
          <a:p>
            <a:r>
              <a:rPr lang="en-CA" dirty="0"/>
              <a:t>November 17 and 24: Corpus Queries and Sketch engine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61893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FD7C-E481-17B7-A015-203E7196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outline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2156-D2FF-9264-960F-096AFDD60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Sketch engine:</a:t>
            </a:r>
          </a:p>
          <a:p>
            <a:endParaRPr lang="en-CA" dirty="0"/>
          </a:p>
          <a:p>
            <a:r>
              <a:rPr lang="en-CA" dirty="0"/>
              <a:t>Our University has an account:</a:t>
            </a:r>
          </a:p>
          <a:p>
            <a:endParaRPr lang="en-CA" dirty="0"/>
          </a:p>
          <a:p>
            <a:pPr marL="0" indent="0">
              <a:buNone/>
            </a:pPr>
            <a:r>
              <a:rPr lang="es-BO" dirty="0">
                <a:hlinkClick r:id="rId2"/>
              </a:rPr>
              <a:t>https://auth.sketchengine.eu/#login?next=https%3A%2F%2Fapp.sketchengine.eu%2F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7152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92E9-0081-96D7-94FD-B7E8C557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outline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5108B-0DF3-91C9-A787-9D96A79F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December 8</a:t>
            </a:r>
            <a:r>
              <a:rPr lang="en-CA" baseline="30000" dirty="0"/>
              <a:t>th</a:t>
            </a:r>
            <a:r>
              <a:rPr lang="en-CA" dirty="0"/>
              <a:t> : Corpus annotation</a:t>
            </a:r>
          </a:p>
          <a:p>
            <a:endParaRPr lang="en-CA" dirty="0"/>
          </a:p>
          <a:p>
            <a:r>
              <a:rPr lang="en-CA" dirty="0"/>
              <a:t>December 15 and January 5: Statistical description in corpus linguistics</a:t>
            </a:r>
          </a:p>
          <a:p>
            <a:endParaRPr lang="en-CA" dirty="0"/>
          </a:p>
          <a:p>
            <a:r>
              <a:rPr lang="en-CA" dirty="0"/>
              <a:t>January 12 19 and 26: Different topics in corpus linguistics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00500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4335-AABA-D92C-0379-4017EEF2BE0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Introduction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BD26-C188-6AAC-FB68-84A7B4C879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4"/>
          </a:xfrm>
        </p:spPr>
        <p:txBody>
          <a:bodyPr/>
          <a:lstStyle/>
          <a:p>
            <a:pPr lvl="0"/>
            <a:r>
              <a:rPr lang="en-CA" dirty="0"/>
              <a:t>Corpus Linguistics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 method for studying language using a document with recorded instances of naturally occurring utterances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could be contrasted with judgement-based linguistics or introspective linguistics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r>
              <a:rPr lang="en-CA" dirty="0"/>
              <a:t>concern with frequencies of utterances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concern with variability (variable ways of saying things)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s-B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DE88-F798-E59D-0FDD-7BE55C93EA8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Introduction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5FE5-5EE5-9B47-750A-E89CC28468F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/>
              <a:t>Why do corpus linguistics?</a:t>
            </a:r>
          </a:p>
          <a:p>
            <a:pPr lvl="0"/>
            <a:endParaRPr lang="en-CA" dirty="0"/>
          </a:p>
          <a:p>
            <a:pPr lvl="1"/>
            <a:r>
              <a:rPr lang="en-CA" dirty="0"/>
              <a:t>Introspection isn’t always reliable</a:t>
            </a:r>
          </a:p>
          <a:p>
            <a:pPr lvl="2"/>
            <a:r>
              <a:rPr lang="en-CA" dirty="0"/>
              <a:t>controversial?</a:t>
            </a:r>
          </a:p>
          <a:p>
            <a:pPr lvl="0"/>
            <a:endParaRPr lang="en-CA" dirty="0"/>
          </a:p>
          <a:p>
            <a:pPr lvl="1"/>
            <a:r>
              <a:rPr lang="en-CA" dirty="0"/>
              <a:t>Introspection doesn’t tell us about relative frequencies</a:t>
            </a:r>
          </a:p>
          <a:p>
            <a:pPr lvl="0"/>
            <a:endParaRPr lang="en-CA" dirty="0"/>
          </a:p>
          <a:p>
            <a:pPr lvl="1"/>
            <a:r>
              <a:rPr lang="es-BO" dirty="0" err="1"/>
              <a:t>Frequencies</a:t>
            </a:r>
            <a:r>
              <a:rPr lang="es-BO" dirty="0"/>
              <a:t> </a:t>
            </a:r>
            <a:r>
              <a:rPr lang="es-BO" dirty="0" err="1"/>
              <a:t>tell</a:t>
            </a:r>
            <a:r>
              <a:rPr lang="es-BO" dirty="0"/>
              <a:t> </a:t>
            </a:r>
            <a:r>
              <a:rPr lang="es-BO" dirty="0" err="1"/>
              <a:t>us</a:t>
            </a:r>
            <a:r>
              <a:rPr lang="es-BO" dirty="0"/>
              <a:t> </a:t>
            </a:r>
            <a:r>
              <a:rPr lang="es-BO" dirty="0" err="1"/>
              <a:t>about</a:t>
            </a:r>
            <a:r>
              <a:rPr lang="es-BO" dirty="0"/>
              <a:t> </a:t>
            </a:r>
            <a:r>
              <a:rPr lang="es-BO" dirty="0" err="1"/>
              <a:t>language</a:t>
            </a:r>
            <a:r>
              <a:rPr lang="es-BO" dirty="0"/>
              <a:t> </a:t>
            </a:r>
            <a:r>
              <a:rPr lang="es-BO" dirty="0" err="1"/>
              <a:t>change</a:t>
            </a:r>
            <a:r>
              <a:rPr lang="es-BO" dirty="0"/>
              <a:t> and </a:t>
            </a:r>
            <a:r>
              <a:rPr lang="es-BO" dirty="0" err="1"/>
              <a:t>about</a:t>
            </a:r>
            <a:r>
              <a:rPr lang="es-BO" dirty="0"/>
              <a:t> </a:t>
            </a:r>
            <a:r>
              <a:rPr lang="es-BO" dirty="0" err="1"/>
              <a:t>variability</a:t>
            </a:r>
            <a:r>
              <a:rPr lang="es-BO" dirty="0"/>
              <a:t> in </a:t>
            </a:r>
            <a:r>
              <a:rPr lang="es-BO" dirty="0" err="1"/>
              <a:t>relation</a:t>
            </a:r>
            <a:r>
              <a:rPr lang="es-BO" dirty="0"/>
              <a:t> </a:t>
            </a:r>
            <a:r>
              <a:rPr lang="es-BO" dirty="0" err="1"/>
              <a:t>to</a:t>
            </a:r>
            <a:r>
              <a:rPr lang="es-BO" dirty="0"/>
              <a:t> </a:t>
            </a:r>
            <a:r>
              <a:rPr lang="es-BO" dirty="0" err="1"/>
              <a:t>different</a:t>
            </a:r>
            <a:r>
              <a:rPr lang="es-BO" dirty="0"/>
              <a:t> </a:t>
            </a:r>
            <a:r>
              <a:rPr lang="es-BO" dirty="0" err="1"/>
              <a:t>factors</a:t>
            </a:r>
            <a:endParaRPr lang="es-B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294D-2A65-8CC2-057C-9D2127FC394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Introduction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A4E4-73F1-D1EF-F4E7-DEEEC86C66D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Why is this a field?</a:t>
            </a:r>
          </a:p>
          <a:p>
            <a:pPr lvl="1"/>
            <a:r>
              <a:rPr lang="en-CA" dirty="0"/>
              <a:t>(as opposed to the norm)</a:t>
            </a:r>
          </a:p>
          <a:p>
            <a:pPr lvl="0"/>
            <a:endParaRPr lang="en-CA" dirty="0"/>
          </a:p>
          <a:p>
            <a:pPr lvl="1"/>
            <a:r>
              <a:rPr lang="en-CA" dirty="0"/>
              <a:t>Because there has been a long tradition of intuiting data in linguistics</a:t>
            </a:r>
          </a:p>
          <a:p>
            <a:pPr lvl="2"/>
            <a:r>
              <a:rPr lang="en-CA" dirty="0"/>
              <a:t>(e.g. McEnery &amp; Wilson 2001; </a:t>
            </a:r>
            <a:r>
              <a:rPr lang="en-CA" dirty="0" err="1"/>
              <a:t>Stefanowitsch</a:t>
            </a:r>
            <a:r>
              <a:rPr lang="en-CA" dirty="0"/>
              <a:t> 2022)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Because drawing inferences from variable data is not trivial </a:t>
            </a:r>
          </a:p>
          <a:p>
            <a:pPr lvl="2"/>
            <a:r>
              <a:rPr lang="en-CA" dirty="0"/>
              <a:t>(there are lots of ways frequency data can be misleadingly </a:t>
            </a:r>
            <a:r>
              <a:rPr lang="en-CA" i="1" dirty="0"/>
              <a:t>presented </a:t>
            </a:r>
            <a:r>
              <a:rPr lang="en-CA" dirty="0"/>
              <a:t>and lots of methodological issues that arise from analyzing </a:t>
            </a:r>
            <a:r>
              <a:rPr lang="en-CA" dirty="0" err="1"/>
              <a:t>quantative</a:t>
            </a:r>
            <a:r>
              <a:rPr lang="en-CA" dirty="0"/>
              <a:t> data)</a:t>
            </a:r>
          </a:p>
          <a:p>
            <a:pPr lvl="2"/>
            <a:endParaRPr lang="en-CA" i="1" dirty="0"/>
          </a:p>
          <a:p>
            <a:pPr lvl="1"/>
            <a:r>
              <a:rPr lang="en-CA" dirty="0"/>
              <a:t>Because developing usable corpora is not trivial</a:t>
            </a:r>
            <a:endParaRPr lang="es-B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3C2F-AD3E-22D5-8D85-9B34D4B4AD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Introduction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1208-A023-F550-F0F3-5978B29B6DF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What you will learn</a:t>
            </a:r>
          </a:p>
          <a:p>
            <a:pPr lvl="0"/>
            <a:endParaRPr lang="en-CA" dirty="0"/>
          </a:p>
          <a:p>
            <a:pPr lvl="1"/>
            <a:r>
              <a:rPr lang="en-CA" dirty="0"/>
              <a:t>Main concepts of corpus linguistics</a:t>
            </a:r>
          </a:p>
          <a:p>
            <a:pPr lvl="1"/>
            <a:r>
              <a:rPr lang="en-CA" dirty="0"/>
              <a:t>How to construct a corpus</a:t>
            </a:r>
          </a:p>
          <a:p>
            <a:pPr lvl="1"/>
            <a:r>
              <a:rPr lang="en-CA" dirty="0"/>
              <a:t>How to analyze a corpus</a:t>
            </a:r>
          </a:p>
          <a:p>
            <a:pPr lvl="1"/>
            <a:r>
              <a:rPr lang="en-CA" dirty="0"/>
              <a:t>The main </a:t>
            </a:r>
            <a:r>
              <a:rPr lang="en-CA" dirty="0" err="1"/>
              <a:t>copora</a:t>
            </a:r>
            <a:r>
              <a:rPr lang="en-CA" dirty="0"/>
              <a:t> that are available</a:t>
            </a:r>
          </a:p>
          <a:p>
            <a:pPr lvl="1"/>
            <a:r>
              <a:rPr lang="en-CA" dirty="0"/>
              <a:t>Methodological issues that arise from using corpus data</a:t>
            </a:r>
          </a:p>
          <a:p>
            <a:pPr lvl="1"/>
            <a:r>
              <a:rPr lang="en-CA" dirty="0"/>
              <a:t>(Some programming for corpus linguistics)</a:t>
            </a:r>
          </a:p>
          <a:p>
            <a:pPr lvl="1"/>
            <a:endParaRPr lang="en-CA" dirty="0"/>
          </a:p>
          <a:p>
            <a:pPr lvl="1"/>
            <a:endParaRPr lang="es-B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0F60-8E68-EF6E-D8BD-068A317946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management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0C2DA-D78D-B1BF-DA3B-7ECB5332B70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First homework due on </a:t>
            </a:r>
            <a:r>
              <a:rPr lang="en-CA" dirty="0" err="1"/>
              <a:t>Novevmber</a:t>
            </a:r>
            <a:r>
              <a:rPr lang="en-CA" dirty="0"/>
              <a:t> 3</a:t>
            </a:r>
            <a:r>
              <a:rPr lang="en-CA" baseline="30000" dirty="0"/>
              <a:t>rd</a:t>
            </a:r>
            <a:r>
              <a:rPr lang="en-CA" dirty="0"/>
              <a:t>, will be posted on October 27</a:t>
            </a:r>
            <a:r>
              <a:rPr lang="en-CA" baseline="30000" dirty="0"/>
              <a:t>th</a:t>
            </a:r>
            <a:r>
              <a:rPr lang="en-CA" dirty="0"/>
              <a:t> </a:t>
            </a:r>
          </a:p>
          <a:p>
            <a:endParaRPr lang="en-CA" dirty="0"/>
          </a:p>
          <a:p>
            <a:r>
              <a:rPr lang="en-CA" dirty="0"/>
              <a:t>Readings: to be completed before the class</a:t>
            </a:r>
          </a:p>
          <a:p>
            <a:endParaRPr lang="en-CA" dirty="0"/>
          </a:p>
          <a:p>
            <a:r>
              <a:rPr lang="es-BO" dirty="0" err="1"/>
              <a:t>All</a:t>
            </a:r>
            <a:r>
              <a:rPr lang="es-BO" dirty="0"/>
              <a:t> </a:t>
            </a:r>
            <a:r>
              <a:rPr lang="es-BO" dirty="0" err="1"/>
              <a:t>homeworks</a:t>
            </a:r>
            <a:r>
              <a:rPr lang="es-BO" dirty="0"/>
              <a:t> are </a:t>
            </a:r>
            <a:r>
              <a:rPr lang="es-BO" dirty="0" err="1"/>
              <a:t>obligatory</a:t>
            </a:r>
            <a:r>
              <a:rPr lang="es-BO" dirty="0"/>
              <a:t> – </a:t>
            </a:r>
            <a:r>
              <a:rPr lang="es-BO" dirty="0" err="1"/>
              <a:t>you</a:t>
            </a:r>
            <a:r>
              <a:rPr lang="es-BO" dirty="0"/>
              <a:t> </a:t>
            </a:r>
            <a:r>
              <a:rPr lang="es-BO" dirty="0" err="1"/>
              <a:t>have</a:t>
            </a:r>
            <a:r>
              <a:rPr lang="es-BO" dirty="0"/>
              <a:t> </a:t>
            </a:r>
            <a:r>
              <a:rPr lang="es-BO" dirty="0" err="1"/>
              <a:t>to</a:t>
            </a:r>
            <a:r>
              <a:rPr lang="es-BO" dirty="0"/>
              <a:t> </a:t>
            </a:r>
            <a:r>
              <a:rPr lang="es-BO" dirty="0" err="1"/>
              <a:t>pass</a:t>
            </a:r>
            <a:r>
              <a:rPr lang="es-BO" dirty="0"/>
              <a:t> </a:t>
            </a:r>
            <a:r>
              <a:rPr lang="es-BO" dirty="0" err="1"/>
              <a:t>four</a:t>
            </a:r>
            <a:r>
              <a:rPr lang="es-BO" dirty="0"/>
              <a:t> </a:t>
            </a:r>
            <a:r>
              <a:rPr lang="es-BO" dirty="0" err="1"/>
              <a:t>out</a:t>
            </a:r>
            <a:r>
              <a:rPr lang="es-BO" dirty="0"/>
              <a:t> </a:t>
            </a:r>
            <a:r>
              <a:rPr lang="es-BO" dirty="0" err="1"/>
              <a:t>of</a:t>
            </a:r>
            <a:r>
              <a:rPr lang="es-BO" dirty="0"/>
              <a:t> </a:t>
            </a:r>
            <a:r>
              <a:rPr lang="es-BO" dirty="0" err="1"/>
              <a:t>five</a:t>
            </a:r>
            <a:r>
              <a:rPr lang="es-BO" dirty="0"/>
              <a:t> in </a:t>
            </a:r>
            <a:r>
              <a:rPr lang="es-BO" dirty="0" err="1"/>
              <a:t>order</a:t>
            </a:r>
            <a:r>
              <a:rPr lang="es-BO" dirty="0"/>
              <a:t> </a:t>
            </a:r>
            <a:r>
              <a:rPr lang="es-BO" dirty="0" err="1"/>
              <a:t>to</a:t>
            </a:r>
            <a:r>
              <a:rPr lang="es-BO" dirty="0"/>
              <a:t> be </a:t>
            </a:r>
            <a:r>
              <a:rPr lang="es-BO" dirty="0" err="1"/>
              <a:t>able</a:t>
            </a:r>
            <a:r>
              <a:rPr lang="es-BO" dirty="0"/>
              <a:t> </a:t>
            </a:r>
            <a:r>
              <a:rPr lang="es-BO" dirty="0" err="1"/>
              <a:t>to</a:t>
            </a:r>
            <a:r>
              <a:rPr lang="es-BO" dirty="0"/>
              <a:t> </a:t>
            </a:r>
            <a:r>
              <a:rPr lang="es-BO" dirty="0" err="1"/>
              <a:t>write</a:t>
            </a:r>
            <a:r>
              <a:rPr lang="es-BO" dirty="0"/>
              <a:t> </a:t>
            </a:r>
            <a:r>
              <a:rPr lang="es-BO" dirty="0" err="1"/>
              <a:t>the</a:t>
            </a:r>
            <a:r>
              <a:rPr lang="es-BO" dirty="0"/>
              <a:t> final </a:t>
            </a:r>
            <a:r>
              <a:rPr lang="es-BO" dirty="0" err="1"/>
              <a:t>project</a:t>
            </a:r>
            <a:endParaRPr lang="es-B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5DBF-A6E7-998C-88D8-6620DD81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management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86BE-CFBE-C2EF-FC53-FCF29BB17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Final Project</a:t>
            </a:r>
            <a:r>
              <a:rPr lang="es-BO" dirty="0"/>
              <a:t> (</a:t>
            </a:r>
            <a:r>
              <a:rPr lang="es-BO" dirty="0" err="1"/>
              <a:t>two</a:t>
            </a:r>
            <a:r>
              <a:rPr lang="es-BO" dirty="0"/>
              <a:t> </a:t>
            </a:r>
            <a:r>
              <a:rPr lang="es-BO" dirty="0" err="1"/>
              <a:t>options</a:t>
            </a:r>
            <a:r>
              <a:rPr lang="es-BO" dirty="0"/>
              <a:t>)</a:t>
            </a:r>
          </a:p>
          <a:p>
            <a:endParaRPr lang="es-BO" dirty="0"/>
          </a:p>
          <a:p>
            <a:pPr lvl="1"/>
            <a:r>
              <a:rPr lang="es-BO" dirty="0"/>
              <a:t>Use </a:t>
            </a:r>
            <a:r>
              <a:rPr lang="es-BO" dirty="0" err="1"/>
              <a:t>available</a:t>
            </a:r>
            <a:r>
              <a:rPr lang="es-BO" dirty="0"/>
              <a:t> corpus </a:t>
            </a:r>
            <a:r>
              <a:rPr lang="es-BO" dirty="0" err="1"/>
              <a:t>to</a:t>
            </a:r>
            <a:r>
              <a:rPr lang="es-BO" dirty="0"/>
              <a:t> describe </a:t>
            </a:r>
            <a:r>
              <a:rPr lang="es-BO" dirty="0" err="1"/>
              <a:t>some</a:t>
            </a:r>
            <a:r>
              <a:rPr lang="es-BO" dirty="0"/>
              <a:t> </a:t>
            </a:r>
            <a:r>
              <a:rPr lang="es-BO" dirty="0" err="1"/>
              <a:t>linguistic</a:t>
            </a:r>
            <a:r>
              <a:rPr lang="es-BO" dirty="0"/>
              <a:t> </a:t>
            </a:r>
            <a:r>
              <a:rPr lang="es-BO" dirty="0" err="1"/>
              <a:t>phenomenon</a:t>
            </a:r>
            <a:r>
              <a:rPr lang="es-BO" dirty="0"/>
              <a:t> </a:t>
            </a:r>
            <a:r>
              <a:rPr lang="es-BO" dirty="0" err="1"/>
              <a:t>quantitatively</a:t>
            </a:r>
            <a:endParaRPr lang="es-BO" dirty="0"/>
          </a:p>
          <a:p>
            <a:pPr lvl="1"/>
            <a:endParaRPr lang="es-BO" dirty="0"/>
          </a:p>
          <a:p>
            <a:pPr lvl="1"/>
            <a:r>
              <a:rPr lang="es-BO" dirty="0" err="1"/>
              <a:t>Construct</a:t>
            </a:r>
            <a:r>
              <a:rPr lang="es-BO" dirty="0"/>
              <a:t> a </a:t>
            </a:r>
            <a:r>
              <a:rPr lang="es-BO" dirty="0" err="1"/>
              <a:t>pilot</a:t>
            </a:r>
            <a:r>
              <a:rPr lang="es-BO" dirty="0"/>
              <a:t> corpus, describe </a:t>
            </a:r>
            <a:r>
              <a:rPr lang="es-BO" dirty="0" err="1"/>
              <a:t>how</a:t>
            </a:r>
            <a:r>
              <a:rPr lang="es-BO" dirty="0"/>
              <a:t> </a:t>
            </a:r>
            <a:r>
              <a:rPr lang="es-BO" dirty="0" err="1"/>
              <a:t>it</a:t>
            </a:r>
            <a:r>
              <a:rPr lang="es-BO" dirty="0"/>
              <a:t> </a:t>
            </a:r>
            <a:r>
              <a:rPr lang="es-BO" dirty="0" err="1"/>
              <a:t>is</a:t>
            </a:r>
            <a:r>
              <a:rPr lang="es-BO" dirty="0"/>
              <a:t> </a:t>
            </a:r>
            <a:r>
              <a:rPr lang="es-BO" dirty="0" err="1"/>
              <a:t>structured</a:t>
            </a:r>
            <a:r>
              <a:rPr lang="es-BO" dirty="0"/>
              <a:t> and </a:t>
            </a:r>
            <a:r>
              <a:rPr lang="es-BO" dirty="0" err="1"/>
              <a:t>what</a:t>
            </a:r>
            <a:r>
              <a:rPr lang="es-BO" dirty="0"/>
              <a:t> </a:t>
            </a:r>
            <a:r>
              <a:rPr lang="es-BO" dirty="0" err="1"/>
              <a:t>would</a:t>
            </a:r>
            <a:r>
              <a:rPr lang="es-BO" dirty="0"/>
              <a:t> be </a:t>
            </a:r>
            <a:r>
              <a:rPr lang="es-BO" dirty="0" err="1"/>
              <a:t>useful</a:t>
            </a:r>
            <a:r>
              <a:rPr lang="es-BO" dirty="0"/>
              <a:t> </a:t>
            </a:r>
            <a:r>
              <a:rPr lang="es-BO" dirty="0" err="1"/>
              <a:t>for</a:t>
            </a:r>
            <a:r>
              <a:rPr lang="es-BO" dirty="0"/>
              <a:t>.</a:t>
            </a:r>
          </a:p>
          <a:p>
            <a:pPr lvl="1"/>
            <a:endParaRPr lang="es-BO" dirty="0"/>
          </a:p>
          <a:p>
            <a:pPr lvl="1"/>
            <a:r>
              <a:rPr lang="es-BO" dirty="0"/>
              <a:t>6-8 </a:t>
            </a:r>
            <a:r>
              <a:rPr lang="es-BO" dirty="0" err="1"/>
              <a:t>pages</a:t>
            </a:r>
            <a:r>
              <a:rPr lang="es-BO" dirty="0"/>
              <a:t>, 11 </a:t>
            </a:r>
            <a:r>
              <a:rPr lang="es-BO" dirty="0" err="1"/>
              <a:t>sized</a:t>
            </a:r>
            <a:r>
              <a:rPr lang="es-BO" dirty="0"/>
              <a:t> </a:t>
            </a:r>
            <a:r>
              <a:rPr lang="es-BO" dirty="0" err="1"/>
              <a:t>font</a:t>
            </a:r>
            <a:r>
              <a:rPr lang="es-BO" dirty="0"/>
              <a:t> Times New </a:t>
            </a:r>
            <a:r>
              <a:rPr lang="es-BO" dirty="0" err="1"/>
              <a:t>Roman</a:t>
            </a:r>
            <a:r>
              <a:rPr lang="es-BO" dirty="0"/>
              <a:t>, 1.5 </a:t>
            </a:r>
            <a:r>
              <a:rPr lang="es-BO" dirty="0" err="1"/>
              <a:t>spacing</a:t>
            </a:r>
            <a:r>
              <a:rPr lang="es-BO" dirty="0"/>
              <a:t>, 2.5 cm </a:t>
            </a:r>
            <a:r>
              <a:rPr lang="es-BO" dirty="0" err="1"/>
              <a:t>to</a:t>
            </a:r>
            <a:r>
              <a:rPr lang="es-BO" dirty="0"/>
              <a:t> 3cm </a:t>
            </a:r>
            <a:r>
              <a:rPr lang="es-BO" dirty="0" err="1"/>
              <a:t>margins</a:t>
            </a:r>
            <a:endParaRPr lang="es-BO" dirty="0"/>
          </a:p>
          <a:p>
            <a:pPr lvl="2"/>
            <a:r>
              <a:rPr lang="es-BO" dirty="0"/>
              <a:t>(</a:t>
            </a:r>
            <a:r>
              <a:rPr lang="es-BO" dirty="0" err="1"/>
              <a:t>p.s.</a:t>
            </a:r>
            <a:r>
              <a:rPr lang="es-BO" dirty="0"/>
              <a:t> </a:t>
            </a:r>
            <a:r>
              <a:rPr lang="es-BO" dirty="0" err="1"/>
              <a:t>you</a:t>
            </a:r>
            <a:r>
              <a:rPr lang="es-BO" dirty="0"/>
              <a:t> </a:t>
            </a:r>
            <a:r>
              <a:rPr lang="es-BO" dirty="0" err="1"/>
              <a:t>will</a:t>
            </a:r>
            <a:r>
              <a:rPr lang="es-BO" dirty="0"/>
              <a:t> </a:t>
            </a:r>
            <a:r>
              <a:rPr lang="es-BO" dirty="0" err="1"/>
              <a:t>not</a:t>
            </a:r>
            <a:r>
              <a:rPr lang="es-BO" dirty="0"/>
              <a:t> be </a:t>
            </a:r>
            <a:r>
              <a:rPr lang="es-BO" dirty="0" err="1"/>
              <a:t>penalized</a:t>
            </a:r>
            <a:r>
              <a:rPr lang="es-BO" dirty="0"/>
              <a:t> </a:t>
            </a:r>
            <a:r>
              <a:rPr lang="es-BO" dirty="0" err="1"/>
              <a:t>for</a:t>
            </a:r>
            <a:r>
              <a:rPr lang="es-BO" dirty="0"/>
              <a:t> </a:t>
            </a:r>
            <a:r>
              <a:rPr lang="es-BO" dirty="0" err="1"/>
              <a:t>going</a:t>
            </a:r>
            <a:r>
              <a:rPr lang="es-BO" dirty="0"/>
              <a:t> </a:t>
            </a:r>
            <a:r>
              <a:rPr lang="es-BO" dirty="0" err="1"/>
              <a:t>over</a:t>
            </a:r>
            <a:r>
              <a:rPr lang="es-BO" dirty="0"/>
              <a:t> </a:t>
            </a:r>
            <a:r>
              <a:rPr lang="es-BO" dirty="0" err="1"/>
              <a:t>the</a:t>
            </a:r>
            <a:r>
              <a:rPr lang="es-BO" dirty="0"/>
              <a:t> page </a:t>
            </a:r>
            <a:r>
              <a:rPr lang="es-BO" dirty="0" err="1"/>
              <a:t>limit</a:t>
            </a:r>
            <a:r>
              <a:rPr lang="es-BO" dirty="0"/>
              <a:t>)</a:t>
            </a:r>
          </a:p>
          <a:p>
            <a:pPr lvl="1"/>
            <a:endParaRPr lang="es-BO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263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8F9D-8A57-3520-E08E-209897C7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management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7921C-2A10-362A-A0F1-1D18EC5D3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/>
              <a:t>Final  paper draft:</a:t>
            </a:r>
          </a:p>
          <a:p>
            <a:pPr lvl="1"/>
            <a:r>
              <a:rPr lang="en-CA" dirty="0"/>
              <a:t>A draft of your final project is due January 26</a:t>
            </a:r>
            <a:r>
              <a:rPr lang="en-CA" baseline="30000" dirty="0"/>
              <a:t>th</a:t>
            </a:r>
            <a:r>
              <a:rPr lang="en-CA" dirty="0"/>
              <a:t> </a:t>
            </a:r>
          </a:p>
          <a:p>
            <a:endParaRPr lang="en-CA" dirty="0"/>
          </a:p>
          <a:p>
            <a:r>
              <a:rPr lang="en-CA" b="1" dirty="0"/>
              <a:t>Final paper due:</a:t>
            </a:r>
          </a:p>
          <a:p>
            <a:pPr lvl="1"/>
            <a:r>
              <a:rPr lang="en-CA" dirty="0"/>
              <a:t>Final paper is due February 14</a:t>
            </a:r>
            <a:r>
              <a:rPr lang="en-CA" baseline="30000" dirty="0"/>
              <a:t>th</a:t>
            </a:r>
            <a:r>
              <a:rPr lang="en-CA" dirty="0"/>
              <a:t> </a:t>
            </a:r>
          </a:p>
          <a:p>
            <a:endParaRPr lang="en-CA" dirty="0"/>
          </a:p>
          <a:p>
            <a:r>
              <a:rPr lang="es-BO" b="1" dirty="0" err="1"/>
              <a:t>Extentions</a:t>
            </a:r>
            <a:r>
              <a:rPr lang="es-BO" b="1" dirty="0"/>
              <a:t>:</a:t>
            </a:r>
            <a:endParaRPr lang="es-BO" dirty="0"/>
          </a:p>
          <a:p>
            <a:pPr lvl="1"/>
            <a:r>
              <a:rPr lang="es-BO" dirty="0" err="1"/>
              <a:t>You</a:t>
            </a:r>
            <a:r>
              <a:rPr lang="es-BO" dirty="0"/>
              <a:t> can </a:t>
            </a:r>
            <a:r>
              <a:rPr lang="es-BO" dirty="0" err="1"/>
              <a:t>write</a:t>
            </a:r>
            <a:r>
              <a:rPr lang="es-BO" dirty="0"/>
              <a:t> </a:t>
            </a:r>
            <a:r>
              <a:rPr lang="es-BO" dirty="0" err="1"/>
              <a:t>to</a:t>
            </a:r>
            <a:r>
              <a:rPr lang="es-BO" dirty="0"/>
              <a:t> me </a:t>
            </a:r>
            <a:r>
              <a:rPr lang="es-BO" dirty="0" err="1"/>
              <a:t>for</a:t>
            </a:r>
            <a:r>
              <a:rPr lang="es-BO" dirty="0"/>
              <a:t> </a:t>
            </a:r>
            <a:r>
              <a:rPr lang="es-BO" dirty="0" err="1"/>
              <a:t>extentions</a:t>
            </a:r>
            <a:r>
              <a:rPr lang="es-BO" dirty="0"/>
              <a:t> </a:t>
            </a:r>
            <a:r>
              <a:rPr lang="es-BO" dirty="0" err="1"/>
              <a:t>on</a:t>
            </a:r>
            <a:r>
              <a:rPr lang="es-BO" dirty="0"/>
              <a:t> </a:t>
            </a:r>
            <a:r>
              <a:rPr lang="es-BO" dirty="0" err="1"/>
              <a:t>homeworks</a:t>
            </a:r>
            <a:r>
              <a:rPr lang="es-BO" dirty="0"/>
              <a:t> </a:t>
            </a:r>
            <a:r>
              <a:rPr lang="es-BO" dirty="0" err="1"/>
              <a:t>over</a:t>
            </a:r>
            <a:r>
              <a:rPr lang="es-BO" dirty="0"/>
              <a:t> email </a:t>
            </a:r>
            <a:r>
              <a:rPr lang="es-BO" dirty="0" err="1">
                <a:hlinkClick r:id="rId2"/>
              </a:rPr>
              <a:t>adam.james.ross.tallman@uni-jena.de</a:t>
            </a:r>
            <a:r>
              <a:rPr lang="es-BO" dirty="0"/>
              <a:t> </a:t>
            </a:r>
            <a:r>
              <a:rPr lang="es-BO" dirty="0" err="1"/>
              <a:t>for</a:t>
            </a:r>
            <a:r>
              <a:rPr lang="es-BO" dirty="0"/>
              <a:t> </a:t>
            </a:r>
            <a:r>
              <a:rPr lang="es-BO" dirty="0" err="1"/>
              <a:t>homeworks</a:t>
            </a:r>
            <a:r>
              <a:rPr lang="es-BO" dirty="0"/>
              <a:t> and </a:t>
            </a:r>
            <a:r>
              <a:rPr lang="es-BO" dirty="0" err="1"/>
              <a:t>for</a:t>
            </a:r>
            <a:r>
              <a:rPr lang="es-BO" dirty="0"/>
              <a:t> </a:t>
            </a:r>
            <a:r>
              <a:rPr lang="es-BO" dirty="0" err="1"/>
              <a:t>the</a:t>
            </a:r>
            <a:r>
              <a:rPr lang="es-BO" dirty="0"/>
              <a:t> final Project, </a:t>
            </a:r>
            <a:r>
              <a:rPr lang="es-BO" dirty="0" err="1"/>
              <a:t>but</a:t>
            </a:r>
            <a:r>
              <a:rPr lang="es-BO" dirty="0"/>
              <a:t> </a:t>
            </a:r>
            <a:r>
              <a:rPr lang="es-BO" dirty="0" err="1"/>
              <a:t>keep</a:t>
            </a:r>
            <a:r>
              <a:rPr lang="es-BO" dirty="0"/>
              <a:t> in </a:t>
            </a:r>
            <a:r>
              <a:rPr lang="es-BO" dirty="0" err="1"/>
              <a:t>mind</a:t>
            </a:r>
            <a:r>
              <a:rPr lang="es-BO" dirty="0"/>
              <a:t> </a:t>
            </a:r>
            <a:r>
              <a:rPr lang="es-BO" dirty="0" err="1"/>
              <a:t>that</a:t>
            </a:r>
            <a:r>
              <a:rPr lang="es-BO" dirty="0"/>
              <a:t> </a:t>
            </a:r>
            <a:r>
              <a:rPr lang="es-BO" dirty="0" err="1"/>
              <a:t>for</a:t>
            </a:r>
            <a:r>
              <a:rPr lang="es-BO" dirty="0"/>
              <a:t> </a:t>
            </a:r>
            <a:r>
              <a:rPr lang="es-BO" dirty="0" err="1"/>
              <a:t>the</a:t>
            </a:r>
            <a:r>
              <a:rPr lang="es-BO" dirty="0"/>
              <a:t> final </a:t>
            </a:r>
            <a:r>
              <a:rPr lang="es-BO" dirty="0" err="1"/>
              <a:t>paper</a:t>
            </a:r>
            <a:r>
              <a:rPr lang="es-BO" dirty="0"/>
              <a:t> </a:t>
            </a:r>
            <a:r>
              <a:rPr lang="es-BO" dirty="0" err="1"/>
              <a:t>you</a:t>
            </a:r>
            <a:r>
              <a:rPr lang="es-BO" dirty="0"/>
              <a:t> </a:t>
            </a:r>
            <a:r>
              <a:rPr lang="es-BO" dirty="0" err="1"/>
              <a:t>need</a:t>
            </a:r>
            <a:r>
              <a:rPr lang="es-BO" dirty="0"/>
              <a:t> </a:t>
            </a:r>
            <a:r>
              <a:rPr lang="es-BO" dirty="0" err="1"/>
              <a:t>to</a:t>
            </a:r>
            <a:r>
              <a:rPr lang="es-BO" dirty="0"/>
              <a:t> </a:t>
            </a:r>
            <a:r>
              <a:rPr lang="es-BO" dirty="0" err="1"/>
              <a:t>talk</a:t>
            </a:r>
            <a:r>
              <a:rPr lang="es-BO" dirty="0"/>
              <a:t> </a:t>
            </a:r>
            <a:r>
              <a:rPr lang="es-BO" dirty="0" err="1"/>
              <a:t>to</a:t>
            </a:r>
            <a:r>
              <a:rPr lang="es-BO" dirty="0"/>
              <a:t> ASPA.</a:t>
            </a:r>
          </a:p>
        </p:txBody>
      </p:sp>
    </p:spTree>
    <p:extLst>
      <p:ext uri="{BB962C8B-B14F-4D97-AF65-F5344CB8AC3E}">
        <p14:creationId xmlns:p14="http://schemas.microsoft.com/office/powerpoint/2010/main" val="225352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3408-B242-9C38-5EEB-5C40CF70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5F953-98AD-0333-DE00-D881632FA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6259714" cy="4351336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My lectures will be based heavily on the textbook by Barth and Schnell</a:t>
            </a:r>
          </a:p>
          <a:p>
            <a:endParaRPr lang="en-CA" dirty="0"/>
          </a:p>
          <a:p>
            <a:r>
              <a:rPr lang="en-CA" dirty="0"/>
              <a:t>By November 3</a:t>
            </a:r>
            <a:r>
              <a:rPr lang="en-CA" baseline="30000" dirty="0"/>
              <a:t>rd</a:t>
            </a:r>
            <a:r>
              <a:rPr lang="en-CA" dirty="0"/>
              <a:t> you should have read Chapters 1 through 3 – I will scan the first three chapters and post them online for you next week, but after this you will have to find the textbook</a:t>
            </a:r>
          </a:p>
          <a:p>
            <a:endParaRPr lang="en-CA" dirty="0"/>
          </a:p>
          <a:p>
            <a:r>
              <a:rPr lang="en-CA" dirty="0"/>
              <a:t>Recommended: read each chapter twice, once before the relevant class, once after</a:t>
            </a:r>
          </a:p>
          <a:p>
            <a:endParaRPr lang="en-CA" dirty="0"/>
          </a:p>
          <a:p>
            <a:endParaRPr lang="es-BO" dirty="0"/>
          </a:p>
        </p:txBody>
      </p:sp>
      <p:pic>
        <p:nvPicPr>
          <p:cNvPr id="5" name="Picture 4" descr="Close-up of a red flower&#10;&#10;Description automatically generated">
            <a:extLst>
              <a:ext uri="{FF2B5EF4-FFF2-40B4-BE49-F238E27FC236}">
                <a16:creationId xmlns:a16="http://schemas.microsoft.com/office/drawing/2014/main" id="{0B58189D-D904-F6F8-8766-1DE70C493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788" y="263683"/>
            <a:ext cx="4220422" cy="633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9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559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corpus linguistics</vt:lpstr>
      <vt:lpstr>Introduction</vt:lpstr>
      <vt:lpstr>Introduction</vt:lpstr>
      <vt:lpstr>Introduction</vt:lpstr>
      <vt:lpstr>Introduction</vt:lpstr>
      <vt:lpstr>Course management</vt:lpstr>
      <vt:lpstr>Course management</vt:lpstr>
      <vt:lpstr>Course management</vt:lpstr>
      <vt:lpstr>Readings</vt:lpstr>
      <vt:lpstr>Course outline</vt:lpstr>
      <vt:lpstr>Course outline</vt:lpstr>
      <vt:lpstr>Course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corpus linguistics</dc:title>
  <dc:creator>Adam Tallman</dc:creator>
  <cp:lastModifiedBy>Adam Tallman</cp:lastModifiedBy>
  <cp:revision>7</cp:revision>
  <dcterms:created xsi:type="dcterms:W3CDTF">2023-10-19T14:44:53Z</dcterms:created>
  <dcterms:modified xsi:type="dcterms:W3CDTF">2023-10-21T12:29:08Z</dcterms:modified>
</cp:coreProperties>
</file>