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7" r:id="rId8"/>
    <p:sldId id="278" r:id="rId9"/>
    <p:sldId id="279" r:id="rId10"/>
    <p:sldId id="261" r:id="rId11"/>
    <p:sldId id="262" r:id="rId12"/>
    <p:sldId id="263" r:id="rId13"/>
    <p:sldId id="265" r:id="rId14"/>
    <p:sldId id="266" r:id="rId15"/>
    <p:sldId id="267" r:id="rId16"/>
    <p:sldId id="264" r:id="rId17"/>
    <p:sldId id="268" r:id="rId18"/>
    <p:sldId id="269" r:id="rId19"/>
    <p:sldId id="270" r:id="rId20"/>
    <p:sldId id="272" r:id="rId21"/>
    <p:sldId id="271" r:id="rId22"/>
    <p:sldId id="273" r:id="rId23"/>
    <p:sldId id="274" r:id="rId24"/>
    <p:sldId id="276" r:id="rId2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41947-FF05-40AE-B647-646AB183AA73}">
          <p14:sldIdLst>
            <p14:sldId id="256"/>
            <p14:sldId id="275"/>
          </p14:sldIdLst>
        </p14:section>
        <p14:section name="Corpus Building" id="{006465CE-A41A-4110-A540-C654E1B11E01}">
          <p14:sldIdLst>
            <p14:sldId id="257"/>
            <p14:sldId id="258"/>
            <p14:sldId id="259"/>
            <p14:sldId id="260"/>
            <p14:sldId id="277"/>
            <p14:sldId id="278"/>
            <p14:sldId id="279"/>
          </p14:sldIdLst>
        </p14:section>
        <p14:section name="XML grammar" id="{1D439028-E015-4860-B937-508F84B51710}">
          <p14:sldIdLst>
            <p14:sldId id="261"/>
            <p14:sldId id="262"/>
            <p14:sldId id="263"/>
            <p14:sldId id="265"/>
            <p14:sldId id="266"/>
            <p14:sldId id="267"/>
            <p14:sldId id="264"/>
            <p14:sldId id="268"/>
            <p14:sldId id="269"/>
            <p14:sldId id="270"/>
            <p14:sldId id="272"/>
            <p14:sldId id="271"/>
            <p14:sldId id="273"/>
          </p14:sldIdLst>
        </p14:section>
        <p14:section name="ELAN" id="{577E328F-2D75-4A4F-B00B-7B5EFC2C3892}">
          <p14:sldIdLst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8A01-849C-BF22-10F2-FB5B60E6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E49B5-1727-6110-497A-5670DFC5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998F-D901-F34C-0781-D590C139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BCEC-5280-B1DE-A7CB-D7C382DA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3D79-8CE8-DF84-8081-15C8032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85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743-9738-0860-094A-45B23B6B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EE379-CAA4-6000-0065-B90D4385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3C4B-CE05-D5A7-2459-4180603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DF80-8727-2985-2934-62E9E44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4580-992E-DCA8-34B9-C348BC9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61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43AF8-B27C-799A-E61F-B8B70E0A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E56D-006C-6674-48E5-4C4D1A2F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1F39-7D6E-2E70-8F8E-BA778790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4C87-28D8-4846-26BA-DB7EC526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50FE-37B8-E8F8-7226-DFCEE4D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57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531C-AD1B-933E-DA4C-7C9F6E73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1661-721E-4222-9831-881E6C21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6A7D-873E-8246-AC64-BD942653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D1EE-A49F-EB11-D6DE-34A2D930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A155-EE4E-5DDD-32D7-30A2880B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205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EB49-9004-957B-20EC-4A461B3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1367-5BF9-7468-46D2-F1F82D5D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7509-FC27-95D2-DBA9-AA578F3C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690A-2ACC-D835-0787-D4358ECB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4BD-2BFD-D794-12DB-47F9C23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01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103-AEF3-4E13-FFAA-A7898F78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D7A7-908B-72E6-79F5-1F6AAD88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8FDF-8EC7-3AFD-8C30-646DC694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A136-4D24-C47F-6A85-7F48FA64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EA55-7BBF-046A-646A-A5E9A41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0B49-1F3D-5317-17FC-4EED592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55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4F5-FFB7-BC26-3E3C-4845BE5B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12FF-CC22-B4A1-92A5-17B5701E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A2A6A-DE45-7E8B-561A-1AC74AE3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2BA0F-9FF9-179E-0E61-3E35E2C04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B6C9F-DFB1-1227-CA78-B68E7A57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F50A2-3C4C-4473-D762-CB0E306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C3C6-7CCB-F523-E00C-58CAD99B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79088-1E22-2100-4466-C23464E6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34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6379-24BC-ACF6-30C8-1F265EE4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D9258-C0BD-1A3F-0331-C849A412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D4504-1760-04A2-F25F-0F68285B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E0258-E2EB-E689-029F-CEBB83BD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9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66620-C452-2991-DAC1-66115BA3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D10A5-4B4A-020B-91C7-BEE9245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36959-FDA7-0747-601E-3F22239A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447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BEFA-6794-BFBD-2808-3F60962E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D662-8BDA-37B8-89C4-8EF14A4C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E64D-86FB-ED83-8213-38E3AA60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7792-E9BC-8057-834F-FFA03483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00EA1-7783-422F-AC12-87E383CC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83A3-8F89-52EF-78CB-8DE5834F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771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4671-FCD4-B16A-D382-BF71786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49EC-CAA9-1F14-ED1F-F047AAE5B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3CABF-7CA8-AF71-92DE-CE7AD04A0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408D-105F-5BED-A9F6-09426E88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EB4C-53AF-6802-3ECF-845094D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1D40-4C9C-C500-2720-E2369A2B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8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27392-7291-55C5-28C8-D03DC0E8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EABB-5C8E-4B63-0514-9C96651E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930A-A00A-A2C3-62BF-DAF00A073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9DBA-90C4-4801-917A-55AA0326AA71}" type="datetimeFigureOut">
              <a:rPr lang="es-BO" smtClean="0"/>
              <a:t>24/11/2023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222-4A7C-0240-0624-BB2CD5D6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D35B-29F8-1238-6847-06F6398A1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99C3-4674-4AAD-BB6A-4D4EB675ABA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15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mpi.nl/tla/elan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0B0-02B4-ACE9-87F0-A3510E3CC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Corpus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976D-85DB-0BF2-614C-E7FC695AD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2023-11-24</a:t>
            </a:r>
          </a:p>
          <a:p>
            <a:r>
              <a:rPr lang="en-CA" dirty="0"/>
              <a:t>Corpus Building, XML, ELAN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13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BE41-1F27-E696-4AF7-F75EDC14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grammar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C599-206F-F8F0-C3CA-9B908FF8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Tags</a:t>
            </a:r>
          </a:p>
          <a:p>
            <a:r>
              <a:rPr lang="es-BO" dirty="0" err="1"/>
              <a:t>Comments</a:t>
            </a:r>
            <a:endParaRPr lang="es-BO" dirty="0"/>
          </a:p>
          <a:p>
            <a:r>
              <a:rPr lang="es-BO" dirty="0" err="1"/>
              <a:t>Document</a:t>
            </a:r>
            <a:r>
              <a:rPr lang="es-BO" dirty="0"/>
              <a:t> </a:t>
            </a:r>
            <a:r>
              <a:rPr lang="es-BO" dirty="0" err="1"/>
              <a:t>declaration</a:t>
            </a:r>
            <a:endParaRPr lang="es-BO" dirty="0"/>
          </a:p>
          <a:p>
            <a:r>
              <a:rPr lang="es-BO" dirty="0" err="1"/>
              <a:t>Root</a:t>
            </a:r>
            <a:r>
              <a:rPr lang="es-BO" dirty="0"/>
              <a:t> </a:t>
            </a:r>
            <a:r>
              <a:rPr lang="es-BO" dirty="0" err="1"/>
              <a:t>element</a:t>
            </a:r>
            <a:endParaRPr lang="es-BO" dirty="0"/>
          </a:p>
          <a:p>
            <a:r>
              <a:rPr lang="es-BO" dirty="0" err="1"/>
              <a:t>Trees</a:t>
            </a:r>
            <a:r>
              <a:rPr lang="es-BO" dirty="0"/>
              <a:t> and </a:t>
            </a:r>
            <a:r>
              <a:rPr lang="es-BO" dirty="0" err="1"/>
              <a:t>nodes</a:t>
            </a:r>
            <a:endParaRPr lang="es-BO" dirty="0"/>
          </a:p>
          <a:p>
            <a:r>
              <a:rPr lang="es-BO" dirty="0" err="1"/>
              <a:t>Parsing</a:t>
            </a:r>
            <a:r>
              <a:rPr lang="es-BO" dirty="0"/>
              <a:t> </a:t>
            </a:r>
            <a:r>
              <a:rPr lang="es-BO" dirty="0" err="1"/>
              <a:t>an</a:t>
            </a:r>
            <a:r>
              <a:rPr lang="es-BO" dirty="0"/>
              <a:t> </a:t>
            </a:r>
            <a:r>
              <a:rPr lang="es-BO" dirty="0" err="1"/>
              <a:t>xml</a:t>
            </a:r>
            <a:r>
              <a:rPr lang="es-BO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9303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49EF-6911-E9F2-6D00-DCB02A21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tags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86D5-4C50-B6C2-D54B-030A43FA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Tags are written in between pointy brackets</a:t>
            </a:r>
          </a:p>
          <a:p>
            <a:pPr marL="0" indent="0">
              <a:buNone/>
            </a:pPr>
            <a:r>
              <a:rPr lang="en-CA" dirty="0"/>
              <a:t>					&lt;</a:t>
            </a:r>
            <a:r>
              <a:rPr lang="en-CA" dirty="0" err="1"/>
              <a:t>sometag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tag must be succeeded by a </a:t>
            </a:r>
            <a:r>
              <a:rPr lang="en-CA" b="1" dirty="0"/>
              <a:t>closing tag</a:t>
            </a:r>
          </a:p>
          <a:p>
            <a:pPr marL="0" indent="0">
              <a:buNone/>
            </a:pPr>
            <a:r>
              <a:rPr lang="en-CA" b="1" dirty="0"/>
              <a:t>					</a:t>
            </a:r>
            <a:r>
              <a:rPr lang="en-CA" dirty="0"/>
              <a:t> &lt;/</a:t>
            </a:r>
            <a:r>
              <a:rPr lang="en-CA" dirty="0" err="1"/>
              <a:t>sometag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Tag names cannot begin with numbers or contain any of the following characters: </a:t>
            </a:r>
          </a:p>
          <a:p>
            <a:pPr marL="0" indent="0">
              <a:buNone/>
            </a:pPr>
            <a:r>
              <a:rPr lang="en-CA" dirty="0"/>
              <a:t>				; @ # $ % ^ ( ) + ? = </a:t>
            </a:r>
          </a:p>
          <a:p>
            <a:pPr marL="0" indent="0">
              <a:buNone/>
            </a:pPr>
            <a:r>
              <a:rPr lang="en-CA" dirty="0"/>
              <a:t>				. – should be avoided				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A815B-523A-3051-1DEA-800EE401EA98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3419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0EDA-B011-BA36-CFE7-A7F654C0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tags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20E3-967A-EEA5-FC36-CC634394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Tags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		‘The linguistics </a:t>
            </a:r>
            <a:r>
              <a:rPr lang="en-CA" dirty="0" err="1"/>
              <a:t>class’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&lt;sentence&gt;</a:t>
            </a:r>
          </a:p>
          <a:p>
            <a:pPr marL="0" indent="0">
              <a:buNone/>
            </a:pPr>
            <a:r>
              <a:rPr lang="en-CA" dirty="0"/>
              <a:t>	&lt;word&gt;The&lt;/word&gt;</a:t>
            </a:r>
          </a:p>
          <a:p>
            <a:pPr marL="0" indent="0">
              <a:buNone/>
            </a:pPr>
            <a:r>
              <a:rPr lang="en-CA" dirty="0"/>
              <a:t>	 &lt;word&gt;linguistics&lt;/word&gt; </a:t>
            </a:r>
          </a:p>
          <a:p>
            <a:pPr marL="0" indent="0">
              <a:buNone/>
            </a:pPr>
            <a:r>
              <a:rPr lang="en-CA" dirty="0"/>
              <a:t>	&lt;word&gt;class&lt;/word&gt;</a:t>
            </a:r>
          </a:p>
          <a:p>
            <a:pPr marL="0" indent="0">
              <a:buNone/>
            </a:pPr>
            <a:r>
              <a:rPr lang="en-CA" dirty="0"/>
              <a:t>&lt;/sentence&gt;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F3421-8B7F-A2B0-DC5B-534A3D4B76ED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600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0EDA-B011-BA36-CFE7-A7F654C0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tags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20E3-967A-EEA5-FC36-CC634394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Tags have attributes, written with ‘=‘ and in quotations “”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		‘The linguistics </a:t>
            </a:r>
            <a:r>
              <a:rPr lang="en-CA" dirty="0" err="1"/>
              <a:t>class’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&lt;sentence id = “1”&gt;</a:t>
            </a:r>
          </a:p>
          <a:p>
            <a:pPr marL="0" indent="0">
              <a:buNone/>
            </a:pPr>
            <a:r>
              <a:rPr lang="en-CA" dirty="0"/>
              <a:t>	&lt;word pos= “D”&gt;The&lt;/word&gt;</a:t>
            </a:r>
          </a:p>
          <a:p>
            <a:pPr marL="0" indent="0">
              <a:buNone/>
            </a:pPr>
            <a:r>
              <a:rPr lang="en-CA" dirty="0"/>
              <a:t>	 &lt;word pos=“N”&gt;linguistics&lt;/word&gt; </a:t>
            </a:r>
          </a:p>
          <a:p>
            <a:pPr marL="0" indent="0">
              <a:buNone/>
            </a:pPr>
            <a:r>
              <a:rPr lang="en-CA" dirty="0"/>
              <a:t>	&lt;word pos=“N”&gt;class&lt;/word&gt;</a:t>
            </a:r>
          </a:p>
          <a:p>
            <a:pPr marL="0" indent="0">
              <a:buNone/>
            </a:pPr>
            <a:r>
              <a:rPr lang="en-CA" dirty="0"/>
              <a:t>&lt;/sentence&gt;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81F8D-0F4A-930F-DE8A-3F8BFF0FBD4B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8098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8D61-5D53-9954-138F-9B99A138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tags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77F3-13AB-7CEB-2B88-115AD15F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Note you always have the option of writing an attribute as another nested tag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&lt;sentence id = “1”&gt;</a:t>
            </a:r>
          </a:p>
          <a:p>
            <a:pPr marL="0" indent="0">
              <a:buNone/>
            </a:pPr>
            <a:r>
              <a:rPr lang="en-CA" dirty="0"/>
              <a:t>	&lt;word&gt;&lt;dem&gt;The&lt;/dem&gt;&lt;/word&gt;</a:t>
            </a:r>
          </a:p>
          <a:p>
            <a:pPr marL="0" indent="0">
              <a:buNone/>
            </a:pPr>
            <a:r>
              <a:rPr lang="en-CA" dirty="0"/>
              <a:t>	 &lt;word&gt;&lt;noun&gt;linguistics&lt;/noun&gt;&lt;/word&gt; </a:t>
            </a:r>
          </a:p>
          <a:p>
            <a:pPr marL="0" indent="0">
              <a:buNone/>
            </a:pPr>
            <a:r>
              <a:rPr lang="en-CA" dirty="0"/>
              <a:t>	&lt;word&gt;&lt;noun&gt;class&lt;/noun&gt;&lt;/word&gt;</a:t>
            </a:r>
          </a:p>
          <a:p>
            <a:pPr marL="0" indent="0">
              <a:buNone/>
            </a:pPr>
            <a:r>
              <a:rPr lang="en-CA" dirty="0"/>
              <a:t>&lt;/sentence&gt;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2E230-2CAE-1BFA-8E27-E1C3166CCF08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243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35AC-C983-9BAF-9415-9D0475FF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tags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1BE1-D824-8815-C62E-568EFE4F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XML tags cannot ‘branch cross’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This: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&lt;word&gt;&lt;dem&gt;The&lt;/dem&gt;&lt;/word&gt;</a:t>
            </a:r>
          </a:p>
          <a:p>
            <a:pPr marL="0" indent="0">
              <a:buNone/>
            </a:pPr>
            <a:r>
              <a:rPr lang="en-CA" dirty="0"/>
              <a:t>Rather than this: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&lt;dem&gt;&lt;word&gt;&lt;The&lt;/dem&gt;&lt;/word&gt;</a:t>
            </a:r>
          </a:p>
          <a:p>
            <a:pPr marL="0" indent="0">
              <a:buNone/>
            </a:pP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F7B08-98B2-7DA0-4BCB-2AFA30147503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8779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B03-6636-D0B4-F57C-D3813C9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comments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5EB-FEEC-38AC-037D-B872A5DF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 lot of programming languages allow you to write in </a:t>
            </a:r>
            <a:r>
              <a:rPr lang="en-CA" b="1" dirty="0"/>
              <a:t>comments</a:t>
            </a:r>
            <a:endParaRPr lang="en-CA" dirty="0"/>
          </a:p>
          <a:p>
            <a:r>
              <a:rPr lang="en-CA" dirty="0"/>
              <a:t>Basically the purpose of this in XML is so you can write comments that are ignored by </a:t>
            </a:r>
            <a:r>
              <a:rPr lang="en-CA" b="1" dirty="0"/>
              <a:t>XML parsers</a:t>
            </a:r>
          </a:p>
          <a:p>
            <a:r>
              <a:rPr lang="en-CA" b="1" dirty="0"/>
              <a:t>You use </a:t>
            </a:r>
            <a:r>
              <a:rPr lang="en-CA" dirty="0"/>
              <a:t>&lt;!--...--&gt;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dirty="0"/>
              <a:t>&lt;sentence id = “1”&gt; &lt;!--  This is the first utterance of our corpus, id gives us information about that </a:t>
            </a:r>
            <a:r>
              <a:rPr lang="en-CA" dirty="0">
                <a:sym typeface="Wingdings" panose="05000000000000000000" pitchFamily="2" charset="2"/>
              </a:rPr>
              <a:t>--&gt;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&lt;word&gt;&lt;dem&gt;The&lt;/dem&gt;&lt;/word&gt;</a:t>
            </a:r>
          </a:p>
          <a:p>
            <a:pPr marL="0" indent="0">
              <a:buNone/>
            </a:pPr>
            <a:r>
              <a:rPr lang="en-CA" dirty="0"/>
              <a:t>	 &lt;word&gt;&lt;noun&gt;linguistics&lt;/noun&gt;&lt;/word&gt; </a:t>
            </a:r>
          </a:p>
          <a:p>
            <a:pPr marL="0" indent="0">
              <a:buNone/>
            </a:pPr>
            <a:r>
              <a:rPr lang="en-CA" dirty="0"/>
              <a:t>	&lt;word&gt;&lt;noun&gt;class&lt;/noun&gt;&lt;/word&gt;</a:t>
            </a:r>
          </a:p>
          <a:p>
            <a:pPr marL="0" indent="0">
              <a:buNone/>
            </a:pPr>
            <a:r>
              <a:rPr lang="en-CA" dirty="0"/>
              <a:t>&lt;/sentence&gt;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D0E32-D6E2-725A-CF86-99AECC19BB0C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569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2E61-AFEB-9FCE-758B-171A7BB2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comments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F799-8628-BC38-0A61-E50E299F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programming </a:t>
            </a:r>
            <a:r>
              <a:rPr lang="en-CA" b="1" dirty="0"/>
              <a:t>commenting out </a:t>
            </a:r>
            <a:r>
              <a:rPr lang="en-CA" dirty="0"/>
              <a:t>lines of code is really important for debugging </a:t>
            </a:r>
          </a:p>
          <a:p>
            <a:endParaRPr lang="en-CA" dirty="0"/>
          </a:p>
          <a:p>
            <a:r>
              <a:rPr lang="en-CA" dirty="0"/>
              <a:t>Comments are also important for understanding the author’s purpose in writing the code</a:t>
            </a:r>
            <a:endParaRPr lang="es-BO" dirty="0"/>
          </a:p>
          <a:p>
            <a:endParaRPr lang="es-BO" dirty="0"/>
          </a:p>
          <a:p>
            <a:r>
              <a:rPr lang="es-BO" dirty="0"/>
              <a:t>(</a:t>
            </a:r>
            <a:r>
              <a:rPr lang="es-BO" dirty="0" err="1"/>
              <a:t>Let’s</a:t>
            </a:r>
            <a:r>
              <a:rPr lang="es-BO" dirty="0"/>
              <a:t> </a:t>
            </a:r>
            <a:r>
              <a:rPr lang="es-BO" dirty="0" err="1"/>
              <a:t>see</a:t>
            </a:r>
            <a:r>
              <a:rPr lang="es-BO" dirty="0"/>
              <a:t> </a:t>
            </a: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happens</a:t>
            </a:r>
            <a:r>
              <a:rPr lang="es-BO" dirty="0"/>
              <a:t> </a:t>
            </a:r>
            <a:r>
              <a:rPr lang="es-BO" dirty="0" err="1"/>
              <a:t>if</a:t>
            </a:r>
            <a:r>
              <a:rPr lang="es-BO" dirty="0"/>
              <a:t> </a:t>
            </a:r>
            <a:r>
              <a:rPr lang="es-BO" dirty="0" err="1"/>
              <a:t>we</a:t>
            </a:r>
            <a:r>
              <a:rPr lang="es-BO" dirty="0"/>
              <a:t> ignore </a:t>
            </a:r>
            <a:r>
              <a:rPr lang="es-BO" dirty="0" err="1"/>
              <a:t>this</a:t>
            </a:r>
            <a:r>
              <a:rPr lang="es-BO" dirty="0"/>
              <a:t> line)</a:t>
            </a:r>
          </a:p>
          <a:p>
            <a:endParaRPr lang="es-BO" dirty="0"/>
          </a:p>
          <a:p>
            <a:r>
              <a:rPr lang="en-CA" dirty="0"/>
              <a:t>We’ll see what this looks like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943CB-8DD4-52FB-EC7C-8680F57E77F2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8561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D325-BC27-62C9-1A8B-30EECE06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Document declaration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8F59-595A-C430-B6FF-0C7D916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704"/>
          </a:xfrm>
        </p:spPr>
        <p:txBody>
          <a:bodyPr/>
          <a:lstStyle/>
          <a:p>
            <a:r>
              <a:rPr lang="en-CA" dirty="0"/>
              <a:t>The first line of an xml file </a:t>
            </a:r>
            <a:r>
              <a:rPr lang="en-CA" b="1" dirty="0"/>
              <a:t>declares </a:t>
            </a:r>
            <a:r>
              <a:rPr lang="en-CA" dirty="0"/>
              <a:t>that the file contains an </a:t>
            </a:r>
            <a:r>
              <a:rPr lang="en-CA" i="1" dirty="0"/>
              <a:t>xml </a:t>
            </a:r>
            <a:r>
              <a:rPr lang="en-CA" dirty="0"/>
              <a:t>document</a:t>
            </a:r>
          </a:p>
          <a:p>
            <a:endParaRPr lang="en-CA" dirty="0"/>
          </a:p>
          <a:p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971C9-C52E-BF5A-4FD2-F8E213B4D28E}"/>
              </a:ext>
            </a:extLst>
          </p:cNvPr>
          <p:cNvSpPr txBox="1"/>
          <p:nvPr/>
        </p:nvSpPr>
        <p:spPr>
          <a:xfrm>
            <a:off x="1462368" y="3244334"/>
            <a:ext cx="60982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200" b="1" i="0" u="none" strike="noStrike" baseline="0" dirty="0">
                <a:solidFill>
                  <a:srgbClr val="00B050"/>
                </a:solidFill>
                <a:latin typeface="CMTT9"/>
              </a:rPr>
              <a:t>&lt;?</a:t>
            </a:r>
            <a:r>
              <a:rPr lang="es-BO" sz="2200" b="1" i="0" u="none" strike="noStrike" baseline="0" dirty="0" err="1">
                <a:solidFill>
                  <a:srgbClr val="00B050"/>
                </a:solidFill>
                <a:latin typeface="CMTT9"/>
              </a:rPr>
              <a:t>xml</a:t>
            </a:r>
            <a:r>
              <a:rPr lang="es-BO" sz="2200" b="1" i="0" u="none" strike="noStrike" baseline="0" dirty="0">
                <a:solidFill>
                  <a:srgbClr val="00B050"/>
                </a:solidFill>
                <a:latin typeface="CMTT9"/>
              </a:rPr>
              <a:t> </a:t>
            </a:r>
            <a:r>
              <a:rPr lang="es-BO" sz="2200" b="1" i="0" u="none" strike="noStrike" baseline="0" dirty="0" err="1">
                <a:solidFill>
                  <a:srgbClr val="00B050"/>
                </a:solidFill>
                <a:latin typeface="CMTT9"/>
              </a:rPr>
              <a:t>version</a:t>
            </a:r>
            <a:r>
              <a:rPr lang="es-BO" sz="2200" b="1" i="0" u="none" strike="noStrike" baseline="0" dirty="0">
                <a:solidFill>
                  <a:srgbClr val="00B050"/>
                </a:solidFill>
                <a:latin typeface="CMTT9"/>
              </a:rPr>
              <a:t>="1.0“ </a:t>
            </a:r>
            <a:r>
              <a:rPr lang="es-BO" sz="2200" b="1" i="0" u="none" strike="noStrike" baseline="0" dirty="0" err="1">
                <a:solidFill>
                  <a:srgbClr val="00B050"/>
                </a:solidFill>
                <a:latin typeface="CMTT9"/>
              </a:rPr>
              <a:t>encoding</a:t>
            </a:r>
            <a:r>
              <a:rPr lang="es-BO" sz="2200" b="1" i="0" u="none" strike="noStrike" baseline="0" dirty="0">
                <a:solidFill>
                  <a:srgbClr val="00B050"/>
                </a:solidFill>
                <a:latin typeface="CMTT9"/>
              </a:rPr>
              <a:t> =“</a:t>
            </a:r>
            <a:r>
              <a:rPr lang="es-BO" sz="2200" b="1" i="0" u="none" strike="noStrike" baseline="0" dirty="0" err="1">
                <a:solidFill>
                  <a:srgbClr val="00B050"/>
                </a:solidFill>
                <a:latin typeface="CMTT9"/>
              </a:rPr>
              <a:t>utf</a:t>
            </a:r>
            <a:r>
              <a:rPr lang="es-BO" sz="2200" b="1" i="0" u="none" strike="noStrike" baseline="0" dirty="0">
                <a:solidFill>
                  <a:srgbClr val="00B050"/>
                </a:solidFill>
                <a:latin typeface="CMTT9"/>
              </a:rPr>
              <a:t>-8”?&gt;</a:t>
            </a:r>
          </a:p>
          <a:p>
            <a:pPr marL="0" indent="0">
              <a:buNone/>
            </a:pPr>
            <a:r>
              <a:rPr lang="en-CA" sz="2200" dirty="0">
                <a:latin typeface="CMTT9"/>
              </a:rPr>
              <a:t>&lt;sentence id = “1”&gt; &lt;!--  This is the first utterance of our corpus, id gives us information about that </a:t>
            </a:r>
            <a:r>
              <a:rPr lang="en-CA" sz="2200" dirty="0">
                <a:latin typeface="CMTT9"/>
                <a:sym typeface="Wingdings" panose="05000000000000000000" pitchFamily="2" charset="2"/>
              </a:rPr>
              <a:t>--&gt;</a:t>
            </a:r>
            <a:endParaRPr lang="en-CA" sz="2200" dirty="0">
              <a:latin typeface="CMTT9"/>
            </a:endParaRPr>
          </a:p>
          <a:p>
            <a:pPr marL="0" indent="0">
              <a:buNone/>
            </a:pPr>
            <a:r>
              <a:rPr lang="en-CA" sz="2200" dirty="0">
                <a:latin typeface="CMTT9"/>
              </a:rPr>
              <a:t>	&lt;word&gt;&lt;dem&gt;The&lt;/dem&gt;&lt;/word&gt;</a:t>
            </a:r>
          </a:p>
          <a:p>
            <a:pPr marL="0" indent="0">
              <a:buNone/>
            </a:pPr>
            <a:r>
              <a:rPr lang="en-CA" sz="2200" dirty="0">
                <a:latin typeface="CMTT9"/>
              </a:rPr>
              <a:t>	 &lt;word&gt;&lt;noun&gt;linguistics&lt;/noun&gt;&lt;/word&gt; </a:t>
            </a:r>
          </a:p>
          <a:p>
            <a:pPr marL="0" indent="0">
              <a:buNone/>
            </a:pPr>
            <a:r>
              <a:rPr lang="en-CA" sz="2200" dirty="0">
                <a:latin typeface="CMTT9"/>
              </a:rPr>
              <a:t>	&lt;word&gt;&lt;noun&gt;class&lt;/noun&gt;&lt;/word&gt;</a:t>
            </a:r>
          </a:p>
          <a:p>
            <a:pPr marL="0" indent="0">
              <a:buNone/>
            </a:pPr>
            <a:r>
              <a:rPr lang="en-CA" sz="2200" dirty="0">
                <a:latin typeface="CMTT9"/>
              </a:rPr>
              <a:t>&lt;/sentence&gt;</a:t>
            </a:r>
            <a:endParaRPr lang="es-BO" sz="2200" dirty="0">
              <a:latin typeface="CMTT9"/>
            </a:endParaRPr>
          </a:p>
          <a:p>
            <a:endParaRPr lang="es-B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AC400-0134-286B-879A-23FFFBB4E0A1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8421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9B48-8226-D3E1-2587-B0C65B05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Root elements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2BE8-05A5-30B1-000B-76A8838F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tag after the declaration is a a </a:t>
            </a:r>
            <a:r>
              <a:rPr lang="en-CA" b="1" dirty="0"/>
              <a:t>root element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0A3FF-011B-9E8F-A884-97E20E02BE8F}"/>
              </a:ext>
            </a:extLst>
          </p:cNvPr>
          <p:cNvSpPr txBox="1"/>
          <p:nvPr/>
        </p:nvSpPr>
        <p:spPr>
          <a:xfrm>
            <a:off x="1596839" y="3018456"/>
            <a:ext cx="60982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i="0" u="none" strike="noStrike" baseline="0" dirty="0">
                <a:latin typeface="CMTT9"/>
              </a:rPr>
              <a:t>&lt;?</a:t>
            </a:r>
            <a:r>
              <a:rPr lang="es-BO" sz="1800" i="0" u="none" strike="noStrike" baseline="0" dirty="0" err="1">
                <a:latin typeface="CMTT9"/>
              </a:rPr>
              <a:t>xml</a:t>
            </a:r>
            <a:r>
              <a:rPr lang="es-BO" sz="1800" i="0" u="none" strike="noStrike" baseline="0" dirty="0">
                <a:latin typeface="CMTT9"/>
              </a:rPr>
              <a:t> </a:t>
            </a:r>
            <a:r>
              <a:rPr lang="es-BO" sz="1800" i="0" u="none" strike="noStrike" baseline="0" dirty="0" err="1">
                <a:latin typeface="CMTT9"/>
              </a:rPr>
              <a:t>version</a:t>
            </a:r>
            <a:r>
              <a:rPr lang="es-BO" sz="1800" i="0" u="none" strike="noStrike" baseline="0" dirty="0">
                <a:latin typeface="CMTT9"/>
              </a:rPr>
              <a:t>="1.0“ </a:t>
            </a:r>
            <a:r>
              <a:rPr lang="es-BO" sz="1800" i="0" u="none" strike="noStrike" baseline="0" dirty="0" err="1">
                <a:latin typeface="CMTT9"/>
              </a:rPr>
              <a:t>encoding</a:t>
            </a:r>
            <a:r>
              <a:rPr lang="es-BO" sz="1800" i="0" u="none" strike="noStrike" baseline="0" dirty="0">
                <a:latin typeface="CMTT9"/>
              </a:rPr>
              <a:t> =“</a:t>
            </a:r>
            <a:r>
              <a:rPr lang="es-BO" sz="1800" i="0" u="none" strike="noStrike" baseline="0" dirty="0" err="1">
                <a:latin typeface="CMTT9"/>
              </a:rPr>
              <a:t>utf</a:t>
            </a:r>
            <a:r>
              <a:rPr lang="es-BO" sz="1800" i="0" u="none" strike="noStrike" baseline="0" dirty="0">
                <a:latin typeface="CMTT9"/>
              </a:rPr>
              <a:t>-8”?&gt;</a:t>
            </a:r>
            <a:endParaRPr lang="es-BO" dirty="0">
              <a:latin typeface="CMTT9"/>
            </a:endParaRPr>
          </a:p>
          <a:p>
            <a:r>
              <a:rPr lang="es-BO" sz="1800" b="1" i="0" u="none" strike="noStrike" baseline="0" dirty="0">
                <a:latin typeface="CMTT9"/>
              </a:rPr>
              <a:t>&lt;</a:t>
            </a:r>
            <a:r>
              <a:rPr lang="es-BO" sz="1800" b="1" i="0" u="none" strike="noStrike" baseline="0" dirty="0" err="1">
                <a:latin typeface="CMTT9"/>
              </a:rPr>
              <a:t>story</a:t>
            </a:r>
            <a:r>
              <a:rPr lang="es-BO" sz="1800" b="1" i="0" u="none" strike="noStrike" baseline="0" dirty="0"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MTT9"/>
              </a:rPr>
              <a:t>&lt;sentence id = “1”&gt; &lt;!--  This is the first utterance of our corpus, id gives us information about that </a:t>
            </a:r>
            <a:r>
              <a:rPr lang="en-CA" sz="1800" dirty="0">
                <a:latin typeface="CMTT9"/>
                <a:sym typeface="Wingdings" panose="05000000000000000000" pitchFamily="2" charset="2"/>
              </a:rPr>
              <a:t>--&gt;</a:t>
            </a:r>
            <a:endParaRPr lang="en-CA" sz="1800" dirty="0">
              <a:latin typeface="CMTT9"/>
            </a:endParaRPr>
          </a:p>
          <a:p>
            <a:pPr marL="0" indent="0">
              <a:buNone/>
            </a:pPr>
            <a:r>
              <a:rPr lang="en-CA" sz="1800" dirty="0">
                <a:latin typeface="CMTT9"/>
              </a:rPr>
              <a:t>	&lt;word&gt;&lt;dem&gt;The&lt;/dem&gt;&lt;/word&gt;</a:t>
            </a:r>
          </a:p>
          <a:p>
            <a:pPr marL="0" indent="0">
              <a:buNone/>
            </a:pPr>
            <a:r>
              <a:rPr lang="en-CA" sz="1800" dirty="0">
                <a:latin typeface="CMTT9"/>
              </a:rPr>
              <a:t>	 &lt;word&gt;&lt;noun&gt;linguistics&lt;/noun&gt;&lt;/word&gt; </a:t>
            </a:r>
          </a:p>
          <a:p>
            <a:pPr marL="0" indent="0">
              <a:buNone/>
            </a:pPr>
            <a:r>
              <a:rPr lang="en-CA" sz="1800" dirty="0">
                <a:latin typeface="CMTT9"/>
              </a:rPr>
              <a:t>	&lt;word&gt;&lt;noun&gt;class&lt;/noun&gt;&lt;/word&gt;</a:t>
            </a:r>
          </a:p>
          <a:p>
            <a:r>
              <a:rPr lang="en-CA" dirty="0">
                <a:latin typeface="CMTT9"/>
              </a:rPr>
              <a:t>	&lt;word&gt;&lt;verb&gt;is&lt;/verb&gt;</a:t>
            </a:r>
            <a:r>
              <a:rPr lang="en-CA" sz="1800" dirty="0">
                <a:latin typeface="CMTT9"/>
              </a:rPr>
              <a:t>&lt;/word&gt;</a:t>
            </a:r>
          </a:p>
          <a:p>
            <a:r>
              <a:rPr lang="en-CA" dirty="0">
                <a:latin typeface="CMTT9"/>
              </a:rPr>
              <a:t>	&lt;word&gt;&lt;adjective&gt;exciting&lt;/adjective&gt;&lt;/word&gt;</a:t>
            </a:r>
            <a:endParaRPr lang="en-CA" sz="1800" dirty="0">
              <a:latin typeface="CMTT9"/>
            </a:endParaRPr>
          </a:p>
          <a:p>
            <a:pPr marL="0" indent="0">
              <a:buNone/>
            </a:pPr>
            <a:r>
              <a:rPr lang="en-CA" sz="1800" dirty="0">
                <a:latin typeface="CMTT9"/>
              </a:rPr>
              <a:t>&lt;/sentence&gt;</a:t>
            </a:r>
          </a:p>
          <a:p>
            <a:pPr marL="0" indent="0">
              <a:buNone/>
            </a:pPr>
            <a:r>
              <a:rPr lang="en-CA" b="1" dirty="0">
                <a:latin typeface="CMTT9"/>
              </a:rPr>
              <a:t>&lt;/story&gt;</a:t>
            </a:r>
            <a:endParaRPr lang="es-BO" sz="1800" b="1" dirty="0">
              <a:latin typeface="CMTT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889F-F004-5DB9-DEA1-5AC2E85E2C8D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2276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2D0F-8FA3-D9B7-899B-110C5A28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093B-D88E-D5C7-8243-DEAEC631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 for class: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Tell students to bring their laptops and download ELAN</a:t>
            </a:r>
          </a:p>
          <a:p>
            <a:endParaRPr lang="en-CA" dirty="0"/>
          </a:p>
          <a:p>
            <a:r>
              <a:rPr lang="en-CA" dirty="0"/>
              <a:t>Tell them to download R, warn them that they will be using it in two weeks</a:t>
            </a:r>
          </a:p>
          <a:p>
            <a:endParaRPr lang="en-CA" dirty="0"/>
          </a:p>
          <a:p>
            <a:r>
              <a:rPr lang="en-CA" dirty="0"/>
              <a:t>Ask them to download a .wav file online and </a:t>
            </a:r>
            <a:r>
              <a:rPr lang="en-CA" dirty="0" err="1"/>
              <a:t>etf</a:t>
            </a:r>
            <a:r>
              <a:rPr lang="en-CA" dirty="0"/>
              <a:t> template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354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5423-87A0-9FF7-F729-20017ADC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Trees and nodes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A76B-CE46-013C-3FF4-8DFD7147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904"/>
          </a:xfrm>
        </p:spPr>
        <p:txBody>
          <a:bodyPr/>
          <a:lstStyle/>
          <a:p>
            <a:r>
              <a:rPr lang="en-CA" dirty="0"/>
              <a:t>Element nesting results in an </a:t>
            </a:r>
            <a:r>
              <a:rPr lang="en-CA" b="1" dirty="0"/>
              <a:t>XML tree </a:t>
            </a:r>
            <a:r>
              <a:rPr lang="en-CA" dirty="0"/>
              <a:t>originating from the </a:t>
            </a:r>
            <a:r>
              <a:rPr lang="en-CA" b="1" dirty="0"/>
              <a:t>root</a:t>
            </a:r>
          </a:p>
          <a:p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98909-10AB-87CF-ED63-4D00DB9F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4" y="2802954"/>
            <a:ext cx="8869013" cy="2838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894A5-2292-6230-07DC-4A89E950F97D}"/>
              </a:ext>
            </a:extLst>
          </p:cNvPr>
          <p:cNvSpPr txBox="1"/>
          <p:nvPr/>
        </p:nvSpPr>
        <p:spPr>
          <a:xfrm>
            <a:off x="4310562" y="6169709"/>
            <a:ext cx="7764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 err="1"/>
              <a:t>Inspired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</a:t>
            </a:r>
            <a:r>
              <a:rPr lang="es-BO" dirty="0" err="1"/>
              <a:t>materials</a:t>
            </a:r>
            <a:r>
              <a:rPr lang="es-BO" dirty="0"/>
              <a:t> </a:t>
            </a:r>
            <a:r>
              <a:rPr lang="es-BO" dirty="0" err="1"/>
              <a:t>on</a:t>
            </a:r>
            <a:endParaRPr lang="es-BO" dirty="0"/>
          </a:p>
          <a:p>
            <a:r>
              <a:rPr lang="es-BO" dirty="0"/>
              <a:t>https://</a:t>
            </a:r>
            <a:r>
              <a:rPr lang="es-BO" dirty="0" err="1"/>
              <a:t>alvinntnu.github.io</a:t>
            </a:r>
            <a:r>
              <a:rPr lang="es-BO" dirty="0"/>
              <a:t>/</a:t>
            </a:r>
            <a:r>
              <a:rPr lang="es-BO" dirty="0" err="1"/>
              <a:t>NTNU_ENC2036_LECTURES</a:t>
            </a:r>
            <a:r>
              <a:rPr lang="es-BO" dirty="0"/>
              <a:t>/</a:t>
            </a:r>
            <a:r>
              <a:rPr lang="es-BO" dirty="0" err="1"/>
              <a:t>xml.html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146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F932-0AB9-57BE-5F39-218964EC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Trees and nodes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048D-245A-33C8-26C7-4E77CEAF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2253" cy="73469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Element nesting results in an </a:t>
            </a:r>
            <a:r>
              <a:rPr lang="en-CA" b="1" dirty="0"/>
              <a:t>XML tree </a:t>
            </a:r>
            <a:r>
              <a:rPr lang="en-CA" dirty="0"/>
              <a:t>originating from the </a:t>
            </a:r>
            <a:r>
              <a:rPr lang="en-CA" b="1" dirty="0"/>
              <a:t>root</a:t>
            </a:r>
          </a:p>
          <a:p>
            <a:endParaRPr lang="en-CA" dirty="0"/>
          </a:p>
          <a:p>
            <a:endParaRPr lang="en-CA" dirty="0"/>
          </a:p>
          <a:p>
            <a:endParaRPr lang="es-B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34E43-FFE4-B52B-CA77-710278FC6BBD}"/>
              </a:ext>
            </a:extLst>
          </p:cNvPr>
          <p:cNvSpPr txBox="1"/>
          <p:nvPr/>
        </p:nvSpPr>
        <p:spPr>
          <a:xfrm>
            <a:off x="393896" y="3005020"/>
            <a:ext cx="5252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&lt;S&gt;</a:t>
            </a:r>
          </a:p>
          <a:p>
            <a:r>
              <a:rPr lang="en-CA" sz="2000" dirty="0"/>
              <a:t>	&lt;NP&gt;&lt;D&gt;the&lt;/D&gt;</a:t>
            </a:r>
          </a:p>
          <a:p>
            <a:r>
              <a:rPr lang="en-CA" sz="2000" dirty="0"/>
              <a:t>	&lt;N&gt;slides&lt;/N&gt;&lt;/NP&gt;</a:t>
            </a:r>
          </a:p>
          <a:p>
            <a:r>
              <a:rPr lang="en-CA" sz="2000" dirty="0"/>
              <a:t>	&lt;Aux&gt;were&lt;/Aux&gt;</a:t>
            </a:r>
          </a:p>
          <a:p>
            <a:r>
              <a:rPr lang="en-CA" sz="2000" dirty="0"/>
              <a:t>	&lt;VP&gt;&lt;VP&gt;&lt;V&gt;read&lt;/V&gt;&lt;/VP&gt;</a:t>
            </a:r>
          </a:p>
          <a:p>
            <a:r>
              <a:rPr lang="en-CA" sz="2000" dirty="0"/>
              <a:t>	&lt;PP&gt;&lt;P&gt;by&lt;/P&gt;</a:t>
            </a:r>
          </a:p>
          <a:p>
            <a:r>
              <a:rPr lang="en-CA" sz="2000" dirty="0"/>
              <a:t>	&lt;NP&gt;&lt;D&gt;the&lt;/D&gt;</a:t>
            </a:r>
          </a:p>
          <a:p>
            <a:r>
              <a:rPr lang="en-CA" sz="2000" dirty="0"/>
              <a:t>	&lt;N&gt;students&lt;/N&gt;&lt;/NP&gt;&lt;/PP&gt;&lt;/VP&gt;</a:t>
            </a:r>
          </a:p>
          <a:p>
            <a:r>
              <a:rPr lang="en-CA" sz="2000" dirty="0"/>
              <a:t>&lt;/S&gt;</a:t>
            </a:r>
            <a:endParaRPr lang="es-BO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A7399-1E8C-B1C9-FA65-FF56B349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53" y="1978021"/>
            <a:ext cx="5906324" cy="4639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1BE056-9382-F9FC-C1C5-6AFB7D48F707}"/>
              </a:ext>
            </a:extLst>
          </p:cNvPr>
          <p:cNvSpPr txBox="1"/>
          <p:nvPr/>
        </p:nvSpPr>
        <p:spPr>
          <a:xfrm>
            <a:off x="2245659" y="6488668"/>
            <a:ext cx="7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CA" dirty="0" err="1"/>
              <a:t>Pozrikidis</a:t>
            </a:r>
            <a:r>
              <a:rPr lang="en-CA" dirty="0"/>
              <a:t>, C. 2013 XML in Scientific Computing. CRC Press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4819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78F-909A-B78E-366A-08A805C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XML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2595-A46F-C56B-F470-A7E62D19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269"/>
          </a:xfrm>
        </p:spPr>
        <p:txBody>
          <a:bodyPr/>
          <a:lstStyle/>
          <a:p>
            <a:r>
              <a:rPr lang="en-CA" dirty="0"/>
              <a:t>Different </a:t>
            </a:r>
            <a:r>
              <a:rPr lang="en-CA" dirty="0" err="1"/>
              <a:t>softwares</a:t>
            </a:r>
            <a:r>
              <a:rPr lang="en-CA" dirty="0"/>
              <a:t> can </a:t>
            </a:r>
            <a:r>
              <a:rPr lang="en-CA" b="1" dirty="0"/>
              <a:t>parse </a:t>
            </a:r>
            <a:r>
              <a:rPr lang="en-CA" dirty="0"/>
              <a:t>XML code </a:t>
            </a:r>
          </a:p>
          <a:p>
            <a:endParaRPr lang="en-CA" dirty="0"/>
          </a:p>
          <a:p>
            <a:r>
              <a:rPr lang="en-CA" dirty="0"/>
              <a:t>XML code has to be </a:t>
            </a:r>
            <a:r>
              <a:rPr lang="en-CA" b="1" dirty="0"/>
              <a:t>parsed </a:t>
            </a:r>
            <a:r>
              <a:rPr lang="en-CA" dirty="0"/>
              <a:t>to be used for corpus analysis</a:t>
            </a:r>
          </a:p>
          <a:p>
            <a:endParaRPr lang="en-CA" dirty="0"/>
          </a:p>
          <a:p>
            <a:r>
              <a:rPr lang="en-CA" dirty="0"/>
              <a:t>In this course we will practice using R to parse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54694-FB95-961B-A2D7-DD2AE6C715DD}"/>
              </a:ext>
            </a:extLst>
          </p:cNvPr>
          <p:cNvSpPr txBox="1"/>
          <p:nvPr/>
        </p:nvSpPr>
        <p:spPr>
          <a:xfrm>
            <a:off x="945777" y="5123329"/>
            <a:ext cx="1102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Gries, Stefan Th. 2017. </a:t>
            </a:r>
            <a:r>
              <a:rPr lang="en-CA" i="1" dirty="0"/>
              <a:t>Quantitative Corpus Linguistics with R: A Practical Introduction. </a:t>
            </a:r>
            <a:r>
              <a:rPr lang="en-CA" dirty="0"/>
              <a:t>Routledge.</a:t>
            </a:r>
          </a:p>
          <a:p>
            <a:r>
              <a:rPr lang="en-CA" dirty="0" err="1"/>
              <a:t>Desaguiler</a:t>
            </a:r>
            <a:r>
              <a:rPr lang="en-CA" dirty="0"/>
              <a:t>, Guillaume. 2017. </a:t>
            </a:r>
            <a:r>
              <a:rPr lang="en-CA" i="1" dirty="0"/>
              <a:t>Corpus Linguistics and Statistics with R. </a:t>
            </a:r>
            <a:r>
              <a:rPr lang="en-CA" dirty="0"/>
              <a:t>Springer. </a:t>
            </a:r>
          </a:p>
          <a:p>
            <a:r>
              <a:rPr lang="en-CA" dirty="0"/>
              <a:t>Barr, Dale J. 2015. Read ELAN XML files to tidy output. https://</a:t>
            </a:r>
            <a:r>
              <a:rPr lang="en-CA" dirty="0" err="1"/>
              <a:t>github.com</a:t>
            </a:r>
            <a:r>
              <a:rPr lang="en-CA" dirty="0"/>
              <a:t>/</a:t>
            </a:r>
            <a:r>
              <a:rPr lang="en-CA" dirty="0" err="1"/>
              <a:t>dalejbarr</a:t>
            </a:r>
            <a:r>
              <a:rPr lang="en-CA" dirty="0"/>
              <a:t>/elan/blob/master/</a:t>
            </a:r>
            <a:r>
              <a:rPr lang="en-CA" dirty="0" err="1"/>
              <a:t>README.md</a:t>
            </a:r>
            <a:r>
              <a:rPr lang="en-CA" i="1" dirty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0986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D672-AA44-74D4-D67E-75569DE7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ELAN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6B8A-A2B0-E6FC-B4DB-54398964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People do not write up </a:t>
            </a:r>
            <a:r>
              <a:rPr lang="en-CA" b="1" dirty="0"/>
              <a:t>XML</a:t>
            </a:r>
            <a:r>
              <a:rPr lang="en-CA" dirty="0"/>
              <a:t> tagging by hand, but use some type of software that creates the </a:t>
            </a:r>
            <a:r>
              <a:rPr lang="en-CA" b="1" dirty="0"/>
              <a:t>XML</a:t>
            </a:r>
            <a:r>
              <a:rPr lang="en-CA" dirty="0"/>
              <a:t> files.</a:t>
            </a:r>
          </a:p>
          <a:p>
            <a:endParaRPr lang="en-CA" dirty="0"/>
          </a:p>
          <a:p>
            <a:r>
              <a:rPr lang="en-CA" dirty="0"/>
              <a:t>A popular software, and that which is most used for language documentation, is </a:t>
            </a:r>
            <a:r>
              <a:rPr lang="en-CA" b="1" dirty="0"/>
              <a:t>ELAN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Please download if you have not already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s-BO" dirty="0"/>
              <a:t>		</a:t>
            </a:r>
            <a:r>
              <a:rPr lang="es-BO" dirty="0">
                <a:hlinkClick r:id="rId2"/>
              </a:rPr>
              <a:t>https://</a:t>
            </a:r>
            <a:r>
              <a:rPr lang="es-BO" dirty="0" err="1">
                <a:hlinkClick r:id="rId2"/>
              </a:rPr>
              <a:t>archive.mpi.nl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tla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elan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download</a:t>
            </a: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2211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A3A5-B854-9D8A-E7FC-81BF8B8A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ELAN and </a:t>
            </a:r>
            <a:r>
              <a:rPr lang="en-CA" dirty="0" err="1"/>
              <a:t>eaf</a:t>
            </a:r>
            <a:r>
              <a:rPr lang="en-CA" dirty="0"/>
              <a:t> files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C5B7-8322-BC95-A605-3BAC815D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ELAN files are saved as </a:t>
            </a:r>
            <a:r>
              <a:rPr lang="en-CA" b="1" dirty="0" err="1">
                <a:solidFill>
                  <a:srgbClr val="C00000"/>
                </a:solidFill>
              </a:rPr>
              <a:t>EAF</a:t>
            </a:r>
            <a:r>
              <a:rPr lang="en-CA" dirty="0"/>
              <a:t> files, which are a type of </a:t>
            </a:r>
            <a:r>
              <a:rPr lang="en-CA" b="1" dirty="0">
                <a:solidFill>
                  <a:srgbClr val="C00000"/>
                </a:solidFill>
              </a:rPr>
              <a:t>XML </a:t>
            </a:r>
            <a:r>
              <a:rPr lang="en-CA" dirty="0"/>
              <a:t>file.</a:t>
            </a:r>
          </a:p>
          <a:p>
            <a:endParaRPr lang="en-CA" dirty="0"/>
          </a:p>
          <a:p>
            <a:r>
              <a:rPr lang="en-CA" dirty="0" err="1"/>
              <a:t>EAF</a:t>
            </a:r>
            <a:r>
              <a:rPr lang="en-CA" dirty="0"/>
              <a:t> files are </a:t>
            </a:r>
            <a:r>
              <a:rPr lang="en-CA" b="1" dirty="0"/>
              <a:t>time-aligned</a:t>
            </a:r>
            <a:r>
              <a:rPr lang="en-CA" dirty="0"/>
              <a:t> to specific recordings – usually at the level of </a:t>
            </a:r>
            <a:r>
              <a:rPr lang="en-CA" b="1" dirty="0"/>
              <a:t>utterances</a:t>
            </a:r>
            <a:r>
              <a:rPr lang="en-CA" dirty="0"/>
              <a:t> (sentences or speech between pauses)</a:t>
            </a:r>
          </a:p>
          <a:p>
            <a:endParaRPr lang="en-CA" dirty="0"/>
          </a:p>
          <a:p>
            <a:r>
              <a:rPr lang="en-CA" dirty="0"/>
              <a:t>Download the </a:t>
            </a:r>
            <a:r>
              <a:rPr lang="en-CA" b="1" dirty="0">
                <a:solidFill>
                  <a:srgbClr val="C00000"/>
                </a:solidFill>
              </a:rPr>
              <a:t>WAV</a:t>
            </a:r>
            <a:r>
              <a:rPr lang="en-CA" dirty="0"/>
              <a:t> file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5529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449-44F4-DFB6-8DB4-09832CA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Corpus building &amp; compilation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8CD8-5DD3-0474-C49E-C79F44F8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1834"/>
          </a:xfrm>
        </p:spPr>
        <p:txBody>
          <a:bodyPr/>
          <a:lstStyle/>
          <a:p>
            <a:r>
              <a:rPr lang="en-CA" dirty="0"/>
              <a:t>An important part of corpus linguistics is </a:t>
            </a:r>
            <a:r>
              <a:rPr lang="en-CA" i="1" dirty="0"/>
              <a:t>corpus construction</a:t>
            </a:r>
          </a:p>
          <a:p>
            <a:endParaRPr lang="en-CA" i="1" dirty="0"/>
          </a:p>
          <a:p>
            <a:r>
              <a:rPr lang="en-CA" dirty="0"/>
              <a:t>Barth &amp; Schnell (2022) distinguish three types of corpora</a:t>
            </a:r>
          </a:p>
          <a:p>
            <a:endParaRPr lang="en-CA" dirty="0"/>
          </a:p>
          <a:p>
            <a:pPr lvl="1"/>
            <a:r>
              <a:rPr lang="en-CA" dirty="0"/>
              <a:t>General corpus</a:t>
            </a:r>
          </a:p>
          <a:p>
            <a:pPr lvl="1"/>
            <a:r>
              <a:rPr lang="en-CA" dirty="0"/>
              <a:t>Language documentation corpus</a:t>
            </a:r>
          </a:p>
          <a:p>
            <a:pPr lvl="1"/>
            <a:r>
              <a:rPr lang="en-CA" dirty="0"/>
              <a:t>Research corpus</a:t>
            </a:r>
          </a:p>
          <a:p>
            <a:pPr lvl="1"/>
            <a:endParaRPr lang="en-CA" dirty="0"/>
          </a:p>
          <a:p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13310-367E-35C3-868C-143FCBC57EE6}"/>
              </a:ext>
            </a:extLst>
          </p:cNvPr>
          <p:cNvSpPr txBox="1"/>
          <p:nvPr/>
        </p:nvSpPr>
        <p:spPr>
          <a:xfrm>
            <a:off x="1156448" y="6308209"/>
            <a:ext cx="90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Barth, Danielle &amp; Stefan Schnell. 2022. </a:t>
            </a:r>
            <a:r>
              <a:rPr lang="en-CA" i="1" dirty="0"/>
              <a:t>Understanding Corpus Linguistics. </a:t>
            </a:r>
            <a:r>
              <a:rPr lang="en-CA" dirty="0"/>
              <a:t>London: Routledge.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986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449-44F4-DFB6-8DB4-09832CA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Corpus building &amp; compilation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8CD8-5DD3-0474-C49E-C79F44F8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General corpus</a:t>
            </a:r>
          </a:p>
          <a:p>
            <a:pPr lvl="1"/>
            <a:r>
              <a:rPr lang="en-CA" dirty="0"/>
              <a:t>‘over-studied’, large, can be linked to audio-visual content, pre-existing texts</a:t>
            </a:r>
          </a:p>
          <a:p>
            <a:pPr lvl="1"/>
            <a:r>
              <a:rPr lang="en-CA" dirty="0"/>
              <a:t>for language planning, general reference</a:t>
            </a:r>
          </a:p>
          <a:p>
            <a:r>
              <a:rPr lang="en-CA" dirty="0"/>
              <a:t>Language documentation corpus</a:t>
            </a:r>
          </a:p>
          <a:p>
            <a:pPr lvl="1"/>
            <a:r>
              <a:rPr lang="en-CA" dirty="0"/>
              <a:t>‘under-studied’, small, generally linked to audio-visual content (circa </a:t>
            </a:r>
            <a:r>
              <a:rPr lang="en-CA" dirty="0" err="1"/>
              <a:t>1990s</a:t>
            </a:r>
            <a:r>
              <a:rPr lang="en-CA" dirty="0"/>
              <a:t>), </a:t>
            </a:r>
          </a:p>
          <a:p>
            <a:pPr lvl="1"/>
            <a:r>
              <a:rPr lang="en-CA" dirty="0"/>
              <a:t>for linguistic description, community work (e.g. dictionary production), indigenous pedagogy</a:t>
            </a:r>
          </a:p>
          <a:p>
            <a:r>
              <a:rPr lang="es-BO" dirty="0" err="1"/>
              <a:t>Research</a:t>
            </a:r>
            <a:r>
              <a:rPr lang="es-BO" dirty="0"/>
              <a:t> corpus</a:t>
            </a:r>
          </a:p>
          <a:p>
            <a:pPr lvl="1"/>
            <a:r>
              <a:rPr lang="es-BO" dirty="0" err="1"/>
              <a:t>small</a:t>
            </a:r>
            <a:r>
              <a:rPr lang="es-BO" dirty="0"/>
              <a:t>, </a:t>
            </a:r>
            <a:r>
              <a:rPr lang="es-BO" dirty="0" err="1"/>
              <a:t>some</a:t>
            </a:r>
            <a:r>
              <a:rPr lang="es-BO" dirty="0"/>
              <a:t> </a:t>
            </a:r>
            <a:r>
              <a:rPr lang="es-BO" dirty="0" err="1"/>
              <a:t>type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special</a:t>
            </a:r>
            <a:r>
              <a:rPr lang="es-BO" dirty="0"/>
              <a:t> </a:t>
            </a:r>
            <a:r>
              <a:rPr lang="es-BO" b="1" dirty="0" err="1"/>
              <a:t>annotation</a:t>
            </a:r>
            <a:r>
              <a:rPr lang="es-BO" dirty="0"/>
              <a:t>, </a:t>
            </a:r>
            <a:r>
              <a:rPr lang="es-BO" dirty="0" err="1"/>
              <a:t>narrow</a:t>
            </a:r>
            <a:r>
              <a:rPr lang="es-BO" dirty="0"/>
              <a:t> </a:t>
            </a:r>
            <a:r>
              <a:rPr lang="es-BO" dirty="0" err="1"/>
              <a:t>or</a:t>
            </a:r>
            <a:r>
              <a:rPr lang="es-BO" dirty="0"/>
              <a:t> </a:t>
            </a:r>
            <a:r>
              <a:rPr lang="es-BO" dirty="0" err="1"/>
              <a:t>focused</a:t>
            </a:r>
            <a:r>
              <a:rPr lang="es-BO" dirty="0"/>
              <a:t> </a:t>
            </a:r>
            <a:r>
              <a:rPr lang="es-BO" dirty="0" err="1"/>
              <a:t>research</a:t>
            </a:r>
            <a:r>
              <a:rPr lang="es-BO" dirty="0"/>
              <a:t> </a:t>
            </a:r>
            <a:r>
              <a:rPr lang="es-BO" dirty="0" err="1"/>
              <a:t>question</a:t>
            </a:r>
            <a:endParaRPr lang="es-BO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D7DC4-08BB-4436-207D-815E376036CE}"/>
              </a:ext>
            </a:extLst>
          </p:cNvPr>
          <p:cNvSpPr txBox="1"/>
          <p:nvPr/>
        </p:nvSpPr>
        <p:spPr>
          <a:xfrm>
            <a:off x="1156448" y="6308209"/>
            <a:ext cx="90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Barth, Danielle &amp; Stefan Schnell. 2022. </a:t>
            </a:r>
            <a:r>
              <a:rPr lang="en-CA" i="1" dirty="0"/>
              <a:t>Understanding Corpus Linguistics. </a:t>
            </a:r>
            <a:r>
              <a:rPr lang="en-CA" dirty="0"/>
              <a:t>London: Routledge.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449-44F4-DFB6-8DB4-09832CA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texts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8CD8-5DD3-0474-C49E-C79F44F8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Processing a text can involve</a:t>
            </a:r>
          </a:p>
          <a:p>
            <a:pPr lvl="1"/>
            <a:r>
              <a:rPr lang="en-CA" dirty="0"/>
              <a:t>Audio-visual recording</a:t>
            </a:r>
          </a:p>
          <a:p>
            <a:pPr lvl="1"/>
            <a:r>
              <a:rPr lang="en-CA" dirty="0"/>
              <a:t>transcription</a:t>
            </a:r>
          </a:p>
          <a:p>
            <a:pPr lvl="1"/>
            <a:r>
              <a:rPr lang="en-CA" dirty="0"/>
              <a:t>time-aligned at a specific level</a:t>
            </a:r>
          </a:p>
          <a:p>
            <a:pPr lvl="2"/>
            <a:r>
              <a:rPr lang="en-CA" dirty="0"/>
              <a:t>phone</a:t>
            </a:r>
          </a:p>
          <a:p>
            <a:pPr lvl="2"/>
            <a:r>
              <a:rPr lang="en-CA" dirty="0"/>
              <a:t>utterance</a:t>
            </a:r>
          </a:p>
          <a:p>
            <a:pPr lvl="1"/>
            <a:r>
              <a:rPr lang="en-CA" dirty="0"/>
              <a:t>annotated at a specific level</a:t>
            </a:r>
          </a:p>
          <a:p>
            <a:pPr lvl="2"/>
            <a:r>
              <a:rPr lang="en-CA" dirty="0"/>
              <a:t>phone</a:t>
            </a:r>
          </a:p>
          <a:p>
            <a:pPr lvl="2"/>
            <a:r>
              <a:rPr lang="en-CA" dirty="0"/>
              <a:t>phoneme</a:t>
            </a:r>
          </a:p>
          <a:p>
            <a:pPr lvl="2"/>
            <a:r>
              <a:rPr lang="en-CA" dirty="0"/>
              <a:t>grapheme</a:t>
            </a:r>
          </a:p>
          <a:p>
            <a:pPr lvl="2"/>
            <a:r>
              <a:rPr lang="en-CA" dirty="0"/>
              <a:t>utterance ...</a:t>
            </a:r>
          </a:p>
          <a:p>
            <a:pPr lvl="1"/>
            <a:r>
              <a:rPr lang="en-CA" dirty="0"/>
              <a:t>(translation into metalanguage)</a:t>
            </a:r>
          </a:p>
          <a:p>
            <a:pPr lvl="2"/>
            <a:endParaRPr lang="en-CA" dirty="0"/>
          </a:p>
          <a:p>
            <a:pPr lvl="1"/>
            <a:endParaRPr lang="en-CA" dirty="0"/>
          </a:p>
          <a:p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81BC-686A-680B-C6C4-5654200D3253}"/>
              </a:ext>
            </a:extLst>
          </p:cNvPr>
          <p:cNvSpPr txBox="1"/>
          <p:nvPr/>
        </p:nvSpPr>
        <p:spPr>
          <a:xfrm>
            <a:off x="1156448" y="6308209"/>
            <a:ext cx="90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Barth, Danielle &amp; Stefan Schnell. 2022. </a:t>
            </a:r>
            <a:r>
              <a:rPr lang="en-CA" i="1" dirty="0"/>
              <a:t>Understanding Corpus Linguistics. </a:t>
            </a:r>
            <a:r>
              <a:rPr lang="en-CA" dirty="0"/>
              <a:t>London: Routledge.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65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449-44F4-DFB6-8DB4-09832CA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Transcription and Annotation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8CD8-5DD3-0474-C49E-C79F44F8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5246"/>
          </a:xfrm>
        </p:spPr>
        <p:txBody>
          <a:bodyPr/>
          <a:lstStyle/>
          <a:p>
            <a:r>
              <a:rPr lang="en-CA" b="1" dirty="0"/>
              <a:t>Transcription</a:t>
            </a:r>
            <a:r>
              <a:rPr lang="en-CA" dirty="0"/>
              <a:t> and </a:t>
            </a:r>
            <a:r>
              <a:rPr lang="en-CA" b="1" dirty="0"/>
              <a:t>Annotation</a:t>
            </a:r>
            <a:r>
              <a:rPr lang="en-CA" dirty="0"/>
              <a:t> are done in the first place to make the text searchable.</a:t>
            </a:r>
          </a:p>
          <a:p>
            <a:endParaRPr lang="en-CA" dirty="0"/>
          </a:p>
          <a:p>
            <a:r>
              <a:rPr lang="en-CA" dirty="0"/>
              <a:t>If you want to know when people tend to pause or interrupt people in actual speech these have to be transcribed</a:t>
            </a:r>
          </a:p>
          <a:p>
            <a:endParaRPr lang="en-CA" dirty="0"/>
          </a:p>
          <a:p>
            <a:r>
              <a:rPr lang="en-CA" dirty="0"/>
              <a:t>See transcription conventions from du Bois 1993, in Barth &amp; Schnell 2022:101 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45804-EC2C-2CC7-990F-71FCD71EE53A}"/>
              </a:ext>
            </a:extLst>
          </p:cNvPr>
          <p:cNvSpPr txBox="1"/>
          <p:nvPr/>
        </p:nvSpPr>
        <p:spPr>
          <a:xfrm>
            <a:off x="1156448" y="6308209"/>
            <a:ext cx="90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Barth, Danielle &amp; Stefan Schnell. 2022. </a:t>
            </a:r>
            <a:r>
              <a:rPr lang="en-CA" i="1" dirty="0"/>
              <a:t>Understanding Corpus Linguistics. </a:t>
            </a:r>
            <a:r>
              <a:rPr lang="en-CA" dirty="0"/>
              <a:t>London: Routledge.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221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2293-9C31-79DE-D7E6-61BC012C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for corpus construction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8B50-CA01-CD1A-0E11-977A3695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ELAN</a:t>
            </a:r>
          </a:p>
          <a:p>
            <a:pPr lvl="1"/>
            <a:r>
              <a:rPr lang="en-CA" dirty="0"/>
              <a:t>time-aligned with play back option</a:t>
            </a:r>
          </a:p>
          <a:p>
            <a:pPr lvl="1"/>
            <a:r>
              <a:rPr lang="en-CA" dirty="0"/>
              <a:t>allows hierarchically organized tiers for annotation &amp; multiple levels of transcription</a:t>
            </a:r>
          </a:p>
          <a:p>
            <a:pPr lvl="1"/>
            <a:r>
              <a:rPr lang="en-CA" dirty="0"/>
              <a:t>typically for utterance level alignment</a:t>
            </a:r>
          </a:p>
          <a:p>
            <a:r>
              <a:rPr lang="en-CA" dirty="0"/>
              <a:t>FLEx</a:t>
            </a:r>
          </a:p>
          <a:p>
            <a:pPr lvl="1"/>
            <a:r>
              <a:rPr lang="en-CA" dirty="0"/>
              <a:t>allows semi-automatic interlinear morph-level glossing</a:t>
            </a:r>
          </a:p>
          <a:p>
            <a:pPr lvl="1"/>
            <a:r>
              <a:rPr lang="en-CA" dirty="0"/>
              <a:t>used for construction of lexicon or dictionary</a:t>
            </a:r>
          </a:p>
          <a:p>
            <a:pPr lvl="1"/>
            <a:r>
              <a:rPr lang="en-CA" dirty="0"/>
              <a:t>has no linked audio</a:t>
            </a:r>
          </a:p>
          <a:p>
            <a:r>
              <a:rPr lang="en-CA" dirty="0"/>
              <a:t>Praat</a:t>
            </a:r>
          </a:p>
          <a:p>
            <a:pPr lvl="1"/>
            <a:r>
              <a:rPr lang="en-CA" dirty="0"/>
              <a:t>for phone level alignment</a:t>
            </a:r>
          </a:p>
          <a:p>
            <a:pPr lvl="1"/>
            <a:r>
              <a:rPr lang="en-CA" dirty="0"/>
              <a:t>for phonetic research</a:t>
            </a:r>
          </a:p>
          <a:p>
            <a:pPr lvl="1"/>
            <a:endParaRPr lang="en-CA" dirty="0"/>
          </a:p>
          <a:p>
            <a:pPr lvl="1"/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36E66-5AD2-AA72-93EA-6EB0C8506EBC}"/>
              </a:ext>
            </a:extLst>
          </p:cNvPr>
          <p:cNvSpPr txBox="1"/>
          <p:nvPr/>
        </p:nvSpPr>
        <p:spPr>
          <a:xfrm>
            <a:off x="1156448" y="6308209"/>
            <a:ext cx="90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Barth, Danielle &amp; Stefan Schnell. 2022. </a:t>
            </a:r>
            <a:r>
              <a:rPr lang="en-CA" i="1" dirty="0"/>
              <a:t>Understanding Corpus Linguistics. </a:t>
            </a:r>
            <a:r>
              <a:rPr lang="en-CA" dirty="0"/>
              <a:t>London: Routledge.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470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BAB6-61C1-30F9-3283-61DC9E5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/ Mark-up languages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4E29-28B3-05B3-AB47-18B49AF3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softwares</a:t>
            </a:r>
            <a:r>
              <a:rPr lang="en-CA" dirty="0"/>
              <a:t> </a:t>
            </a:r>
            <a:r>
              <a:rPr lang="en-CA" dirty="0" err="1"/>
              <a:t>read,import</a:t>
            </a:r>
            <a:r>
              <a:rPr lang="en-CA" dirty="0"/>
              <a:t> and export files in different </a:t>
            </a:r>
            <a:r>
              <a:rPr lang="en-CA" b="1" dirty="0"/>
              <a:t>mark-up languages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Praat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TextGrid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</a:t>
            </a:r>
          </a:p>
          <a:p>
            <a:endParaRPr lang="en-CA" dirty="0"/>
          </a:p>
          <a:p>
            <a:r>
              <a:rPr lang="en-CA" dirty="0"/>
              <a:t>ELAN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eaf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files, a type of </a:t>
            </a:r>
            <a:r>
              <a:rPr lang="en-CA" b="1" dirty="0">
                <a:solidFill>
                  <a:srgbClr val="C00000"/>
                </a:solidFill>
              </a:rPr>
              <a:t>XML file</a:t>
            </a:r>
          </a:p>
          <a:p>
            <a:endParaRPr lang="en-CA" dirty="0"/>
          </a:p>
          <a:p>
            <a:r>
              <a:rPr lang="en-CA" dirty="0"/>
              <a:t>Flex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flextext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files, a type of </a:t>
            </a:r>
            <a:r>
              <a:rPr lang="en-CA" b="1" dirty="0">
                <a:solidFill>
                  <a:srgbClr val="C00000"/>
                </a:solidFill>
              </a:rPr>
              <a:t>XML file</a:t>
            </a:r>
            <a:endParaRPr lang="es-BO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BAB6-61C1-30F9-3283-61DC9E5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/ Mark-up languages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4E29-28B3-05B3-AB47-18B49AF3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import and export files between the programs</a:t>
            </a:r>
          </a:p>
          <a:p>
            <a:endParaRPr lang="en-CA" dirty="0"/>
          </a:p>
          <a:p>
            <a:r>
              <a:rPr lang="en-CA" dirty="0"/>
              <a:t>Praat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TextGrid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</a:t>
            </a:r>
          </a:p>
          <a:p>
            <a:endParaRPr lang="en-CA" dirty="0"/>
          </a:p>
          <a:p>
            <a:r>
              <a:rPr lang="en-CA" dirty="0"/>
              <a:t>ELAN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eaf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files, a type of </a:t>
            </a:r>
            <a:r>
              <a:rPr lang="en-CA" b="1" dirty="0">
                <a:solidFill>
                  <a:srgbClr val="C00000"/>
                </a:solidFill>
              </a:rPr>
              <a:t>XML file</a:t>
            </a:r>
          </a:p>
          <a:p>
            <a:endParaRPr lang="en-CA" dirty="0"/>
          </a:p>
          <a:p>
            <a:r>
              <a:rPr lang="en-CA" dirty="0"/>
              <a:t>Flex uses </a:t>
            </a:r>
            <a:r>
              <a:rPr lang="en-CA" b="1" dirty="0">
                <a:solidFill>
                  <a:srgbClr val="00B050"/>
                </a:solidFill>
              </a:rPr>
              <a:t>.</a:t>
            </a:r>
            <a:r>
              <a:rPr lang="en-CA" b="1" dirty="0" err="1">
                <a:solidFill>
                  <a:srgbClr val="00B050"/>
                </a:solidFill>
              </a:rPr>
              <a:t>flextext</a:t>
            </a: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dirty="0"/>
              <a:t>files, a type of </a:t>
            </a:r>
            <a:r>
              <a:rPr lang="en-CA" b="1" dirty="0">
                <a:solidFill>
                  <a:srgbClr val="C00000"/>
                </a:solidFill>
              </a:rPr>
              <a:t>XML file</a:t>
            </a:r>
            <a:endParaRPr lang="es-BO" b="1" dirty="0">
              <a:solidFill>
                <a:srgbClr val="C0000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9E5FACE-2033-1843-3C70-4F28720DDF6B}"/>
              </a:ext>
            </a:extLst>
          </p:cNvPr>
          <p:cNvSpPr/>
          <p:nvPr/>
        </p:nvSpPr>
        <p:spPr>
          <a:xfrm>
            <a:off x="6938683" y="4034118"/>
            <a:ext cx="1102658" cy="1129553"/>
          </a:xfrm>
          <a:prstGeom prst="arc">
            <a:avLst>
              <a:gd name="adj1" fmla="val 16200000"/>
              <a:gd name="adj2" fmla="val 4859486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F2739F6-4DB6-07FA-9A4D-B29E3C9DF30C}"/>
              </a:ext>
            </a:extLst>
          </p:cNvPr>
          <p:cNvSpPr/>
          <p:nvPr/>
        </p:nvSpPr>
        <p:spPr>
          <a:xfrm>
            <a:off x="6938683" y="3020826"/>
            <a:ext cx="1102658" cy="932609"/>
          </a:xfrm>
          <a:prstGeom prst="arc">
            <a:avLst>
              <a:gd name="adj1" fmla="val 16200000"/>
              <a:gd name="adj2" fmla="val 4859486"/>
            </a:avLst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1BC1-EBC2-BE1A-1CC1-6DF2D011075D}"/>
              </a:ext>
            </a:extLst>
          </p:cNvPr>
          <p:cNvSpPr txBox="1"/>
          <p:nvPr/>
        </p:nvSpPr>
        <p:spPr>
          <a:xfrm>
            <a:off x="8185206" y="4201377"/>
            <a:ext cx="342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import/export (ELAN to FLEx and FLEx to ELAN)</a:t>
            </a:r>
            <a:endParaRPr lang="es-B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A998D-E9C5-8A37-D5C7-1B7B46AA3380}"/>
              </a:ext>
            </a:extLst>
          </p:cNvPr>
          <p:cNvSpPr txBox="1"/>
          <p:nvPr/>
        </p:nvSpPr>
        <p:spPr>
          <a:xfrm>
            <a:off x="8185206" y="3198167"/>
            <a:ext cx="296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export (ELAN to Praat)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459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1608</Words>
  <Application>Microsoft Office PowerPoint</Application>
  <PresentationFormat>Widescreen</PresentationFormat>
  <Paragraphs>222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CMTT9</vt:lpstr>
      <vt:lpstr>Office Theme</vt:lpstr>
      <vt:lpstr>Corpus linguistics</vt:lpstr>
      <vt:lpstr>PowerPoint Presentation</vt:lpstr>
      <vt:lpstr>Corpus building &amp; compilation</vt:lpstr>
      <vt:lpstr>Corpus building &amp; compilation</vt:lpstr>
      <vt:lpstr>Processing texts</vt:lpstr>
      <vt:lpstr>Transcription and Annotation</vt:lpstr>
      <vt:lpstr>Software for corpus construction</vt:lpstr>
      <vt:lpstr>Software / Mark-up languages</vt:lpstr>
      <vt:lpstr>Software / Mark-up languages</vt:lpstr>
      <vt:lpstr>XML grammar</vt:lpstr>
      <vt:lpstr>XML tags</vt:lpstr>
      <vt:lpstr>XML tags</vt:lpstr>
      <vt:lpstr>XML tags</vt:lpstr>
      <vt:lpstr>XML tags</vt:lpstr>
      <vt:lpstr>XML tags</vt:lpstr>
      <vt:lpstr>XML comments</vt:lpstr>
      <vt:lpstr>XML comments</vt:lpstr>
      <vt:lpstr>XML Document declaration</vt:lpstr>
      <vt:lpstr>Root elements</vt:lpstr>
      <vt:lpstr>Trees and nodes</vt:lpstr>
      <vt:lpstr>Trees and nodes</vt:lpstr>
      <vt:lpstr>Parsing XML</vt:lpstr>
      <vt:lpstr>ELAN</vt:lpstr>
      <vt:lpstr>ELAN and eaf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Tallman</dc:creator>
  <cp:lastModifiedBy>Adam Tallman</cp:lastModifiedBy>
  <cp:revision>5</cp:revision>
  <dcterms:created xsi:type="dcterms:W3CDTF">2023-11-22T15:43:19Z</dcterms:created>
  <dcterms:modified xsi:type="dcterms:W3CDTF">2023-11-24T17:29:28Z</dcterms:modified>
</cp:coreProperties>
</file>