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9" r:id="rId6"/>
    <p:sldId id="259" r:id="rId7"/>
    <p:sldId id="274" r:id="rId8"/>
    <p:sldId id="261" r:id="rId9"/>
    <p:sldId id="262" r:id="rId10"/>
    <p:sldId id="264" r:id="rId11"/>
    <p:sldId id="263" r:id="rId12"/>
    <p:sldId id="266" r:id="rId13"/>
    <p:sldId id="270" r:id="rId14"/>
    <p:sldId id="267" r:id="rId15"/>
    <p:sldId id="273" r:id="rId16"/>
    <p:sldId id="272" r:id="rId17"/>
    <p:sldId id="275" r:id="rId18"/>
    <p:sldId id="276" r:id="rId19"/>
    <p:sldId id="278" r:id="rId20"/>
    <p:sldId id="277" r:id="rId21"/>
    <p:sldId id="279" r:id="rId22"/>
    <p:sldId id="280" r:id="rId23"/>
    <p:sldId id="281" r:id="rId24"/>
    <p:sldId id="265" r:id="rId25"/>
    <p:sldId id="293" r:id="rId26"/>
    <p:sldId id="294" r:id="rId27"/>
    <p:sldId id="295" r:id="rId28"/>
    <p:sldId id="296" r:id="rId29"/>
    <p:sldId id="298" r:id="rId30"/>
    <p:sldId id="297" r:id="rId31"/>
    <p:sldId id="299" r:id="rId32"/>
    <p:sldId id="300" r:id="rId33"/>
    <p:sldId id="282" r:id="rId34"/>
    <p:sldId id="283" r:id="rId35"/>
    <p:sldId id="284" r:id="rId36"/>
    <p:sldId id="285" r:id="rId37"/>
    <p:sldId id="268" r:id="rId38"/>
    <p:sldId id="286" r:id="rId39"/>
    <p:sldId id="287" r:id="rId40"/>
    <p:sldId id="271" r:id="rId41"/>
    <p:sldId id="288" r:id="rId42"/>
    <p:sldId id="289" r:id="rId43"/>
    <p:sldId id="290" r:id="rId44"/>
    <p:sldId id="291" r:id="rId45"/>
    <p:sldId id="292" r:id="rId46"/>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FF474B-FC5C-40AE-9757-1CEBF39E2A3C}">
          <p14:sldIdLst>
            <p14:sldId id="256"/>
            <p14:sldId id="257"/>
            <p14:sldId id="258"/>
            <p14:sldId id="260"/>
            <p14:sldId id="269"/>
            <p14:sldId id="259"/>
            <p14:sldId id="274"/>
            <p14:sldId id="261"/>
            <p14:sldId id="262"/>
            <p14:sldId id="264"/>
            <p14:sldId id="263"/>
            <p14:sldId id="266"/>
            <p14:sldId id="270"/>
            <p14:sldId id="267"/>
            <p14:sldId id="273"/>
            <p14:sldId id="272"/>
            <p14:sldId id="275"/>
            <p14:sldId id="276"/>
            <p14:sldId id="278"/>
            <p14:sldId id="277"/>
            <p14:sldId id="279"/>
            <p14:sldId id="280"/>
            <p14:sldId id="281"/>
          </p14:sldIdLst>
        </p14:section>
        <p14:section name="Analysis of Variance" id="{22FF6505-E84D-406C-9D3E-D5668ADDED7A}">
          <p14:sldIdLst>
            <p14:sldId id="265"/>
            <p14:sldId id="293"/>
            <p14:sldId id="294"/>
            <p14:sldId id="295"/>
            <p14:sldId id="296"/>
            <p14:sldId id="298"/>
            <p14:sldId id="297"/>
            <p14:sldId id="299"/>
            <p14:sldId id="300"/>
          </p14:sldIdLst>
        </p14:section>
        <p14:section name="Chi squared" id="{895E7CE6-BBF5-418B-811B-157B2DEAC256}">
          <p14:sldIdLst>
            <p14:sldId id="282"/>
            <p14:sldId id="283"/>
            <p14:sldId id="284"/>
            <p14:sldId id="285"/>
            <p14:sldId id="268"/>
            <p14:sldId id="286"/>
            <p14:sldId id="287"/>
            <p14:sldId id="271"/>
            <p14:sldId id="288"/>
            <p14:sldId id="289"/>
            <p14:sldId id="290"/>
            <p14:sldId id="291"/>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0F1E-E27D-3251-4C82-BE53FAAC3BA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s-BO"/>
          </a:p>
        </p:txBody>
      </p:sp>
      <p:sp>
        <p:nvSpPr>
          <p:cNvPr id="3" name="Subtitle 2">
            <a:extLst>
              <a:ext uri="{FF2B5EF4-FFF2-40B4-BE49-F238E27FC236}">
                <a16:creationId xmlns:a16="http://schemas.microsoft.com/office/drawing/2014/main" id="{A0D35CA5-D20F-9D19-F1B7-86892CF96D73}"/>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s-BO"/>
          </a:p>
        </p:txBody>
      </p:sp>
      <p:sp>
        <p:nvSpPr>
          <p:cNvPr id="4" name="Date Placeholder 3">
            <a:extLst>
              <a:ext uri="{FF2B5EF4-FFF2-40B4-BE49-F238E27FC236}">
                <a16:creationId xmlns:a16="http://schemas.microsoft.com/office/drawing/2014/main" id="{4755CE40-3463-738A-22AD-B131E6711853}"/>
              </a:ext>
            </a:extLst>
          </p:cNvPr>
          <p:cNvSpPr txBox="1">
            <a:spLocks noGrp="1"/>
          </p:cNvSpPr>
          <p:nvPr>
            <p:ph type="dt" sz="half" idx="7"/>
          </p:nvPr>
        </p:nvSpPr>
        <p:spPr/>
        <p:txBody>
          <a:bodyPr/>
          <a:lstStyle>
            <a:lvl1pPr>
              <a:defRPr/>
            </a:lvl1pPr>
          </a:lstStyle>
          <a:p>
            <a:pPr lvl="0"/>
            <a:fld id="{CF6B583C-CB3F-4320-90AB-5D7880EB4600}" type="datetime1">
              <a:rPr lang="es-BO"/>
              <a:pPr lvl="0"/>
              <a:t>27/11/2023</a:t>
            </a:fld>
            <a:endParaRPr lang="es-BO"/>
          </a:p>
        </p:txBody>
      </p:sp>
      <p:sp>
        <p:nvSpPr>
          <p:cNvPr id="5" name="Footer Placeholder 4">
            <a:extLst>
              <a:ext uri="{FF2B5EF4-FFF2-40B4-BE49-F238E27FC236}">
                <a16:creationId xmlns:a16="http://schemas.microsoft.com/office/drawing/2014/main" id="{2372F10D-3A23-3497-6115-C3079A475E5A}"/>
              </a:ext>
            </a:extLst>
          </p:cNvPr>
          <p:cNvSpPr txBox="1">
            <a:spLocks noGrp="1"/>
          </p:cNvSpPr>
          <p:nvPr>
            <p:ph type="ftr" sz="quarter" idx="9"/>
          </p:nvPr>
        </p:nvSpPr>
        <p:spPr/>
        <p:txBody>
          <a:bodyPr/>
          <a:lstStyle>
            <a:lvl1pPr>
              <a:defRPr/>
            </a:lvl1pPr>
          </a:lstStyle>
          <a:p>
            <a:pPr lvl="0"/>
            <a:endParaRPr lang="es-BO"/>
          </a:p>
        </p:txBody>
      </p:sp>
      <p:sp>
        <p:nvSpPr>
          <p:cNvPr id="6" name="Slide Number Placeholder 5">
            <a:extLst>
              <a:ext uri="{FF2B5EF4-FFF2-40B4-BE49-F238E27FC236}">
                <a16:creationId xmlns:a16="http://schemas.microsoft.com/office/drawing/2014/main" id="{B2E2FF32-16B8-DFF6-F5E9-1062D9B8AB5E}"/>
              </a:ext>
            </a:extLst>
          </p:cNvPr>
          <p:cNvSpPr txBox="1">
            <a:spLocks noGrp="1"/>
          </p:cNvSpPr>
          <p:nvPr>
            <p:ph type="sldNum" sz="quarter" idx="8"/>
          </p:nvPr>
        </p:nvSpPr>
        <p:spPr/>
        <p:txBody>
          <a:bodyPr/>
          <a:lstStyle>
            <a:lvl1pPr>
              <a:defRPr/>
            </a:lvl1pPr>
          </a:lstStyle>
          <a:p>
            <a:pPr lvl="0"/>
            <a:fld id="{A8DCD398-15A5-4EC4-950B-D1FEF4E24CAC}" type="slidenum">
              <a:t>‹#›</a:t>
            </a:fld>
            <a:endParaRPr lang="es-BO"/>
          </a:p>
        </p:txBody>
      </p:sp>
    </p:spTree>
    <p:extLst>
      <p:ext uri="{BB962C8B-B14F-4D97-AF65-F5344CB8AC3E}">
        <p14:creationId xmlns:p14="http://schemas.microsoft.com/office/powerpoint/2010/main" val="11370718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753A-8F35-37ED-9933-E41CFD5C9A13}"/>
              </a:ext>
            </a:extLst>
          </p:cNvPr>
          <p:cNvSpPr txBox="1">
            <a:spLocks noGrp="1"/>
          </p:cNvSpPr>
          <p:nvPr>
            <p:ph type="title"/>
          </p:nvPr>
        </p:nvSpPr>
        <p:spPr/>
        <p:txBody>
          <a:bodyPr/>
          <a:lstStyle>
            <a:lvl1pPr>
              <a:defRPr/>
            </a:lvl1pPr>
          </a:lstStyle>
          <a:p>
            <a:pPr lvl="0"/>
            <a:r>
              <a:rPr lang="en-US"/>
              <a:t>Click to edit Master title style</a:t>
            </a:r>
            <a:endParaRPr lang="es-BO"/>
          </a:p>
        </p:txBody>
      </p:sp>
      <p:sp>
        <p:nvSpPr>
          <p:cNvPr id="3" name="Vertical Text Placeholder 2">
            <a:extLst>
              <a:ext uri="{FF2B5EF4-FFF2-40B4-BE49-F238E27FC236}">
                <a16:creationId xmlns:a16="http://schemas.microsoft.com/office/drawing/2014/main" id="{8F4B871E-6A51-482E-72F3-6F65494DC6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5716A0E7-24A7-BE6C-2373-9797C9036D1F}"/>
              </a:ext>
            </a:extLst>
          </p:cNvPr>
          <p:cNvSpPr txBox="1">
            <a:spLocks noGrp="1"/>
          </p:cNvSpPr>
          <p:nvPr>
            <p:ph type="dt" sz="half" idx="7"/>
          </p:nvPr>
        </p:nvSpPr>
        <p:spPr/>
        <p:txBody>
          <a:bodyPr/>
          <a:lstStyle>
            <a:lvl1pPr>
              <a:defRPr/>
            </a:lvl1pPr>
          </a:lstStyle>
          <a:p>
            <a:pPr lvl="0"/>
            <a:fld id="{7FCDBFCD-FEAB-4B3A-9170-FA87733847B1}" type="datetime1">
              <a:rPr lang="es-BO"/>
              <a:pPr lvl="0"/>
              <a:t>27/11/2023</a:t>
            </a:fld>
            <a:endParaRPr lang="es-BO"/>
          </a:p>
        </p:txBody>
      </p:sp>
      <p:sp>
        <p:nvSpPr>
          <p:cNvPr id="5" name="Footer Placeholder 4">
            <a:extLst>
              <a:ext uri="{FF2B5EF4-FFF2-40B4-BE49-F238E27FC236}">
                <a16:creationId xmlns:a16="http://schemas.microsoft.com/office/drawing/2014/main" id="{C6BCFD96-F942-1106-4A57-26E5311DFCBA}"/>
              </a:ext>
            </a:extLst>
          </p:cNvPr>
          <p:cNvSpPr txBox="1">
            <a:spLocks noGrp="1"/>
          </p:cNvSpPr>
          <p:nvPr>
            <p:ph type="ftr" sz="quarter" idx="9"/>
          </p:nvPr>
        </p:nvSpPr>
        <p:spPr/>
        <p:txBody>
          <a:bodyPr/>
          <a:lstStyle>
            <a:lvl1pPr>
              <a:defRPr/>
            </a:lvl1pPr>
          </a:lstStyle>
          <a:p>
            <a:pPr lvl="0"/>
            <a:endParaRPr lang="es-BO"/>
          </a:p>
        </p:txBody>
      </p:sp>
      <p:sp>
        <p:nvSpPr>
          <p:cNvPr id="6" name="Slide Number Placeholder 5">
            <a:extLst>
              <a:ext uri="{FF2B5EF4-FFF2-40B4-BE49-F238E27FC236}">
                <a16:creationId xmlns:a16="http://schemas.microsoft.com/office/drawing/2014/main" id="{51BD269C-5267-7D75-81D0-6AE5AE97A2AE}"/>
              </a:ext>
            </a:extLst>
          </p:cNvPr>
          <p:cNvSpPr txBox="1">
            <a:spLocks noGrp="1"/>
          </p:cNvSpPr>
          <p:nvPr>
            <p:ph type="sldNum" sz="quarter" idx="8"/>
          </p:nvPr>
        </p:nvSpPr>
        <p:spPr/>
        <p:txBody>
          <a:bodyPr/>
          <a:lstStyle>
            <a:lvl1pPr>
              <a:defRPr/>
            </a:lvl1pPr>
          </a:lstStyle>
          <a:p>
            <a:pPr lvl="0"/>
            <a:fld id="{0069F068-89FF-48AF-9019-6B990C9E9302}" type="slidenum">
              <a:t>‹#›</a:t>
            </a:fld>
            <a:endParaRPr lang="es-BO"/>
          </a:p>
        </p:txBody>
      </p:sp>
    </p:spTree>
    <p:extLst>
      <p:ext uri="{BB962C8B-B14F-4D97-AF65-F5344CB8AC3E}">
        <p14:creationId xmlns:p14="http://schemas.microsoft.com/office/powerpoint/2010/main" val="252778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E2D24-3652-1F80-87E3-7775D74F23BE}"/>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s-BO"/>
          </a:p>
        </p:txBody>
      </p:sp>
      <p:sp>
        <p:nvSpPr>
          <p:cNvPr id="3" name="Vertical Text Placeholder 2">
            <a:extLst>
              <a:ext uri="{FF2B5EF4-FFF2-40B4-BE49-F238E27FC236}">
                <a16:creationId xmlns:a16="http://schemas.microsoft.com/office/drawing/2014/main" id="{42D047FD-8947-709C-FB34-AFC47856E7A1}"/>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0EC9DA7E-43FA-E3E2-2D8A-38C558BDEC78}"/>
              </a:ext>
            </a:extLst>
          </p:cNvPr>
          <p:cNvSpPr txBox="1">
            <a:spLocks noGrp="1"/>
          </p:cNvSpPr>
          <p:nvPr>
            <p:ph type="dt" sz="half" idx="7"/>
          </p:nvPr>
        </p:nvSpPr>
        <p:spPr/>
        <p:txBody>
          <a:bodyPr/>
          <a:lstStyle>
            <a:lvl1pPr>
              <a:defRPr/>
            </a:lvl1pPr>
          </a:lstStyle>
          <a:p>
            <a:pPr lvl="0"/>
            <a:fld id="{283F8085-B216-4DCE-854D-926A29902BED}" type="datetime1">
              <a:rPr lang="es-BO"/>
              <a:pPr lvl="0"/>
              <a:t>27/11/2023</a:t>
            </a:fld>
            <a:endParaRPr lang="es-BO"/>
          </a:p>
        </p:txBody>
      </p:sp>
      <p:sp>
        <p:nvSpPr>
          <p:cNvPr id="5" name="Footer Placeholder 4">
            <a:extLst>
              <a:ext uri="{FF2B5EF4-FFF2-40B4-BE49-F238E27FC236}">
                <a16:creationId xmlns:a16="http://schemas.microsoft.com/office/drawing/2014/main" id="{2B541810-6E1E-E417-108F-662474798F5A}"/>
              </a:ext>
            </a:extLst>
          </p:cNvPr>
          <p:cNvSpPr txBox="1">
            <a:spLocks noGrp="1"/>
          </p:cNvSpPr>
          <p:nvPr>
            <p:ph type="ftr" sz="quarter" idx="9"/>
          </p:nvPr>
        </p:nvSpPr>
        <p:spPr/>
        <p:txBody>
          <a:bodyPr/>
          <a:lstStyle>
            <a:lvl1pPr>
              <a:defRPr/>
            </a:lvl1pPr>
          </a:lstStyle>
          <a:p>
            <a:pPr lvl="0"/>
            <a:endParaRPr lang="es-BO"/>
          </a:p>
        </p:txBody>
      </p:sp>
      <p:sp>
        <p:nvSpPr>
          <p:cNvPr id="6" name="Slide Number Placeholder 5">
            <a:extLst>
              <a:ext uri="{FF2B5EF4-FFF2-40B4-BE49-F238E27FC236}">
                <a16:creationId xmlns:a16="http://schemas.microsoft.com/office/drawing/2014/main" id="{E8DFDD0B-DD5D-497D-6B43-BDDB23F89D24}"/>
              </a:ext>
            </a:extLst>
          </p:cNvPr>
          <p:cNvSpPr txBox="1">
            <a:spLocks noGrp="1"/>
          </p:cNvSpPr>
          <p:nvPr>
            <p:ph type="sldNum" sz="quarter" idx="8"/>
          </p:nvPr>
        </p:nvSpPr>
        <p:spPr/>
        <p:txBody>
          <a:bodyPr/>
          <a:lstStyle>
            <a:lvl1pPr>
              <a:defRPr/>
            </a:lvl1pPr>
          </a:lstStyle>
          <a:p>
            <a:pPr lvl="0"/>
            <a:fld id="{681C9B8E-B72C-4079-B1AE-FD124B478170}" type="slidenum">
              <a:t>‹#›</a:t>
            </a:fld>
            <a:endParaRPr lang="es-BO"/>
          </a:p>
        </p:txBody>
      </p:sp>
    </p:spTree>
    <p:extLst>
      <p:ext uri="{BB962C8B-B14F-4D97-AF65-F5344CB8AC3E}">
        <p14:creationId xmlns:p14="http://schemas.microsoft.com/office/powerpoint/2010/main" val="373200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99CF-86E7-66BC-C2E4-27FE499AA957}"/>
              </a:ext>
            </a:extLst>
          </p:cNvPr>
          <p:cNvSpPr txBox="1">
            <a:spLocks noGrp="1"/>
          </p:cNvSpPr>
          <p:nvPr>
            <p:ph type="title"/>
          </p:nvPr>
        </p:nvSpPr>
        <p:spPr/>
        <p:txBody>
          <a:bodyPr/>
          <a:lstStyle>
            <a:lvl1pPr>
              <a:defRPr/>
            </a:lvl1pPr>
          </a:lstStyle>
          <a:p>
            <a:pPr lvl="0"/>
            <a:r>
              <a:rPr lang="en-US"/>
              <a:t>Click to edit Master title style</a:t>
            </a:r>
            <a:endParaRPr lang="es-BO"/>
          </a:p>
        </p:txBody>
      </p:sp>
      <p:sp>
        <p:nvSpPr>
          <p:cNvPr id="3" name="Content Placeholder 2">
            <a:extLst>
              <a:ext uri="{FF2B5EF4-FFF2-40B4-BE49-F238E27FC236}">
                <a16:creationId xmlns:a16="http://schemas.microsoft.com/office/drawing/2014/main" id="{4FC25D2A-04FD-D6EE-EDBE-EF4A38D1814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10AF2215-AE3D-3C74-7965-DD82B428E2C3}"/>
              </a:ext>
            </a:extLst>
          </p:cNvPr>
          <p:cNvSpPr txBox="1">
            <a:spLocks noGrp="1"/>
          </p:cNvSpPr>
          <p:nvPr>
            <p:ph type="dt" sz="half" idx="7"/>
          </p:nvPr>
        </p:nvSpPr>
        <p:spPr/>
        <p:txBody>
          <a:bodyPr/>
          <a:lstStyle>
            <a:lvl1pPr>
              <a:defRPr/>
            </a:lvl1pPr>
          </a:lstStyle>
          <a:p>
            <a:pPr lvl="0"/>
            <a:fld id="{030F9925-0AA9-4886-BE22-717A27813901}" type="datetime1">
              <a:rPr lang="es-BO"/>
              <a:pPr lvl="0"/>
              <a:t>27/11/2023</a:t>
            </a:fld>
            <a:endParaRPr lang="es-BO"/>
          </a:p>
        </p:txBody>
      </p:sp>
      <p:sp>
        <p:nvSpPr>
          <p:cNvPr id="5" name="Footer Placeholder 4">
            <a:extLst>
              <a:ext uri="{FF2B5EF4-FFF2-40B4-BE49-F238E27FC236}">
                <a16:creationId xmlns:a16="http://schemas.microsoft.com/office/drawing/2014/main" id="{73E6297D-8019-8A0B-B7E4-8D71BD1277AA}"/>
              </a:ext>
            </a:extLst>
          </p:cNvPr>
          <p:cNvSpPr txBox="1">
            <a:spLocks noGrp="1"/>
          </p:cNvSpPr>
          <p:nvPr>
            <p:ph type="ftr" sz="quarter" idx="9"/>
          </p:nvPr>
        </p:nvSpPr>
        <p:spPr/>
        <p:txBody>
          <a:bodyPr/>
          <a:lstStyle>
            <a:lvl1pPr>
              <a:defRPr/>
            </a:lvl1pPr>
          </a:lstStyle>
          <a:p>
            <a:pPr lvl="0"/>
            <a:endParaRPr lang="es-BO"/>
          </a:p>
        </p:txBody>
      </p:sp>
      <p:sp>
        <p:nvSpPr>
          <p:cNvPr id="6" name="Slide Number Placeholder 5">
            <a:extLst>
              <a:ext uri="{FF2B5EF4-FFF2-40B4-BE49-F238E27FC236}">
                <a16:creationId xmlns:a16="http://schemas.microsoft.com/office/drawing/2014/main" id="{BEE02A7A-E7F3-1B9D-0F98-9F24847A5011}"/>
              </a:ext>
            </a:extLst>
          </p:cNvPr>
          <p:cNvSpPr txBox="1">
            <a:spLocks noGrp="1"/>
          </p:cNvSpPr>
          <p:nvPr>
            <p:ph type="sldNum" sz="quarter" idx="8"/>
          </p:nvPr>
        </p:nvSpPr>
        <p:spPr/>
        <p:txBody>
          <a:bodyPr/>
          <a:lstStyle>
            <a:lvl1pPr>
              <a:defRPr/>
            </a:lvl1pPr>
          </a:lstStyle>
          <a:p>
            <a:pPr lvl="0"/>
            <a:fld id="{E722EA1C-F579-4960-8934-DC83E68E6176}" type="slidenum">
              <a:t>‹#›</a:t>
            </a:fld>
            <a:endParaRPr lang="es-BO"/>
          </a:p>
        </p:txBody>
      </p:sp>
    </p:spTree>
    <p:extLst>
      <p:ext uri="{BB962C8B-B14F-4D97-AF65-F5344CB8AC3E}">
        <p14:creationId xmlns:p14="http://schemas.microsoft.com/office/powerpoint/2010/main" val="219233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8C83-AE11-054B-1D4D-6112E16BE2A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s-BO"/>
          </a:p>
        </p:txBody>
      </p:sp>
      <p:sp>
        <p:nvSpPr>
          <p:cNvPr id="3" name="Text Placeholder 2">
            <a:extLst>
              <a:ext uri="{FF2B5EF4-FFF2-40B4-BE49-F238E27FC236}">
                <a16:creationId xmlns:a16="http://schemas.microsoft.com/office/drawing/2014/main" id="{7F2F6971-A45B-8F8F-3C6E-C4E6FC8DA015}"/>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AD357255-A01B-19A6-4DC4-2A4DD234C9BC}"/>
              </a:ext>
            </a:extLst>
          </p:cNvPr>
          <p:cNvSpPr txBox="1">
            <a:spLocks noGrp="1"/>
          </p:cNvSpPr>
          <p:nvPr>
            <p:ph type="dt" sz="half" idx="7"/>
          </p:nvPr>
        </p:nvSpPr>
        <p:spPr/>
        <p:txBody>
          <a:bodyPr/>
          <a:lstStyle>
            <a:lvl1pPr>
              <a:defRPr/>
            </a:lvl1pPr>
          </a:lstStyle>
          <a:p>
            <a:pPr lvl="0"/>
            <a:fld id="{0D681A73-B306-4E29-A7B1-961AF3F96974}" type="datetime1">
              <a:rPr lang="es-BO"/>
              <a:pPr lvl="0"/>
              <a:t>27/11/2023</a:t>
            </a:fld>
            <a:endParaRPr lang="es-BO"/>
          </a:p>
        </p:txBody>
      </p:sp>
      <p:sp>
        <p:nvSpPr>
          <p:cNvPr id="5" name="Footer Placeholder 4">
            <a:extLst>
              <a:ext uri="{FF2B5EF4-FFF2-40B4-BE49-F238E27FC236}">
                <a16:creationId xmlns:a16="http://schemas.microsoft.com/office/drawing/2014/main" id="{F734B382-F885-567A-527F-0689175F0616}"/>
              </a:ext>
            </a:extLst>
          </p:cNvPr>
          <p:cNvSpPr txBox="1">
            <a:spLocks noGrp="1"/>
          </p:cNvSpPr>
          <p:nvPr>
            <p:ph type="ftr" sz="quarter" idx="9"/>
          </p:nvPr>
        </p:nvSpPr>
        <p:spPr/>
        <p:txBody>
          <a:bodyPr/>
          <a:lstStyle>
            <a:lvl1pPr>
              <a:defRPr/>
            </a:lvl1pPr>
          </a:lstStyle>
          <a:p>
            <a:pPr lvl="0"/>
            <a:endParaRPr lang="es-BO"/>
          </a:p>
        </p:txBody>
      </p:sp>
      <p:sp>
        <p:nvSpPr>
          <p:cNvPr id="6" name="Slide Number Placeholder 5">
            <a:extLst>
              <a:ext uri="{FF2B5EF4-FFF2-40B4-BE49-F238E27FC236}">
                <a16:creationId xmlns:a16="http://schemas.microsoft.com/office/drawing/2014/main" id="{0A964C4B-41E3-6A2C-E89D-2B33D08D7E65}"/>
              </a:ext>
            </a:extLst>
          </p:cNvPr>
          <p:cNvSpPr txBox="1">
            <a:spLocks noGrp="1"/>
          </p:cNvSpPr>
          <p:nvPr>
            <p:ph type="sldNum" sz="quarter" idx="8"/>
          </p:nvPr>
        </p:nvSpPr>
        <p:spPr/>
        <p:txBody>
          <a:bodyPr/>
          <a:lstStyle>
            <a:lvl1pPr>
              <a:defRPr/>
            </a:lvl1pPr>
          </a:lstStyle>
          <a:p>
            <a:pPr lvl="0"/>
            <a:fld id="{A77DC117-2DE8-4AC6-9BE8-45675399862A}" type="slidenum">
              <a:t>‹#›</a:t>
            </a:fld>
            <a:endParaRPr lang="es-BO"/>
          </a:p>
        </p:txBody>
      </p:sp>
    </p:spTree>
    <p:extLst>
      <p:ext uri="{BB962C8B-B14F-4D97-AF65-F5344CB8AC3E}">
        <p14:creationId xmlns:p14="http://schemas.microsoft.com/office/powerpoint/2010/main" val="159991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F1B3-9622-3B41-75EB-825BDA8D6B7C}"/>
              </a:ext>
            </a:extLst>
          </p:cNvPr>
          <p:cNvSpPr txBox="1">
            <a:spLocks noGrp="1"/>
          </p:cNvSpPr>
          <p:nvPr>
            <p:ph type="title"/>
          </p:nvPr>
        </p:nvSpPr>
        <p:spPr/>
        <p:txBody>
          <a:bodyPr/>
          <a:lstStyle>
            <a:lvl1pPr>
              <a:defRPr/>
            </a:lvl1pPr>
          </a:lstStyle>
          <a:p>
            <a:pPr lvl="0"/>
            <a:r>
              <a:rPr lang="en-US"/>
              <a:t>Click to edit Master title style</a:t>
            </a:r>
            <a:endParaRPr lang="es-BO"/>
          </a:p>
        </p:txBody>
      </p:sp>
      <p:sp>
        <p:nvSpPr>
          <p:cNvPr id="3" name="Content Placeholder 2">
            <a:extLst>
              <a:ext uri="{FF2B5EF4-FFF2-40B4-BE49-F238E27FC236}">
                <a16:creationId xmlns:a16="http://schemas.microsoft.com/office/drawing/2014/main" id="{7670D3B7-4857-9DAE-EE55-DD952F2E0DC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5EF22DAB-8D9C-B197-F95D-B27F9E9A669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15BE4F06-A008-6B47-8019-C029F45BCC04}"/>
              </a:ext>
            </a:extLst>
          </p:cNvPr>
          <p:cNvSpPr txBox="1">
            <a:spLocks noGrp="1"/>
          </p:cNvSpPr>
          <p:nvPr>
            <p:ph type="dt" sz="half" idx="7"/>
          </p:nvPr>
        </p:nvSpPr>
        <p:spPr/>
        <p:txBody>
          <a:bodyPr/>
          <a:lstStyle>
            <a:lvl1pPr>
              <a:defRPr/>
            </a:lvl1pPr>
          </a:lstStyle>
          <a:p>
            <a:pPr lvl="0"/>
            <a:fld id="{6D64A31B-5107-42DF-838D-7BE0D5925B29}" type="datetime1">
              <a:rPr lang="es-BO"/>
              <a:pPr lvl="0"/>
              <a:t>27/11/2023</a:t>
            </a:fld>
            <a:endParaRPr lang="es-BO"/>
          </a:p>
        </p:txBody>
      </p:sp>
      <p:sp>
        <p:nvSpPr>
          <p:cNvPr id="6" name="Footer Placeholder 5">
            <a:extLst>
              <a:ext uri="{FF2B5EF4-FFF2-40B4-BE49-F238E27FC236}">
                <a16:creationId xmlns:a16="http://schemas.microsoft.com/office/drawing/2014/main" id="{8B7E28E5-CDBE-615A-DE18-A40F8FC8AABE}"/>
              </a:ext>
            </a:extLst>
          </p:cNvPr>
          <p:cNvSpPr txBox="1">
            <a:spLocks noGrp="1"/>
          </p:cNvSpPr>
          <p:nvPr>
            <p:ph type="ftr" sz="quarter" idx="9"/>
          </p:nvPr>
        </p:nvSpPr>
        <p:spPr/>
        <p:txBody>
          <a:bodyPr/>
          <a:lstStyle>
            <a:lvl1pPr>
              <a:defRPr/>
            </a:lvl1pPr>
          </a:lstStyle>
          <a:p>
            <a:pPr lvl="0"/>
            <a:endParaRPr lang="es-BO"/>
          </a:p>
        </p:txBody>
      </p:sp>
      <p:sp>
        <p:nvSpPr>
          <p:cNvPr id="7" name="Slide Number Placeholder 6">
            <a:extLst>
              <a:ext uri="{FF2B5EF4-FFF2-40B4-BE49-F238E27FC236}">
                <a16:creationId xmlns:a16="http://schemas.microsoft.com/office/drawing/2014/main" id="{28CEA4D6-1EE7-9559-7BD8-4E419B47DD11}"/>
              </a:ext>
            </a:extLst>
          </p:cNvPr>
          <p:cNvSpPr txBox="1">
            <a:spLocks noGrp="1"/>
          </p:cNvSpPr>
          <p:nvPr>
            <p:ph type="sldNum" sz="quarter" idx="8"/>
          </p:nvPr>
        </p:nvSpPr>
        <p:spPr/>
        <p:txBody>
          <a:bodyPr/>
          <a:lstStyle>
            <a:lvl1pPr>
              <a:defRPr/>
            </a:lvl1pPr>
          </a:lstStyle>
          <a:p>
            <a:pPr lvl="0"/>
            <a:fld id="{6EDD041B-7A11-4B61-AA57-2F6E8A6A5F7E}" type="slidenum">
              <a:t>‹#›</a:t>
            </a:fld>
            <a:endParaRPr lang="es-BO"/>
          </a:p>
        </p:txBody>
      </p:sp>
    </p:spTree>
    <p:extLst>
      <p:ext uri="{BB962C8B-B14F-4D97-AF65-F5344CB8AC3E}">
        <p14:creationId xmlns:p14="http://schemas.microsoft.com/office/powerpoint/2010/main" val="391518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BA42-3EF9-D2A0-B47D-4DE905634CC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s-BO"/>
          </a:p>
        </p:txBody>
      </p:sp>
      <p:sp>
        <p:nvSpPr>
          <p:cNvPr id="3" name="Text Placeholder 2">
            <a:extLst>
              <a:ext uri="{FF2B5EF4-FFF2-40B4-BE49-F238E27FC236}">
                <a16:creationId xmlns:a16="http://schemas.microsoft.com/office/drawing/2014/main" id="{95503ADA-B36E-A985-F728-CCAE92D0296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B3846A07-4CB8-BA0A-C3C7-3E80FBC3A59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BC2AC3B9-82B2-DD98-5C57-DC4FC658E696}"/>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BB2FFB31-D132-1CB9-F9BE-8ED05F5DB89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F9DB4AD2-77E6-7606-FFB3-641496EDFC27}"/>
              </a:ext>
            </a:extLst>
          </p:cNvPr>
          <p:cNvSpPr txBox="1">
            <a:spLocks noGrp="1"/>
          </p:cNvSpPr>
          <p:nvPr>
            <p:ph type="dt" sz="half" idx="7"/>
          </p:nvPr>
        </p:nvSpPr>
        <p:spPr/>
        <p:txBody>
          <a:bodyPr/>
          <a:lstStyle>
            <a:lvl1pPr>
              <a:defRPr/>
            </a:lvl1pPr>
          </a:lstStyle>
          <a:p>
            <a:pPr lvl="0"/>
            <a:fld id="{ED6339D2-98A0-4385-8045-F50A15CF62F2}" type="datetime1">
              <a:rPr lang="es-BO"/>
              <a:pPr lvl="0"/>
              <a:t>27/11/2023</a:t>
            </a:fld>
            <a:endParaRPr lang="es-BO"/>
          </a:p>
        </p:txBody>
      </p:sp>
      <p:sp>
        <p:nvSpPr>
          <p:cNvPr id="8" name="Footer Placeholder 7">
            <a:extLst>
              <a:ext uri="{FF2B5EF4-FFF2-40B4-BE49-F238E27FC236}">
                <a16:creationId xmlns:a16="http://schemas.microsoft.com/office/drawing/2014/main" id="{08193F8D-C338-BE8F-55BF-F9F4E33BFB74}"/>
              </a:ext>
            </a:extLst>
          </p:cNvPr>
          <p:cNvSpPr txBox="1">
            <a:spLocks noGrp="1"/>
          </p:cNvSpPr>
          <p:nvPr>
            <p:ph type="ftr" sz="quarter" idx="9"/>
          </p:nvPr>
        </p:nvSpPr>
        <p:spPr/>
        <p:txBody>
          <a:bodyPr/>
          <a:lstStyle>
            <a:lvl1pPr>
              <a:defRPr/>
            </a:lvl1pPr>
          </a:lstStyle>
          <a:p>
            <a:pPr lvl="0"/>
            <a:endParaRPr lang="es-BO"/>
          </a:p>
        </p:txBody>
      </p:sp>
      <p:sp>
        <p:nvSpPr>
          <p:cNvPr id="9" name="Slide Number Placeholder 8">
            <a:extLst>
              <a:ext uri="{FF2B5EF4-FFF2-40B4-BE49-F238E27FC236}">
                <a16:creationId xmlns:a16="http://schemas.microsoft.com/office/drawing/2014/main" id="{854CDB5C-2B4B-6537-080F-60E210F9D1EA}"/>
              </a:ext>
            </a:extLst>
          </p:cNvPr>
          <p:cNvSpPr txBox="1">
            <a:spLocks noGrp="1"/>
          </p:cNvSpPr>
          <p:nvPr>
            <p:ph type="sldNum" sz="quarter" idx="8"/>
          </p:nvPr>
        </p:nvSpPr>
        <p:spPr/>
        <p:txBody>
          <a:bodyPr/>
          <a:lstStyle>
            <a:lvl1pPr>
              <a:defRPr/>
            </a:lvl1pPr>
          </a:lstStyle>
          <a:p>
            <a:pPr lvl="0"/>
            <a:fld id="{912B3796-7800-49D5-8847-5C034208587D}" type="slidenum">
              <a:t>‹#›</a:t>
            </a:fld>
            <a:endParaRPr lang="es-BO"/>
          </a:p>
        </p:txBody>
      </p:sp>
    </p:spTree>
    <p:extLst>
      <p:ext uri="{BB962C8B-B14F-4D97-AF65-F5344CB8AC3E}">
        <p14:creationId xmlns:p14="http://schemas.microsoft.com/office/powerpoint/2010/main" val="44589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27CE-8E60-2904-678A-2FAB00A843A0}"/>
              </a:ext>
            </a:extLst>
          </p:cNvPr>
          <p:cNvSpPr txBox="1">
            <a:spLocks noGrp="1"/>
          </p:cNvSpPr>
          <p:nvPr>
            <p:ph type="title"/>
          </p:nvPr>
        </p:nvSpPr>
        <p:spPr/>
        <p:txBody>
          <a:bodyPr/>
          <a:lstStyle>
            <a:lvl1pPr>
              <a:defRPr/>
            </a:lvl1pPr>
          </a:lstStyle>
          <a:p>
            <a:pPr lvl="0"/>
            <a:r>
              <a:rPr lang="en-US"/>
              <a:t>Click to edit Master title style</a:t>
            </a:r>
            <a:endParaRPr lang="es-BO"/>
          </a:p>
        </p:txBody>
      </p:sp>
      <p:sp>
        <p:nvSpPr>
          <p:cNvPr id="3" name="Date Placeholder 2">
            <a:extLst>
              <a:ext uri="{FF2B5EF4-FFF2-40B4-BE49-F238E27FC236}">
                <a16:creationId xmlns:a16="http://schemas.microsoft.com/office/drawing/2014/main" id="{8F0B28CA-0D15-ACA4-C8BA-7351FFC24612}"/>
              </a:ext>
            </a:extLst>
          </p:cNvPr>
          <p:cNvSpPr txBox="1">
            <a:spLocks noGrp="1"/>
          </p:cNvSpPr>
          <p:nvPr>
            <p:ph type="dt" sz="half" idx="7"/>
          </p:nvPr>
        </p:nvSpPr>
        <p:spPr/>
        <p:txBody>
          <a:bodyPr/>
          <a:lstStyle>
            <a:lvl1pPr>
              <a:defRPr/>
            </a:lvl1pPr>
          </a:lstStyle>
          <a:p>
            <a:pPr lvl="0"/>
            <a:fld id="{EEB873B7-79F3-4980-BFF9-93A68AB13DC7}" type="datetime1">
              <a:rPr lang="es-BO"/>
              <a:pPr lvl="0"/>
              <a:t>27/11/2023</a:t>
            </a:fld>
            <a:endParaRPr lang="es-BO"/>
          </a:p>
        </p:txBody>
      </p:sp>
      <p:sp>
        <p:nvSpPr>
          <p:cNvPr id="4" name="Footer Placeholder 3">
            <a:extLst>
              <a:ext uri="{FF2B5EF4-FFF2-40B4-BE49-F238E27FC236}">
                <a16:creationId xmlns:a16="http://schemas.microsoft.com/office/drawing/2014/main" id="{3E632551-9023-B99F-A496-FCCB70B32A59}"/>
              </a:ext>
            </a:extLst>
          </p:cNvPr>
          <p:cNvSpPr txBox="1">
            <a:spLocks noGrp="1"/>
          </p:cNvSpPr>
          <p:nvPr>
            <p:ph type="ftr" sz="quarter" idx="9"/>
          </p:nvPr>
        </p:nvSpPr>
        <p:spPr/>
        <p:txBody>
          <a:bodyPr/>
          <a:lstStyle>
            <a:lvl1pPr>
              <a:defRPr/>
            </a:lvl1pPr>
          </a:lstStyle>
          <a:p>
            <a:pPr lvl="0"/>
            <a:endParaRPr lang="es-BO"/>
          </a:p>
        </p:txBody>
      </p:sp>
      <p:sp>
        <p:nvSpPr>
          <p:cNvPr id="5" name="Slide Number Placeholder 4">
            <a:extLst>
              <a:ext uri="{FF2B5EF4-FFF2-40B4-BE49-F238E27FC236}">
                <a16:creationId xmlns:a16="http://schemas.microsoft.com/office/drawing/2014/main" id="{4992D1F9-7CD0-BE3A-42A9-B4B8396C4457}"/>
              </a:ext>
            </a:extLst>
          </p:cNvPr>
          <p:cNvSpPr txBox="1">
            <a:spLocks noGrp="1"/>
          </p:cNvSpPr>
          <p:nvPr>
            <p:ph type="sldNum" sz="quarter" idx="8"/>
          </p:nvPr>
        </p:nvSpPr>
        <p:spPr/>
        <p:txBody>
          <a:bodyPr/>
          <a:lstStyle>
            <a:lvl1pPr>
              <a:defRPr/>
            </a:lvl1pPr>
          </a:lstStyle>
          <a:p>
            <a:pPr lvl="0"/>
            <a:fld id="{92ECA174-508D-43AD-9F27-5C4B5714CB0F}" type="slidenum">
              <a:t>‹#›</a:t>
            </a:fld>
            <a:endParaRPr lang="es-BO"/>
          </a:p>
        </p:txBody>
      </p:sp>
    </p:spTree>
    <p:extLst>
      <p:ext uri="{BB962C8B-B14F-4D97-AF65-F5344CB8AC3E}">
        <p14:creationId xmlns:p14="http://schemas.microsoft.com/office/powerpoint/2010/main" val="312892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422D7E-24B6-7E6B-0077-94F17D4A34AD}"/>
              </a:ext>
            </a:extLst>
          </p:cNvPr>
          <p:cNvSpPr txBox="1">
            <a:spLocks noGrp="1"/>
          </p:cNvSpPr>
          <p:nvPr>
            <p:ph type="dt" sz="half" idx="7"/>
          </p:nvPr>
        </p:nvSpPr>
        <p:spPr/>
        <p:txBody>
          <a:bodyPr/>
          <a:lstStyle>
            <a:lvl1pPr>
              <a:defRPr/>
            </a:lvl1pPr>
          </a:lstStyle>
          <a:p>
            <a:pPr lvl="0"/>
            <a:fld id="{575AA441-6C1F-48A8-8C59-187BDDFFB634}" type="datetime1">
              <a:rPr lang="es-BO"/>
              <a:pPr lvl="0"/>
              <a:t>27/11/2023</a:t>
            </a:fld>
            <a:endParaRPr lang="es-BO"/>
          </a:p>
        </p:txBody>
      </p:sp>
      <p:sp>
        <p:nvSpPr>
          <p:cNvPr id="3" name="Footer Placeholder 2">
            <a:extLst>
              <a:ext uri="{FF2B5EF4-FFF2-40B4-BE49-F238E27FC236}">
                <a16:creationId xmlns:a16="http://schemas.microsoft.com/office/drawing/2014/main" id="{E338C111-E656-2D44-DE04-14E46E2EF506}"/>
              </a:ext>
            </a:extLst>
          </p:cNvPr>
          <p:cNvSpPr txBox="1">
            <a:spLocks noGrp="1"/>
          </p:cNvSpPr>
          <p:nvPr>
            <p:ph type="ftr" sz="quarter" idx="9"/>
          </p:nvPr>
        </p:nvSpPr>
        <p:spPr/>
        <p:txBody>
          <a:bodyPr/>
          <a:lstStyle>
            <a:lvl1pPr>
              <a:defRPr/>
            </a:lvl1pPr>
          </a:lstStyle>
          <a:p>
            <a:pPr lvl="0"/>
            <a:endParaRPr lang="es-BO"/>
          </a:p>
        </p:txBody>
      </p:sp>
      <p:sp>
        <p:nvSpPr>
          <p:cNvPr id="4" name="Slide Number Placeholder 3">
            <a:extLst>
              <a:ext uri="{FF2B5EF4-FFF2-40B4-BE49-F238E27FC236}">
                <a16:creationId xmlns:a16="http://schemas.microsoft.com/office/drawing/2014/main" id="{64F0E714-F6D4-EC5F-C6D0-BB9C02F6F27B}"/>
              </a:ext>
            </a:extLst>
          </p:cNvPr>
          <p:cNvSpPr txBox="1">
            <a:spLocks noGrp="1"/>
          </p:cNvSpPr>
          <p:nvPr>
            <p:ph type="sldNum" sz="quarter" idx="8"/>
          </p:nvPr>
        </p:nvSpPr>
        <p:spPr/>
        <p:txBody>
          <a:bodyPr/>
          <a:lstStyle>
            <a:lvl1pPr>
              <a:defRPr/>
            </a:lvl1pPr>
          </a:lstStyle>
          <a:p>
            <a:pPr lvl="0"/>
            <a:fld id="{687B1D64-6BE6-4AEF-84ED-F4132641DF1C}" type="slidenum">
              <a:t>‹#›</a:t>
            </a:fld>
            <a:endParaRPr lang="es-BO"/>
          </a:p>
        </p:txBody>
      </p:sp>
    </p:spTree>
    <p:extLst>
      <p:ext uri="{BB962C8B-B14F-4D97-AF65-F5344CB8AC3E}">
        <p14:creationId xmlns:p14="http://schemas.microsoft.com/office/powerpoint/2010/main" val="340746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72E4-49A6-99BF-FFAA-F4FBAC8CD977}"/>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s-BO"/>
          </a:p>
        </p:txBody>
      </p:sp>
      <p:sp>
        <p:nvSpPr>
          <p:cNvPr id="3" name="Content Placeholder 2">
            <a:extLst>
              <a:ext uri="{FF2B5EF4-FFF2-40B4-BE49-F238E27FC236}">
                <a16:creationId xmlns:a16="http://schemas.microsoft.com/office/drawing/2014/main" id="{529EBF73-CA66-C853-D35E-7F36A1CA56E1}"/>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CD6CB48B-89DB-5698-98A2-C7CF8DF72A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D5F7666-3570-FF10-1C97-4FA5E3417C5E}"/>
              </a:ext>
            </a:extLst>
          </p:cNvPr>
          <p:cNvSpPr txBox="1">
            <a:spLocks noGrp="1"/>
          </p:cNvSpPr>
          <p:nvPr>
            <p:ph type="dt" sz="half" idx="7"/>
          </p:nvPr>
        </p:nvSpPr>
        <p:spPr/>
        <p:txBody>
          <a:bodyPr/>
          <a:lstStyle>
            <a:lvl1pPr>
              <a:defRPr/>
            </a:lvl1pPr>
          </a:lstStyle>
          <a:p>
            <a:pPr lvl="0"/>
            <a:fld id="{9917F501-1AC7-48FD-BC91-AF5293903EC9}" type="datetime1">
              <a:rPr lang="es-BO"/>
              <a:pPr lvl="0"/>
              <a:t>27/11/2023</a:t>
            </a:fld>
            <a:endParaRPr lang="es-BO"/>
          </a:p>
        </p:txBody>
      </p:sp>
      <p:sp>
        <p:nvSpPr>
          <p:cNvPr id="6" name="Footer Placeholder 5">
            <a:extLst>
              <a:ext uri="{FF2B5EF4-FFF2-40B4-BE49-F238E27FC236}">
                <a16:creationId xmlns:a16="http://schemas.microsoft.com/office/drawing/2014/main" id="{248ADC55-2C92-BA7A-8952-8F78C8AD8CB9}"/>
              </a:ext>
            </a:extLst>
          </p:cNvPr>
          <p:cNvSpPr txBox="1">
            <a:spLocks noGrp="1"/>
          </p:cNvSpPr>
          <p:nvPr>
            <p:ph type="ftr" sz="quarter" idx="9"/>
          </p:nvPr>
        </p:nvSpPr>
        <p:spPr/>
        <p:txBody>
          <a:bodyPr/>
          <a:lstStyle>
            <a:lvl1pPr>
              <a:defRPr/>
            </a:lvl1pPr>
          </a:lstStyle>
          <a:p>
            <a:pPr lvl="0"/>
            <a:endParaRPr lang="es-BO"/>
          </a:p>
        </p:txBody>
      </p:sp>
      <p:sp>
        <p:nvSpPr>
          <p:cNvPr id="7" name="Slide Number Placeholder 6">
            <a:extLst>
              <a:ext uri="{FF2B5EF4-FFF2-40B4-BE49-F238E27FC236}">
                <a16:creationId xmlns:a16="http://schemas.microsoft.com/office/drawing/2014/main" id="{5A031C2F-744C-89E1-7540-15823004D90E}"/>
              </a:ext>
            </a:extLst>
          </p:cNvPr>
          <p:cNvSpPr txBox="1">
            <a:spLocks noGrp="1"/>
          </p:cNvSpPr>
          <p:nvPr>
            <p:ph type="sldNum" sz="quarter" idx="8"/>
          </p:nvPr>
        </p:nvSpPr>
        <p:spPr/>
        <p:txBody>
          <a:bodyPr/>
          <a:lstStyle>
            <a:lvl1pPr>
              <a:defRPr/>
            </a:lvl1pPr>
          </a:lstStyle>
          <a:p>
            <a:pPr lvl="0"/>
            <a:fld id="{90E327B2-E39C-489E-8648-01A1E46825FC}" type="slidenum">
              <a:t>‹#›</a:t>
            </a:fld>
            <a:endParaRPr lang="es-BO"/>
          </a:p>
        </p:txBody>
      </p:sp>
    </p:spTree>
    <p:extLst>
      <p:ext uri="{BB962C8B-B14F-4D97-AF65-F5344CB8AC3E}">
        <p14:creationId xmlns:p14="http://schemas.microsoft.com/office/powerpoint/2010/main" val="270686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BF2D-DA0B-4466-B06E-3807045CCDB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s-BO"/>
          </a:p>
        </p:txBody>
      </p:sp>
      <p:sp>
        <p:nvSpPr>
          <p:cNvPr id="3" name="Picture Placeholder 2">
            <a:extLst>
              <a:ext uri="{FF2B5EF4-FFF2-40B4-BE49-F238E27FC236}">
                <a16:creationId xmlns:a16="http://schemas.microsoft.com/office/drawing/2014/main" id="{17B82543-3366-A796-8105-08CB30F2B0FC}"/>
              </a:ext>
            </a:extLst>
          </p:cNvPr>
          <p:cNvSpPr txBox="1">
            <a:spLocks noGrp="1"/>
          </p:cNvSpPr>
          <p:nvPr>
            <p:ph type="pic" idx="1"/>
          </p:nvPr>
        </p:nvSpPr>
        <p:spPr>
          <a:xfrm>
            <a:off x="5183184" y="987423"/>
            <a:ext cx="6172200" cy="4873623"/>
          </a:xfrm>
        </p:spPr>
        <p:txBody>
          <a:bodyPr/>
          <a:lstStyle>
            <a:lvl1pPr marL="0" indent="0">
              <a:buNone/>
              <a:defRPr lang="es-BO" sz="3200"/>
            </a:lvl1pPr>
          </a:lstStyle>
          <a:p>
            <a:pPr lvl="0"/>
            <a:endParaRPr lang="es-BO"/>
          </a:p>
        </p:txBody>
      </p:sp>
      <p:sp>
        <p:nvSpPr>
          <p:cNvPr id="4" name="Text Placeholder 3">
            <a:extLst>
              <a:ext uri="{FF2B5EF4-FFF2-40B4-BE49-F238E27FC236}">
                <a16:creationId xmlns:a16="http://schemas.microsoft.com/office/drawing/2014/main" id="{882ABD07-EEFF-4DC8-5DDA-ED6AEC6DF09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0660DAB-9B63-8FF9-6041-521F81B3EA1E}"/>
              </a:ext>
            </a:extLst>
          </p:cNvPr>
          <p:cNvSpPr txBox="1">
            <a:spLocks noGrp="1"/>
          </p:cNvSpPr>
          <p:nvPr>
            <p:ph type="dt" sz="half" idx="7"/>
          </p:nvPr>
        </p:nvSpPr>
        <p:spPr/>
        <p:txBody>
          <a:bodyPr/>
          <a:lstStyle>
            <a:lvl1pPr>
              <a:defRPr/>
            </a:lvl1pPr>
          </a:lstStyle>
          <a:p>
            <a:pPr lvl="0"/>
            <a:fld id="{68FAEEF7-BDB7-478B-99D9-0766A931006F}" type="datetime1">
              <a:rPr lang="es-BO"/>
              <a:pPr lvl="0"/>
              <a:t>27/11/2023</a:t>
            </a:fld>
            <a:endParaRPr lang="es-BO"/>
          </a:p>
        </p:txBody>
      </p:sp>
      <p:sp>
        <p:nvSpPr>
          <p:cNvPr id="6" name="Footer Placeholder 5">
            <a:extLst>
              <a:ext uri="{FF2B5EF4-FFF2-40B4-BE49-F238E27FC236}">
                <a16:creationId xmlns:a16="http://schemas.microsoft.com/office/drawing/2014/main" id="{43883DD9-128A-D765-E7E8-8CCA59F557AC}"/>
              </a:ext>
            </a:extLst>
          </p:cNvPr>
          <p:cNvSpPr txBox="1">
            <a:spLocks noGrp="1"/>
          </p:cNvSpPr>
          <p:nvPr>
            <p:ph type="ftr" sz="quarter" idx="9"/>
          </p:nvPr>
        </p:nvSpPr>
        <p:spPr/>
        <p:txBody>
          <a:bodyPr/>
          <a:lstStyle>
            <a:lvl1pPr>
              <a:defRPr/>
            </a:lvl1pPr>
          </a:lstStyle>
          <a:p>
            <a:pPr lvl="0"/>
            <a:endParaRPr lang="es-BO"/>
          </a:p>
        </p:txBody>
      </p:sp>
      <p:sp>
        <p:nvSpPr>
          <p:cNvPr id="7" name="Slide Number Placeholder 6">
            <a:extLst>
              <a:ext uri="{FF2B5EF4-FFF2-40B4-BE49-F238E27FC236}">
                <a16:creationId xmlns:a16="http://schemas.microsoft.com/office/drawing/2014/main" id="{4DCCD616-25FF-EBA3-BB5A-7ED450DD6FA8}"/>
              </a:ext>
            </a:extLst>
          </p:cNvPr>
          <p:cNvSpPr txBox="1">
            <a:spLocks noGrp="1"/>
          </p:cNvSpPr>
          <p:nvPr>
            <p:ph type="sldNum" sz="quarter" idx="8"/>
          </p:nvPr>
        </p:nvSpPr>
        <p:spPr/>
        <p:txBody>
          <a:bodyPr/>
          <a:lstStyle>
            <a:lvl1pPr>
              <a:defRPr/>
            </a:lvl1pPr>
          </a:lstStyle>
          <a:p>
            <a:pPr lvl="0"/>
            <a:fld id="{9C0C814B-1842-4546-930F-16BE3ABE746D}" type="slidenum">
              <a:t>‹#›</a:t>
            </a:fld>
            <a:endParaRPr lang="es-BO"/>
          </a:p>
        </p:txBody>
      </p:sp>
    </p:spTree>
    <p:extLst>
      <p:ext uri="{BB962C8B-B14F-4D97-AF65-F5344CB8AC3E}">
        <p14:creationId xmlns:p14="http://schemas.microsoft.com/office/powerpoint/2010/main" val="180112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9606C-B30C-61B5-AFF1-160212178762}"/>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s-BO"/>
          </a:p>
        </p:txBody>
      </p:sp>
      <p:sp>
        <p:nvSpPr>
          <p:cNvPr id="3" name="Text Placeholder 2">
            <a:extLst>
              <a:ext uri="{FF2B5EF4-FFF2-40B4-BE49-F238E27FC236}">
                <a16:creationId xmlns:a16="http://schemas.microsoft.com/office/drawing/2014/main" id="{C0F7DBB2-F02B-EB2C-FEAA-FAAC0034D3B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E51B2980-B9AC-697F-D9BE-5F3C1244239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BO" sz="1200" b="0" i="0" u="none" strike="noStrike" kern="1200" cap="none" spc="0" baseline="0">
                <a:solidFill>
                  <a:srgbClr val="898989"/>
                </a:solidFill>
                <a:uFillTx/>
                <a:latin typeface="Calibri"/>
              </a:defRPr>
            </a:lvl1pPr>
          </a:lstStyle>
          <a:p>
            <a:pPr lvl="0"/>
            <a:fld id="{42B171B8-1F4E-4F34-9C9E-F7BD185BCAF2}" type="datetime1">
              <a:rPr lang="es-BO"/>
              <a:pPr lvl="0"/>
              <a:t>27/11/2023</a:t>
            </a:fld>
            <a:endParaRPr lang="es-BO"/>
          </a:p>
        </p:txBody>
      </p:sp>
      <p:sp>
        <p:nvSpPr>
          <p:cNvPr id="5" name="Footer Placeholder 4">
            <a:extLst>
              <a:ext uri="{FF2B5EF4-FFF2-40B4-BE49-F238E27FC236}">
                <a16:creationId xmlns:a16="http://schemas.microsoft.com/office/drawing/2014/main" id="{F28EFCB5-110C-0825-163C-D47553FC92A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BO" sz="1200" b="0" i="0" u="none" strike="noStrike" kern="1200" cap="none" spc="0" baseline="0">
                <a:solidFill>
                  <a:srgbClr val="898989"/>
                </a:solidFill>
                <a:uFillTx/>
                <a:latin typeface="Calibri"/>
              </a:defRPr>
            </a:lvl1pPr>
          </a:lstStyle>
          <a:p>
            <a:pPr lvl="0"/>
            <a:endParaRPr lang="es-BO"/>
          </a:p>
        </p:txBody>
      </p:sp>
      <p:sp>
        <p:nvSpPr>
          <p:cNvPr id="6" name="Slide Number Placeholder 5">
            <a:extLst>
              <a:ext uri="{FF2B5EF4-FFF2-40B4-BE49-F238E27FC236}">
                <a16:creationId xmlns:a16="http://schemas.microsoft.com/office/drawing/2014/main" id="{9816D42D-E142-9B3B-0467-D975C123B9A5}"/>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BO" sz="1200" b="0" i="0" u="none" strike="noStrike" kern="1200" cap="none" spc="0" baseline="0">
                <a:solidFill>
                  <a:srgbClr val="898989"/>
                </a:solidFill>
                <a:uFillTx/>
                <a:latin typeface="Calibri"/>
              </a:defRPr>
            </a:lvl1pPr>
          </a:lstStyle>
          <a:p>
            <a:pPr lvl="0"/>
            <a:fld id="{909FD77D-9AEB-40CD-A274-A15E8D378FCC}" type="slidenum">
              <a:t>‹#›</a:t>
            </a:fld>
            <a:endParaRPr lang="es-B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sf.io/34mq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sf.io/34mq9/" TargetMode="External"/><Relationship Id="rId2" Type="http://schemas.openxmlformats.org/officeDocument/2006/relationships/hyperlink" Target="http://dx.doi.org/10.1080/23273798.2016.119361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sf.io/34mq9/" TargetMode="External"/><Relationship Id="rId2" Type="http://schemas.openxmlformats.org/officeDocument/2006/relationships/hyperlink" Target="http://dx.doi.org/10.1080/23273798.2016.1193619"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CD1B-9173-5F6F-536C-194CD033FBD9}"/>
              </a:ext>
            </a:extLst>
          </p:cNvPr>
          <p:cNvSpPr txBox="1">
            <a:spLocks noGrp="1"/>
          </p:cNvSpPr>
          <p:nvPr>
            <p:ph type="ctrTitle"/>
          </p:nvPr>
        </p:nvSpPr>
        <p:spPr/>
        <p:txBody>
          <a:bodyPr/>
          <a:lstStyle/>
          <a:p>
            <a:pPr lvl="0"/>
            <a:r>
              <a:rPr lang="en-CA"/>
              <a:t>Statistics for linguists</a:t>
            </a:r>
            <a:endParaRPr lang="es-BO"/>
          </a:p>
        </p:txBody>
      </p:sp>
      <p:sp>
        <p:nvSpPr>
          <p:cNvPr id="3" name="Subtitle 2">
            <a:extLst>
              <a:ext uri="{FF2B5EF4-FFF2-40B4-BE49-F238E27FC236}">
                <a16:creationId xmlns:a16="http://schemas.microsoft.com/office/drawing/2014/main" id="{137DDFFA-9E96-47AD-119E-79C3B8396670}"/>
              </a:ext>
            </a:extLst>
          </p:cNvPr>
          <p:cNvSpPr txBox="1">
            <a:spLocks noGrp="1"/>
          </p:cNvSpPr>
          <p:nvPr>
            <p:ph type="subTitle" idx="1"/>
          </p:nvPr>
        </p:nvSpPr>
        <p:spPr/>
        <p:txBody>
          <a:bodyPr/>
          <a:lstStyle/>
          <a:p>
            <a:pPr lvl="0"/>
            <a:r>
              <a:rPr lang="en-CA"/>
              <a:t>2023-11-29</a:t>
            </a:r>
          </a:p>
          <a:p>
            <a:pPr lvl="0"/>
            <a:r>
              <a:rPr lang="en-CA"/>
              <a:t>Linear models, ANOVA, Chi-squared test</a:t>
            </a:r>
            <a:endParaRPr lang="es-B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9D2D-9EDF-57C0-ABE9-3EA1A7BD5C3E}"/>
              </a:ext>
            </a:extLst>
          </p:cNvPr>
          <p:cNvSpPr txBox="1">
            <a:spLocks noGrp="1"/>
          </p:cNvSpPr>
          <p:nvPr>
            <p:ph type="title"/>
          </p:nvPr>
        </p:nvSpPr>
        <p:spPr/>
        <p:txBody>
          <a:bodyPr/>
          <a:lstStyle/>
          <a:p>
            <a:pPr lvl="0"/>
            <a:r>
              <a:rPr lang="en-CA"/>
              <a:t>Regression model</a:t>
            </a:r>
            <a:endParaRPr lang="es-BO"/>
          </a:p>
        </p:txBody>
      </p:sp>
      <p:sp>
        <p:nvSpPr>
          <p:cNvPr id="3" name="Content Placeholder 2">
            <a:extLst>
              <a:ext uri="{FF2B5EF4-FFF2-40B4-BE49-F238E27FC236}">
                <a16:creationId xmlns:a16="http://schemas.microsoft.com/office/drawing/2014/main" id="{0C465AFF-2D2E-21A9-DDFC-2DC7EEA61FBA}"/>
              </a:ext>
            </a:extLst>
          </p:cNvPr>
          <p:cNvSpPr txBox="1">
            <a:spLocks noGrp="1"/>
          </p:cNvSpPr>
          <p:nvPr>
            <p:ph idx="1"/>
          </p:nvPr>
        </p:nvSpPr>
        <p:spPr/>
        <p:txBody>
          <a:bodyPr/>
          <a:lstStyle/>
          <a:p>
            <a:pPr lvl="0"/>
            <a:r>
              <a:rPr lang="en-CA" b="1"/>
              <a:t>Null model</a:t>
            </a:r>
            <a:r>
              <a:rPr lang="en-CA"/>
              <a:t>: For Response latencies – you can develop a ‘model’ of response latencies based </a:t>
            </a:r>
            <a:r>
              <a:rPr lang="en-CA" i="1"/>
              <a:t>only </a:t>
            </a:r>
            <a:r>
              <a:rPr lang="en-CA"/>
              <a:t>on response latencies – it just says “assume the mean”</a:t>
            </a:r>
          </a:p>
          <a:p>
            <a:pPr lvl="0"/>
            <a:endParaRPr lang="en-CA"/>
          </a:p>
          <a:p>
            <a:pPr lvl="0"/>
            <a:r>
              <a:rPr lang="en-CA" b="1"/>
              <a:t>Regression model</a:t>
            </a:r>
            <a:r>
              <a:rPr lang="en-CA"/>
              <a:t>: Or you can develop a model of response latencies based on the length of words – this model says “assume a response latency </a:t>
            </a:r>
            <a:r>
              <a:rPr lang="en-CA" i="1"/>
              <a:t>i </a:t>
            </a:r>
            <a:r>
              <a:rPr lang="en-CA"/>
              <a:t>for a given length of word </a:t>
            </a:r>
            <a:r>
              <a:rPr lang="en-CA" i="1"/>
              <a:t>j </a:t>
            </a:r>
            <a:r>
              <a:rPr lang="en-CA"/>
              <a:t>according to the following line”</a:t>
            </a:r>
          </a:p>
          <a:p>
            <a:pPr lvl="0"/>
            <a:endParaRPr lang="en-CA"/>
          </a:p>
          <a:p>
            <a:pPr lvl="0"/>
            <a:r>
              <a:rPr lang="en-CA"/>
              <a:t>Your statistics are asking which one is better</a:t>
            </a:r>
            <a:endParaRPr lang="es-B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DBC119BC-CBD5-4A23-E61F-80BD70DA5E31}"/>
              </a:ext>
            </a:extLst>
          </p:cNvPr>
          <p:cNvPicPr>
            <a:picLocks noChangeAspect="1"/>
          </p:cNvPicPr>
          <p:nvPr/>
        </p:nvPicPr>
        <p:blipFill>
          <a:blip r:embed="rId2"/>
          <a:stretch>
            <a:fillRect/>
          </a:stretch>
        </p:blipFill>
        <p:spPr>
          <a:xfrm>
            <a:off x="1549761" y="569762"/>
            <a:ext cx="7298512" cy="5718474"/>
          </a:xfrm>
          <a:prstGeom prst="rect">
            <a:avLst/>
          </a:prstGeom>
          <a:noFill/>
          <a:ln cap="flat">
            <a:noFill/>
          </a:ln>
        </p:spPr>
      </p:pic>
      <p:sp>
        <p:nvSpPr>
          <p:cNvPr id="3" name="TextBox 1">
            <a:extLst>
              <a:ext uri="{FF2B5EF4-FFF2-40B4-BE49-F238E27FC236}">
                <a16:creationId xmlns:a16="http://schemas.microsoft.com/office/drawing/2014/main" id="{7B369AF5-4E06-D1E9-E630-9FC3E6F20163}"/>
              </a:ext>
            </a:extLst>
          </p:cNvPr>
          <p:cNvSpPr txBox="1"/>
          <p:nvPr/>
        </p:nvSpPr>
        <p:spPr>
          <a:xfrm>
            <a:off x="1991535" y="250207"/>
            <a:ext cx="3567074"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1" i="0" u="none" strike="noStrike" kern="1200" cap="none" spc="0" baseline="0">
                <a:solidFill>
                  <a:srgbClr val="000000"/>
                </a:solidFill>
                <a:uFillTx/>
                <a:latin typeface="Calibri"/>
              </a:rPr>
              <a:t>Null model </a:t>
            </a:r>
            <a:r>
              <a:rPr lang="en-CA" sz="1800" b="0" i="0" u="none" strike="noStrike" kern="1200" cap="none" spc="0" baseline="0">
                <a:solidFill>
                  <a:srgbClr val="000000"/>
                </a:solidFill>
                <a:uFillTx/>
                <a:latin typeface="Calibri"/>
              </a:rPr>
              <a:t>– just add a horizontal line through y datapoints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corresponds to the mean of </a:t>
            </a:r>
            <a:r>
              <a:rPr lang="en-CA" sz="1800" b="0" i="1" u="none" strike="noStrike" kern="1200" cap="none" spc="0" baseline="0">
                <a:solidFill>
                  <a:srgbClr val="000000"/>
                </a:solidFill>
                <a:uFillTx/>
                <a:latin typeface="Calibri"/>
              </a:rPr>
              <a:t>y </a:t>
            </a:r>
            <a:r>
              <a:rPr lang="en-CA" sz="1800" b="0" i="0" u="none" strike="noStrike" kern="1200" cap="none" spc="0" baseline="0">
                <a:solidFill>
                  <a:srgbClr val="000000"/>
                </a:solidFill>
                <a:uFillTx/>
                <a:latin typeface="Calibri"/>
              </a:rPr>
              <a:t>and makes no reference to </a:t>
            </a:r>
            <a:r>
              <a:rPr lang="en-CA" sz="1800" b="0" i="1" u="none" strike="noStrike" kern="1200" cap="none" spc="0" baseline="0">
                <a:solidFill>
                  <a:srgbClr val="000000"/>
                </a:solidFill>
                <a:uFillTx/>
                <a:latin typeface="Calibri"/>
              </a:rPr>
              <a:t>x</a:t>
            </a:r>
            <a:r>
              <a:rPr lang="en-CA" sz="1800" b="0" i="0" u="none" strike="noStrike" kern="1200" cap="none" spc="0" baseline="0">
                <a:solidFill>
                  <a:srgbClr val="000000"/>
                </a:solidFill>
                <a:uFillTx/>
                <a:latin typeface="Calibri"/>
              </a:rPr>
              <a:t> </a:t>
            </a:r>
            <a:endParaRPr lang="es-BO" sz="1800" b="0" i="0" u="none" strike="noStrike" kern="1200" cap="none" spc="0" baseline="0">
              <a:solidFill>
                <a:srgbClr val="000000"/>
              </a:solidFill>
              <a:uFillTx/>
              <a:latin typeface="Calibri"/>
            </a:endParaRPr>
          </a:p>
        </p:txBody>
      </p:sp>
      <p:sp>
        <p:nvSpPr>
          <p:cNvPr id="4" name="TextBox 2">
            <a:extLst>
              <a:ext uri="{FF2B5EF4-FFF2-40B4-BE49-F238E27FC236}">
                <a16:creationId xmlns:a16="http://schemas.microsoft.com/office/drawing/2014/main" id="{9B6A1F57-9E22-600F-EE5C-31C3BF39753F}"/>
              </a:ext>
            </a:extLst>
          </p:cNvPr>
          <p:cNvSpPr txBox="1"/>
          <p:nvPr/>
        </p:nvSpPr>
        <p:spPr>
          <a:xfrm>
            <a:off x="6096003" y="307210"/>
            <a:ext cx="3194044"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1" i="0" u="none" strike="noStrike" kern="1200" cap="none" spc="0" baseline="0">
                <a:solidFill>
                  <a:srgbClr val="000000"/>
                </a:solidFill>
                <a:uFillTx/>
                <a:latin typeface="Calibri"/>
              </a:rPr>
              <a:t>Regression model (linear model): </a:t>
            </a:r>
            <a:r>
              <a:rPr lang="en-CA" sz="1800" b="0" i="0" u="none" strike="noStrike" kern="1200" cap="none" spc="0" baseline="0">
                <a:solidFill>
                  <a:srgbClr val="000000"/>
                </a:solidFill>
                <a:uFillTx/>
                <a:latin typeface="Calibri"/>
              </a:rPr>
              <a:t>add a line that corresponds to y changing as x changes: x informs </a:t>
            </a:r>
            <a:r>
              <a:rPr lang="en-CA" sz="1800" b="0" i="1" u="none" strike="noStrike" kern="1200" cap="none" spc="0" baseline="0">
                <a:solidFill>
                  <a:srgbClr val="000000"/>
                </a:solidFill>
                <a:uFillTx/>
                <a:latin typeface="Calibri"/>
              </a:rPr>
              <a:t>y</a:t>
            </a:r>
            <a:endParaRPr lang="es-BO" sz="1800" b="0" i="0" u="none" strike="noStrike" kern="1200" cap="none" spc="0" baseline="0">
              <a:solidFill>
                <a:srgbClr val="000000"/>
              </a:solidFill>
              <a:uFillTx/>
              <a:latin typeface="Calibri"/>
            </a:endParaRPr>
          </a:p>
        </p:txBody>
      </p:sp>
      <p:sp>
        <p:nvSpPr>
          <p:cNvPr id="5" name="Arrow: Curved Right 4">
            <a:extLst>
              <a:ext uri="{FF2B5EF4-FFF2-40B4-BE49-F238E27FC236}">
                <a16:creationId xmlns:a16="http://schemas.microsoft.com/office/drawing/2014/main" id="{27594CDB-24FE-A114-57F7-38986AB20091}"/>
              </a:ext>
            </a:extLst>
          </p:cNvPr>
          <p:cNvSpPr/>
          <p:nvPr/>
        </p:nvSpPr>
        <p:spPr>
          <a:xfrm>
            <a:off x="954276" y="774917"/>
            <a:ext cx="774917" cy="1503337"/>
          </a:xfrm>
          <a:custGeom>
            <a:avLst/>
            <a:gdLst>
              <a:gd name="f0" fmla="val 10800000"/>
              <a:gd name="f1" fmla="val 5400000"/>
              <a:gd name="f2" fmla="val 16200000"/>
              <a:gd name="f3" fmla="val 180"/>
              <a:gd name="f4" fmla="val w"/>
              <a:gd name="f5" fmla="val h"/>
              <a:gd name="f6" fmla="val ss"/>
              <a:gd name="f7" fmla="val 0"/>
              <a:gd name="f8" fmla="*/ 5419351 1 1725033"/>
              <a:gd name="f9" fmla="val 25000"/>
              <a:gd name="f10" fmla="val 50000"/>
              <a:gd name="f11" fmla="+- 0 0 -270"/>
              <a:gd name="f12" fmla="+- 0 0 -180"/>
              <a:gd name="f13" fmla="+- 0 0 -90"/>
              <a:gd name="f14" fmla="abs f4"/>
              <a:gd name="f15" fmla="abs f5"/>
              <a:gd name="f16" fmla="abs f6"/>
              <a:gd name="f17" fmla="*/ f11 f0 1"/>
              <a:gd name="f18" fmla="*/ f12 f0 1"/>
              <a:gd name="f19" fmla="*/ f13 f0 1"/>
              <a:gd name="f20" fmla="?: f14 f4 1"/>
              <a:gd name="f21" fmla="?: f15 f5 1"/>
              <a:gd name="f22" fmla="?: f16 f6 1"/>
              <a:gd name="f23" fmla="*/ f17 1 f3"/>
              <a:gd name="f24" fmla="*/ f18 1 f3"/>
              <a:gd name="f25" fmla="*/ f19 1 f3"/>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7 f33 1"/>
              <a:gd name="f39" fmla="+- f37 0 f7"/>
              <a:gd name="f40" fmla="+- f36 0 f7"/>
              <a:gd name="f41" fmla="*/ f36 f33 1"/>
              <a:gd name="f42" fmla="*/ f37 f33 1"/>
              <a:gd name="f43" fmla="*/ f39 1 2"/>
              <a:gd name="f44" fmla="min f40 f39"/>
              <a:gd name="f45" fmla="*/ f40 f40 1"/>
              <a:gd name="f46" fmla="*/ f40 f33 1"/>
              <a:gd name="f47" fmla="*/ f44 f9 1"/>
              <a:gd name="f48" fmla="*/ f44 f10 1"/>
              <a:gd name="f49" fmla="*/ f47 1 100000"/>
              <a:gd name="f50" fmla="*/ f48 1 100000"/>
              <a:gd name="f51" fmla="+- f49 f50 0"/>
              <a:gd name="f52" fmla="*/ f49 f49 1"/>
              <a:gd name="f53" fmla="+- f50 0 f49"/>
              <a:gd name="f54" fmla="*/ f50 1 2"/>
              <a:gd name="f55" fmla="+- f36 0 f49"/>
              <a:gd name="f56" fmla="+- 0 0 f49"/>
              <a:gd name="f57" fmla="*/ f49 1 2"/>
              <a:gd name="f58" fmla="*/ f49 f33 1"/>
              <a:gd name="f59" fmla="*/ f51 1 4"/>
              <a:gd name="f60" fmla="+- f45 0 f52"/>
              <a:gd name="f61" fmla="*/ f53 1 2"/>
              <a:gd name="f62" fmla="+- f37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40"/>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40 1"/>
              <a:gd name="f90" fmla="at2 f64 f86"/>
              <a:gd name="f91" fmla="*/ f84 f33 1"/>
              <a:gd name="f92" fmla="*/ f85 f33 1"/>
              <a:gd name="f93" fmla="+- f90 f1 0"/>
              <a:gd name="f94" fmla="*/ f89 1 f71"/>
              <a:gd name="f95" fmla="*/ f93 f8 1"/>
              <a:gd name="f96" fmla="+- 0 0 f94"/>
              <a:gd name="f97" fmla="*/ f95 1 f0"/>
              <a:gd name="f98" fmla="+- 0 0 f96"/>
              <a:gd name="f99" fmla="+- 0 0 f97"/>
              <a:gd name="f100" fmla="at2 f98 f69"/>
              <a:gd name="f101" fmla="val f99"/>
              <a:gd name="f102" fmla="+- f100 f1 0"/>
              <a:gd name="f103" fmla="+- 0 0 f101"/>
              <a:gd name="f104" fmla="*/ f102 f8 1"/>
              <a:gd name="f105" fmla="*/ f103 f0 1"/>
              <a:gd name="f106" fmla="*/ f104 1 f0"/>
              <a:gd name="f107" fmla="*/ f105 1 f8"/>
              <a:gd name="f108" fmla="+- 0 0 f106"/>
              <a:gd name="f109" fmla="+- f107 0 f1"/>
              <a:gd name="f110" fmla="val f108"/>
              <a:gd name="f111" fmla="+- 0 0 f110"/>
              <a:gd name="f112" fmla="+- f0 0 f109"/>
              <a:gd name="f113" fmla="+- 0 0 f109"/>
              <a:gd name="f114" fmla="*/ f111 f0 1"/>
              <a:gd name="f115" fmla="*/ f114 1 f8"/>
              <a:gd name="f116" fmla="+- f115 0 f1"/>
              <a:gd name="f117" fmla="+- f116 0 f1"/>
              <a:gd name="f118" fmla="+- f1 f116 0"/>
              <a:gd name="f119" fmla="+- f0 0 f116"/>
            </a:gdLst>
            <a:ahLst/>
            <a:cxnLst>
              <a:cxn ang="3cd4">
                <a:pos x="hc" y="t"/>
              </a:cxn>
              <a:cxn ang="0">
                <a:pos x="r" y="vc"/>
              </a:cxn>
              <a:cxn ang="cd4">
                <a:pos x="hc" y="b"/>
              </a:cxn>
              <a:cxn ang="cd2">
                <a:pos x="l" y="vc"/>
              </a:cxn>
              <a:cxn ang="f30">
                <a:pos x="f38" y="f88"/>
              </a:cxn>
              <a:cxn ang="f31">
                <a:pos x="f65" y="f92"/>
              </a:cxn>
              <a:cxn ang="f32">
                <a:pos x="f41" y="f70"/>
              </a:cxn>
              <a:cxn ang="f32">
                <a:pos x="f65" y="f91"/>
              </a:cxn>
              <a:cxn ang="f32">
                <a:pos x="f41" y="f66"/>
              </a:cxn>
            </a:cxnLst>
            <a:rect l="f38" t="f38" r="f41" b="f42"/>
            <a:pathLst>
              <a:path stroke="0">
                <a:moveTo>
                  <a:pt x="f38" y="f74"/>
                </a:moveTo>
                <a:arcTo wR="f46" hR="f74" stAng="f0" swAng="f113"/>
                <a:lnTo>
                  <a:pt x="f65" y="f91"/>
                </a:lnTo>
                <a:lnTo>
                  <a:pt x="f41" y="f70"/>
                </a:lnTo>
                <a:lnTo>
                  <a:pt x="f65" y="f92"/>
                </a:lnTo>
                <a:lnTo>
                  <a:pt x="f65" y="f87"/>
                </a:lnTo>
                <a:arcTo wR="f46" hR="f74" stAng="f112" swAng="f109"/>
                <a:close/>
              </a:path>
              <a:path stroke="0">
                <a:moveTo>
                  <a:pt x="f41" y="f58"/>
                </a:moveTo>
                <a:arcTo wR="f46" hR="f74" stAng="f2" swAng="f117"/>
                <a:arcTo wR="f46" hR="f74" stAng="f119" swAng="f118"/>
                <a:close/>
              </a:path>
              <a:path fill="none">
                <a:moveTo>
                  <a:pt x="f38" y="f74"/>
                </a:moveTo>
                <a:arcTo wR="f46" hR="f74" stAng="f0" swAng="f113"/>
                <a:lnTo>
                  <a:pt x="f65" y="f91"/>
                </a:lnTo>
                <a:lnTo>
                  <a:pt x="f41" y="f70"/>
                </a:lnTo>
                <a:lnTo>
                  <a:pt x="f65" y="f92"/>
                </a:lnTo>
                <a:lnTo>
                  <a:pt x="f65" y="f87"/>
                </a:lnTo>
                <a:arcTo wR="f46" hR="f74" stAng="f112" swAng="f109"/>
                <a:lnTo>
                  <a:pt x="f38" y="f74"/>
                </a:lnTo>
                <a:arcTo wR="f46" hR="f74" stAng="f0" swAng="f1"/>
                <a:lnTo>
                  <a:pt x="f41" y="f58"/>
                </a:lnTo>
                <a:arcTo wR="f46" hR="f74" stAng="f2" swAng="f117"/>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6" name="Arrow: Curved Right 5">
            <a:extLst>
              <a:ext uri="{FF2B5EF4-FFF2-40B4-BE49-F238E27FC236}">
                <a16:creationId xmlns:a16="http://schemas.microsoft.com/office/drawing/2014/main" id="{A7D951F3-0646-88FD-3B9B-059B68397245}"/>
              </a:ext>
            </a:extLst>
          </p:cNvPr>
          <p:cNvSpPr/>
          <p:nvPr/>
        </p:nvSpPr>
        <p:spPr>
          <a:xfrm flipH="1">
            <a:off x="9038917" y="569762"/>
            <a:ext cx="809682" cy="1503337"/>
          </a:xfrm>
          <a:custGeom>
            <a:avLst/>
            <a:gdLst>
              <a:gd name="f0" fmla="val 10800000"/>
              <a:gd name="f1" fmla="val 5400000"/>
              <a:gd name="f2" fmla="val 16200000"/>
              <a:gd name="f3" fmla="val 180"/>
              <a:gd name="f4" fmla="val w"/>
              <a:gd name="f5" fmla="val h"/>
              <a:gd name="f6" fmla="val ss"/>
              <a:gd name="f7" fmla="val 0"/>
              <a:gd name="f8" fmla="*/ 5419351 1 1725033"/>
              <a:gd name="f9" fmla="val 25000"/>
              <a:gd name="f10" fmla="val 50000"/>
              <a:gd name="f11" fmla="+- 0 0 -270"/>
              <a:gd name="f12" fmla="+- 0 0 -180"/>
              <a:gd name="f13" fmla="+- 0 0 -90"/>
              <a:gd name="f14" fmla="abs f4"/>
              <a:gd name="f15" fmla="abs f5"/>
              <a:gd name="f16" fmla="abs f6"/>
              <a:gd name="f17" fmla="*/ f11 f0 1"/>
              <a:gd name="f18" fmla="*/ f12 f0 1"/>
              <a:gd name="f19" fmla="*/ f13 f0 1"/>
              <a:gd name="f20" fmla="?: f14 f4 1"/>
              <a:gd name="f21" fmla="?: f15 f5 1"/>
              <a:gd name="f22" fmla="?: f16 f6 1"/>
              <a:gd name="f23" fmla="*/ f17 1 f3"/>
              <a:gd name="f24" fmla="*/ f18 1 f3"/>
              <a:gd name="f25" fmla="*/ f19 1 f3"/>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7 f33 1"/>
              <a:gd name="f39" fmla="+- f37 0 f7"/>
              <a:gd name="f40" fmla="+- f36 0 f7"/>
              <a:gd name="f41" fmla="*/ f36 f33 1"/>
              <a:gd name="f42" fmla="*/ f37 f33 1"/>
              <a:gd name="f43" fmla="*/ f39 1 2"/>
              <a:gd name="f44" fmla="min f40 f39"/>
              <a:gd name="f45" fmla="*/ f40 f40 1"/>
              <a:gd name="f46" fmla="*/ f40 f33 1"/>
              <a:gd name="f47" fmla="*/ f44 f9 1"/>
              <a:gd name="f48" fmla="*/ f44 f10 1"/>
              <a:gd name="f49" fmla="*/ f47 1 100000"/>
              <a:gd name="f50" fmla="*/ f48 1 100000"/>
              <a:gd name="f51" fmla="+- f49 f50 0"/>
              <a:gd name="f52" fmla="*/ f49 f49 1"/>
              <a:gd name="f53" fmla="+- f50 0 f49"/>
              <a:gd name="f54" fmla="*/ f50 1 2"/>
              <a:gd name="f55" fmla="+- f36 0 f49"/>
              <a:gd name="f56" fmla="+- 0 0 f49"/>
              <a:gd name="f57" fmla="*/ f49 1 2"/>
              <a:gd name="f58" fmla="*/ f49 f33 1"/>
              <a:gd name="f59" fmla="*/ f51 1 4"/>
              <a:gd name="f60" fmla="+- f45 0 f52"/>
              <a:gd name="f61" fmla="*/ f53 1 2"/>
              <a:gd name="f62" fmla="+- f37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40"/>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40 1"/>
              <a:gd name="f90" fmla="at2 f64 f86"/>
              <a:gd name="f91" fmla="*/ f84 f33 1"/>
              <a:gd name="f92" fmla="*/ f85 f33 1"/>
              <a:gd name="f93" fmla="+- f90 f1 0"/>
              <a:gd name="f94" fmla="*/ f89 1 f71"/>
              <a:gd name="f95" fmla="*/ f93 f8 1"/>
              <a:gd name="f96" fmla="+- 0 0 f94"/>
              <a:gd name="f97" fmla="*/ f95 1 f0"/>
              <a:gd name="f98" fmla="+- 0 0 f96"/>
              <a:gd name="f99" fmla="+- 0 0 f97"/>
              <a:gd name="f100" fmla="at2 f98 f69"/>
              <a:gd name="f101" fmla="val f99"/>
              <a:gd name="f102" fmla="+- f100 f1 0"/>
              <a:gd name="f103" fmla="+- 0 0 f101"/>
              <a:gd name="f104" fmla="*/ f102 f8 1"/>
              <a:gd name="f105" fmla="*/ f103 f0 1"/>
              <a:gd name="f106" fmla="*/ f104 1 f0"/>
              <a:gd name="f107" fmla="*/ f105 1 f8"/>
              <a:gd name="f108" fmla="+- 0 0 f106"/>
              <a:gd name="f109" fmla="+- f107 0 f1"/>
              <a:gd name="f110" fmla="val f108"/>
              <a:gd name="f111" fmla="+- 0 0 f110"/>
              <a:gd name="f112" fmla="+- f0 0 f109"/>
              <a:gd name="f113" fmla="+- 0 0 f109"/>
              <a:gd name="f114" fmla="*/ f111 f0 1"/>
              <a:gd name="f115" fmla="*/ f114 1 f8"/>
              <a:gd name="f116" fmla="+- f115 0 f1"/>
              <a:gd name="f117" fmla="+- f116 0 f1"/>
              <a:gd name="f118" fmla="+- f1 f116 0"/>
              <a:gd name="f119" fmla="+- f0 0 f116"/>
            </a:gdLst>
            <a:ahLst/>
            <a:cxnLst>
              <a:cxn ang="3cd4">
                <a:pos x="hc" y="t"/>
              </a:cxn>
              <a:cxn ang="0">
                <a:pos x="r" y="vc"/>
              </a:cxn>
              <a:cxn ang="cd4">
                <a:pos x="hc" y="b"/>
              </a:cxn>
              <a:cxn ang="cd2">
                <a:pos x="l" y="vc"/>
              </a:cxn>
              <a:cxn ang="f30">
                <a:pos x="f38" y="f88"/>
              </a:cxn>
              <a:cxn ang="f31">
                <a:pos x="f65" y="f92"/>
              </a:cxn>
              <a:cxn ang="f32">
                <a:pos x="f41" y="f70"/>
              </a:cxn>
              <a:cxn ang="f32">
                <a:pos x="f65" y="f91"/>
              </a:cxn>
              <a:cxn ang="f32">
                <a:pos x="f41" y="f66"/>
              </a:cxn>
            </a:cxnLst>
            <a:rect l="f38" t="f38" r="f41" b="f42"/>
            <a:pathLst>
              <a:path stroke="0">
                <a:moveTo>
                  <a:pt x="f38" y="f74"/>
                </a:moveTo>
                <a:arcTo wR="f46" hR="f74" stAng="f0" swAng="f113"/>
                <a:lnTo>
                  <a:pt x="f65" y="f91"/>
                </a:lnTo>
                <a:lnTo>
                  <a:pt x="f41" y="f70"/>
                </a:lnTo>
                <a:lnTo>
                  <a:pt x="f65" y="f92"/>
                </a:lnTo>
                <a:lnTo>
                  <a:pt x="f65" y="f87"/>
                </a:lnTo>
                <a:arcTo wR="f46" hR="f74" stAng="f112" swAng="f109"/>
                <a:close/>
              </a:path>
              <a:path stroke="0">
                <a:moveTo>
                  <a:pt x="f41" y="f58"/>
                </a:moveTo>
                <a:arcTo wR="f46" hR="f74" stAng="f2" swAng="f117"/>
                <a:arcTo wR="f46" hR="f74" stAng="f119" swAng="f118"/>
                <a:close/>
              </a:path>
              <a:path fill="none">
                <a:moveTo>
                  <a:pt x="f38" y="f74"/>
                </a:moveTo>
                <a:arcTo wR="f46" hR="f74" stAng="f0" swAng="f113"/>
                <a:lnTo>
                  <a:pt x="f65" y="f91"/>
                </a:lnTo>
                <a:lnTo>
                  <a:pt x="f41" y="f70"/>
                </a:lnTo>
                <a:lnTo>
                  <a:pt x="f65" y="f92"/>
                </a:lnTo>
                <a:lnTo>
                  <a:pt x="f65" y="f87"/>
                </a:lnTo>
                <a:arcTo wR="f46" hR="f74" stAng="f112" swAng="f109"/>
                <a:lnTo>
                  <a:pt x="f38" y="f74"/>
                </a:lnTo>
                <a:arcTo wR="f46" hR="f74" stAng="f0" swAng="f1"/>
                <a:lnTo>
                  <a:pt x="f41" y="f58"/>
                </a:lnTo>
                <a:arcTo wR="f46" hR="f74" stAng="f2" swAng="f117"/>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7" name="TextBox 7">
            <a:extLst>
              <a:ext uri="{FF2B5EF4-FFF2-40B4-BE49-F238E27FC236}">
                <a16:creationId xmlns:a16="http://schemas.microsoft.com/office/drawing/2014/main" id="{BF82F9E1-1753-EBC5-B13B-BE341627CD3E}"/>
              </a:ext>
            </a:extLst>
          </p:cNvPr>
          <p:cNvSpPr txBox="1"/>
          <p:nvPr/>
        </p:nvSpPr>
        <p:spPr>
          <a:xfrm>
            <a:off x="1473628" y="6127229"/>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DAF43E08-80D3-7AEC-7286-6101C7A9003D}"/>
              </a:ext>
            </a:extLst>
          </p:cNvPr>
          <p:cNvPicPr>
            <a:picLocks noChangeAspect="1"/>
          </p:cNvPicPr>
          <p:nvPr/>
        </p:nvPicPr>
        <p:blipFill>
          <a:blip r:embed="rId2"/>
          <a:stretch>
            <a:fillRect/>
          </a:stretch>
        </p:blipFill>
        <p:spPr>
          <a:xfrm>
            <a:off x="1549761" y="569762"/>
            <a:ext cx="7298512" cy="5718474"/>
          </a:xfrm>
          <a:prstGeom prst="rect">
            <a:avLst/>
          </a:prstGeom>
          <a:noFill/>
          <a:ln cap="flat">
            <a:noFill/>
          </a:ln>
        </p:spPr>
      </p:pic>
      <p:sp>
        <p:nvSpPr>
          <p:cNvPr id="3" name="Arrow: Curved Right 4">
            <a:extLst>
              <a:ext uri="{FF2B5EF4-FFF2-40B4-BE49-F238E27FC236}">
                <a16:creationId xmlns:a16="http://schemas.microsoft.com/office/drawing/2014/main" id="{075832D4-201C-47AF-4F76-F687CEB9DE01}"/>
              </a:ext>
            </a:extLst>
          </p:cNvPr>
          <p:cNvSpPr/>
          <p:nvPr/>
        </p:nvSpPr>
        <p:spPr>
          <a:xfrm>
            <a:off x="954276" y="774917"/>
            <a:ext cx="774917" cy="1503337"/>
          </a:xfrm>
          <a:custGeom>
            <a:avLst/>
            <a:gdLst>
              <a:gd name="f0" fmla="val 10800000"/>
              <a:gd name="f1" fmla="val 5400000"/>
              <a:gd name="f2" fmla="val 16200000"/>
              <a:gd name="f3" fmla="val 180"/>
              <a:gd name="f4" fmla="val w"/>
              <a:gd name="f5" fmla="val h"/>
              <a:gd name="f6" fmla="val ss"/>
              <a:gd name="f7" fmla="val 0"/>
              <a:gd name="f8" fmla="*/ 5419351 1 1725033"/>
              <a:gd name="f9" fmla="val 25000"/>
              <a:gd name="f10" fmla="val 50000"/>
              <a:gd name="f11" fmla="+- 0 0 -270"/>
              <a:gd name="f12" fmla="+- 0 0 -180"/>
              <a:gd name="f13" fmla="+- 0 0 -90"/>
              <a:gd name="f14" fmla="abs f4"/>
              <a:gd name="f15" fmla="abs f5"/>
              <a:gd name="f16" fmla="abs f6"/>
              <a:gd name="f17" fmla="*/ f11 f0 1"/>
              <a:gd name="f18" fmla="*/ f12 f0 1"/>
              <a:gd name="f19" fmla="*/ f13 f0 1"/>
              <a:gd name="f20" fmla="?: f14 f4 1"/>
              <a:gd name="f21" fmla="?: f15 f5 1"/>
              <a:gd name="f22" fmla="?: f16 f6 1"/>
              <a:gd name="f23" fmla="*/ f17 1 f3"/>
              <a:gd name="f24" fmla="*/ f18 1 f3"/>
              <a:gd name="f25" fmla="*/ f19 1 f3"/>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7 f33 1"/>
              <a:gd name="f39" fmla="+- f37 0 f7"/>
              <a:gd name="f40" fmla="+- f36 0 f7"/>
              <a:gd name="f41" fmla="*/ f36 f33 1"/>
              <a:gd name="f42" fmla="*/ f37 f33 1"/>
              <a:gd name="f43" fmla="*/ f39 1 2"/>
              <a:gd name="f44" fmla="min f40 f39"/>
              <a:gd name="f45" fmla="*/ f40 f40 1"/>
              <a:gd name="f46" fmla="*/ f40 f33 1"/>
              <a:gd name="f47" fmla="*/ f44 f9 1"/>
              <a:gd name="f48" fmla="*/ f44 f10 1"/>
              <a:gd name="f49" fmla="*/ f47 1 100000"/>
              <a:gd name="f50" fmla="*/ f48 1 100000"/>
              <a:gd name="f51" fmla="+- f49 f50 0"/>
              <a:gd name="f52" fmla="*/ f49 f49 1"/>
              <a:gd name="f53" fmla="+- f50 0 f49"/>
              <a:gd name="f54" fmla="*/ f50 1 2"/>
              <a:gd name="f55" fmla="+- f36 0 f49"/>
              <a:gd name="f56" fmla="+- 0 0 f49"/>
              <a:gd name="f57" fmla="*/ f49 1 2"/>
              <a:gd name="f58" fmla="*/ f49 f33 1"/>
              <a:gd name="f59" fmla="*/ f51 1 4"/>
              <a:gd name="f60" fmla="+- f45 0 f52"/>
              <a:gd name="f61" fmla="*/ f53 1 2"/>
              <a:gd name="f62" fmla="+- f37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40"/>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40 1"/>
              <a:gd name="f90" fmla="at2 f64 f86"/>
              <a:gd name="f91" fmla="*/ f84 f33 1"/>
              <a:gd name="f92" fmla="*/ f85 f33 1"/>
              <a:gd name="f93" fmla="+- f90 f1 0"/>
              <a:gd name="f94" fmla="*/ f89 1 f71"/>
              <a:gd name="f95" fmla="*/ f93 f8 1"/>
              <a:gd name="f96" fmla="+- 0 0 f94"/>
              <a:gd name="f97" fmla="*/ f95 1 f0"/>
              <a:gd name="f98" fmla="+- 0 0 f96"/>
              <a:gd name="f99" fmla="+- 0 0 f97"/>
              <a:gd name="f100" fmla="at2 f98 f69"/>
              <a:gd name="f101" fmla="val f99"/>
              <a:gd name="f102" fmla="+- f100 f1 0"/>
              <a:gd name="f103" fmla="+- 0 0 f101"/>
              <a:gd name="f104" fmla="*/ f102 f8 1"/>
              <a:gd name="f105" fmla="*/ f103 f0 1"/>
              <a:gd name="f106" fmla="*/ f104 1 f0"/>
              <a:gd name="f107" fmla="*/ f105 1 f8"/>
              <a:gd name="f108" fmla="+- 0 0 f106"/>
              <a:gd name="f109" fmla="+- f107 0 f1"/>
              <a:gd name="f110" fmla="val f108"/>
              <a:gd name="f111" fmla="+- 0 0 f110"/>
              <a:gd name="f112" fmla="+- f0 0 f109"/>
              <a:gd name="f113" fmla="+- 0 0 f109"/>
              <a:gd name="f114" fmla="*/ f111 f0 1"/>
              <a:gd name="f115" fmla="*/ f114 1 f8"/>
              <a:gd name="f116" fmla="+- f115 0 f1"/>
              <a:gd name="f117" fmla="+- f116 0 f1"/>
              <a:gd name="f118" fmla="+- f1 f116 0"/>
              <a:gd name="f119" fmla="+- f0 0 f116"/>
            </a:gdLst>
            <a:ahLst/>
            <a:cxnLst>
              <a:cxn ang="3cd4">
                <a:pos x="hc" y="t"/>
              </a:cxn>
              <a:cxn ang="0">
                <a:pos x="r" y="vc"/>
              </a:cxn>
              <a:cxn ang="cd4">
                <a:pos x="hc" y="b"/>
              </a:cxn>
              <a:cxn ang="cd2">
                <a:pos x="l" y="vc"/>
              </a:cxn>
              <a:cxn ang="f30">
                <a:pos x="f38" y="f88"/>
              </a:cxn>
              <a:cxn ang="f31">
                <a:pos x="f65" y="f92"/>
              </a:cxn>
              <a:cxn ang="f32">
                <a:pos x="f41" y="f70"/>
              </a:cxn>
              <a:cxn ang="f32">
                <a:pos x="f65" y="f91"/>
              </a:cxn>
              <a:cxn ang="f32">
                <a:pos x="f41" y="f66"/>
              </a:cxn>
            </a:cxnLst>
            <a:rect l="f38" t="f38" r="f41" b="f42"/>
            <a:pathLst>
              <a:path stroke="0">
                <a:moveTo>
                  <a:pt x="f38" y="f74"/>
                </a:moveTo>
                <a:arcTo wR="f46" hR="f74" stAng="f0" swAng="f113"/>
                <a:lnTo>
                  <a:pt x="f65" y="f91"/>
                </a:lnTo>
                <a:lnTo>
                  <a:pt x="f41" y="f70"/>
                </a:lnTo>
                <a:lnTo>
                  <a:pt x="f65" y="f92"/>
                </a:lnTo>
                <a:lnTo>
                  <a:pt x="f65" y="f87"/>
                </a:lnTo>
                <a:arcTo wR="f46" hR="f74" stAng="f112" swAng="f109"/>
                <a:close/>
              </a:path>
              <a:path stroke="0">
                <a:moveTo>
                  <a:pt x="f41" y="f58"/>
                </a:moveTo>
                <a:arcTo wR="f46" hR="f74" stAng="f2" swAng="f117"/>
                <a:arcTo wR="f46" hR="f74" stAng="f119" swAng="f118"/>
                <a:close/>
              </a:path>
              <a:path fill="none">
                <a:moveTo>
                  <a:pt x="f38" y="f74"/>
                </a:moveTo>
                <a:arcTo wR="f46" hR="f74" stAng="f0" swAng="f113"/>
                <a:lnTo>
                  <a:pt x="f65" y="f91"/>
                </a:lnTo>
                <a:lnTo>
                  <a:pt x="f41" y="f70"/>
                </a:lnTo>
                <a:lnTo>
                  <a:pt x="f65" y="f92"/>
                </a:lnTo>
                <a:lnTo>
                  <a:pt x="f65" y="f87"/>
                </a:lnTo>
                <a:arcTo wR="f46" hR="f74" stAng="f112" swAng="f109"/>
                <a:lnTo>
                  <a:pt x="f38" y="f74"/>
                </a:lnTo>
                <a:arcTo wR="f46" hR="f74" stAng="f0" swAng="f1"/>
                <a:lnTo>
                  <a:pt x="f41" y="f58"/>
                </a:lnTo>
                <a:arcTo wR="f46" hR="f74" stAng="f2" swAng="f117"/>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4" name="Arrow: Curved Right 5">
            <a:extLst>
              <a:ext uri="{FF2B5EF4-FFF2-40B4-BE49-F238E27FC236}">
                <a16:creationId xmlns:a16="http://schemas.microsoft.com/office/drawing/2014/main" id="{F56A3C20-F4C1-C4F3-E6CF-D08B3B59082D}"/>
              </a:ext>
            </a:extLst>
          </p:cNvPr>
          <p:cNvSpPr/>
          <p:nvPr/>
        </p:nvSpPr>
        <p:spPr>
          <a:xfrm flipH="1">
            <a:off x="9038917" y="569762"/>
            <a:ext cx="809682" cy="1503337"/>
          </a:xfrm>
          <a:custGeom>
            <a:avLst/>
            <a:gdLst>
              <a:gd name="f0" fmla="val 10800000"/>
              <a:gd name="f1" fmla="val 5400000"/>
              <a:gd name="f2" fmla="val 16200000"/>
              <a:gd name="f3" fmla="val 180"/>
              <a:gd name="f4" fmla="val w"/>
              <a:gd name="f5" fmla="val h"/>
              <a:gd name="f6" fmla="val ss"/>
              <a:gd name="f7" fmla="val 0"/>
              <a:gd name="f8" fmla="*/ 5419351 1 1725033"/>
              <a:gd name="f9" fmla="val 25000"/>
              <a:gd name="f10" fmla="val 50000"/>
              <a:gd name="f11" fmla="+- 0 0 -270"/>
              <a:gd name="f12" fmla="+- 0 0 -180"/>
              <a:gd name="f13" fmla="+- 0 0 -90"/>
              <a:gd name="f14" fmla="abs f4"/>
              <a:gd name="f15" fmla="abs f5"/>
              <a:gd name="f16" fmla="abs f6"/>
              <a:gd name="f17" fmla="*/ f11 f0 1"/>
              <a:gd name="f18" fmla="*/ f12 f0 1"/>
              <a:gd name="f19" fmla="*/ f13 f0 1"/>
              <a:gd name="f20" fmla="?: f14 f4 1"/>
              <a:gd name="f21" fmla="?: f15 f5 1"/>
              <a:gd name="f22" fmla="?: f16 f6 1"/>
              <a:gd name="f23" fmla="*/ f17 1 f3"/>
              <a:gd name="f24" fmla="*/ f18 1 f3"/>
              <a:gd name="f25" fmla="*/ f19 1 f3"/>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7 f33 1"/>
              <a:gd name="f39" fmla="+- f37 0 f7"/>
              <a:gd name="f40" fmla="+- f36 0 f7"/>
              <a:gd name="f41" fmla="*/ f36 f33 1"/>
              <a:gd name="f42" fmla="*/ f37 f33 1"/>
              <a:gd name="f43" fmla="*/ f39 1 2"/>
              <a:gd name="f44" fmla="min f40 f39"/>
              <a:gd name="f45" fmla="*/ f40 f40 1"/>
              <a:gd name="f46" fmla="*/ f40 f33 1"/>
              <a:gd name="f47" fmla="*/ f44 f9 1"/>
              <a:gd name="f48" fmla="*/ f44 f10 1"/>
              <a:gd name="f49" fmla="*/ f47 1 100000"/>
              <a:gd name="f50" fmla="*/ f48 1 100000"/>
              <a:gd name="f51" fmla="+- f49 f50 0"/>
              <a:gd name="f52" fmla="*/ f49 f49 1"/>
              <a:gd name="f53" fmla="+- f50 0 f49"/>
              <a:gd name="f54" fmla="*/ f50 1 2"/>
              <a:gd name="f55" fmla="+- f36 0 f49"/>
              <a:gd name="f56" fmla="+- 0 0 f49"/>
              <a:gd name="f57" fmla="*/ f49 1 2"/>
              <a:gd name="f58" fmla="*/ f49 f33 1"/>
              <a:gd name="f59" fmla="*/ f51 1 4"/>
              <a:gd name="f60" fmla="+- f45 0 f52"/>
              <a:gd name="f61" fmla="*/ f53 1 2"/>
              <a:gd name="f62" fmla="+- f37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40"/>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40 1"/>
              <a:gd name="f90" fmla="at2 f64 f86"/>
              <a:gd name="f91" fmla="*/ f84 f33 1"/>
              <a:gd name="f92" fmla="*/ f85 f33 1"/>
              <a:gd name="f93" fmla="+- f90 f1 0"/>
              <a:gd name="f94" fmla="*/ f89 1 f71"/>
              <a:gd name="f95" fmla="*/ f93 f8 1"/>
              <a:gd name="f96" fmla="+- 0 0 f94"/>
              <a:gd name="f97" fmla="*/ f95 1 f0"/>
              <a:gd name="f98" fmla="+- 0 0 f96"/>
              <a:gd name="f99" fmla="+- 0 0 f97"/>
              <a:gd name="f100" fmla="at2 f98 f69"/>
              <a:gd name="f101" fmla="val f99"/>
              <a:gd name="f102" fmla="+- f100 f1 0"/>
              <a:gd name="f103" fmla="+- 0 0 f101"/>
              <a:gd name="f104" fmla="*/ f102 f8 1"/>
              <a:gd name="f105" fmla="*/ f103 f0 1"/>
              <a:gd name="f106" fmla="*/ f104 1 f0"/>
              <a:gd name="f107" fmla="*/ f105 1 f8"/>
              <a:gd name="f108" fmla="+- 0 0 f106"/>
              <a:gd name="f109" fmla="+- f107 0 f1"/>
              <a:gd name="f110" fmla="val f108"/>
              <a:gd name="f111" fmla="+- 0 0 f110"/>
              <a:gd name="f112" fmla="+- f0 0 f109"/>
              <a:gd name="f113" fmla="+- 0 0 f109"/>
              <a:gd name="f114" fmla="*/ f111 f0 1"/>
              <a:gd name="f115" fmla="*/ f114 1 f8"/>
              <a:gd name="f116" fmla="+- f115 0 f1"/>
              <a:gd name="f117" fmla="+- f116 0 f1"/>
              <a:gd name="f118" fmla="+- f1 f116 0"/>
              <a:gd name="f119" fmla="+- f0 0 f116"/>
            </a:gdLst>
            <a:ahLst/>
            <a:cxnLst>
              <a:cxn ang="3cd4">
                <a:pos x="hc" y="t"/>
              </a:cxn>
              <a:cxn ang="0">
                <a:pos x="r" y="vc"/>
              </a:cxn>
              <a:cxn ang="cd4">
                <a:pos x="hc" y="b"/>
              </a:cxn>
              <a:cxn ang="cd2">
                <a:pos x="l" y="vc"/>
              </a:cxn>
              <a:cxn ang="f30">
                <a:pos x="f38" y="f88"/>
              </a:cxn>
              <a:cxn ang="f31">
                <a:pos x="f65" y="f92"/>
              </a:cxn>
              <a:cxn ang="f32">
                <a:pos x="f41" y="f70"/>
              </a:cxn>
              <a:cxn ang="f32">
                <a:pos x="f65" y="f91"/>
              </a:cxn>
              <a:cxn ang="f32">
                <a:pos x="f41" y="f66"/>
              </a:cxn>
            </a:cxnLst>
            <a:rect l="f38" t="f38" r="f41" b="f42"/>
            <a:pathLst>
              <a:path stroke="0">
                <a:moveTo>
                  <a:pt x="f38" y="f74"/>
                </a:moveTo>
                <a:arcTo wR="f46" hR="f74" stAng="f0" swAng="f113"/>
                <a:lnTo>
                  <a:pt x="f65" y="f91"/>
                </a:lnTo>
                <a:lnTo>
                  <a:pt x="f41" y="f70"/>
                </a:lnTo>
                <a:lnTo>
                  <a:pt x="f65" y="f92"/>
                </a:lnTo>
                <a:lnTo>
                  <a:pt x="f65" y="f87"/>
                </a:lnTo>
                <a:arcTo wR="f46" hR="f74" stAng="f112" swAng="f109"/>
                <a:close/>
              </a:path>
              <a:path stroke="0">
                <a:moveTo>
                  <a:pt x="f41" y="f58"/>
                </a:moveTo>
                <a:arcTo wR="f46" hR="f74" stAng="f2" swAng="f117"/>
                <a:arcTo wR="f46" hR="f74" stAng="f119" swAng="f118"/>
                <a:close/>
              </a:path>
              <a:path fill="none">
                <a:moveTo>
                  <a:pt x="f38" y="f74"/>
                </a:moveTo>
                <a:arcTo wR="f46" hR="f74" stAng="f0" swAng="f113"/>
                <a:lnTo>
                  <a:pt x="f65" y="f91"/>
                </a:lnTo>
                <a:lnTo>
                  <a:pt x="f41" y="f70"/>
                </a:lnTo>
                <a:lnTo>
                  <a:pt x="f65" y="f92"/>
                </a:lnTo>
                <a:lnTo>
                  <a:pt x="f65" y="f87"/>
                </a:lnTo>
                <a:arcTo wR="f46" hR="f74" stAng="f112" swAng="f109"/>
                <a:lnTo>
                  <a:pt x="f38" y="f74"/>
                </a:lnTo>
                <a:arcTo wR="f46" hR="f74" stAng="f0" swAng="f1"/>
                <a:lnTo>
                  <a:pt x="f41" y="f58"/>
                </a:lnTo>
                <a:arcTo wR="f46" hR="f74" stAng="f2" swAng="f117"/>
              </a:path>
            </a:pathLst>
          </a:custGeom>
          <a:solidFill>
            <a:srgbClr val="4472C4"/>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5" name="TextBox 6">
            <a:extLst>
              <a:ext uri="{FF2B5EF4-FFF2-40B4-BE49-F238E27FC236}">
                <a16:creationId xmlns:a16="http://schemas.microsoft.com/office/drawing/2014/main" id="{BFC239CD-41DC-AD38-C36B-2D4832D2BD11}"/>
              </a:ext>
            </a:extLst>
          </p:cNvPr>
          <p:cNvSpPr txBox="1"/>
          <p:nvPr/>
        </p:nvSpPr>
        <p:spPr>
          <a:xfrm>
            <a:off x="2053522" y="224722"/>
            <a:ext cx="6315559"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How do I test whether a y-variable only line (null) is better than an x predicts y linear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1" i="0" u="none" strike="noStrike" kern="1200" cap="none" spc="0" baseline="0">
                <a:solidFill>
                  <a:srgbClr val="FF0000"/>
                </a:solidFill>
                <a:uFillTx/>
                <a:latin typeface="Calibri"/>
              </a:rPr>
              <a:t>Add up all the residuals (distances from the means) and see if there is a big enough difference given your sample size.</a:t>
            </a:r>
            <a:endParaRPr lang="es-BO" sz="1800" b="1" i="0" u="none" strike="noStrike" kern="1200" cap="none" spc="0" baseline="0">
              <a:solidFill>
                <a:srgbClr val="FF0000"/>
              </a:solidFill>
              <a:uFillTx/>
              <a:latin typeface="Calibri"/>
            </a:endParaRPr>
          </a:p>
        </p:txBody>
      </p:sp>
      <p:sp>
        <p:nvSpPr>
          <p:cNvPr id="6" name="TextBox 8">
            <a:extLst>
              <a:ext uri="{FF2B5EF4-FFF2-40B4-BE49-F238E27FC236}">
                <a16:creationId xmlns:a16="http://schemas.microsoft.com/office/drawing/2014/main" id="{5DF7F243-A5A5-66DB-AC68-76D59C833374}"/>
              </a:ext>
            </a:extLst>
          </p:cNvPr>
          <p:cNvSpPr txBox="1"/>
          <p:nvPr/>
        </p:nvSpPr>
        <p:spPr>
          <a:xfrm>
            <a:off x="1473628" y="6127229"/>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607A-A58F-853D-3BCE-D0BF74E1243E}"/>
              </a:ext>
            </a:extLst>
          </p:cNvPr>
          <p:cNvSpPr txBox="1">
            <a:spLocks noGrp="1"/>
          </p:cNvSpPr>
          <p:nvPr>
            <p:ph type="title"/>
          </p:nvPr>
        </p:nvSpPr>
        <p:spPr/>
        <p:txBody>
          <a:bodyPr/>
          <a:lstStyle/>
          <a:p>
            <a:pPr lvl="0"/>
            <a:r>
              <a:rPr lang="en-CA"/>
              <a:t>Linear model</a:t>
            </a:r>
            <a:endParaRPr lang="es-BO"/>
          </a:p>
        </p:txBody>
      </p:sp>
      <mc:AlternateContent xmlns:mc="http://schemas.openxmlformats.org/markup-compatibility/2006">
        <mc:Choice xmlns:a14="http://schemas.microsoft.com/office/drawing/2010/main" Requires="a14">
          <p:sp>
            <p:nvSpPr>
              <p:cNvPr id="3" name="TextBox 4">
                <a:extLst>
                  <a:ext uri="{FF2B5EF4-FFF2-40B4-BE49-F238E27FC236}">
                    <a16:creationId xmlns:a16="http://schemas.microsoft.com/office/drawing/2014/main" id="{39A7954E-8683-D074-90DA-882B07CF4D08}"/>
                  </a:ext>
                </a:extLst>
              </p:cNvPr>
              <p:cNvSpPr txBox="1"/>
              <p:nvPr/>
            </p:nvSpPr>
            <p:spPr>
              <a:xfrm>
                <a:off x="2132956" y="3772631"/>
                <a:ext cx="6094704"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800" i="1">
                          <a:latin typeface="Cambria Math" panose="02040503050406030204" pitchFamily="18" charset="0"/>
                        </a:rPr>
                        <m:t>𝑦</m:t>
                      </m:r>
                      <m:r>
                        <a:rPr lang="es-BO" sz="2800" i="0">
                          <a:latin typeface="Cambria Math" panose="02040503050406030204" pitchFamily="18" charset="0"/>
                        </a:rPr>
                        <m:t>=</m:t>
                      </m:r>
                      <m:r>
                        <a:rPr lang="es-BO" sz="2800" i="1">
                          <a:latin typeface="Cambria Math" panose="02040503050406030204" pitchFamily="18" charset="0"/>
                        </a:rPr>
                        <m:t>𝑎</m:t>
                      </m:r>
                      <m:r>
                        <a:rPr lang="es-BO" sz="2800" i="0">
                          <a:latin typeface="Cambria Math" panose="02040503050406030204" pitchFamily="18" charset="0"/>
                        </a:rPr>
                        <m:t>+</m:t>
                      </m:r>
                      <m:r>
                        <a:rPr lang="es-BO" sz="2800" i="1">
                          <a:latin typeface="Cambria Math" panose="02040503050406030204" pitchFamily="18" charset="0"/>
                        </a:rPr>
                        <m:t>𝛽</m:t>
                      </m:r>
                      <m:r>
                        <a:rPr lang="es-BO" sz="2800" i="1">
                          <a:latin typeface="Cambria Math" panose="02040503050406030204" pitchFamily="18" charset="0"/>
                        </a:rPr>
                        <m:t>𝑥</m:t>
                      </m:r>
                      <m:r>
                        <a:rPr lang="es-BO" sz="2800" i="0">
                          <a:latin typeface="Cambria Math" panose="02040503050406030204" pitchFamily="18" charset="0"/>
                        </a:rPr>
                        <m:t>+</m:t>
                      </m:r>
                      <m:r>
                        <a:rPr lang="es-BO" sz="2800" i="1">
                          <a:latin typeface="Cambria Math" panose="02040503050406030204" pitchFamily="18" charset="0"/>
                        </a:rPr>
                        <m:t>𝜖</m:t>
                      </m:r>
                    </m:oMath>
                  </m:oMathPara>
                </a14:m>
                <a:endParaRPr lang="en-CA" sz="3600" b="0" i="0" u="none" strike="noStrike" kern="1200" cap="none" spc="0" baseline="0" dirty="0">
                  <a:solidFill>
                    <a:srgbClr val="000000"/>
                  </a:solidFill>
                  <a:uFillTx/>
                  <a:latin typeface="Calibri"/>
                </a:endParaRPr>
              </a:p>
            </p:txBody>
          </p:sp>
        </mc:Choice>
        <mc:Fallback>
          <p:sp>
            <p:nvSpPr>
              <p:cNvPr id="3" name="TextBox 4">
                <a:extLst>
                  <a:ext uri="{FF2B5EF4-FFF2-40B4-BE49-F238E27FC236}">
                    <a16:creationId xmlns:a16="http://schemas.microsoft.com/office/drawing/2014/main" id="{39A7954E-8683-D074-90DA-882B07CF4D08}"/>
                  </a:ext>
                </a:extLst>
              </p:cNvPr>
              <p:cNvSpPr txBox="1">
                <a:spLocks noRot="1" noChangeAspect="1" noMove="1" noResize="1" noEditPoints="1" noAdjustHandles="1" noChangeArrowheads="1" noChangeShapeType="1" noTextEdit="1"/>
              </p:cNvSpPr>
              <p:nvPr/>
            </p:nvSpPr>
            <p:spPr>
              <a:xfrm>
                <a:off x="2132956" y="3772631"/>
                <a:ext cx="6094704" cy="523220"/>
              </a:xfrm>
              <a:prstGeom prst="rect">
                <a:avLst/>
              </a:prstGeom>
              <a:blipFill>
                <a:blip r:embed="rId2"/>
                <a:stretch>
                  <a:fillRect/>
                </a:stretch>
              </a:blipFill>
              <a:ln cap="flat">
                <a:noFill/>
              </a:ln>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4" name="TextBox 5">
                <a:extLst>
                  <a:ext uri="{FF2B5EF4-FFF2-40B4-BE49-F238E27FC236}">
                    <a16:creationId xmlns:a16="http://schemas.microsoft.com/office/drawing/2014/main" id="{BF36C8AC-2901-1DBC-2462-46F025029D8A}"/>
                  </a:ext>
                </a:extLst>
              </p:cNvPr>
              <p:cNvSpPr txBox="1"/>
              <p:nvPr/>
            </p:nvSpPr>
            <p:spPr>
              <a:xfrm>
                <a:off x="1890064" y="2492572"/>
                <a:ext cx="6094704"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800" i="1">
                          <a:latin typeface="Cambria Math" panose="02040503050406030204" pitchFamily="18" charset="0"/>
                        </a:rPr>
                        <m:t>𝑦</m:t>
                      </m:r>
                      <m:r>
                        <a:rPr lang="es-BO" sz="2800" i="0">
                          <a:latin typeface="Cambria Math" panose="02040503050406030204" pitchFamily="18" charset="0"/>
                        </a:rPr>
                        <m:t>=</m:t>
                      </m:r>
                      <m:r>
                        <a:rPr lang="es-BO" sz="2800" i="1">
                          <a:latin typeface="Cambria Math" panose="02040503050406030204" pitchFamily="18" charset="0"/>
                        </a:rPr>
                        <m:t>𝑎</m:t>
                      </m:r>
                      <m:r>
                        <a:rPr lang="es-BO" sz="2800" i="0">
                          <a:latin typeface="Cambria Math" panose="02040503050406030204" pitchFamily="18" charset="0"/>
                        </a:rPr>
                        <m:t>+</m:t>
                      </m:r>
                      <m:r>
                        <a:rPr lang="es-BO" sz="2800" i="1">
                          <a:latin typeface="Cambria Math" panose="02040503050406030204" pitchFamily="18" charset="0"/>
                        </a:rPr>
                        <m:t>𝛽</m:t>
                      </m:r>
                      <m:r>
                        <a:rPr lang="es-BO" sz="2800" i="1">
                          <a:latin typeface="Cambria Math" panose="02040503050406030204" pitchFamily="18" charset="0"/>
                        </a:rPr>
                        <m:t>𝑥</m:t>
                      </m:r>
                    </m:oMath>
                  </m:oMathPara>
                </a14:m>
                <a:endParaRPr lang="es-BO" sz="3600" b="0" i="0" u="none" strike="noStrike" kern="1200" cap="none" spc="0" baseline="0" dirty="0">
                  <a:solidFill>
                    <a:srgbClr val="000000"/>
                  </a:solidFill>
                  <a:uFillTx/>
                  <a:latin typeface="Calibri"/>
                </a:endParaRPr>
              </a:p>
            </p:txBody>
          </p:sp>
        </mc:Choice>
        <mc:Fallback>
          <p:sp>
            <p:nvSpPr>
              <p:cNvPr id="4" name="TextBox 5">
                <a:extLst>
                  <a:ext uri="{FF2B5EF4-FFF2-40B4-BE49-F238E27FC236}">
                    <a16:creationId xmlns:a16="http://schemas.microsoft.com/office/drawing/2014/main" id="{BF36C8AC-2901-1DBC-2462-46F025029D8A}"/>
                  </a:ext>
                </a:extLst>
              </p:cNvPr>
              <p:cNvSpPr txBox="1">
                <a:spLocks noRot="1" noChangeAspect="1" noMove="1" noResize="1" noEditPoints="1" noAdjustHandles="1" noChangeArrowheads="1" noChangeShapeType="1" noTextEdit="1"/>
              </p:cNvSpPr>
              <p:nvPr/>
            </p:nvSpPr>
            <p:spPr>
              <a:xfrm>
                <a:off x="1890064" y="2492572"/>
                <a:ext cx="6094704" cy="523220"/>
              </a:xfrm>
              <a:prstGeom prst="rect">
                <a:avLst/>
              </a:prstGeom>
              <a:blipFill>
                <a:blip r:embed="rId3"/>
                <a:stretch>
                  <a:fillRect/>
                </a:stretch>
              </a:blipFill>
              <a:ln cap="flat">
                <a:noFill/>
              </a:ln>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FB1D55-0AA6-F302-1A59-C8C85A36792C}"/>
                  </a:ext>
                </a:extLst>
              </p:cNvPr>
              <p:cNvSpPr txBox="1"/>
              <p:nvPr/>
            </p:nvSpPr>
            <p:spPr>
              <a:xfrm>
                <a:off x="4014408" y="5283512"/>
                <a:ext cx="2081595" cy="430887"/>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800" i="1">
                          <a:latin typeface="Cambria Math" panose="02040503050406030204" pitchFamily="18" charset="0"/>
                        </a:rPr>
                        <m:t>𝜖</m:t>
                      </m:r>
                      <m:r>
                        <a:rPr lang="es-BO" sz="2800" i="0">
                          <a:latin typeface="Cambria Math" panose="02040503050406030204" pitchFamily="18" charset="0"/>
                        </a:rPr>
                        <m:t> ~ </m:t>
                      </m:r>
                      <m:r>
                        <a:rPr lang="es-BO" sz="2800" i="1">
                          <a:latin typeface="Cambria Math" panose="02040503050406030204" pitchFamily="18" charset="0"/>
                        </a:rPr>
                        <m:t>𝑁</m:t>
                      </m:r>
                      <m:r>
                        <a:rPr lang="es-BO" sz="2800" i="0">
                          <a:latin typeface="Cambria Math" panose="02040503050406030204" pitchFamily="18" charset="0"/>
                        </a:rPr>
                        <m:t>(0,</m:t>
                      </m:r>
                      <m:r>
                        <a:rPr lang="es-BO" sz="2800" i="1">
                          <a:latin typeface="Cambria Math" panose="02040503050406030204" pitchFamily="18" charset="0"/>
                        </a:rPr>
                        <m:t>𝜎</m:t>
                      </m:r>
                      <m:r>
                        <a:rPr lang="es-BO" sz="2800" i="0">
                          <a:latin typeface="Cambria Math" panose="02040503050406030204" pitchFamily="18" charset="0"/>
                        </a:rPr>
                        <m:t>)</m:t>
                      </m:r>
                    </m:oMath>
                  </m:oMathPara>
                </a14:m>
                <a:endParaRPr lang="es-BO" sz="3600" b="0" i="0" u="none" strike="noStrike" kern="1200" cap="none" spc="0" baseline="0" dirty="0">
                  <a:solidFill>
                    <a:srgbClr val="000000"/>
                  </a:solidFill>
                  <a:uFillTx/>
                  <a:latin typeface="Calibri"/>
                </a:endParaRPr>
              </a:p>
            </p:txBody>
          </p:sp>
        </mc:Choice>
        <mc:Fallback>
          <p:sp>
            <p:nvSpPr>
              <p:cNvPr id="5" name="TextBox 4">
                <a:extLst>
                  <a:ext uri="{FF2B5EF4-FFF2-40B4-BE49-F238E27FC236}">
                    <a16:creationId xmlns:a16="http://schemas.microsoft.com/office/drawing/2014/main" id="{7AFB1D55-0AA6-F302-1A59-C8C85A36792C}"/>
                  </a:ext>
                </a:extLst>
              </p:cNvPr>
              <p:cNvSpPr txBox="1">
                <a:spLocks noRot="1" noChangeAspect="1" noMove="1" noResize="1" noEditPoints="1" noAdjustHandles="1" noChangeArrowheads="1" noChangeShapeType="1" noTextEdit="1"/>
              </p:cNvSpPr>
              <p:nvPr/>
            </p:nvSpPr>
            <p:spPr>
              <a:xfrm>
                <a:off x="4014408" y="5283512"/>
                <a:ext cx="2081595" cy="430887"/>
              </a:xfrm>
              <a:prstGeom prst="rect">
                <a:avLst/>
              </a:prstGeom>
              <a:blipFill>
                <a:blip r:embed="rId4"/>
                <a:stretch>
                  <a:fillRect/>
                </a:stretch>
              </a:blipFill>
              <a:ln cap="flat">
                <a:noFill/>
              </a:ln>
            </p:spPr>
            <p:txBody>
              <a:bodyPr/>
              <a:lstStyle/>
              <a:p>
                <a:r>
                  <a:rPr lang="es-BO">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1843-CA81-9692-890B-D339E5D51593}"/>
              </a:ext>
            </a:extLst>
          </p:cNvPr>
          <p:cNvSpPr txBox="1">
            <a:spLocks noGrp="1"/>
          </p:cNvSpPr>
          <p:nvPr>
            <p:ph type="title"/>
          </p:nvPr>
        </p:nvSpPr>
        <p:spPr/>
        <p:txBody>
          <a:bodyPr/>
          <a:lstStyle/>
          <a:p>
            <a:pPr lvl="0"/>
            <a:r>
              <a:rPr lang="en-CA"/>
              <a:t>Linear model</a:t>
            </a:r>
            <a:endParaRPr lang="es-BO"/>
          </a:p>
        </p:txBody>
      </p:sp>
      <mc:AlternateContent xmlns:mc="http://schemas.openxmlformats.org/markup-compatibility/2006">
        <mc:Choice xmlns:a14="http://schemas.microsoft.com/office/drawing/2010/main" Requires="a14">
          <p:sp>
            <p:nvSpPr>
              <p:cNvPr id="3" name="TextBox 4">
                <a:extLst>
                  <a:ext uri="{FF2B5EF4-FFF2-40B4-BE49-F238E27FC236}">
                    <a16:creationId xmlns:a16="http://schemas.microsoft.com/office/drawing/2014/main" id="{42B7F69F-B166-CADE-3679-8546D22EC66C}"/>
                  </a:ext>
                </a:extLst>
              </p:cNvPr>
              <p:cNvSpPr txBox="1"/>
              <p:nvPr/>
            </p:nvSpPr>
            <p:spPr>
              <a:xfrm>
                <a:off x="3048646" y="3779169"/>
                <a:ext cx="6094704"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1">
                          <a:latin typeface="Cambria Math" panose="02040503050406030204" pitchFamily="18" charset="0"/>
                        </a:rPr>
                        <m:t>𝑦</m:t>
                      </m:r>
                      <m:r>
                        <a:rPr lang="es-BO" sz="2400" i="0">
                          <a:latin typeface="Cambria Math" panose="02040503050406030204" pitchFamily="18" charset="0"/>
                        </a:rPr>
                        <m:t>=</m:t>
                      </m:r>
                      <m:r>
                        <a:rPr lang="es-BO" sz="2400" i="1">
                          <a:latin typeface="Cambria Math" panose="02040503050406030204" pitchFamily="18" charset="0"/>
                        </a:rPr>
                        <m:t>𝑎</m:t>
                      </m:r>
                      <m:r>
                        <a:rPr lang="es-BO" sz="2400" i="0">
                          <a:latin typeface="Cambria Math" panose="02040503050406030204" pitchFamily="18" charset="0"/>
                        </a:rPr>
                        <m:t>+</m:t>
                      </m:r>
                      <m:r>
                        <a:rPr lang="es-BO" sz="2400" i="1">
                          <a:latin typeface="Cambria Math" panose="02040503050406030204" pitchFamily="18" charset="0"/>
                        </a:rPr>
                        <m:t>𝛽</m:t>
                      </m:r>
                      <m:r>
                        <a:rPr lang="es-BO" sz="2400" i="1">
                          <a:latin typeface="Cambria Math" panose="02040503050406030204" pitchFamily="18" charset="0"/>
                        </a:rPr>
                        <m:t>𝑥</m:t>
                      </m:r>
                      <m:r>
                        <a:rPr lang="es-BO" sz="2400" i="0">
                          <a:latin typeface="Cambria Math" panose="02040503050406030204" pitchFamily="18" charset="0"/>
                        </a:rPr>
                        <m:t>+</m:t>
                      </m:r>
                      <m:r>
                        <a:rPr lang="es-BO" sz="2400" b="1" i="1" smtClean="0">
                          <a:solidFill>
                            <a:srgbClr val="C00000"/>
                          </a:solidFill>
                          <a:latin typeface="Cambria Math" panose="02040503050406030204" pitchFamily="18" charset="0"/>
                        </a:rPr>
                        <m:t>𝝐</m:t>
                      </m:r>
                    </m:oMath>
                  </m:oMathPara>
                </a14:m>
                <a:endParaRPr lang="en-CA" sz="3200" b="1" i="0" u="none" strike="noStrike" kern="1200" cap="none" spc="0" baseline="0" dirty="0">
                  <a:solidFill>
                    <a:srgbClr val="000000"/>
                  </a:solidFill>
                  <a:uFillTx/>
                  <a:latin typeface="Calibri"/>
                </a:endParaRPr>
              </a:p>
            </p:txBody>
          </p:sp>
        </mc:Choice>
        <mc:Fallback>
          <p:sp>
            <p:nvSpPr>
              <p:cNvPr id="3" name="TextBox 4">
                <a:extLst>
                  <a:ext uri="{FF2B5EF4-FFF2-40B4-BE49-F238E27FC236}">
                    <a16:creationId xmlns:a16="http://schemas.microsoft.com/office/drawing/2014/main" id="{42B7F69F-B166-CADE-3679-8546D22EC66C}"/>
                  </a:ext>
                </a:extLst>
              </p:cNvPr>
              <p:cNvSpPr txBox="1">
                <a:spLocks noRot="1" noChangeAspect="1" noMove="1" noResize="1" noEditPoints="1" noAdjustHandles="1" noChangeArrowheads="1" noChangeShapeType="1" noTextEdit="1"/>
              </p:cNvSpPr>
              <p:nvPr/>
            </p:nvSpPr>
            <p:spPr>
              <a:xfrm>
                <a:off x="3048646" y="3779169"/>
                <a:ext cx="6094704" cy="461665"/>
              </a:xfrm>
              <a:prstGeom prst="rect">
                <a:avLst/>
              </a:prstGeom>
              <a:blipFill>
                <a:blip r:embed="rId2"/>
                <a:stretch>
                  <a:fillRect b="-17105"/>
                </a:stretch>
              </a:blipFill>
              <a:ln cap="flat">
                <a:noFill/>
              </a:ln>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4" name="TextBox 5">
                <a:extLst>
                  <a:ext uri="{FF2B5EF4-FFF2-40B4-BE49-F238E27FC236}">
                    <a16:creationId xmlns:a16="http://schemas.microsoft.com/office/drawing/2014/main" id="{A7FF6ABF-7EA5-72C6-C791-D89D2487F3E9}"/>
                  </a:ext>
                </a:extLst>
              </p:cNvPr>
              <p:cNvSpPr txBox="1"/>
              <p:nvPr/>
            </p:nvSpPr>
            <p:spPr>
              <a:xfrm>
                <a:off x="2855443" y="2676503"/>
                <a:ext cx="6094704" cy="4616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1">
                          <a:latin typeface="Cambria Math" panose="02040503050406030204" pitchFamily="18" charset="0"/>
                        </a:rPr>
                        <m:t>𝑦</m:t>
                      </m:r>
                      <m:r>
                        <a:rPr lang="es-BO" sz="2400" i="0">
                          <a:latin typeface="Cambria Math" panose="02040503050406030204" pitchFamily="18" charset="0"/>
                        </a:rPr>
                        <m:t>=</m:t>
                      </m:r>
                      <m:r>
                        <a:rPr lang="es-BO" sz="2400" i="1">
                          <a:latin typeface="Cambria Math" panose="02040503050406030204" pitchFamily="18" charset="0"/>
                        </a:rPr>
                        <m:t>𝑎</m:t>
                      </m:r>
                      <m:r>
                        <a:rPr lang="es-BO" sz="2400" i="0">
                          <a:latin typeface="Cambria Math" panose="02040503050406030204" pitchFamily="18" charset="0"/>
                        </a:rPr>
                        <m:t>+</m:t>
                      </m:r>
                      <m:r>
                        <a:rPr lang="es-BO" sz="2400" i="1">
                          <a:latin typeface="Cambria Math" panose="02040503050406030204" pitchFamily="18" charset="0"/>
                        </a:rPr>
                        <m:t>𝛽</m:t>
                      </m:r>
                      <m:r>
                        <a:rPr lang="es-BO" sz="2400" i="1">
                          <a:latin typeface="Cambria Math" panose="02040503050406030204" pitchFamily="18" charset="0"/>
                        </a:rPr>
                        <m:t>𝑥</m:t>
                      </m:r>
                    </m:oMath>
                  </m:oMathPara>
                </a14:m>
                <a:endParaRPr lang="es-BO" sz="3200" b="0" i="0" u="none" strike="noStrike" kern="1200" cap="none" spc="0" baseline="0" dirty="0">
                  <a:solidFill>
                    <a:srgbClr val="000000"/>
                  </a:solidFill>
                  <a:uFillTx/>
                  <a:latin typeface="Calibri"/>
                </a:endParaRPr>
              </a:p>
            </p:txBody>
          </p:sp>
        </mc:Choice>
        <mc:Fallback>
          <p:sp>
            <p:nvSpPr>
              <p:cNvPr id="4" name="TextBox 5">
                <a:extLst>
                  <a:ext uri="{FF2B5EF4-FFF2-40B4-BE49-F238E27FC236}">
                    <a16:creationId xmlns:a16="http://schemas.microsoft.com/office/drawing/2014/main" id="{A7FF6ABF-7EA5-72C6-C791-D89D2487F3E9}"/>
                  </a:ext>
                </a:extLst>
              </p:cNvPr>
              <p:cNvSpPr txBox="1">
                <a:spLocks noRot="1" noChangeAspect="1" noMove="1" noResize="1" noEditPoints="1" noAdjustHandles="1" noChangeArrowheads="1" noChangeShapeType="1" noTextEdit="1"/>
              </p:cNvSpPr>
              <p:nvPr/>
            </p:nvSpPr>
            <p:spPr>
              <a:xfrm>
                <a:off x="2855443" y="2676503"/>
                <a:ext cx="6094704" cy="461665"/>
              </a:xfrm>
              <a:prstGeom prst="rect">
                <a:avLst/>
              </a:prstGeom>
              <a:blipFill>
                <a:blip r:embed="rId3"/>
                <a:stretch>
                  <a:fillRect b="-17105"/>
                </a:stretch>
              </a:blipFill>
              <a:ln cap="flat">
                <a:noFill/>
              </a:ln>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7792838-A852-EA5E-02E4-139CB7961F24}"/>
                  </a:ext>
                </a:extLst>
              </p:cNvPr>
              <p:cNvSpPr txBox="1"/>
              <p:nvPr/>
            </p:nvSpPr>
            <p:spPr>
              <a:xfrm>
                <a:off x="4976603" y="5240655"/>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1">
                          <a:latin typeface="Cambria Math" panose="02040503050406030204" pitchFamily="18" charset="0"/>
                        </a:rPr>
                        <m:t>𝜖</m:t>
                      </m:r>
                      <m:r>
                        <a:rPr lang="es-BO" sz="2400" i="0">
                          <a:latin typeface="Cambria Math" panose="02040503050406030204" pitchFamily="18" charset="0"/>
                        </a:rPr>
                        <m:t> ~ </m:t>
                      </m:r>
                      <m:r>
                        <a:rPr lang="es-BO" sz="2400" i="1">
                          <a:latin typeface="Cambria Math" panose="02040503050406030204" pitchFamily="18" charset="0"/>
                        </a:rPr>
                        <m:t>𝑁</m:t>
                      </m:r>
                      <m:r>
                        <a:rPr lang="es-BO" sz="2400" i="0">
                          <a:latin typeface="Cambria Math" panose="02040503050406030204" pitchFamily="18" charset="0"/>
                        </a:rPr>
                        <m:t>(0,</m:t>
                      </m:r>
                      <m:r>
                        <a:rPr lang="es-BO" sz="2400" i="1">
                          <a:latin typeface="Cambria Math" panose="02040503050406030204" pitchFamily="18" charset="0"/>
                        </a:rPr>
                        <m:t>𝜎</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Calibri"/>
                </a:endParaRPr>
              </a:p>
            </p:txBody>
          </p:sp>
        </mc:Choice>
        <mc:Fallback>
          <p:sp>
            <p:nvSpPr>
              <p:cNvPr id="5" name="TextBox 4">
                <a:extLst>
                  <a:ext uri="{FF2B5EF4-FFF2-40B4-BE49-F238E27FC236}">
                    <a16:creationId xmlns:a16="http://schemas.microsoft.com/office/drawing/2014/main" id="{17792838-A852-EA5E-02E4-139CB7961F24}"/>
                  </a:ext>
                </a:extLst>
              </p:cNvPr>
              <p:cNvSpPr txBox="1">
                <a:spLocks noRot="1" noChangeAspect="1" noMove="1" noResize="1" noEditPoints="1" noAdjustHandles="1" noChangeArrowheads="1" noChangeShapeType="1" noTextEdit="1"/>
              </p:cNvSpPr>
              <p:nvPr/>
            </p:nvSpPr>
            <p:spPr>
              <a:xfrm>
                <a:off x="4976603" y="5240655"/>
                <a:ext cx="2081595" cy="369332"/>
              </a:xfrm>
              <a:prstGeom prst="rect">
                <a:avLst/>
              </a:prstGeom>
              <a:blipFill>
                <a:blip r:embed="rId4"/>
                <a:stretch>
                  <a:fillRect b="-35000"/>
                </a:stretch>
              </a:blipFill>
              <a:ln cap="flat">
                <a:noFill/>
              </a:ln>
            </p:spPr>
            <p:txBody>
              <a:bodyPr/>
              <a:lstStyle/>
              <a:p>
                <a:r>
                  <a:rPr lang="es-BO">
                    <a:noFill/>
                  </a:rPr>
                  <a:t> </a:t>
                </a:r>
              </a:p>
            </p:txBody>
          </p:sp>
        </mc:Fallback>
      </mc:AlternateContent>
      <p:sp>
        <p:nvSpPr>
          <p:cNvPr id="6" name="TextBox 5">
            <a:extLst>
              <a:ext uri="{FF2B5EF4-FFF2-40B4-BE49-F238E27FC236}">
                <a16:creationId xmlns:a16="http://schemas.microsoft.com/office/drawing/2014/main" id="{1D24C454-6C43-5B9B-C794-8364F5EFC7FB}"/>
              </a:ext>
            </a:extLst>
          </p:cNvPr>
          <p:cNvSpPr txBox="1"/>
          <p:nvPr/>
        </p:nvSpPr>
        <p:spPr>
          <a:xfrm>
            <a:off x="7707779" y="2585612"/>
            <a:ext cx="3559530"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Formula for a straight line</a:t>
            </a:r>
            <a:endParaRPr lang="es-BO" sz="24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6534D4C1-B170-FF9C-3DEB-FCA8075A1793}"/>
              </a:ext>
            </a:extLst>
          </p:cNvPr>
          <p:cNvSpPr txBox="1"/>
          <p:nvPr/>
        </p:nvSpPr>
        <p:spPr>
          <a:xfrm>
            <a:off x="8950147" y="3748390"/>
            <a:ext cx="1244955"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800" b="1" i="0" u="none" strike="noStrike" kern="1200" cap="none" spc="0" baseline="0" dirty="0">
                <a:solidFill>
                  <a:srgbClr val="C00000"/>
                </a:solidFill>
                <a:uFillTx/>
                <a:latin typeface="Calibri"/>
              </a:rPr>
              <a:t>Error</a:t>
            </a:r>
            <a:endParaRPr lang="es-BO" sz="2800" b="1" i="0" u="none" strike="noStrike" kern="1200" cap="none" spc="0" baseline="0" dirty="0">
              <a:solidFill>
                <a:srgbClr val="C00000"/>
              </a:solidFill>
              <a:uFillTx/>
              <a:latin typeface="Calibri"/>
            </a:endParaRPr>
          </a:p>
        </p:txBody>
      </p:sp>
      <p:sp>
        <p:nvSpPr>
          <p:cNvPr id="8" name="Rectangle 7">
            <a:extLst>
              <a:ext uri="{FF2B5EF4-FFF2-40B4-BE49-F238E27FC236}">
                <a16:creationId xmlns:a16="http://schemas.microsoft.com/office/drawing/2014/main" id="{8C32E75A-76DF-B241-0FEC-06F78695108C}"/>
              </a:ext>
            </a:extLst>
          </p:cNvPr>
          <p:cNvSpPr/>
          <p:nvPr/>
        </p:nvSpPr>
        <p:spPr>
          <a:xfrm>
            <a:off x="6787207" y="3831771"/>
            <a:ext cx="442917" cy="461662"/>
          </a:xfrm>
          <a:prstGeom prst="rect">
            <a:avLst/>
          </a:prstGeom>
          <a:no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FFFFFF"/>
              </a:solidFill>
              <a:uFillTx/>
              <a:latin typeface="Calibri"/>
            </a:endParaRPr>
          </a:p>
        </p:txBody>
      </p:sp>
      <p:cxnSp>
        <p:nvCxnSpPr>
          <p:cNvPr id="9" name="Straight Arrow Connector 10">
            <a:extLst>
              <a:ext uri="{FF2B5EF4-FFF2-40B4-BE49-F238E27FC236}">
                <a16:creationId xmlns:a16="http://schemas.microsoft.com/office/drawing/2014/main" id="{1B241B3A-C9D9-547A-1ADC-BD497FC7E9A2}"/>
              </a:ext>
            </a:extLst>
          </p:cNvPr>
          <p:cNvCxnSpPr/>
          <p:nvPr/>
        </p:nvCxnSpPr>
        <p:spPr>
          <a:xfrm flipH="1">
            <a:off x="7423327" y="4010000"/>
            <a:ext cx="1526820" cy="0"/>
          </a:xfrm>
          <a:prstGeom prst="straightConnector1">
            <a:avLst/>
          </a:prstGeom>
          <a:noFill/>
          <a:ln w="6345" cap="flat">
            <a:solidFill>
              <a:srgbClr val="000000"/>
            </a:solidFill>
            <a:prstDash val="solid"/>
            <a:miter/>
            <a:tailEnd type="arrow"/>
          </a:ln>
        </p:spPr>
      </p:cxnSp>
      <p:sp>
        <p:nvSpPr>
          <p:cNvPr id="10" name="Content Placeholder 2">
            <a:extLst>
              <a:ext uri="{FF2B5EF4-FFF2-40B4-BE49-F238E27FC236}">
                <a16:creationId xmlns:a16="http://schemas.microsoft.com/office/drawing/2014/main" id="{0334E623-3DB1-D5B4-F34B-C1D9F1130293}"/>
              </a:ext>
            </a:extLst>
          </p:cNvPr>
          <p:cNvSpPr txBox="1">
            <a:spLocks noGrp="1"/>
          </p:cNvSpPr>
          <p:nvPr>
            <p:ph idx="1"/>
          </p:nvPr>
        </p:nvSpPr>
        <p:spPr>
          <a:xfrm>
            <a:off x="838203" y="1825627"/>
            <a:ext cx="4064352" cy="4046540"/>
          </a:xfrm>
        </p:spPr>
        <p:txBody>
          <a:bodyPr/>
          <a:lstStyle/>
          <a:p>
            <a:pPr lvl="0"/>
            <a:r>
              <a:rPr lang="en-CA" sz="2600" dirty="0"/>
              <a:t>What makes a model a </a:t>
            </a:r>
            <a:r>
              <a:rPr lang="en-CA" sz="2600" b="1" i="1" dirty="0"/>
              <a:t>statistical</a:t>
            </a:r>
            <a:r>
              <a:rPr lang="en-CA" sz="2600" i="1" dirty="0"/>
              <a:t> </a:t>
            </a:r>
            <a:r>
              <a:rPr lang="en-CA" sz="2600" b="1" dirty="0"/>
              <a:t>model</a:t>
            </a:r>
            <a:r>
              <a:rPr lang="en-CA" sz="2600" dirty="0"/>
              <a:t> is that it has some </a:t>
            </a:r>
            <a:r>
              <a:rPr lang="en-CA" sz="2600" i="1" dirty="0"/>
              <a:t>stochastic component </a:t>
            </a:r>
            <a:endParaRPr lang="en-CA" sz="2600" dirty="0"/>
          </a:p>
          <a:p>
            <a:pPr lvl="0"/>
            <a:r>
              <a:rPr lang="en-CA" sz="2600" dirty="0"/>
              <a:t>In a classical linear model, this is the error term</a:t>
            </a:r>
          </a:p>
          <a:p>
            <a:pPr lvl="0"/>
            <a:r>
              <a:rPr lang="en-CA" sz="2600" dirty="0"/>
              <a:t>The error term is supposed to follow a normal distribution with 0 mean</a:t>
            </a:r>
            <a:endParaRPr lang="es-BO" sz="2600" dirty="0"/>
          </a:p>
        </p:txBody>
      </p:sp>
      <p:sp>
        <p:nvSpPr>
          <p:cNvPr id="11" name="TextBox 12">
            <a:extLst>
              <a:ext uri="{FF2B5EF4-FFF2-40B4-BE49-F238E27FC236}">
                <a16:creationId xmlns:a16="http://schemas.microsoft.com/office/drawing/2014/main" id="{5002ECE0-8F6C-D65F-75CF-4D3E1C778F5F}"/>
              </a:ext>
            </a:extLst>
          </p:cNvPr>
          <p:cNvSpPr txBox="1"/>
          <p:nvPr/>
        </p:nvSpPr>
        <p:spPr>
          <a:xfrm>
            <a:off x="7707779" y="4825151"/>
            <a:ext cx="2763508" cy="1200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Normally distributed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0 Mean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0" i="0" u="none" strike="noStrike" kern="1200" cap="none" spc="0" baseline="0">
                <a:solidFill>
                  <a:srgbClr val="000000"/>
                </a:solidFill>
                <a:uFillTx/>
                <a:latin typeface="Calibri"/>
              </a:rPr>
              <a:t>Standard deviation</a:t>
            </a:r>
            <a:endParaRPr lang="es-BO" sz="2400" b="0" i="0" u="none" strike="noStrike" kern="1200" cap="none" spc="0" baseline="0">
              <a:solidFill>
                <a:srgbClr val="000000"/>
              </a:solidFill>
              <a:uFillTx/>
              <a:latin typeface="Calibri"/>
            </a:endParaRPr>
          </a:p>
        </p:txBody>
      </p:sp>
      <p:sp>
        <p:nvSpPr>
          <p:cNvPr id="12" name="Arc 13">
            <a:extLst>
              <a:ext uri="{FF2B5EF4-FFF2-40B4-BE49-F238E27FC236}">
                <a16:creationId xmlns:a16="http://schemas.microsoft.com/office/drawing/2014/main" id="{52448300-1D03-B609-AEDD-4B6C0A658867}"/>
              </a:ext>
            </a:extLst>
          </p:cNvPr>
          <p:cNvSpPr/>
          <p:nvPr/>
        </p:nvSpPr>
        <p:spPr>
          <a:xfrm>
            <a:off x="5959565" y="4825151"/>
            <a:ext cx="1683867" cy="461662"/>
          </a:xfrm>
          <a:custGeom>
            <a:avLst>
              <a:gd name="f12" fmla="val 87"/>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87"/>
              <a:gd name="f13" fmla="val 270"/>
              <a:gd name="f14" fmla="+- 0 0 -177"/>
              <a:gd name="f15" fmla="+- 0 0 -178"/>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6345" cap="flat">
            <a:solidFill>
              <a:srgbClr val="0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13" name="Arc 14">
            <a:extLst>
              <a:ext uri="{FF2B5EF4-FFF2-40B4-BE49-F238E27FC236}">
                <a16:creationId xmlns:a16="http://schemas.microsoft.com/office/drawing/2014/main" id="{A58209DD-7A90-07BE-CA7E-24311DBEE4B2}"/>
              </a:ext>
            </a:extLst>
          </p:cNvPr>
          <p:cNvSpPr/>
          <p:nvPr/>
        </p:nvSpPr>
        <p:spPr>
          <a:xfrm>
            <a:off x="6315075" y="5055991"/>
            <a:ext cx="1337648" cy="369335"/>
          </a:xfrm>
          <a:custGeom>
            <a:avLst>
              <a:gd name="f12" fmla="val 87"/>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87"/>
              <a:gd name="f13" fmla="val 270"/>
              <a:gd name="f14" fmla="+- 0 0 -177"/>
              <a:gd name="f15" fmla="+- 0 0 -178"/>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6345" cap="flat">
            <a:solidFill>
              <a:srgbClr val="0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14" name="Arc 15">
            <a:extLst>
              <a:ext uri="{FF2B5EF4-FFF2-40B4-BE49-F238E27FC236}">
                <a16:creationId xmlns:a16="http://schemas.microsoft.com/office/drawing/2014/main" id="{8D2E5836-0429-F108-C727-6A3609EDAEDD}"/>
              </a:ext>
            </a:extLst>
          </p:cNvPr>
          <p:cNvSpPr/>
          <p:nvPr/>
        </p:nvSpPr>
        <p:spPr>
          <a:xfrm flipV="1">
            <a:off x="6500807" y="5457477"/>
            <a:ext cx="1206971" cy="584292"/>
          </a:xfrm>
          <a:custGeom>
            <a:avLst>
              <a:gd name="f12" fmla="val 87"/>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87"/>
              <a:gd name="f13" fmla="val 270"/>
              <a:gd name="f14" fmla="+- 0 0 -177"/>
              <a:gd name="f15" fmla="+- 0 0 -178"/>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6345" cap="flat">
            <a:solidFill>
              <a:srgbClr val="0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5F8A34CF-6224-2AA8-7603-064CEFF65D8B}"/>
              </a:ext>
            </a:extLst>
          </p:cNvPr>
          <p:cNvSpPr txBox="1"/>
          <p:nvPr/>
        </p:nvSpPr>
        <p:spPr>
          <a:xfrm>
            <a:off x="1232300" y="880201"/>
            <a:ext cx="6093616"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1" i="1" u="none" strike="noStrike" kern="1200" cap="none" spc="0" baseline="0">
                <a:solidFill>
                  <a:srgbClr val="8F5902"/>
                </a:solidFill>
                <a:uFillTx/>
                <a:latin typeface="Consolas" pitchFamily="49"/>
                <a:ea typeface="Cambria" pitchFamily="18"/>
                <a:cs typeface="Times New Roman" pitchFamily="18"/>
              </a:rPr>
              <a:t>##Deductive model</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x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seq</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from=</a:t>
            </a:r>
            <a:r>
              <a:rPr lang="en-US" sz="1800" b="0" i="0" u="none" strike="noStrike" kern="1200" cap="none" spc="0" baseline="0">
                <a:solidFill>
                  <a:srgbClr val="0000CF"/>
                </a:solidFill>
                <a:uFillTx/>
                <a:latin typeface="Consolas" pitchFamily="49"/>
                <a:ea typeface="Cambria" pitchFamily="18"/>
                <a:cs typeface="Times New Roman" pitchFamily="18"/>
              </a:rPr>
              <a:t>1</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204A87"/>
                </a:solidFill>
                <a:uFillTx/>
                <a:latin typeface="Consolas" pitchFamily="49"/>
                <a:ea typeface="Cambria" pitchFamily="18"/>
                <a:cs typeface="Times New Roman" pitchFamily="18"/>
              </a:rPr>
              <a:t>to=</a:t>
            </a:r>
            <a:r>
              <a:rPr lang="en-US" sz="1800" b="0" i="0" u="none" strike="noStrike" kern="1200" cap="none" spc="0" baseline="0">
                <a:solidFill>
                  <a:srgbClr val="0000CF"/>
                </a:solidFill>
                <a:uFillTx/>
                <a:latin typeface="Consolas" pitchFamily="49"/>
                <a:ea typeface="Cambria" pitchFamily="18"/>
                <a:cs typeface="Times New Roman" pitchFamily="18"/>
              </a:rPr>
              <a:t>20</a:t>
            </a:r>
            <a:r>
              <a:rPr lang="en-US" sz="1800" b="0" i="0" u="none" strike="noStrike" kern="1200" cap="none" spc="0" baseline="0">
                <a:solidFill>
                  <a:srgbClr val="0000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b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1</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a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0</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y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 </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 b</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1" i="0" u="none" strike="noStrike" kern="1200" cap="none" spc="0" baseline="0">
                <a:solidFill>
                  <a:srgbClr val="204A87"/>
                </a:solidFill>
                <a:uFillTx/>
                <a:latin typeface="Consolas" pitchFamily="49"/>
                <a:ea typeface="Cambria" pitchFamily="18"/>
                <a:cs typeface="Times New Roman" pitchFamily="18"/>
              </a:rPr>
              <a:t>plot</a:t>
            </a:r>
            <a:r>
              <a:rPr lang="en-US" sz="1800" b="0" i="0" u="none" strike="noStrike" kern="1200" cap="none" spc="0" baseline="0">
                <a:solidFill>
                  <a:srgbClr val="000000"/>
                </a:solidFill>
                <a:uFillTx/>
                <a:latin typeface="Consolas" pitchFamily="49"/>
                <a:ea typeface="Cambria" pitchFamily="18"/>
                <a:cs typeface="Times New Roman" pitchFamily="18"/>
              </a:rPr>
              <a:t>(y</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1" i="0" u="none" strike="noStrike" kern="1200" cap="none" spc="0" baseline="0">
                <a:solidFill>
                  <a:srgbClr val="204A87"/>
                </a:solidFill>
                <a:uFillTx/>
                <a:latin typeface="Consolas" pitchFamily="49"/>
                <a:ea typeface="Cambria" pitchFamily="18"/>
                <a:cs typeface="Times New Roman" pitchFamily="18"/>
              </a:rPr>
              <a:t>lines</a:t>
            </a:r>
            <a:r>
              <a:rPr lang="en-US" sz="1800" b="0" i="0" u="none" strike="noStrike" kern="1200" cap="none" spc="0" baseline="0">
                <a:solidFill>
                  <a:srgbClr val="000000"/>
                </a:solidFill>
                <a:uFillTx/>
                <a:latin typeface="Consolas" pitchFamily="49"/>
                <a:ea typeface="Cambria" pitchFamily="18"/>
                <a:cs typeface="Times New Roman" pitchFamily="18"/>
              </a:rPr>
              <a:t>(y,x)</a:t>
            </a:r>
            <a:endParaRPr lang="es-BO" sz="1800" b="0" i="0" u="none" strike="noStrike" kern="1200" cap="none" spc="0" baseline="0">
              <a:solidFill>
                <a:srgbClr val="000000"/>
              </a:solidFill>
              <a:uFillTx/>
              <a:latin typeface="Consolas" pitchFamily="49"/>
              <a:ea typeface="Cambria" pitchFamily="18"/>
              <a:cs typeface="Times New Roman" pitchFamily="18"/>
            </a:endParaRPr>
          </a:p>
        </p:txBody>
      </p:sp>
      <p:sp>
        <p:nvSpPr>
          <p:cNvPr id="3" name="TextBox 10">
            <a:extLst>
              <a:ext uri="{FF2B5EF4-FFF2-40B4-BE49-F238E27FC236}">
                <a16:creationId xmlns:a16="http://schemas.microsoft.com/office/drawing/2014/main" id="{2CD66CCB-172B-30B1-6D8F-757813396525}"/>
              </a:ext>
            </a:extLst>
          </p:cNvPr>
          <p:cNvSpPr txBox="1"/>
          <p:nvPr/>
        </p:nvSpPr>
        <p:spPr>
          <a:xfrm>
            <a:off x="1232300" y="3429000"/>
            <a:ext cx="6093616"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1" i="1" u="none" strike="noStrike" kern="1200" cap="none" spc="0" baseline="0">
                <a:solidFill>
                  <a:srgbClr val="8F5902"/>
                </a:solidFill>
                <a:uFillTx/>
                <a:latin typeface="Consolas" pitchFamily="49"/>
                <a:ea typeface="Cambria" pitchFamily="18"/>
                <a:cs typeface="Times New Roman" pitchFamily="18"/>
              </a:rPr>
              <a:t>##Statistical model</a:t>
            </a:r>
            <a:br>
              <a:rPr lang="en-US" sz="1800" b="0" i="0" u="none" strike="noStrike" kern="1200" cap="none" spc="0" baseline="0">
                <a:solidFill>
                  <a:srgbClr val="000000"/>
                </a:solidFill>
                <a:uFillTx/>
                <a:latin typeface="Consolas" pitchFamily="49"/>
                <a:ea typeface="Cambria" pitchFamily="18"/>
                <a:cs typeface="Times New Roman" pitchFamily="18"/>
              </a:rPr>
            </a:b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x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seq</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from=</a:t>
            </a:r>
            <a:r>
              <a:rPr lang="en-US" sz="1800" b="0" i="0" u="none" strike="noStrike" kern="1200" cap="none" spc="0" baseline="0">
                <a:solidFill>
                  <a:srgbClr val="0000CF"/>
                </a:solidFill>
                <a:uFillTx/>
                <a:latin typeface="Consolas" pitchFamily="49"/>
                <a:ea typeface="Cambria" pitchFamily="18"/>
                <a:cs typeface="Times New Roman" pitchFamily="18"/>
              </a:rPr>
              <a:t>1</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204A87"/>
                </a:solidFill>
                <a:uFillTx/>
                <a:latin typeface="Consolas" pitchFamily="49"/>
                <a:ea typeface="Cambria" pitchFamily="18"/>
                <a:cs typeface="Times New Roman" pitchFamily="18"/>
              </a:rPr>
              <a:t>to=</a:t>
            </a:r>
            <a:r>
              <a:rPr lang="en-US" sz="1800" b="0" i="0" u="none" strike="noStrike" kern="1200" cap="none" spc="0" baseline="0">
                <a:solidFill>
                  <a:srgbClr val="0000CF"/>
                </a:solidFill>
                <a:uFillTx/>
                <a:latin typeface="Consolas" pitchFamily="49"/>
                <a:ea typeface="Cambria" pitchFamily="18"/>
                <a:cs typeface="Times New Roman" pitchFamily="18"/>
              </a:rPr>
              <a:t>20</a:t>
            </a:r>
            <a:r>
              <a:rPr lang="en-US" sz="1800" b="0" i="0" u="none" strike="noStrike" kern="1200" cap="none" spc="0" baseline="0">
                <a:solidFill>
                  <a:srgbClr val="0000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b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1</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a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0</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e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rnorm</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m=</a:t>
            </a:r>
            <a:r>
              <a:rPr lang="en-US" sz="1800" b="0" i="0" u="none" strike="noStrike" kern="1200" cap="none" spc="0" baseline="0">
                <a:solidFill>
                  <a:srgbClr val="0000CF"/>
                </a:solidFill>
                <a:uFillTx/>
                <a:latin typeface="Consolas" pitchFamily="49"/>
                <a:ea typeface="Cambria" pitchFamily="18"/>
                <a:cs typeface="Times New Roman" pitchFamily="18"/>
              </a:rPr>
              <a:t>0</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sd=</a:t>
            </a:r>
            <a:r>
              <a:rPr lang="en-US" sz="1800" b="0" i="0" u="none" strike="noStrike" kern="1200" cap="none" spc="0" baseline="0">
                <a:solidFill>
                  <a:srgbClr val="0000CF"/>
                </a:solidFill>
                <a:uFillTx/>
                <a:latin typeface="Consolas" pitchFamily="49"/>
                <a:ea typeface="Cambria" pitchFamily="18"/>
                <a:cs typeface="Times New Roman" pitchFamily="18"/>
              </a:rPr>
              <a:t>3</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204A87"/>
                </a:solidFill>
                <a:uFillTx/>
                <a:latin typeface="Consolas" pitchFamily="49"/>
                <a:ea typeface="Cambria" pitchFamily="18"/>
                <a:cs typeface="Times New Roman" pitchFamily="18"/>
              </a:rPr>
              <a:t>n=</a:t>
            </a:r>
            <a:r>
              <a:rPr lang="en-US" sz="1800" b="0" i="0" u="none" strike="noStrike" kern="1200" cap="none" spc="0" baseline="0">
                <a:solidFill>
                  <a:srgbClr val="0000CF"/>
                </a:solidFill>
                <a:uFillTx/>
                <a:latin typeface="Consolas" pitchFamily="49"/>
                <a:ea typeface="Cambria" pitchFamily="18"/>
                <a:cs typeface="Times New Roman" pitchFamily="18"/>
              </a:rPr>
              <a:t>20</a:t>
            </a:r>
            <a:r>
              <a:rPr lang="en-US" sz="1800" b="0" i="0" u="none" strike="noStrike" kern="1200" cap="none" spc="0" baseline="0">
                <a:solidFill>
                  <a:srgbClr val="0000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y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 </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 b</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 </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 e</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1" i="0" u="none" strike="noStrike" kern="1200" cap="none" spc="0" baseline="0">
                <a:solidFill>
                  <a:srgbClr val="204A87"/>
                </a:solidFill>
                <a:uFillTx/>
                <a:latin typeface="Consolas" pitchFamily="49"/>
                <a:ea typeface="Cambria" pitchFamily="18"/>
                <a:cs typeface="Times New Roman" pitchFamily="18"/>
              </a:rPr>
              <a:t>plot</a:t>
            </a:r>
            <a:r>
              <a:rPr lang="en-US" sz="1800" b="0" i="0" u="none" strike="noStrike" kern="1200" cap="none" spc="0" baseline="0">
                <a:solidFill>
                  <a:srgbClr val="000000"/>
                </a:solidFill>
                <a:uFillTx/>
                <a:latin typeface="Consolas" pitchFamily="49"/>
                <a:ea typeface="Cambria" pitchFamily="18"/>
                <a:cs typeface="Times New Roman" pitchFamily="18"/>
              </a:rPr>
              <a:t>(y</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1" i="0" u="none" strike="noStrike" kern="1200" cap="none" spc="0" baseline="0">
                <a:solidFill>
                  <a:srgbClr val="204A87"/>
                </a:solidFill>
                <a:uFillTx/>
                <a:latin typeface="Consolas" pitchFamily="49"/>
                <a:ea typeface="Cambria" pitchFamily="18"/>
                <a:cs typeface="Times New Roman" pitchFamily="18"/>
              </a:rPr>
              <a:t>abline</a:t>
            </a:r>
            <a:r>
              <a:rPr lang="en-US" sz="1800" b="0" i="0" u="none" strike="noStrike" kern="1200" cap="none" spc="0" baseline="0">
                <a:solidFill>
                  <a:srgbClr val="000000"/>
                </a:solidFill>
                <a:uFillTx/>
                <a:latin typeface="Consolas" pitchFamily="49"/>
                <a:ea typeface="Cambria" pitchFamily="18"/>
                <a:cs typeface="Times New Roman" pitchFamily="18"/>
              </a:rPr>
              <a:t>(y,x)</a:t>
            </a:r>
            <a:endParaRPr lang="es-BO" sz="1800" b="0" i="0" u="none" strike="noStrike" kern="1200" cap="none" spc="0" baseline="0">
              <a:solidFill>
                <a:srgbClr val="000000"/>
              </a:solidFill>
              <a:uFillTx/>
              <a:latin typeface="Consolas" pitchFamily="49"/>
              <a:ea typeface="Cambria" pitchFamily="18"/>
              <a:cs typeface="Times New Roman" pitchFamily="18"/>
            </a:endParaRPr>
          </a:p>
        </p:txBody>
      </p:sp>
      <p:pic>
        <p:nvPicPr>
          <p:cNvPr id="4" name="Picture">
            <a:extLst>
              <a:ext uri="{FF2B5EF4-FFF2-40B4-BE49-F238E27FC236}">
                <a16:creationId xmlns:a16="http://schemas.microsoft.com/office/drawing/2014/main" id="{82B67DED-EBC8-FEF4-9CB8-6F52F80D446A}"/>
              </a:ext>
            </a:extLst>
          </p:cNvPr>
          <p:cNvPicPr>
            <a:picLocks noChangeAspect="1"/>
          </p:cNvPicPr>
          <p:nvPr/>
        </p:nvPicPr>
        <p:blipFill>
          <a:blip r:embed="rId2"/>
          <a:stretch>
            <a:fillRect/>
          </a:stretch>
        </p:blipFill>
        <p:spPr>
          <a:xfrm>
            <a:off x="5700707" y="0"/>
            <a:ext cx="4619621" cy="3695703"/>
          </a:xfrm>
          <a:prstGeom prst="rect">
            <a:avLst/>
          </a:prstGeom>
          <a:noFill/>
          <a:ln cap="flat">
            <a:noFill/>
          </a:ln>
        </p:spPr>
      </p:pic>
      <p:pic>
        <p:nvPicPr>
          <p:cNvPr id="5" name="Picture">
            <a:extLst>
              <a:ext uri="{FF2B5EF4-FFF2-40B4-BE49-F238E27FC236}">
                <a16:creationId xmlns:a16="http://schemas.microsoft.com/office/drawing/2014/main" id="{2BDBCA73-508F-DD4C-90A5-EDF85E66D7ED}"/>
              </a:ext>
            </a:extLst>
          </p:cNvPr>
          <p:cNvPicPr>
            <a:picLocks noChangeAspect="1"/>
          </p:cNvPicPr>
          <p:nvPr/>
        </p:nvPicPr>
        <p:blipFill>
          <a:blip r:embed="rId3"/>
          <a:stretch>
            <a:fillRect/>
          </a:stretch>
        </p:blipFill>
        <p:spPr>
          <a:xfrm>
            <a:off x="5700707" y="2853869"/>
            <a:ext cx="4619621" cy="3695703"/>
          </a:xfrm>
          <a:prstGeom prst="rect">
            <a:avLst/>
          </a:prstGeom>
          <a:noFill/>
          <a:ln cap="flat">
            <a:noFill/>
          </a:ln>
        </p:spPr>
      </p:pic>
      <mc:AlternateContent xmlns:mc="http://schemas.openxmlformats.org/markup-compatibility/2006">
        <mc:Choice xmlns:a14="http://schemas.microsoft.com/office/drawing/2010/main" Requires="a14">
          <p:sp>
            <p:nvSpPr>
              <p:cNvPr id="6" name="TextBox 1">
                <a:extLst>
                  <a:ext uri="{FF2B5EF4-FFF2-40B4-BE49-F238E27FC236}">
                    <a16:creationId xmlns:a16="http://schemas.microsoft.com/office/drawing/2014/main" id="{E9F970DB-E375-7499-FECF-A65D5A28EBD1}"/>
                  </a:ext>
                </a:extLst>
              </p:cNvPr>
              <p:cNvSpPr txBox="1"/>
              <p:nvPr/>
            </p:nvSpPr>
            <p:spPr>
              <a:xfrm>
                <a:off x="1060850" y="618023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b="1" i="1" smtClean="0">
                          <a:solidFill>
                            <a:schemeClr val="accent2"/>
                          </a:solidFill>
                          <a:latin typeface="Cambria Math" panose="02040503050406030204" pitchFamily="18" charset="0"/>
                        </a:rPr>
                        <m:t>𝝐</m:t>
                      </m:r>
                      <m:r>
                        <a:rPr lang="es-BO" sz="2400" b="0" i="0">
                          <a:solidFill>
                            <a:schemeClr val="accent2"/>
                          </a:solidFill>
                          <a:latin typeface="Cambria Math" panose="02040503050406030204" pitchFamily="18" charset="0"/>
                        </a:rPr>
                        <m:t> ~ </m:t>
                      </m:r>
                      <m:r>
                        <a:rPr lang="es-BO" sz="2400" b="1" i="1">
                          <a:solidFill>
                            <a:schemeClr val="accent2"/>
                          </a:solidFill>
                          <a:latin typeface="Cambria Math" panose="02040503050406030204" pitchFamily="18" charset="0"/>
                        </a:rPr>
                        <m:t>𝑵</m:t>
                      </m:r>
                      <m:r>
                        <a:rPr lang="es-BO" sz="2400" b="0" i="0">
                          <a:solidFill>
                            <a:schemeClr val="accent2"/>
                          </a:solidFill>
                          <a:latin typeface="Cambria Math" panose="02040503050406030204" pitchFamily="18" charset="0"/>
                        </a:rPr>
                        <m:t>(</m:t>
                      </m:r>
                      <m:r>
                        <a:rPr lang="es-BO" sz="2400" b="1" i="0">
                          <a:solidFill>
                            <a:schemeClr val="accent2"/>
                          </a:solidFill>
                          <a:latin typeface="Cambria Math" panose="02040503050406030204" pitchFamily="18" charset="0"/>
                        </a:rPr>
                        <m:t>𝟎</m:t>
                      </m:r>
                      <m:r>
                        <a:rPr lang="es-BO" sz="2400" b="0" i="0">
                          <a:solidFill>
                            <a:schemeClr val="accent2"/>
                          </a:solidFill>
                          <a:latin typeface="Cambria Math" panose="02040503050406030204" pitchFamily="18" charset="0"/>
                        </a:rPr>
                        <m:t>,</m:t>
                      </m:r>
                      <m:r>
                        <a:rPr lang="es-BO" sz="2400" b="1" i="0">
                          <a:solidFill>
                            <a:schemeClr val="accent2"/>
                          </a:solidFill>
                          <a:latin typeface="Cambria Math" panose="02040503050406030204" pitchFamily="18" charset="0"/>
                        </a:rPr>
                        <m:t>𝟑</m:t>
                      </m:r>
                      <m:r>
                        <a:rPr lang="es-BO" sz="2400" b="0" i="0">
                          <a:solidFill>
                            <a:schemeClr val="accent2"/>
                          </a:solidFill>
                          <a:latin typeface="Cambria Math" panose="02040503050406030204" pitchFamily="18" charset="0"/>
                        </a:rPr>
                        <m:t>)</m:t>
                      </m:r>
                    </m:oMath>
                  </m:oMathPara>
                </a14:m>
                <a:endParaRPr lang="es-BO" sz="3200" b="1" i="0" u="none" strike="noStrike" kern="1200" cap="none" spc="0" baseline="0" dirty="0">
                  <a:solidFill>
                    <a:schemeClr val="accent2"/>
                  </a:solidFill>
                  <a:uFillTx/>
                  <a:latin typeface="Calibri"/>
                </a:endParaRPr>
              </a:p>
            </p:txBody>
          </p:sp>
        </mc:Choice>
        <mc:Fallback>
          <p:sp>
            <p:nvSpPr>
              <p:cNvPr id="6" name="TextBox 1">
                <a:extLst>
                  <a:ext uri="{FF2B5EF4-FFF2-40B4-BE49-F238E27FC236}">
                    <a16:creationId xmlns:a16="http://schemas.microsoft.com/office/drawing/2014/main" id="{E9F970DB-E375-7499-FECF-A65D5A28EBD1}"/>
                  </a:ext>
                </a:extLst>
              </p:cNvPr>
              <p:cNvSpPr txBox="1">
                <a:spLocks noRot="1" noChangeAspect="1" noMove="1" noResize="1" noEditPoints="1" noAdjustHandles="1" noChangeArrowheads="1" noChangeShapeType="1" noTextEdit="1"/>
              </p:cNvSpPr>
              <p:nvPr/>
            </p:nvSpPr>
            <p:spPr>
              <a:xfrm>
                <a:off x="1060850" y="6180237"/>
                <a:ext cx="2081595" cy="369332"/>
              </a:xfrm>
              <a:prstGeom prst="rect">
                <a:avLst/>
              </a:prstGeom>
              <a:blipFill>
                <a:blip r:embed="rId4"/>
                <a:stretch>
                  <a:fillRect b="-35000"/>
                </a:stretch>
              </a:blipFill>
              <a:ln cap="flat">
                <a:noFill/>
              </a:ln>
            </p:spPr>
            <p:txBody>
              <a:bodyPr/>
              <a:lstStyle/>
              <a:p>
                <a:r>
                  <a:rPr lang="es-BO">
                    <a:noFill/>
                  </a:rPr>
                  <a:t> </a:t>
                </a:r>
              </a:p>
            </p:txBody>
          </p:sp>
        </mc:Fallback>
      </mc:AlternateContent>
      <p:sp>
        <p:nvSpPr>
          <p:cNvPr id="7" name="Arc 3">
            <a:extLst>
              <a:ext uri="{FF2B5EF4-FFF2-40B4-BE49-F238E27FC236}">
                <a16:creationId xmlns:a16="http://schemas.microsoft.com/office/drawing/2014/main" id="{952E5B38-A236-6C47-045B-C9451DD7A1EB}"/>
              </a:ext>
            </a:extLst>
          </p:cNvPr>
          <p:cNvSpPr/>
          <p:nvPr/>
        </p:nvSpPr>
        <p:spPr>
          <a:xfrm rot="5399996" flipV="1">
            <a:off x="536990" y="5234967"/>
            <a:ext cx="1339184" cy="815800"/>
          </a:xfrm>
          <a:custGeom>
            <a:avLst>
              <a:gd name="f12" fmla="val 87"/>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87"/>
              <a:gd name="f13" fmla="val 270"/>
              <a:gd name="f14" fmla="+- 0 0 -177"/>
              <a:gd name="f15" fmla="+- 0 0 -178"/>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6345" cap="flat">
            <a:solidFill>
              <a:srgbClr val="0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AC5E4169-C419-1ADA-C2E0-8FE6F6AF8841}"/>
              </a:ext>
            </a:extLst>
          </p:cNvPr>
          <p:cNvSpPr txBox="1"/>
          <p:nvPr/>
        </p:nvSpPr>
        <p:spPr>
          <a:xfrm>
            <a:off x="1046558" y="649187"/>
            <a:ext cx="6340074"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ea typeface="Cambria" pitchFamily="18"/>
                <a:cs typeface="Times New Roman" pitchFamily="18"/>
              </a:rPr>
              <a:t>y_hat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predict</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1" i="0" u="none" strike="noStrike" kern="1200" cap="none" spc="0" baseline="0">
                <a:solidFill>
                  <a:srgbClr val="204A87"/>
                </a:solidFill>
                <a:uFillTx/>
                <a:latin typeface="Consolas" pitchFamily="49"/>
                <a:ea typeface="Cambria" pitchFamily="18"/>
                <a:cs typeface="Times New Roman" pitchFamily="18"/>
              </a:rPr>
              <a:t>lm</a:t>
            </a:r>
            <a:r>
              <a:rPr lang="en-US" sz="1800" b="0" i="0" u="none" strike="noStrike" kern="1200" cap="none" spc="0" baseline="0">
                <a:solidFill>
                  <a:srgbClr val="000000"/>
                </a:solidFill>
                <a:uFillTx/>
                <a:latin typeface="Consolas" pitchFamily="49"/>
                <a:ea typeface="Cambria" pitchFamily="18"/>
                <a:cs typeface="Times New Roman" pitchFamily="18"/>
              </a:rPr>
              <a:t>(y</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residuals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y </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 y_hat</a:t>
            </a:r>
            <a:br>
              <a:rPr lang="en-US" sz="1800" b="0" i="0" u="none" strike="noStrike" kern="1200" cap="none" spc="0" baseline="0">
                <a:solidFill>
                  <a:srgbClr val="000000"/>
                </a:solidFill>
                <a:uFillTx/>
                <a:latin typeface="Consolas" pitchFamily="49"/>
                <a:ea typeface="Cambria" pitchFamily="18"/>
                <a:cs typeface="Times New Roman" pitchFamily="18"/>
              </a:rPr>
            </a:b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error_residuals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make.groups</a:t>
            </a:r>
            <a:r>
              <a:rPr lang="en-US" sz="1800" b="0" i="0" u="none" strike="noStrike" kern="1200" cap="none" spc="0" baseline="0">
                <a:solidFill>
                  <a:srgbClr val="000000"/>
                </a:solidFill>
                <a:uFillTx/>
                <a:latin typeface="Consolas" pitchFamily="49"/>
                <a:ea typeface="Cambria" pitchFamily="18"/>
                <a:cs typeface="Times New Roman" pitchFamily="18"/>
              </a:rPr>
              <a:t>(e, residuals)</a:t>
            </a:r>
            <a:br>
              <a:rPr lang="en-US" sz="1800" b="0" i="0" u="none" strike="noStrike" kern="1200" cap="none" spc="0" baseline="0">
                <a:solidFill>
                  <a:srgbClr val="000000"/>
                </a:solidFill>
                <a:uFillTx/>
                <a:latin typeface="Consolas" pitchFamily="49"/>
                <a:ea typeface="Cambria" pitchFamily="18"/>
                <a:cs typeface="Times New Roman" pitchFamily="18"/>
              </a:rPr>
            </a:b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1" i="0" u="none" strike="noStrike" kern="1200" cap="none" spc="0" baseline="0">
                <a:solidFill>
                  <a:srgbClr val="204A87"/>
                </a:solidFill>
                <a:uFillTx/>
                <a:latin typeface="Consolas" pitchFamily="49"/>
                <a:ea typeface="Cambria" pitchFamily="18"/>
                <a:cs typeface="Times New Roman" pitchFamily="18"/>
              </a:rPr>
              <a:t>ggplot</a:t>
            </a:r>
            <a:r>
              <a:rPr lang="en-US" sz="1800" b="0" i="0" u="none" strike="noStrike" kern="1200" cap="none" spc="0" baseline="0">
                <a:solidFill>
                  <a:srgbClr val="000000"/>
                </a:solidFill>
                <a:uFillTx/>
                <a:latin typeface="Consolas" pitchFamily="49"/>
                <a:ea typeface="Cambria" pitchFamily="18"/>
                <a:cs typeface="Times New Roman" pitchFamily="18"/>
              </a:rPr>
              <a:t>(error_residuals, </a:t>
            </a:r>
            <a:r>
              <a:rPr lang="en-US" sz="1800" b="1" i="0" u="none" strike="noStrike" kern="1200" cap="none" spc="0" baseline="0">
                <a:solidFill>
                  <a:srgbClr val="204A87"/>
                </a:solidFill>
                <a:uFillTx/>
                <a:latin typeface="Consolas" pitchFamily="49"/>
                <a:ea typeface="Cambria" pitchFamily="18"/>
                <a:cs typeface="Times New Roman" pitchFamily="18"/>
              </a:rPr>
              <a:t>aes</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x=</a:t>
            </a:r>
            <a:r>
              <a:rPr lang="en-US" sz="1800" b="0" i="0" u="none" strike="noStrike" kern="1200" cap="none" spc="0" baseline="0">
                <a:solidFill>
                  <a:srgbClr val="000000"/>
                </a:solidFill>
                <a:uFillTx/>
                <a:latin typeface="Consolas" pitchFamily="49"/>
                <a:ea typeface="Cambria" pitchFamily="18"/>
                <a:cs typeface="Times New Roman" pitchFamily="18"/>
              </a:rPr>
              <a:t>data, </a:t>
            </a:r>
            <a:r>
              <a:rPr lang="en-US" sz="1800" b="0" i="0" u="none" strike="noStrike" kern="1200" cap="none" spc="0" baseline="0">
                <a:solidFill>
                  <a:srgbClr val="204A87"/>
                </a:solidFill>
                <a:uFillTx/>
                <a:latin typeface="Consolas" pitchFamily="49"/>
                <a:ea typeface="Cambria" pitchFamily="18"/>
                <a:cs typeface="Times New Roman" pitchFamily="18"/>
              </a:rPr>
              <a:t>fill=</a:t>
            </a:r>
            <a:r>
              <a:rPr lang="en-US" sz="1800" b="0" i="0" u="none" strike="noStrike" kern="1200" cap="none" spc="0" baseline="0">
                <a:solidFill>
                  <a:srgbClr val="000000"/>
                </a:solidFill>
                <a:uFillTx/>
                <a:latin typeface="Consolas" pitchFamily="49"/>
                <a:ea typeface="Cambria" pitchFamily="18"/>
                <a:cs typeface="Times New Roman" pitchFamily="18"/>
              </a:rPr>
              <a:t>which))</a:t>
            </a:r>
            <a:r>
              <a:rPr lang="en-US" sz="1800" b="1" i="0" u="none" strike="noStrike" kern="1200" cap="none" spc="0" baseline="0">
                <a:solidFill>
                  <a:srgbClr val="CE5C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geom_density</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alpha=</a:t>
            </a:r>
            <a:r>
              <a:rPr lang="en-US" sz="1800" b="0" i="0" u="none" strike="noStrike" kern="1200" cap="none" spc="0" baseline="0">
                <a:solidFill>
                  <a:srgbClr val="0000CF"/>
                </a:solidFill>
                <a:uFillTx/>
                <a:latin typeface="Consolas" pitchFamily="49"/>
                <a:ea typeface="Cambria" pitchFamily="18"/>
                <a:cs typeface="Times New Roman" pitchFamily="18"/>
              </a:rPr>
              <a:t>0.3</a:t>
            </a:r>
            <a:r>
              <a:rPr lang="en-US" sz="1800" b="0" i="0" u="none" strike="noStrike" kern="1200" cap="none" spc="0" baseline="0">
                <a:solidFill>
                  <a:srgbClr val="000000"/>
                </a:solidFill>
                <a:uFillTx/>
                <a:latin typeface="Consolas" pitchFamily="49"/>
                <a:ea typeface="Cambria" pitchFamily="18"/>
                <a:cs typeface="Times New Roman" pitchFamily="18"/>
              </a:rPr>
              <a:t>)</a:t>
            </a:r>
            <a:endParaRPr lang="es-BO" sz="1800" b="0" i="0" u="none" strike="noStrike" kern="1200" cap="none" spc="0" baseline="0">
              <a:solidFill>
                <a:srgbClr val="000000"/>
              </a:solidFill>
              <a:uFillTx/>
              <a:latin typeface="Consolas" pitchFamily="49"/>
              <a:ea typeface="Cambria" pitchFamily="18"/>
              <a:cs typeface="Times New Roman" pitchFamily="18"/>
            </a:endParaRPr>
          </a:p>
        </p:txBody>
      </p:sp>
      <p:pic>
        <p:nvPicPr>
          <p:cNvPr id="3" name="Picture 7">
            <a:extLst>
              <a:ext uri="{FF2B5EF4-FFF2-40B4-BE49-F238E27FC236}">
                <a16:creationId xmlns:a16="http://schemas.microsoft.com/office/drawing/2014/main" id="{5002A2BC-88D5-32CA-0C99-B0375017C097}"/>
              </a:ext>
            </a:extLst>
          </p:cNvPr>
          <p:cNvPicPr>
            <a:picLocks noChangeAspect="1"/>
          </p:cNvPicPr>
          <p:nvPr/>
        </p:nvPicPr>
        <p:blipFill>
          <a:blip r:embed="rId2"/>
          <a:stretch>
            <a:fillRect/>
          </a:stretch>
        </p:blipFill>
        <p:spPr>
          <a:xfrm>
            <a:off x="843424" y="2808360"/>
            <a:ext cx="5843592" cy="3604811"/>
          </a:xfrm>
          <a:prstGeom prst="rect">
            <a:avLst/>
          </a:prstGeom>
          <a:noFill/>
          <a:ln cap="flat">
            <a:noFill/>
          </a:ln>
        </p:spPr>
      </p:pic>
      <p:sp>
        <p:nvSpPr>
          <p:cNvPr id="4" name="Content Placeholder 2">
            <a:extLst>
              <a:ext uri="{FF2B5EF4-FFF2-40B4-BE49-F238E27FC236}">
                <a16:creationId xmlns:a16="http://schemas.microsoft.com/office/drawing/2014/main" id="{D107AE27-D570-7629-2D7A-566EBDE8C32A}"/>
              </a:ext>
            </a:extLst>
          </p:cNvPr>
          <p:cNvSpPr txBox="1">
            <a:spLocks noGrp="1"/>
          </p:cNvSpPr>
          <p:nvPr>
            <p:ph idx="1"/>
          </p:nvPr>
        </p:nvSpPr>
        <p:spPr>
          <a:xfrm>
            <a:off x="6996120" y="3175382"/>
            <a:ext cx="4064352" cy="1673443"/>
          </a:xfrm>
        </p:spPr>
        <p:txBody>
          <a:bodyPr/>
          <a:lstStyle/>
          <a:p>
            <a:pPr lvl="0"/>
            <a:r>
              <a:rPr lang="en-CA"/>
              <a:t>Our generated errors are almost the same as the residuals</a:t>
            </a:r>
            <a:endParaRPr lang="es-BO"/>
          </a:p>
        </p:txBody>
      </p:sp>
      <mc:AlternateContent xmlns:mc="http://schemas.openxmlformats.org/markup-compatibility/2006">
        <mc:Choice xmlns:a14="http://schemas.microsoft.com/office/drawing/2010/main" Requires="a14">
          <p:sp>
            <p:nvSpPr>
              <p:cNvPr id="5" name="TextBox 9">
                <a:extLst>
                  <a:ext uri="{FF2B5EF4-FFF2-40B4-BE49-F238E27FC236}">
                    <a16:creationId xmlns:a16="http://schemas.microsoft.com/office/drawing/2014/main" id="{A6C57248-E39C-A7BD-BF1A-BF592718F8DE}"/>
                  </a:ext>
                </a:extLst>
              </p:cNvPr>
              <p:cNvSpPr txBox="1"/>
              <p:nvPr/>
            </p:nvSpPr>
            <p:spPr>
              <a:xfrm>
                <a:off x="5804400" y="515419"/>
                <a:ext cx="6093817"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b="1" i="1">
                          <a:latin typeface="Cambria Math" panose="02040503050406030204" pitchFamily="18" charset="0"/>
                        </a:rPr>
                        <m:t>𝒅</m:t>
                      </m:r>
                      <m:r>
                        <a:rPr lang="es-BO" b="0" i="0">
                          <a:latin typeface="Cambria Math" panose="02040503050406030204" pitchFamily="18" charset="0"/>
                        </a:rPr>
                        <m:t>=</m:t>
                      </m:r>
                      <m:r>
                        <a:rPr lang="es-BO" b="1" i="1">
                          <a:latin typeface="Cambria Math" panose="02040503050406030204" pitchFamily="18" charset="0"/>
                        </a:rPr>
                        <m:t>𝒚</m:t>
                      </m:r>
                      <m:r>
                        <a:rPr lang="es-BO" b="0" i="0">
                          <a:latin typeface="Cambria Math" panose="02040503050406030204" pitchFamily="18" charset="0"/>
                        </a:rPr>
                        <m:t>−</m:t>
                      </m:r>
                      <m:acc>
                        <m:accPr>
                          <m:chr m:val="̂"/>
                          <m:ctrlPr>
                            <a:rPr lang="es-BO" b="0" i="1">
                              <a:solidFill>
                                <a:srgbClr val="836967"/>
                              </a:solidFill>
                              <a:latin typeface="Cambria Math" panose="02040503050406030204" pitchFamily="18" charset="0"/>
                            </a:rPr>
                          </m:ctrlPr>
                        </m:accPr>
                        <m:e>
                          <m:r>
                            <a:rPr lang="es-BO" b="1" i="1">
                              <a:latin typeface="Cambria Math" panose="02040503050406030204" pitchFamily="18" charset="0"/>
                            </a:rPr>
                            <m:t>𝒚</m:t>
                          </m:r>
                        </m:e>
                      </m:acc>
                    </m:oMath>
                  </m:oMathPara>
                </a14:m>
                <a:endParaRPr lang="en-CA" sz="2800" b="1" i="0" u="none" strike="noStrike" kern="1200" cap="none" spc="0" baseline="0">
                  <a:solidFill>
                    <a:srgbClr val="ED7D31"/>
                  </a:solidFill>
                  <a:uFillTx/>
                  <a:latin typeface="Calibri"/>
                </a:endParaRPr>
              </a:p>
            </p:txBody>
          </p:sp>
        </mc:Choice>
        <mc:Fallback>
          <p:sp>
            <p:nvSpPr>
              <p:cNvPr id="5" name="TextBox 9">
                <a:extLst>
                  <a:ext uri="{FF2B5EF4-FFF2-40B4-BE49-F238E27FC236}">
                    <a16:creationId xmlns:a16="http://schemas.microsoft.com/office/drawing/2014/main" id="{A6C57248-E39C-A7BD-BF1A-BF592718F8DE}"/>
                  </a:ext>
                </a:extLst>
              </p:cNvPr>
              <p:cNvSpPr txBox="1">
                <a:spLocks noRot="1" noChangeAspect="1" noMove="1" noResize="1" noEditPoints="1" noAdjustHandles="1" noChangeArrowheads="1" noChangeShapeType="1" noTextEdit="1"/>
              </p:cNvSpPr>
              <p:nvPr/>
            </p:nvSpPr>
            <p:spPr>
              <a:xfrm>
                <a:off x="5804400" y="515419"/>
                <a:ext cx="6093817" cy="523219"/>
              </a:xfrm>
              <a:prstGeom prst="rect">
                <a:avLst/>
              </a:prstGeom>
              <a:blipFill>
                <a:blip r:embed="rId3"/>
                <a:stretch>
                  <a:fillRect t="-4706"/>
                </a:stretch>
              </a:blipFill>
              <a:ln cap="flat">
                <a:noFill/>
              </a:ln>
            </p:spPr>
            <p:txBody>
              <a:bodyPr/>
              <a:lstStyle/>
              <a:p>
                <a:r>
                  <a:rPr lang="es-BO">
                    <a:noFill/>
                  </a:rPr>
                  <a:t> </a:t>
                </a:r>
              </a:p>
            </p:txBody>
          </p:sp>
        </mc:Fallback>
      </mc:AlternateContent>
      <p:cxnSp>
        <p:nvCxnSpPr>
          <p:cNvPr id="6" name="Straight Arrow Connector 11">
            <a:extLst>
              <a:ext uri="{FF2B5EF4-FFF2-40B4-BE49-F238E27FC236}">
                <a16:creationId xmlns:a16="http://schemas.microsoft.com/office/drawing/2014/main" id="{AA650F95-0D93-56D3-4535-B2A5C2B602A3}"/>
              </a:ext>
            </a:extLst>
          </p:cNvPr>
          <p:cNvCxnSpPr/>
          <p:nvPr/>
        </p:nvCxnSpPr>
        <p:spPr>
          <a:xfrm flipH="1">
            <a:off x="4414842" y="777029"/>
            <a:ext cx="3471858" cy="0"/>
          </a:xfrm>
          <a:prstGeom prst="straightConnector1">
            <a:avLst/>
          </a:prstGeom>
          <a:noFill/>
          <a:ln w="6345" cap="flat">
            <a:solidFill>
              <a:srgbClr val="000000"/>
            </a:solidFill>
            <a:prstDash val="solid"/>
            <a:miter/>
            <a:tailEnd type="arrow"/>
          </a:ln>
        </p:spPr>
      </p:cxnSp>
      <p:sp>
        <p:nvSpPr>
          <p:cNvPr id="7" name="TextBox 15">
            <a:extLst>
              <a:ext uri="{FF2B5EF4-FFF2-40B4-BE49-F238E27FC236}">
                <a16:creationId xmlns:a16="http://schemas.microsoft.com/office/drawing/2014/main" id="{98283858-BAE4-C784-A4C2-A379CCEF2522}"/>
              </a:ext>
            </a:extLst>
          </p:cNvPr>
          <p:cNvSpPr txBox="1"/>
          <p:nvPr/>
        </p:nvSpPr>
        <p:spPr>
          <a:xfrm>
            <a:off x="1046558" y="6261701"/>
            <a:ext cx="6519361"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Based 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34E1-9982-18D3-0325-46CD972A0359}"/>
              </a:ext>
            </a:extLst>
          </p:cNvPr>
          <p:cNvSpPr txBox="1">
            <a:spLocks noGrp="1"/>
          </p:cNvSpPr>
          <p:nvPr>
            <p:ph type="title"/>
          </p:nvPr>
        </p:nvSpPr>
        <p:spPr/>
        <p:txBody>
          <a:bodyPr/>
          <a:lstStyle/>
          <a:p>
            <a:pPr lvl="0"/>
            <a:r>
              <a:rPr lang="en-CA"/>
              <a:t>Linear models and inference</a:t>
            </a:r>
            <a:endParaRPr lang="es-BO"/>
          </a:p>
        </p:txBody>
      </p:sp>
      <p:sp>
        <p:nvSpPr>
          <p:cNvPr id="3" name="Content Placeholder 2">
            <a:extLst>
              <a:ext uri="{FF2B5EF4-FFF2-40B4-BE49-F238E27FC236}">
                <a16:creationId xmlns:a16="http://schemas.microsoft.com/office/drawing/2014/main" id="{AA3DEDC0-FBA7-17C8-903B-5AC344DBE186}"/>
              </a:ext>
            </a:extLst>
          </p:cNvPr>
          <p:cNvSpPr txBox="1">
            <a:spLocks noGrp="1"/>
          </p:cNvSpPr>
          <p:nvPr>
            <p:ph idx="1"/>
          </p:nvPr>
        </p:nvSpPr>
        <p:spPr>
          <a:xfrm>
            <a:off x="838203" y="1825627"/>
            <a:ext cx="5891214" cy="4351336"/>
          </a:xfrm>
        </p:spPr>
        <p:txBody>
          <a:bodyPr/>
          <a:lstStyle/>
          <a:p>
            <a:pPr lvl="0">
              <a:lnSpc>
                <a:spcPct val="80000"/>
              </a:lnSpc>
            </a:pPr>
            <a:r>
              <a:rPr lang="en-CA"/>
              <a:t>How do I make inferences about my line?</a:t>
            </a:r>
          </a:p>
          <a:p>
            <a:pPr lvl="0">
              <a:lnSpc>
                <a:spcPct val="80000"/>
              </a:lnSpc>
            </a:pPr>
            <a:endParaRPr lang="en-CA"/>
          </a:p>
          <a:p>
            <a:pPr lvl="0">
              <a:lnSpc>
                <a:spcPct val="80000"/>
              </a:lnSpc>
            </a:pPr>
            <a:r>
              <a:rPr lang="en-CA"/>
              <a:t>Is my line explaining any of the variability?</a:t>
            </a:r>
          </a:p>
          <a:p>
            <a:pPr lvl="0">
              <a:lnSpc>
                <a:spcPct val="80000"/>
              </a:lnSpc>
            </a:pPr>
            <a:endParaRPr lang="en-CA"/>
          </a:p>
          <a:p>
            <a:pPr lvl="0">
              <a:lnSpc>
                <a:spcPct val="80000"/>
              </a:lnSpc>
            </a:pPr>
            <a:r>
              <a:rPr lang="en-CA"/>
              <a:t>Note: you can draw a line through two vectors that are unrelated to one another - this does not mean that they are related.</a:t>
            </a:r>
            <a:endParaRPr lang="es-BO"/>
          </a:p>
        </p:txBody>
      </p:sp>
      <p:sp>
        <p:nvSpPr>
          <p:cNvPr id="4" name="TextBox 4">
            <a:extLst>
              <a:ext uri="{FF2B5EF4-FFF2-40B4-BE49-F238E27FC236}">
                <a16:creationId xmlns:a16="http://schemas.microsoft.com/office/drawing/2014/main" id="{1D318778-5068-0843-7B6E-EA7192E48BCB}"/>
              </a:ext>
            </a:extLst>
          </p:cNvPr>
          <p:cNvSpPr txBox="1"/>
          <p:nvPr/>
        </p:nvSpPr>
        <p:spPr>
          <a:xfrm>
            <a:off x="6890150" y="1825627"/>
            <a:ext cx="6093616"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1" i="1" u="none" strike="noStrike" kern="1200" cap="none" spc="0" baseline="0">
                <a:solidFill>
                  <a:srgbClr val="8F5902"/>
                </a:solidFill>
                <a:uFillTx/>
                <a:latin typeface="Consolas" pitchFamily="49"/>
                <a:ea typeface="Cambria" pitchFamily="18"/>
                <a:cs typeface="Times New Roman" pitchFamily="18"/>
              </a:rPr>
              <a:t>##Line through unrelated vectors</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x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rnorm</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0000CF"/>
                </a:solidFill>
                <a:uFillTx/>
                <a:latin typeface="Consolas" pitchFamily="49"/>
                <a:ea typeface="Cambria" pitchFamily="18"/>
                <a:cs typeface="Times New Roman" pitchFamily="18"/>
              </a:rPr>
              <a:t>20</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10</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4</a:t>
            </a:r>
            <a:r>
              <a:rPr lang="en-US" sz="1800" b="0" i="0" u="none" strike="noStrike" kern="1200" cap="none" spc="0" baseline="0">
                <a:solidFill>
                  <a:srgbClr val="0000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y </a:t>
            </a:r>
            <a:r>
              <a:rPr lang="en-US" sz="1800" b="0" i="0" u="none" strike="noStrike" kern="1200" cap="none" spc="0" baseline="0">
                <a:solidFill>
                  <a:srgbClr val="8F5902"/>
                </a:solidFill>
                <a:uFillTx/>
                <a:latin typeface="Consolas" pitchFamily="49"/>
                <a:ea typeface="Cambria" pitchFamily="18"/>
                <a:cs typeface="Times New Roman" pitchFamily="18"/>
              </a:rPr>
              <a:t>&lt;-</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1" i="0" u="none" strike="noStrike" kern="1200" cap="none" spc="0" baseline="0">
                <a:solidFill>
                  <a:srgbClr val="204A87"/>
                </a:solidFill>
                <a:uFillTx/>
                <a:latin typeface="Consolas" pitchFamily="49"/>
                <a:ea typeface="Cambria" pitchFamily="18"/>
                <a:cs typeface="Times New Roman" pitchFamily="18"/>
              </a:rPr>
              <a:t>rnorm</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0000CF"/>
                </a:solidFill>
                <a:uFillTx/>
                <a:latin typeface="Consolas" pitchFamily="49"/>
                <a:ea typeface="Cambria" pitchFamily="18"/>
                <a:cs typeface="Times New Roman" pitchFamily="18"/>
              </a:rPr>
              <a:t>20</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5</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0000CF"/>
                </a:solidFill>
                <a:uFillTx/>
                <a:latin typeface="Consolas" pitchFamily="49"/>
                <a:ea typeface="Cambria" pitchFamily="18"/>
                <a:cs typeface="Times New Roman" pitchFamily="18"/>
              </a:rPr>
              <a:t>3</a:t>
            </a:r>
            <a:r>
              <a:rPr lang="en-US" sz="1800" b="0" i="0" u="none" strike="noStrike" kern="1200" cap="none" spc="0" baseline="0">
                <a:solidFill>
                  <a:srgbClr val="000000"/>
                </a:solidFill>
                <a:uFillTx/>
                <a:latin typeface="Consolas" pitchFamily="49"/>
                <a:ea typeface="Cambria" pitchFamily="18"/>
                <a:cs typeface="Times New Roman" pitchFamily="18"/>
              </a:rPr>
              <a:t>)</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1" i="0" u="none" strike="noStrike" kern="1200" cap="none" spc="0" baseline="0">
                <a:solidFill>
                  <a:srgbClr val="204A87"/>
                </a:solidFill>
                <a:uFillTx/>
                <a:latin typeface="Consolas" pitchFamily="49"/>
                <a:ea typeface="Cambria" pitchFamily="18"/>
                <a:cs typeface="Times New Roman" pitchFamily="18"/>
              </a:rPr>
              <a:t>plot</a:t>
            </a:r>
            <a:r>
              <a:rPr lang="en-US" sz="1800" b="0" i="0" u="none" strike="noStrike" kern="1200" cap="none" spc="0" baseline="0">
                <a:solidFill>
                  <a:srgbClr val="000000"/>
                </a:solidFill>
                <a:uFillTx/>
                <a:latin typeface="Consolas" pitchFamily="49"/>
                <a:ea typeface="Cambria" pitchFamily="18"/>
                <a:cs typeface="Times New Roman" pitchFamily="18"/>
              </a:rPr>
              <a:t>(y</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0" i="0" u="none" strike="noStrike" kern="1200" cap="none" spc="0" baseline="0">
                <a:solidFill>
                  <a:srgbClr val="000000"/>
                </a:solidFill>
                <a:uFillTx/>
                <a:latin typeface="Consolas" pitchFamily="49"/>
                <a:ea typeface="Cambria" pitchFamily="18"/>
                <a:cs typeface="Times New Roman" pitchFamily="18"/>
              </a:rPr>
              <a:t>x)</a:t>
            </a:r>
            <a:r>
              <a:rPr lang="en-US" sz="1800" b="1" i="0" u="none" strike="noStrike" kern="1200" cap="none" spc="0" baseline="0">
                <a:solidFill>
                  <a:srgbClr val="CE5C00"/>
                </a:solidFill>
                <a:uFillTx/>
                <a:latin typeface="Consolas" pitchFamily="49"/>
                <a:ea typeface="Cambria" pitchFamily="18"/>
                <a:cs typeface="Times New Roman" pitchFamily="18"/>
              </a:rPr>
              <a:t>+</a:t>
            </a:r>
            <a:r>
              <a:rPr lang="en-US" sz="1800" b="1" i="0" u="none" strike="noStrike" kern="1200" cap="none" spc="0" baseline="0">
                <a:solidFill>
                  <a:srgbClr val="204A87"/>
                </a:solidFill>
                <a:uFillTx/>
                <a:latin typeface="Consolas" pitchFamily="49"/>
                <a:ea typeface="Cambria" pitchFamily="18"/>
                <a:cs typeface="Times New Roman" pitchFamily="18"/>
              </a:rPr>
              <a:t>abline</a:t>
            </a:r>
            <a:r>
              <a:rPr lang="en-US" sz="1800" b="0" i="0" u="none" strike="noStrike" kern="1200" cap="none" spc="0" baseline="0">
                <a:solidFill>
                  <a:srgbClr val="000000"/>
                </a:solidFill>
                <a:uFillTx/>
                <a:latin typeface="Consolas" pitchFamily="49"/>
                <a:ea typeface="Cambria" pitchFamily="18"/>
                <a:cs typeface="Times New Roman" pitchFamily="18"/>
              </a:rPr>
              <a:t>(</a:t>
            </a:r>
            <a:r>
              <a:rPr lang="en-US" sz="1800" b="0" i="0" u="none" strike="noStrike" kern="1200" cap="none" spc="0" baseline="0">
                <a:solidFill>
                  <a:srgbClr val="204A87"/>
                </a:solidFill>
                <a:uFillTx/>
                <a:latin typeface="Consolas" pitchFamily="49"/>
                <a:ea typeface="Cambria" pitchFamily="18"/>
                <a:cs typeface="Times New Roman" pitchFamily="18"/>
              </a:rPr>
              <a:t>a=</a:t>
            </a:r>
            <a:r>
              <a:rPr lang="en-US" sz="1800" b="0" i="0" u="none" strike="noStrike" kern="1200" cap="none" spc="0" baseline="0">
                <a:solidFill>
                  <a:srgbClr val="0000CF"/>
                </a:solidFill>
                <a:uFillTx/>
                <a:latin typeface="Consolas" pitchFamily="49"/>
                <a:ea typeface="Cambria" pitchFamily="18"/>
                <a:cs typeface="Times New Roman" pitchFamily="18"/>
              </a:rPr>
              <a:t>4</a:t>
            </a:r>
            <a:r>
              <a:rPr lang="en-US" sz="1800" b="0" i="0" u="none" strike="noStrike" kern="1200" cap="none" spc="0" baseline="0">
                <a:solidFill>
                  <a:srgbClr val="000000"/>
                </a:solidFill>
                <a:uFillTx/>
                <a:latin typeface="Consolas" pitchFamily="49"/>
                <a:ea typeface="Cambria" pitchFamily="18"/>
                <a:cs typeface="Times New Roman" pitchFamily="18"/>
              </a:rPr>
              <a:t>, </a:t>
            </a:r>
            <a:r>
              <a:rPr lang="en-US" sz="1800" b="0" i="0" u="none" strike="noStrike" kern="1200" cap="none" spc="0" baseline="0">
                <a:solidFill>
                  <a:srgbClr val="204A87"/>
                </a:solidFill>
                <a:uFillTx/>
                <a:latin typeface="Consolas" pitchFamily="49"/>
                <a:ea typeface="Cambria" pitchFamily="18"/>
                <a:cs typeface="Times New Roman" pitchFamily="18"/>
              </a:rPr>
              <a:t>b=</a:t>
            </a:r>
            <a:r>
              <a:rPr lang="en-US" sz="1800" b="0" i="0" u="none" strike="noStrike" kern="1200" cap="none" spc="0" baseline="0">
                <a:solidFill>
                  <a:srgbClr val="0000CF"/>
                </a:solidFill>
                <a:uFillTx/>
                <a:latin typeface="Consolas" pitchFamily="49"/>
                <a:ea typeface="Cambria" pitchFamily="18"/>
                <a:cs typeface="Times New Roman" pitchFamily="18"/>
              </a:rPr>
              <a:t>0.2</a:t>
            </a:r>
            <a:r>
              <a:rPr lang="en-US" sz="1800" b="0" i="0" u="none" strike="noStrike" kern="1200" cap="none" spc="0" baseline="0">
                <a:solidFill>
                  <a:srgbClr val="000000"/>
                </a:solidFill>
                <a:uFillTx/>
                <a:latin typeface="Consolas" pitchFamily="49"/>
                <a:ea typeface="Cambria" pitchFamily="18"/>
                <a:cs typeface="Times New Roman" pitchFamily="18"/>
              </a:rPr>
              <a:t>)</a:t>
            </a:r>
            <a:endParaRPr lang="es-BO" sz="1800" b="0" i="0" u="none" strike="noStrike" kern="1200" cap="none" spc="0" baseline="0">
              <a:solidFill>
                <a:srgbClr val="000000"/>
              </a:solidFill>
              <a:uFillTx/>
              <a:latin typeface="Consolas" pitchFamily="49"/>
              <a:ea typeface="Cambria" pitchFamily="18"/>
              <a:cs typeface="Times New Roman" pitchFamily="18"/>
            </a:endParaRPr>
          </a:p>
        </p:txBody>
      </p:sp>
      <p:pic>
        <p:nvPicPr>
          <p:cNvPr id="5" name="Picture">
            <a:extLst>
              <a:ext uri="{FF2B5EF4-FFF2-40B4-BE49-F238E27FC236}">
                <a16:creationId xmlns:a16="http://schemas.microsoft.com/office/drawing/2014/main" id="{6DEF92D6-237E-0C9F-51E7-81A761A889C9}"/>
              </a:ext>
            </a:extLst>
          </p:cNvPr>
          <p:cNvPicPr>
            <a:picLocks noChangeAspect="1"/>
          </p:cNvPicPr>
          <p:nvPr/>
        </p:nvPicPr>
        <p:blipFill>
          <a:blip r:embed="rId2"/>
          <a:stretch>
            <a:fillRect/>
          </a:stretch>
        </p:blipFill>
        <p:spPr>
          <a:xfrm>
            <a:off x="6729417" y="3100931"/>
            <a:ext cx="4729157" cy="3757068"/>
          </a:xfrm>
          <a:prstGeom prst="rect">
            <a:avLst/>
          </a:prstGeom>
          <a:noFill/>
          <a:ln cap="flat">
            <a:noFill/>
          </a:ln>
        </p:spPr>
      </p:pic>
      <p:sp>
        <p:nvSpPr>
          <p:cNvPr id="6" name="TextBox 6">
            <a:extLst>
              <a:ext uri="{FF2B5EF4-FFF2-40B4-BE49-F238E27FC236}">
                <a16:creationId xmlns:a16="http://schemas.microsoft.com/office/drawing/2014/main" id="{DF18B7DD-5DBD-BA1B-CDC2-B472DAF6BEE2}"/>
              </a:ext>
            </a:extLst>
          </p:cNvPr>
          <p:cNvSpPr txBox="1"/>
          <p:nvPr/>
        </p:nvSpPr>
        <p:spPr>
          <a:xfrm>
            <a:off x="942975" y="6055787"/>
            <a:ext cx="924473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Based 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E46CB31-ABB1-8648-03C3-8F4097127AA3}"/>
              </a:ext>
            </a:extLst>
          </p:cNvPr>
          <p:cNvSpPr txBox="1">
            <a:spLocks noGrp="1"/>
          </p:cNvSpPr>
          <p:nvPr>
            <p:ph idx="1"/>
          </p:nvPr>
        </p:nvSpPr>
        <p:spPr>
          <a:xfrm>
            <a:off x="738185" y="1793083"/>
            <a:ext cx="4976814" cy="4214844"/>
          </a:xfrm>
        </p:spPr>
        <p:txBody>
          <a:bodyPr/>
          <a:lstStyle/>
          <a:p>
            <a:pPr lvl="0"/>
            <a:r>
              <a:rPr lang="en-CA"/>
              <a:t>Compare the variance accounted for by just predicting the mean of </a:t>
            </a:r>
            <a:r>
              <a:rPr lang="en-CA" i="1"/>
              <a:t>y </a:t>
            </a:r>
            <a:r>
              <a:rPr lang="en-CA"/>
              <a:t>(23472)</a:t>
            </a:r>
          </a:p>
          <a:p>
            <a:pPr marL="0" lvl="0" indent="0">
              <a:buNone/>
            </a:pPr>
            <a:endParaRPr lang="en-CA"/>
          </a:p>
          <a:p>
            <a:pPr lvl="0"/>
            <a:r>
              <a:rPr lang="en-CA"/>
              <a:t>... to the variance accounted for by varying </a:t>
            </a:r>
            <a:r>
              <a:rPr lang="en-CA" i="1"/>
              <a:t>y </a:t>
            </a:r>
            <a:r>
              <a:rPr lang="en-CA"/>
              <a:t>according to </a:t>
            </a:r>
            <a:r>
              <a:rPr lang="en-CA" i="1"/>
              <a:t>x </a:t>
            </a:r>
            <a:r>
              <a:rPr lang="en-CA"/>
              <a:t>in a linear model (1202)</a:t>
            </a:r>
          </a:p>
          <a:p>
            <a:pPr lvl="0"/>
            <a:endParaRPr lang="es-BO"/>
          </a:p>
        </p:txBody>
      </p:sp>
      <p:pic>
        <p:nvPicPr>
          <p:cNvPr id="3" name="Picture 4">
            <a:extLst>
              <a:ext uri="{FF2B5EF4-FFF2-40B4-BE49-F238E27FC236}">
                <a16:creationId xmlns:a16="http://schemas.microsoft.com/office/drawing/2014/main" id="{C3477FB0-61DC-21F4-214D-BED414D6526A}"/>
              </a:ext>
            </a:extLst>
          </p:cNvPr>
          <p:cNvPicPr>
            <a:picLocks noChangeAspect="1"/>
          </p:cNvPicPr>
          <p:nvPr/>
        </p:nvPicPr>
        <p:blipFill>
          <a:blip r:embed="rId2"/>
          <a:stretch>
            <a:fillRect/>
          </a:stretch>
        </p:blipFill>
        <p:spPr>
          <a:xfrm>
            <a:off x="5715000" y="93643"/>
            <a:ext cx="6286500" cy="3314178"/>
          </a:xfrm>
          <a:prstGeom prst="rect">
            <a:avLst/>
          </a:prstGeom>
          <a:noFill/>
          <a:ln cap="flat">
            <a:noFill/>
          </a:ln>
        </p:spPr>
      </p:pic>
      <p:pic>
        <p:nvPicPr>
          <p:cNvPr id="4" name="Picture 6">
            <a:extLst>
              <a:ext uri="{FF2B5EF4-FFF2-40B4-BE49-F238E27FC236}">
                <a16:creationId xmlns:a16="http://schemas.microsoft.com/office/drawing/2014/main" id="{EDA0065B-F8D1-6B0F-5DC3-39C0E4B01B1F}"/>
              </a:ext>
            </a:extLst>
          </p:cNvPr>
          <p:cNvPicPr>
            <a:picLocks noChangeAspect="1"/>
          </p:cNvPicPr>
          <p:nvPr/>
        </p:nvPicPr>
        <p:blipFill>
          <a:blip r:embed="rId3"/>
          <a:stretch>
            <a:fillRect/>
          </a:stretch>
        </p:blipFill>
        <p:spPr>
          <a:xfrm>
            <a:off x="5715000" y="3450168"/>
            <a:ext cx="6286500" cy="3400425"/>
          </a:xfrm>
          <a:prstGeom prst="rect">
            <a:avLst/>
          </a:prstGeom>
          <a:noFill/>
          <a:ln cap="flat">
            <a:noFill/>
          </a:ln>
        </p:spPr>
      </p:pic>
      <p:sp>
        <p:nvSpPr>
          <p:cNvPr id="5" name="TextBox 7">
            <a:extLst>
              <a:ext uri="{FF2B5EF4-FFF2-40B4-BE49-F238E27FC236}">
                <a16:creationId xmlns:a16="http://schemas.microsoft.com/office/drawing/2014/main" id="{E27C4FAA-7D40-15F7-CCFD-6E7EC1751F4D}"/>
              </a:ext>
            </a:extLst>
          </p:cNvPr>
          <p:cNvSpPr txBox="1"/>
          <p:nvPr/>
        </p:nvSpPr>
        <p:spPr>
          <a:xfrm>
            <a:off x="6096003" y="3025347"/>
            <a:ext cx="457629" cy="40011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vs</a:t>
            </a:r>
            <a:r>
              <a:rPr lang="en-CA" sz="1800" b="0" i="0" u="none" strike="noStrike" kern="1200" cap="none" spc="0" baseline="0">
                <a:solidFill>
                  <a:srgbClr val="000000"/>
                </a:solidFill>
                <a:uFillTx/>
                <a:latin typeface="Calibri"/>
              </a:rPr>
              <a:t>.</a:t>
            </a:r>
            <a:endParaRPr lang="es-BO"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A03A6C9E-786C-A7C6-E274-EEB8603AF514}"/>
              </a:ext>
            </a:extLst>
          </p:cNvPr>
          <p:cNvSpPr txBox="1">
            <a:spLocks noGrp="1"/>
          </p:cNvSpPr>
          <p:nvPr>
            <p:ph type="title"/>
          </p:nvPr>
        </p:nvSpPr>
        <p:spPr>
          <a:xfrm>
            <a:off x="838203" y="365129"/>
            <a:ext cx="4876796" cy="1099309"/>
          </a:xfrm>
        </p:spPr>
        <p:txBody>
          <a:bodyPr>
            <a:normAutofit fontScale="90000"/>
          </a:bodyPr>
          <a:lstStyle/>
          <a:p>
            <a:pPr lvl="0"/>
            <a:r>
              <a:rPr lang="en-CA" sz="4000"/>
              <a:t>Linear models and inference</a:t>
            </a:r>
            <a:endParaRPr lang="es-BO" sz="4000"/>
          </a:p>
        </p:txBody>
      </p:sp>
      <p:sp>
        <p:nvSpPr>
          <p:cNvPr id="7" name="TextBox 9">
            <a:extLst>
              <a:ext uri="{FF2B5EF4-FFF2-40B4-BE49-F238E27FC236}">
                <a16:creationId xmlns:a16="http://schemas.microsoft.com/office/drawing/2014/main" id="{AECE004E-3232-8CCF-9507-58AAC3BB5FA2}"/>
              </a:ext>
            </a:extLst>
          </p:cNvPr>
          <p:cNvSpPr txBox="1"/>
          <p:nvPr/>
        </p:nvSpPr>
        <p:spPr>
          <a:xfrm>
            <a:off x="973561" y="6336563"/>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name="Slide2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3E0AEB-EF9D-892F-8C61-25F88D338F9B}"/>
              </a:ext>
            </a:extLst>
          </p:cNvPr>
          <p:cNvSpPr/>
          <p:nvPr/>
        </p:nvSpPr>
        <p:spPr>
          <a:xfrm>
            <a:off x="942975" y="1535807"/>
            <a:ext cx="10587042" cy="1290072"/>
          </a:xfrm>
          <a:prstGeom prst="rect">
            <a:avLst/>
          </a:prstGeom>
          <a:solidFill>
            <a:srgbClr val="F5F5F5"/>
          </a:solidFill>
          <a:ln cap="flat">
            <a:noFill/>
            <a:prstDash val="solid"/>
          </a:ln>
        </p:spPr>
        <p:txBody>
          <a:bodyPr vert="horz" wrap="square" lIns="0" tIns="0" rIns="0" bIns="8887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333333"/>
                </a:solidFill>
                <a:uFillTx/>
                <a:latin typeface="Courier New" pitchFamily="49"/>
              </a:rPr>
              <a:t>data(ldt) RT &lt;- ldt$Mean_RT plot(</a:t>
            </a:r>
            <a:r>
              <a:rPr lang="es-BO" sz="1800" b="0" i="0" u="none" strike="noStrike" kern="1200" cap="none" spc="0" baseline="0">
                <a:solidFill>
                  <a:srgbClr val="009999"/>
                </a:solidFill>
                <a:uFillTx/>
                <a:latin typeface="Courier New" pitchFamily="49"/>
              </a:rPr>
              <a:t>1</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100</a:t>
            </a:r>
            <a:r>
              <a:rPr lang="es-BO" sz="1800" b="0" i="0" u="none" strike="noStrike" kern="1200" cap="none" spc="0" baseline="0">
                <a:solidFill>
                  <a:srgbClr val="333333"/>
                </a:solidFill>
                <a:uFillTx/>
                <a:latin typeface="Courier New" pitchFamily="49"/>
              </a:rPr>
              <a:t>,RT,ylim=c(</a:t>
            </a:r>
            <a:r>
              <a:rPr lang="es-BO" sz="1800" b="0" i="0" u="none" strike="noStrike" kern="1200" cap="none" spc="0" baseline="0">
                <a:solidFill>
                  <a:srgbClr val="009999"/>
                </a:solidFill>
                <a:uFillTx/>
                <a:latin typeface="Courier New" pitchFamily="49"/>
              </a:rPr>
              <a:t>500</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1500</a:t>
            </a:r>
            <a:r>
              <a:rPr lang="es-BO" sz="1800" b="0" i="0" u="none" strike="noStrike" kern="1200" cap="none" spc="0" baseline="0">
                <a:solidFill>
                  <a:srgbClr val="333333"/>
                </a:solidFill>
                <a:uFillTx/>
                <a:latin typeface="Courier New" pitchFamily="49"/>
              </a:rPr>
              <a:t>),ylab=</a:t>
            </a:r>
            <a:r>
              <a:rPr lang="es-BO" sz="1800" b="0" i="0" u="none" strike="noStrike" kern="1200" cap="none" spc="0" baseline="0">
                <a:solidFill>
                  <a:srgbClr val="DD1144"/>
                </a:solidFill>
                <a:uFillTx/>
                <a:latin typeface="Courier New" pitchFamily="49"/>
              </a:rPr>
              <a:t>"y"</a:t>
            </a:r>
            <a:r>
              <a:rPr lang="es-BO" sz="1800" b="0" i="0" u="none" strike="noStrike" kern="1200" cap="none" spc="0" baseline="0">
                <a:solidFill>
                  <a:srgbClr val="333333"/>
                </a:solidFill>
                <a:uFillTx/>
                <a:latin typeface="Courier New" pitchFamily="49"/>
              </a:rPr>
              <a:t>,xlab=</a:t>
            </a:r>
            <a:r>
              <a:rPr lang="es-BO" sz="1800" b="0" i="0" u="none" strike="noStrike" kern="1200" cap="none" spc="0" baseline="0">
                <a:solidFill>
                  <a:srgbClr val="DD1144"/>
                </a:solidFill>
                <a:uFillTx/>
                <a:latin typeface="Courier New" pitchFamily="49"/>
              </a:rPr>
              <a:t>"order"</a:t>
            </a:r>
            <a:r>
              <a:rPr lang="es-BO" sz="1800" b="0" i="0" u="none" strike="noStrike" kern="1200" cap="none" spc="0" baseline="0">
                <a:solidFill>
                  <a:srgbClr val="333333"/>
                </a:solidFill>
                <a:uFillTx/>
                <a:latin typeface="Courier New" pitchFamily="49"/>
              </a:rPr>
              <a:t>,pch=</a:t>
            </a:r>
            <a:r>
              <a:rPr lang="es-BO" sz="1800" b="0" i="0" u="none" strike="noStrike" kern="1200" cap="none" spc="0" baseline="0">
                <a:solidFill>
                  <a:srgbClr val="009999"/>
                </a:solidFill>
                <a:uFillTx/>
                <a:latin typeface="Courier New" pitchFamily="49"/>
              </a:rPr>
              <a:t>21</a:t>
            </a:r>
            <a:r>
              <a:rPr lang="es-BO" sz="1800" b="0" i="0" u="none" strike="noStrike" kern="1200" cap="none" spc="0" baseline="0">
                <a:solidFill>
                  <a:srgbClr val="333333"/>
                </a:solidFill>
                <a:uFillTx/>
                <a:latin typeface="Courier New" pitchFamily="49"/>
              </a:rPr>
              <a:t>,bg=</a:t>
            </a:r>
            <a:r>
              <a:rPr lang="es-BO" sz="1800" b="0" i="0" u="none" strike="noStrike" kern="1200" cap="none" spc="0" baseline="0">
                <a:solidFill>
                  <a:srgbClr val="DD1144"/>
                </a:solidFill>
                <a:uFillTx/>
                <a:latin typeface="Courier New" pitchFamily="49"/>
              </a:rPr>
              <a:t>"darkred"</a:t>
            </a:r>
            <a:r>
              <a:rPr lang="es-BO" sz="1800" b="0" i="0" u="none" strike="noStrike" kern="1200" cap="none" spc="0" baseline="0">
                <a:solidFill>
                  <a:srgbClr val="333333"/>
                </a:solidFill>
                <a:uFillTx/>
                <a:latin typeface="Courier New" pitchFamily="49"/>
              </a:rPr>
              <a:t>) abline(h=mean(RT),col=</a:t>
            </a:r>
            <a:r>
              <a:rPr lang="es-BO" sz="1800" b="0" i="0" u="none" strike="noStrike" kern="1200" cap="none" spc="0" baseline="0">
                <a:solidFill>
                  <a:srgbClr val="DD1144"/>
                </a:solidFill>
                <a:uFillTx/>
                <a:latin typeface="Courier New" pitchFamily="49"/>
              </a:rPr>
              <a:t>"darkblue"</a:t>
            </a:r>
            <a:r>
              <a:rPr lang="es-BO" sz="1800" b="0" i="0" u="none" strike="noStrike" kern="1200" cap="none" spc="0" baseline="0">
                <a:solidFill>
                  <a:srgbClr val="333333"/>
                </a:solidFill>
                <a:uFillTx/>
                <a:latin typeface="Courier New" pitchFamily="49"/>
              </a:rPr>
              <a:t>) </a:t>
            </a:r>
            <a:r>
              <a:rPr lang="es-BO" sz="1800" b="1" i="0" u="none" strike="noStrike" kern="1200" cap="none" spc="0" baseline="0">
                <a:solidFill>
                  <a:srgbClr val="990000"/>
                </a:solidFill>
                <a:uFillTx/>
                <a:latin typeface="Courier New" pitchFamily="49"/>
              </a:rPr>
              <a:t>for</a:t>
            </a:r>
            <a:r>
              <a:rPr lang="es-BO" sz="1800" b="0" i="0" u="none" strike="noStrike" kern="1200" cap="none" spc="0" baseline="0">
                <a:solidFill>
                  <a:srgbClr val="333333"/>
                </a:solidFill>
                <a:uFillTx/>
                <a:latin typeface="Courier New" pitchFamily="49"/>
              </a:rPr>
              <a:t>(i </a:t>
            </a:r>
            <a:r>
              <a:rPr lang="es-BO" sz="1800" b="1" i="0" u="none" strike="noStrike" kern="1200" cap="none" spc="0" baseline="0">
                <a:solidFill>
                  <a:srgbClr val="990000"/>
                </a:solidFill>
                <a:uFillTx/>
                <a:latin typeface="Courier New" pitchFamily="49"/>
              </a:rPr>
              <a:t>in</a:t>
            </a:r>
            <a:r>
              <a:rPr lang="es-BO" sz="1800" b="0" i="0" u="none" strike="noStrike" kern="1200" cap="none" spc="0" baseline="0">
                <a:solidFill>
                  <a:srgbClr val="333333"/>
                </a:solidFill>
                <a:uFillTx/>
                <a:latin typeface="Courier New" pitchFamily="49"/>
              </a:rPr>
              <a:t> </a:t>
            </a:r>
            <a:r>
              <a:rPr lang="es-BO" sz="1800" b="0" i="0" u="none" strike="noStrike" kern="1200" cap="none" spc="0" baseline="0">
                <a:solidFill>
                  <a:srgbClr val="009999"/>
                </a:solidFill>
                <a:uFillTx/>
                <a:latin typeface="Courier New" pitchFamily="49"/>
              </a:rPr>
              <a:t>1</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100</a:t>
            </a:r>
            <a:r>
              <a:rPr lang="es-BO" sz="1800" b="0" i="0" u="none" strike="noStrike" kern="1200" cap="none" spc="0" baseline="0">
                <a:solidFill>
                  <a:srgbClr val="333333"/>
                </a:solidFill>
                <a:uFillTx/>
                <a:latin typeface="Courier New" pitchFamily="49"/>
              </a:rPr>
              <a:t>) lines(c(i,i),c(mean(RT),RT[i]),col=</a:t>
            </a:r>
            <a:r>
              <a:rPr lang="es-BO" sz="1800" b="0" i="0" u="none" strike="noStrike" kern="1200" cap="none" spc="0" baseline="0">
                <a:solidFill>
                  <a:srgbClr val="DD1144"/>
                </a:solidFill>
                <a:uFillTx/>
                <a:latin typeface="Courier New" pitchFamily="49"/>
              </a:rPr>
              <a:t>"darkgreen"</a:t>
            </a:r>
            <a:r>
              <a:rPr lang="es-BO" sz="1800" b="0" i="0" u="none" strike="noStrike" kern="1200" cap="none" spc="0" baseline="0">
                <a:solidFill>
                  <a:srgbClr val="333333"/>
                </a:solidFill>
                <a:uFillTx/>
                <a:latin typeface="Courier New" pitchFamily="49"/>
              </a:rPr>
              <a:t>)</a:t>
            </a:r>
            <a:r>
              <a:rPr lang="es-BO" sz="2400" b="0" i="0" u="none" strike="noStrike" kern="1200" cap="none" spc="0" baseline="0">
                <a:solidFill>
                  <a:srgbClr val="000000"/>
                </a:solidFill>
                <a:uFillTx/>
                <a:latin typeface="Calibri"/>
              </a:rPr>
              <a:t> </a:t>
            </a:r>
            <a:endParaRPr lang="es-BO" sz="4000" b="0" i="0" u="none" strike="noStrike" kern="1200" cap="none" spc="0" baseline="0">
              <a:solidFill>
                <a:srgbClr val="000000"/>
              </a:solidFill>
              <a:uFillTx/>
              <a:latin typeface="Arial" pitchFamily="34"/>
            </a:endParaRPr>
          </a:p>
        </p:txBody>
      </p:sp>
      <p:sp>
        <p:nvSpPr>
          <p:cNvPr id="3" name="Rectangle 2">
            <a:extLst>
              <a:ext uri="{FF2B5EF4-FFF2-40B4-BE49-F238E27FC236}">
                <a16:creationId xmlns:a16="http://schemas.microsoft.com/office/drawing/2014/main" id="{7793DF6D-5A37-9EED-E94A-9025771F66B9}"/>
              </a:ext>
            </a:extLst>
          </p:cNvPr>
          <p:cNvSpPr/>
          <p:nvPr/>
        </p:nvSpPr>
        <p:spPr>
          <a:xfrm>
            <a:off x="942975" y="4203579"/>
            <a:ext cx="9986967" cy="1567071"/>
          </a:xfrm>
          <a:prstGeom prst="rect">
            <a:avLst/>
          </a:prstGeom>
          <a:solidFill>
            <a:srgbClr val="F5F5F5"/>
          </a:solidFill>
          <a:ln cap="flat">
            <a:noFill/>
            <a:prstDash val="solid"/>
          </a:ln>
        </p:spPr>
        <p:txBody>
          <a:bodyPr vert="horz" wrap="square" lIns="0" tIns="0" rIns="0" bIns="8887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333333"/>
                </a:solidFill>
                <a:uFillTx/>
                <a:latin typeface="Courier New" pitchFamily="49"/>
              </a:rPr>
              <a:t>Length &lt;- ldt$Length plot(Length,RT,pch=</a:t>
            </a:r>
            <a:r>
              <a:rPr lang="es-BO" sz="1800" b="0" i="0" u="none" strike="noStrike" kern="1200" cap="none" spc="0" baseline="0">
                <a:solidFill>
                  <a:srgbClr val="009999"/>
                </a:solidFill>
                <a:uFillTx/>
                <a:latin typeface="Courier New" pitchFamily="49"/>
              </a:rPr>
              <a:t>21</a:t>
            </a:r>
            <a:r>
              <a:rPr lang="es-BO" sz="1800" b="0" i="0" u="none" strike="noStrike" kern="1200" cap="none" spc="0" baseline="0">
                <a:solidFill>
                  <a:srgbClr val="333333"/>
                </a:solidFill>
                <a:uFillTx/>
                <a:latin typeface="Courier New" pitchFamily="49"/>
              </a:rPr>
              <a:t>,bg=</a:t>
            </a:r>
            <a:r>
              <a:rPr lang="es-BO" sz="1800" b="0" i="0" u="none" strike="noStrike" kern="1200" cap="none" spc="0" baseline="0">
                <a:solidFill>
                  <a:srgbClr val="DD1144"/>
                </a:solidFill>
                <a:uFillTx/>
                <a:latin typeface="Courier New" pitchFamily="49"/>
              </a:rPr>
              <a:t>"darkblue"</a:t>
            </a:r>
            <a:r>
              <a:rPr lang="es-BO" sz="1800" b="0" i="0" u="none" strike="noStrike" kern="1200" cap="none" spc="0" baseline="0">
                <a:solidFill>
                  <a:srgbClr val="333333"/>
                </a:solidFill>
                <a:uFillTx/>
                <a:latin typeface="Courier New" pitchFamily="49"/>
              </a:rPr>
              <a:t>) abline(lm(RT~Length),col=</a:t>
            </a:r>
            <a:r>
              <a:rPr lang="es-BO" sz="1800" b="0" i="0" u="none" strike="noStrike" kern="1200" cap="none" spc="0" baseline="0">
                <a:solidFill>
                  <a:srgbClr val="DD1144"/>
                </a:solidFill>
                <a:uFillTx/>
                <a:latin typeface="Courier New" pitchFamily="49"/>
              </a:rPr>
              <a:t>"darkgreen"</a:t>
            </a:r>
            <a:r>
              <a:rPr lang="es-BO" sz="1800" b="0" i="0" u="none" strike="noStrike" kern="1200" cap="none" spc="0" baseline="0">
                <a:solidFill>
                  <a:srgbClr val="333333"/>
                </a:solidFill>
                <a:uFillTx/>
                <a:latin typeface="Courier New" pitchFamily="49"/>
              </a:rPr>
              <a:t>) fitted &lt;- predict(lm(RT~Length)) lines(c(</a:t>
            </a:r>
            <a:r>
              <a:rPr lang="es-BO" sz="1800" b="0" i="0" u="none" strike="noStrike" kern="1200" cap="none" spc="0" baseline="0">
                <a:solidFill>
                  <a:srgbClr val="009999"/>
                </a:solidFill>
                <a:uFillTx/>
                <a:latin typeface="Courier New" pitchFamily="49"/>
              </a:rPr>
              <a:t>0</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0</a:t>
            </a:r>
            <a:r>
              <a:rPr lang="es-BO" sz="1800" b="0" i="0" u="none" strike="noStrike" kern="1200" cap="none" spc="0" baseline="0">
                <a:solidFill>
                  <a:srgbClr val="333333"/>
                </a:solidFill>
                <a:uFillTx/>
                <a:latin typeface="Courier New" pitchFamily="49"/>
              </a:rPr>
              <a:t>),c(</a:t>
            </a:r>
            <a:r>
              <a:rPr lang="es-BO" sz="1800" b="0" i="0" u="none" strike="noStrike" kern="1200" cap="none" spc="0" baseline="0">
                <a:solidFill>
                  <a:srgbClr val="009999"/>
                </a:solidFill>
                <a:uFillTx/>
                <a:latin typeface="Courier New" pitchFamily="49"/>
              </a:rPr>
              <a:t>12</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11.755556</a:t>
            </a:r>
            <a:r>
              <a:rPr lang="es-BO" sz="1800" b="0" i="0" u="none" strike="noStrike" kern="1200" cap="none" spc="0" baseline="0">
                <a:solidFill>
                  <a:srgbClr val="333333"/>
                </a:solidFill>
                <a:uFillTx/>
                <a:latin typeface="Courier New" pitchFamily="49"/>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BO" sz="1800" b="1" i="0" u="none" strike="noStrike" kern="1200" cap="none" spc="0" baseline="0">
                <a:solidFill>
                  <a:srgbClr val="990000"/>
                </a:solidFill>
                <a:uFillTx/>
                <a:latin typeface="Courier New" pitchFamily="49"/>
              </a:rPr>
              <a:t>for</a:t>
            </a:r>
            <a:r>
              <a:rPr lang="es-BO" sz="1800" b="0" i="0" u="none" strike="noStrike" kern="1200" cap="none" spc="0" baseline="0">
                <a:solidFill>
                  <a:srgbClr val="333333"/>
                </a:solidFill>
                <a:uFillTx/>
                <a:latin typeface="Courier New" pitchFamily="49"/>
              </a:rPr>
              <a:t> (i </a:t>
            </a:r>
            <a:r>
              <a:rPr lang="es-BO" sz="1800" b="1" i="0" u="none" strike="noStrike" kern="1200" cap="none" spc="0" baseline="0">
                <a:solidFill>
                  <a:srgbClr val="990000"/>
                </a:solidFill>
                <a:uFillTx/>
                <a:latin typeface="Courier New" pitchFamily="49"/>
              </a:rPr>
              <a:t>in</a:t>
            </a:r>
            <a:r>
              <a:rPr lang="es-BO" sz="1800" b="0" i="0" u="none" strike="noStrike" kern="1200" cap="none" spc="0" baseline="0">
                <a:solidFill>
                  <a:srgbClr val="333333"/>
                </a:solidFill>
                <a:uFillTx/>
                <a:latin typeface="Courier New" pitchFamily="49"/>
              </a:rPr>
              <a:t> </a:t>
            </a:r>
            <a:r>
              <a:rPr lang="es-BO" sz="1800" b="0" i="0" u="none" strike="noStrike" kern="1200" cap="none" spc="0" baseline="0">
                <a:solidFill>
                  <a:srgbClr val="009999"/>
                </a:solidFill>
                <a:uFillTx/>
                <a:latin typeface="Courier New" pitchFamily="49"/>
              </a:rPr>
              <a:t>1</a:t>
            </a:r>
            <a:r>
              <a:rPr lang="es-BO" sz="1800" b="0" i="0" u="none" strike="noStrike" kern="1200" cap="none" spc="0" baseline="0">
                <a:solidFill>
                  <a:srgbClr val="333333"/>
                </a:solidFill>
                <a:uFillTx/>
                <a:latin typeface="Courier New" pitchFamily="49"/>
              </a:rPr>
              <a:t>:</a:t>
            </a:r>
            <a:r>
              <a:rPr lang="es-BO" sz="1800" b="0" i="0" u="none" strike="noStrike" kern="1200" cap="none" spc="0" baseline="0">
                <a:solidFill>
                  <a:srgbClr val="009999"/>
                </a:solidFill>
                <a:uFillTx/>
                <a:latin typeface="Courier New" pitchFamily="49"/>
              </a:rPr>
              <a:t>100</a:t>
            </a:r>
            <a:r>
              <a:rPr lang="es-BO" sz="1800" b="0" i="0" u="none" strike="noStrike" kern="1200" cap="none" spc="0" baseline="0">
                <a:solidFill>
                  <a:srgbClr val="333333"/>
                </a:solidFill>
                <a:uFillTx/>
                <a:latin typeface="Courier New" pitchFamily="49"/>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333333"/>
                </a:solidFill>
                <a:uFillTx/>
                <a:latin typeface="Courier New" pitchFamily="49"/>
              </a:rPr>
              <a:t>	lines (c(Length[i],Length[i]),c(RT[i],fitted[i]),col=</a:t>
            </a:r>
            <a:r>
              <a:rPr lang="es-BO" sz="1800" b="0" i="0" u="none" strike="noStrike" kern="1200" cap="none" spc="0" baseline="0">
                <a:solidFill>
                  <a:srgbClr val="DD1144"/>
                </a:solidFill>
                <a:uFillTx/>
                <a:latin typeface="Courier New" pitchFamily="49"/>
              </a:rPr>
              <a:t>"darkred"</a:t>
            </a:r>
            <a:r>
              <a:rPr lang="es-BO" sz="1800" b="0" i="0" u="none" strike="noStrike" kern="1200" cap="none" spc="0" baseline="0">
                <a:solidFill>
                  <a:srgbClr val="333333"/>
                </a:solidFill>
                <a:uFillTx/>
                <a:latin typeface="Courier New" pitchFamily="49"/>
              </a:rPr>
              <a:t>)</a:t>
            </a:r>
            <a:r>
              <a:rPr lang="es-BO" sz="2400" b="0" i="0" u="none" strike="noStrike" kern="1200" cap="none" spc="0" baseline="0">
                <a:solidFill>
                  <a:srgbClr val="000000"/>
                </a:solidFill>
                <a:uFillTx/>
                <a:latin typeface="Calibri"/>
              </a:rPr>
              <a:t> </a:t>
            </a:r>
            <a:endParaRPr lang="es-BO" sz="4000" b="0" i="0" u="none" strike="noStrike" kern="1200" cap="none" spc="0" baseline="0">
              <a:solidFill>
                <a:srgbClr val="000000"/>
              </a:solidFill>
              <a:uFillTx/>
              <a:latin typeface="Arial" pitchFamily="34"/>
            </a:endParaRPr>
          </a:p>
        </p:txBody>
      </p:sp>
      <p:sp>
        <p:nvSpPr>
          <p:cNvPr id="4" name="TextBox 5">
            <a:extLst>
              <a:ext uri="{FF2B5EF4-FFF2-40B4-BE49-F238E27FC236}">
                <a16:creationId xmlns:a16="http://schemas.microsoft.com/office/drawing/2014/main" id="{2D58FFFB-3F41-4A35-6167-02DFCFB8BE03}"/>
              </a:ext>
            </a:extLst>
          </p:cNvPr>
          <p:cNvSpPr txBox="1"/>
          <p:nvPr/>
        </p:nvSpPr>
        <p:spPr>
          <a:xfrm>
            <a:off x="942975" y="6055787"/>
            <a:ext cx="924473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Based 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24DC-9DAC-1EDF-F342-61198D7A3FA5}"/>
              </a:ext>
            </a:extLst>
          </p:cNvPr>
          <p:cNvSpPr txBox="1">
            <a:spLocks noGrp="1"/>
          </p:cNvSpPr>
          <p:nvPr>
            <p:ph type="title"/>
          </p:nvPr>
        </p:nvSpPr>
        <p:spPr/>
        <p:txBody>
          <a:bodyPr/>
          <a:lstStyle/>
          <a:p>
            <a:pPr lvl="0"/>
            <a:r>
              <a:rPr lang="en-CA"/>
              <a:t>From last week</a:t>
            </a:r>
            <a:endParaRPr lang="es-BO"/>
          </a:p>
        </p:txBody>
      </p:sp>
      <p:sp>
        <p:nvSpPr>
          <p:cNvPr id="3" name="Content Placeholder 2">
            <a:extLst>
              <a:ext uri="{FF2B5EF4-FFF2-40B4-BE49-F238E27FC236}">
                <a16:creationId xmlns:a16="http://schemas.microsoft.com/office/drawing/2014/main" id="{2B8E3DC7-E76A-0D32-1752-EA9D11653C47}"/>
              </a:ext>
            </a:extLst>
          </p:cNvPr>
          <p:cNvSpPr txBox="1">
            <a:spLocks noGrp="1"/>
          </p:cNvSpPr>
          <p:nvPr>
            <p:ph idx="1"/>
          </p:nvPr>
        </p:nvSpPr>
        <p:spPr/>
        <p:txBody>
          <a:bodyPr/>
          <a:lstStyle/>
          <a:p>
            <a:pPr lvl="0"/>
            <a:r>
              <a:rPr lang="en-CA"/>
              <a:t>P-values</a:t>
            </a:r>
          </a:p>
          <a:p>
            <a:pPr lvl="0"/>
            <a:endParaRPr lang="en-CA"/>
          </a:p>
          <a:p>
            <a:pPr lvl="0"/>
            <a:r>
              <a:rPr lang="en-CA"/>
              <a:t>Confidence intervals (see video on moodle)</a:t>
            </a:r>
          </a:p>
          <a:p>
            <a:pPr lvl="0"/>
            <a:endParaRPr lang="en-CA"/>
          </a:p>
          <a:p>
            <a:pPr lvl="0"/>
            <a:r>
              <a:rPr lang="en-CA"/>
              <a:t>Models in general</a:t>
            </a:r>
          </a:p>
          <a:p>
            <a:pPr lvl="0"/>
            <a:endParaRPr lang="en-CA"/>
          </a:p>
          <a:p>
            <a:pPr lvl="0"/>
            <a:r>
              <a:rPr lang="en-CA"/>
              <a:t>Linear models</a:t>
            </a:r>
            <a:endParaRPr lang="es-BO"/>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998E60B1-7A21-FAAB-6DCA-A92877AD9AF5}"/>
              </a:ext>
            </a:extLst>
          </p:cNvPr>
          <p:cNvSpPr txBox="1"/>
          <p:nvPr/>
        </p:nvSpPr>
        <p:spPr>
          <a:xfrm>
            <a:off x="428625" y="240944"/>
            <a:ext cx="9839922" cy="63761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model_1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a:t>
            </a:r>
            <a:r>
              <a:rPr lang="en-US" sz="2000" b="1" i="0" u="none" strike="noStrike" kern="1200" cap="none" spc="0" baseline="0">
                <a:solidFill>
                  <a:srgbClr val="204A87"/>
                </a:solidFill>
                <a:uFillTx/>
                <a:latin typeface="Consolas" pitchFamily="49"/>
                <a:ea typeface="Cambria" pitchFamily="18"/>
                <a:cs typeface="Times New Roman" pitchFamily="18"/>
              </a:rPr>
              <a:t>lm</a:t>
            </a:r>
            <a:r>
              <a:rPr lang="en-US" sz="2000" b="0" i="0" u="none" strike="noStrike" kern="1200" cap="none" spc="0" baseline="0">
                <a:solidFill>
                  <a:srgbClr val="000000"/>
                </a:solidFill>
                <a:uFillTx/>
                <a:latin typeface="Consolas" pitchFamily="49"/>
                <a:ea typeface="Cambria" pitchFamily="18"/>
                <a:cs typeface="Times New Roman" pitchFamily="18"/>
              </a:rPr>
              <a:t>(Mean_RT</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Length, </a:t>
            </a:r>
            <a:r>
              <a:rPr lang="en-US" sz="2000" b="0" i="0" u="none" strike="noStrike" kern="1200" cap="none" spc="0" baseline="0">
                <a:solidFill>
                  <a:srgbClr val="204A87"/>
                </a:solidFill>
                <a:uFillTx/>
                <a:latin typeface="Consolas" pitchFamily="49"/>
                <a:ea typeface="Cambria" pitchFamily="18"/>
                <a:cs typeface="Times New Roman" pitchFamily="18"/>
              </a:rPr>
              <a:t>data=</a:t>
            </a:r>
            <a:r>
              <a:rPr lang="en-US" sz="2000" b="0" i="0" u="none" strike="noStrike" kern="1200" cap="none" spc="0" baseline="0">
                <a:solidFill>
                  <a:srgbClr val="000000"/>
                </a:solidFill>
                <a:uFillTx/>
                <a:latin typeface="Consolas" pitchFamily="49"/>
                <a:ea typeface="Cambria" pitchFamily="18"/>
                <a:cs typeface="Times New Roman" pitchFamily="18"/>
              </a:rPr>
              <a:t>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1" i="0" u="none" strike="noStrike" kern="1200" cap="none" spc="0" baseline="0">
                <a:solidFill>
                  <a:srgbClr val="204A87"/>
                </a:solidFill>
                <a:uFillTx/>
                <a:latin typeface="Consolas" pitchFamily="49"/>
                <a:ea typeface="Cambria" pitchFamily="18"/>
                <a:cs typeface="Times New Roman" pitchFamily="18"/>
              </a:rPr>
              <a:t>summary</a:t>
            </a:r>
            <a:r>
              <a:rPr lang="en-US" sz="2000" b="0" i="0" u="none" strike="noStrike" kern="1200" cap="none" spc="0" baseline="0">
                <a:solidFill>
                  <a:srgbClr val="000000"/>
                </a:solidFill>
                <a:uFillTx/>
                <a:latin typeface="Consolas" pitchFamily="49"/>
                <a:ea typeface="Cambria" pitchFamily="18"/>
                <a:cs typeface="Times New Roman" pitchFamily="18"/>
              </a:rPr>
              <a:t>(model_1)</a:t>
            </a:r>
            <a:endParaRPr lang="es-BO" sz="2000" b="0" i="0" u="none" strike="noStrike" kern="1200" cap="none" spc="0" baseline="0">
              <a:solidFill>
                <a:srgbClr val="000000"/>
              </a:solidFill>
              <a:uFillTx/>
              <a:latin typeface="Consolas" pitchFamily="49"/>
              <a:ea typeface="Cambria" pitchFamily="18"/>
              <a:cs typeface="Times New Roman" pitchFamily="18"/>
            </a:endParaRPr>
          </a:p>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Call:</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lm(formula = Mean_RT ~ Length, data = 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Min      1Q  Median      3Q     Max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-291.74  -77.81   -3.69   47.92  546.22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Coefficients: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Estimate Std. Error t value Pr(&gt;|t|)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(Intercept)  498.443     41.949  11.882  &lt; 2e-16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Length        37.644      4.879   7.716 1.02e-11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Signif. codes:  0 '***' 0.001 '**' 0.01 '*' 0.05 '.' 0.1 ' ' 1</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 standard error: 121.5 on 98 degrees of freedom</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Multiple R-squared:  0.3779, Adjusted R-squared:  0.3716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F-statistic: 59.53 on 1 and 98 DF,  p-value: 1.019e-11</a:t>
            </a:r>
            <a:endParaRPr lang="es-BO" sz="2000" b="0" i="0" u="none" strike="noStrike" kern="1200" cap="none" spc="0" baseline="0">
              <a:solidFill>
                <a:srgbClr val="000000"/>
              </a:solidFill>
              <a:uFillTx/>
              <a:latin typeface="Consolas" pitchFamily="49"/>
              <a:ea typeface="Cambria" pitchFamily="18"/>
              <a:cs typeface="Times New Roman" pitchFamily="1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E95A31E4-9C95-B0C3-D6BE-92F80F3CBBAE}"/>
              </a:ext>
            </a:extLst>
          </p:cNvPr>
          <p:cNvSpPr txBox="1"/>
          <p:nvPr/>
        </p:nvSpPr>
        <p:spPr>
          <a:xfrm>
            <a:off x="528038" y="240944"/>
            <a:ext cx="9839922" cy="63761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model_1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a:t>
            </a:r>
            <a:r>
              <a:rPr lang="en-US" sz="2000" b="1" i="0" u="none" strike="noStrike" kern="1200" cap="none" spc="0" baseline="0">
                <a:solidFill>
                  <a:srgbClr val="204A87"/>
                </a:solidFill>
                <a:uFillTx/>
                <a:latin typeface="Consolas" pitchFamily="49"/>
                <a:ea typeface="Cambria" pitchFamily="18"/>
                <a:cs typeface="Times New Roman" pitchFamily="18"/>
              </a:rPr>
              <a:t>lm</a:t>
            </a:r>
            <a:r>
              <a:rPr lang="en-US" sz="2000" b="0" i="0" u="none" strike="noStrike" kern="1200" cap="none" spc="0" baseline="0">
                <a:solidFill>
                  <a:srgbClr val="000000"/>
                </a:solidFill>
                <a:uFillTx/>
                <a:latin typeface="Consolas" pitchFamily="49"/>
                <a:ea typeface="Cambria" pitchFamily="18"/>
                <a:cs typeface="Times New Roman" pitchFamily="18"/>
              </a:rPr>
              <a:t>(Mean_RT</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Length, </a:t>
            </a:r>
            <a:r>
              <a:rPr lang="en-US" sz="2000" b="0" i="0" u="none" strike="noStrike" kern="1200" cap="none" spc="0" baseline="0">
                <a:solidFill>
                  <a:srgbClr val="204A87"/>
                </a:solidFill>
                <a:uFillTx/>
                <a:latin typeface="Consolas" pitchFamily="49"/>
                <a:ea typeface="Cambria" pitchFamily="18"/>
                <a:cs typeface="Times New Roman" pitchFamily="18"/>
              </a:rPr>
              <a:t>data=</a:t>
            </a:r>
            <a:r>
              <a:rPr lang="en-US" sz="2000" b="0" i="0" u="none" strike="noStrike" kern="1200" cap="none" spc="0" baseline="0">
                <a:solidFill>
                  <a:srgbClr val="000000"/>
                </a:solidFill>
                <a:uFillTx/>
                <a:latin typeface="Consolas" pitchFamily="49"/>
                <a:ea typeface="Cambria" pitchFamily="18"/>
                <a:cs typeface="Times New Roman" pitchFamily="18"/>
              </a:rPr>
              <a:t>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1" i="0" u="none" strike="noStrike" kern="1200" cap="none" spc="0" baseline="0">
                <a:solidFill>
                  <a:srgbClr val="204A87"/>
                </a:solidFill>
                <a:uFillTx/>
                <a:latin typeface="Consolas" pitchFamily="49"/>
                <a:ea typeface="Cambria" pitchFamily="18"/>
                <a:cs typeface="Times New Roman" pitchFamily="18"/>
              </a:rPr>
              <a:t>summary</a:t>
            </a:r>
            <a:r>
              <a:rPr lang="en-US" sz="2000" b="0" i="0" u="none" strike="noStrike" kern="1200" cap="none" spc="0" baseline="0">
                <a:solidFill>
                  <a:srgbClr val="000000"/>
                </a:solidFill>
                <a:uFillTx/>
                <a:latin typeface="Consolas" pitchFamily="49"/>
                <a:ea typeface="Cambria" pitchFamily="18"/>
                <a:cs typeface="Times New Roman" pitchFamily="18"/>
              </a:rPr>
              <a:t>(model_1)</a:t>
            </a:r>
            <a:endParaRPr lang="es-BO" sz="2000" b="0" i="0" u="none" strike="noStrike" kern="1200" cap="none" spc="0" baseline="0">
              <a:solidFill>
                <a:srgbClr val="000000"/>
              </a:solidFill>
              <a:uFillTx/>
              <a:latin typeface="Consolas" pitchFamily="49"/>
              <a:ea typeface="Cambria" pitchFamily="18"/>
              <a:cs typeface="Times New Roman" pitchFamily="18"/>
            </a:endParaRPr>
          </a:p>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Call:</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lm(formula = Mean_RT ~ Length, data = 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Min      1Q  Median      3Q     Max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-291.74  -77.81   -3.69   47.92  546.22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Coefficients: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Estimate Std. Error t value Pr(&gt;|t|)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(Intercept)  498.443     41.949  11.882  &lt; 2e-16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Length        37.644      4.879   7.716 1.02e-11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Signif. codes:  0 '***' 0.001 '**' 0.01 '*' 0.05 '.' 0.1 ' ' 1</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 standard error: 121.5 on 98 degrees of freedom</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Multiple R-squared:  0.3779, Adjusted R-squared:  0.3716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F-statistic: 59.53 on 1 and 98 DF,  p-value: 1.019e-11</a:t>
            </a:r>
            <a:endParaRPr lang="es-BO" sz="2000" b="0" i="0" u="none" strike="noStrike" kern="1200" cap="none" spc="0" baseline="0">
              <a:solidFill>
                <a:srgbClr val="000000"/>
              </a:solidFill>
              <a:uFillTx/>
              <a:latin typeface="Consolas" pitchFamily="49"/>
              <a:ea typeface="Cambria" pitchFamily="18"/>
              <a:cs typeface="Times New Roman" pitchFamily="18"/>
            </a:endParaRPr>
          </a:p>
        </p:txBody>
      </p:sp>
      <mc:AlternateContent xmlns:mc="http://schemas.openxmlformats.org/markup-compatibility/2006">
        <mc:Choice xmlns:a14="http://schemas.microsoft.com/office/drawing/2010/main" Requires="a14">
          <p:sp>
            <p:nvSpPr>
              <p:cNvPr id="3" name="TextBox 4">
                <a:extLst>
                  <a:ext uri="{FF2B5EF4-FFF2-40B4-BE49-F238E27FC236}">
                    <a16:creationId xmlns:a16="http://schemas.microsoft.com/office/drawing/2014/main" id="{1842146B-0E9D-E0AD-F395-7EEAFF33466C}"/>
                  </a:ext>
                </a:extLst>
              </p:cNvPr>
              <p:cNvSpPr txBox="1"/>
              <p:nvPr/>
            </p:nvSpPr>
            <p:spPr>
              <a:xfrm>
                <a:off x="8086725" y="3136611"/>
                <a:ext cx="3585517"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800" i="1">
                          <a:latin typeface="Cambria Math" panose="02040503050406030204" pitchFamily="18" charset="0"/>
                        </a:rPr>
                        <m:t>𝑦</m:t>
                      </m:r>
                      <m:r>
                        <a:rPr lang="es-BO" sz="2800" i="0">
                          <a:latin typeface="Cambria Math" panose="02040503050406030204" pitchFamily="18" charset="0"/>
                        </a:rPr>
                        <m:t>=</m:t>
                      </m:r>
                      <m:r>
                        <a:rPr lang="es-BO" sz="2800" i="1">
                          <a:latin typeface="Cambria Math" panose="02040503050406030204" pitchFamily="18" charset="0"/>
                        </a:rPr>
                        <m:t>𝑎</m:t>
                      </m:r>
                      <m:r>
                        <a:rPr lang="es-BO" sz="2800" i="0">
                          <a:latin typeface="Cambria Math" panose="02040503050406030204" pitchFamily="18" charset="0"/>
                        </a:rPr>
                        <m:t>+</m:t>
                      </m:r>
                      <m:r>
                        <a:rPr lang="es-BO" sz="2800" i="1">
                          <a:latin typeface="Cambria Math" panose="02040503050406030204" pitchFamily="18" charset="0"/>
                        </a:rPr>
                        <m:t>𝛽</m:t>
                      </m:r>
                      <m:r>
                        <a:rPr lang="es-BO" sz="2800" i="1">
                          <a:latin typeface="Cambria Math" panose="02040503050406030204" pitchFamily="18" charset="0"/>
                        </a:rPr>
                        <m:t>𝑥</m:t>
                      </m:r>
                      <m:r>
                        <a:rPr lang="es-BO" sz="2800" i="0">
                          <a:latin typeface="Cambria Math" panose="02040503050406030204" pitchFamily="18" charset="0"/>
                        </a:rPr>
                        <m:t>+</m:t>
                      </m:r>
                      <m:r>
                        <a:rPr lang="es-BO" sz="2800" i="1">
                          <a:latin typeface="Cambria Math" panose="02040503050406030204" pitchFamily="18" charset="0"/>
                        </a:rPr>
                        <m:t>𝜖</m:t>
                      </m:r>
                    </m:oMath>
                  </m:oMathPara>
                </a14:m>
                <a:endParaRPr lang="en-CA" sz="4400" b="0" i="0" u="none" strike="noStrike" kern="1200" cap="none" spc="0" baseline="0" dirty="0">
                  <a:solidFill>
                    <a:srgbClr val="000000"/>
                  </a:solidFill>
                  <a:uFillTx/>
                  <a:latin typeface="Calibri"/>
                </a:endParaRPr>
              </a:p>
            </p:txBody>
          </p:sp>
        </mc:Choice>
        <mc:Fallback>
          <p:sp>
            <p:nvSpPr>
              <p:cNvPr id="3" name="TextBox 4">
                <a:extLst>
                  <a:ext uri="{FF2B5EF4-FFF2-40B4-BE49-F238E27FC236}">
                    <a16:creationId xmlns:a16="http://schemas.microsoft.com/office/drawing/2014/main" id="{1842146B-0E9D-E0AD-F395-7EEAFF33466C}"/>
                  </a:ext>
                </a:extLst>
              </p:cNvPr>
              <p:cNvSpPr txBox="1">
                <a:spLocks noRot="1" noChangeAspect="1" noMove="1" noResize="1" noEditPoints="1" noAdjustHandles="1" noChangeArrowheads="1" noChangeShapeType="1" noTextEdit="1"/>
              </p:cNvSpPr>
              <p:nvPr/>
            </p:nvSpPr>
            <p:spPr>
              <a:xfrm>
                <a:off x="8086725" y="3136611"/>
                <a:ext cx="3585517" cy="523220"/>
              </a:xfrm>
              <a:prstGeom prst="rect">
                <a:avLst/>
              </a:prstGeom>
              <a:blipFill>
                <a:blip r:embed="rId2"/>
                <a:stretch>
                  <a:fillRect/>
                </a:stretch>
              </a:blipFill>
              <a:ln cap="flat">
                <a:noFill/>
              </a:ln>
            </p:spPr>
            <p:txBody>
              <a:bodyPr/>
              <a:lstStyle/>
              <a:p>
                <a:r>
                  <a:rPr lang="es-BO">
                    <a:noFill/>
                  </a:rPr>
                  <a:t> </a:t>
                </a:r>
              </a:p>
            </p:txBody>
          </p:sp>
        </mc:Fallback>
      </mc:AlternateContent>
      <p:sp>
        <p:nvSpPr>
          <p:cNvPr id="4" name="Arc 3">
            <a:extLst>
              <a:ext uri="{FF2B5EF4-FFF2-40B4-BE49-F238E27FC236}">
                <a16:creationId xmlns:a16="http://schemas.microsoft.com/office/drawing/2014/main" id="{9D59C73D-CCC2-EE2E-FEAF-428E350FD140}"/>
              </a:ext>
            </a:extLst>
          </p:cNvPr>
          <p:cNvSpPr/>
          <p:nvPr/>
        </p:nvSpPr>
        <p:spPr>
          <a:xfrm flipV="1">
            <a:off x="-1356850" y="3039410"/>
            <a:ext cx="10736829" cy="1163875"/>
          </a:xfrm>
          <a:custGeom>
            <a:avLst>
              <a:gd name="f12" fmla="val 172"/>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172"/>
              <a:gd name="f13" fmla="val 270"/>
              <a:gd name="f14" fmla="+- 0 0 -262"/>
              <a:gd name="f15" fmla="+- 0 0 -221"/>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28575" cap="flat">
            <a:solidFill>
              <a:srgbClr val="C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
        <p:nvSpPr>
          <p:cNvPr id="5" name="Arc 4">
            <a:extLst>
              <a:ext uri="{FF2B5EF4-FFF2-40B4-BE49-F238E27FC236}">
                <a16:creationId xmlns:a16="http://schemas.microsoft.com/office/drawing/2014/main" id="{FC582AD0-0A31-44EB-5178-AE4D36E34DFB}"/>
              </a:ext>
            </a:extLst>
          </p:cNvPr>
          <p:cNvSpPr/>
          <p:nvPr/>
        </p:nvSpPr>
        <p:spPr>
          <a:xfrm flipV="1">
            <a:off x="-1961534" y="3039410"/>
            <a:ext cx="12093680" cy="1532589"/>
          </a:xfrm>
          <a:custGeom>
            <a:avLst>
              <a:gd name="f12" fmla="val 172"/>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172"/>
              <a:gd name="f13" fmla="val 270"/>
              <a:gd name="f14" fmla="+- 0 0 -262"/>
              <a:gd name="f15" fmla="+- 0 0 -221"/>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28575" cap="flat">
            <a:solidFill>
              <a:srgbClr val="C00000"/>
            </a:solidFill>
            <a:prstDash val="solid"/>
            <a:miter/>
            <a:headEnd type="arrow"/>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7E0E7D65-E040-9E56-3EFB-88967BC577F4}"/>
              </a:ext>
            </a:extLst>
          </p:cNvPr>
          <p:cNvSpPr txBox="1"/>
          <p:nvPr/>
        </p:nvSpPr>
        <p:spPr>
          <a:xfrm>
            <a:off x="485775" y="240944"/>
            <a:ext cx="9839922" cy="63761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model_1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a:t>
            </a:r>
            <a:r>
              <a:rPr lang="en-US" sz="2000" b="1" i="0" u="none" strike="noStrike" kern="1200" cap="none" spc="0" baseline="0">
                <a:solidFill>
                  <a:srgbClr val="204A87"/>
                </a:solidFill>
                <a:uFillTx/>
                <a:latin typeface="Consolas" pitchFamily="49"/>
                <a:ea typeface="Cambria" pitchFamily="18"/>
                <a:cs typeface="Times New Roman" pitchFamily="18"/>
              </a:rPr>
              <a:t>lm</a:t>
            </a:r>
            <a:r>
              <a:rPr lang="en-US" sz="2000" b="0" i="0" u="none" strike="noStrike" kern="1200" cap="none" spc="0" baseline="0">
                <a:solidFill>
                  <a:srgbClr val="000000"/>
                </a:solidFill>
                <a:uFillTx/>
                <a:latin typeface="Consolas" pitchFamily="49"/>
                <a:ea typeface="Cambria" pitchFamily="18"/>
                <a:cs typeface="Times New Roman" pitchFamily="18"/>
              </a:rPr>
              <a:t>(Mean_RT</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Length, </a:t>
            </a:r>
            <a:r>
              <a:rPr lang="en-US" sz="2000" b="0" i="0" u="none" strike="noStrike" kern="1200" cap="none" spc="0" baseline="0">
                <a:solidFill>
                  <a:srgbClr val="204A87"/>
                </a:solidFill>
                <a:uFillTx/>
                <a:latin typeface="Consolas" pitchFamily="49"/>
                <a:ea typeface="Cambria" pitchFamily="18"/>
                <a:cs typeface="Times New Roman" pitchFamily="18"/>
              </a:rPr>
              <a:t>data=</a:t>
            </a:r>
            <a:r>
              <a:rPr lang="en-US" sz="2000" b="0" i="0" u="none" strike="noStrike" kern="1200" cap="none" spc="0" baseline="0">
                <a:solidFill>
                  <a:srgbClr val="000000"/>
                </a:solidFill>
                <a:uFillTx/>
                <a:latin typeface="Consolas" pitchFamily="49"/>
                <a:ea typeface="Cambria" pitchFamily="18"/>
                <a:cs typeface="Times New Roman" pitchFamily="18"/>
              </a:rPr>
              <a:t>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1" i="0" u="none" strike="noStrike" kern="1200" cap="none" spc="0" baseline="0">
                <a:solidFill>
                  <a:srgbClr val="204A87"/>
                </a:solidFill>
                <a:uFillTx/>
                <a:latin typeface="Consolas" pitchFamily="49"/>
                <a:ea typeface="Cambria" pitchFamily="18"/>
                <a:cs typeface="Times New Roman" pitchFamily="18"/>
              </a:rPr>
              <a:t>summary</a:t>
            </a:r>
            <a:r>
              <a:rPr lang="en-US" sz="2000" b="0" i="0" u="none" strike="noStrike" kern="1200" cap="none" spc="0" baseline="0">
                <a:solidFill>
                  <a:srgbClr val="000000"/>
                </a:solidFill>
                <a:uFillTx/>
                <a:latin typeface="Consolas" pitchFamily="49"/>
                <a:ea typeface="Cambria" pitchFamily="18"/>
                <a:cs typeface="Times New Roman" pitchFamily="18"/>
              </a:rPr>
              <a:t>(model_1)</a:t>
            </a:r>
            <a:endParaRPr lang="es-BO" sz="2000" b="0" i="0" u="none" strike="noStrike" kern="1200" cap="none" spc="0" baseline="0">
              <a:solidFill>
                <a:srgbClr val="000000"/>
              </a:solidFill>
              <a:uFillTx/>
              <a:latin typeface="Consolas" pitchFamily="49"/>
              <a:ea typeface="Cambria" pitchFamily="18"/>
              <a:cs typeface="Times New Roman" pitchFamily="18"/>
            </a:endParaRPr>
          </a:p>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Call:</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lm(formula = Mean_RT ~ Length, data = ldt)</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Min      1Q  Median      3Q     Max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-291.74  -77.81   -3.69   47.92  546.22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Coefficients:</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Estimate Std. Error t value Pr(&gt;|t|)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(Intercept)  498.443     41.949  11.882  &lt; 2e-16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Length        37.644      4.879   7.716 1.02e-11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Signif. codes:  0 '***' 0.001 '**' 0.01 '*' 0.05 '.' 0.1 ' ' 1</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Residual standard error: 121.5 on 98 degrees of freedom</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Multiple R-squared:  0.3779, Adjusted R-squared:  0.3716 </a:t>
            </a:r>
            <a:br>
              <a:rPr lang="en-US" sz="2000" b="0" i="0" u="none" strike="noStrike" kern="1200" cap="none" spc="0" baseline="0">
                <a:solidFill>
                  <a:srgbClr val="000000"/>
                </a:solidFill>
                <a:uFillTx/>
                <a:latin typeface="Consolas" pitchFamily="49"/>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 F-statistic: 59.53 on 1 and 98 DF,  p-value: 1.019e-11</a:t>
            </a:r>
            <a:endParaRPr lang="es-BO" sz="2000" b="0" i="0" u="none" strike="noStrike" kern="1200" cap="none" spc="0" baseline="0">
              <a:solidFill>
                <a:srgbClr val="000000"/>
              </a:solidFill>
              <a:uFillTx/>
              <a:latin typeface="Consolas" pitchFamily="49"/>
              <a:ea typeface="Cambria" pitchFamily="18"/>
              <a:cs typeface="Times New Roman" pitchFamily="18"/>
            </a:endParaRPr>
          </a:p>
        </p:txBody>
      </p:sp>
      <p:sp>
        <p:nvSpPr>
          <p:cNvPr id="3" name="TextBox 1">
            <a:extLst>
              <a:ext uri="{FF2B5EF4-FFF2-40B4-BE49-F238E27FC236}">
                <a16:creationId xmlns:a16="http://schemas.microsoft.com/office/drawing/2014/main" id="{C0425D2F-E222-D287-8BE4-5BF442B7278B}"/>
              </a:ext>
            </a:extLst>
          </p:cNvPr>
          <p:cNvSpPr txBox="1"/>
          <p:nvPr/>
        </p:nvSpPr>
        <p:spPr>
          <a:xfrm>
            <a:off x="7827172" y="5858844"/>
            <a:ext cx="1200150" cy="371475"/>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1" i="0" u="none" strike="noStrike" kern="1200" cap="none" spc="0" baseline="0">
              <a:solidFill>
                <a:srgbClr val="000000"/>
              </a:solidFill>
              <a:uFillTx/>
              <a:latin typeface="Calibri"/>
            </a:endParaRPr>
          </a:p>
        </p:txBody>
      </p:sp>
      <p:sp>
        <p:nvSpPr>
          <p:cNvPr id="4" name="TextBox 2">
            <a:extLst>
              <a:ext uri="{FF2B5EF4-FFF2-40B4-BE49-F238E27FC236}">
                <a16:creationId xmlns:a16="http://schemas.microsoft.com/office/drawing/2014/main" id="{E1837810-D12E-9400-A800-AB9E3890BACD}"/>
              </a:ext>
            </a:extLst>
          </p:cNvPr>
          <p:cNvSpPr txBox="1"/>
          <p:nvPr/>
        </p:nvSpPr>
        <p:spPr>
          <a:xfrm>
            <a:off x="3826672" y="5858844"/>
            <a:ext cx="1076321" cy="371475"/>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1" i="0" u="none" strike="noStrike" kern="1200" cap="none" spc="0" baseline="0">
              <a:solidFill>
                <a:srgbClr val="000000"/>
              </a:solidFill>
              <a:uFillTx/>
              <a:latin typeface="Calibri"/>
            </a:endParaRPr>
          </a:p>
        </p:txBody>
      </p:sp>
      <p:sp>
        <p:nvSpPr>
          <p:cNvPr id="5" name="TextBox 3">
            <a:extLst>
              <a:ext uri="{FF2B5EF4-FFF2-40B4-BE49-F238E27FC236}">
                <a16:creationId xmlns:a16="http://schemas.microsoft.com/office/drawing/2014/main" id="{3161D876-E273-93A2-EEE5-85664D514DC0}"/>
              </a:ext>
            </a:extLst>
          </p:cNvPr>
          <p:cNvSpPr txBox="1"/>
          <p:nvPr/>
        </p:nvSpPr>
        <p:spPr>
          <a:xfrm>
            <a:off x="7658100" y="1880856"/>
            <a:ext cx="4048121" cy="1569659"/>
          </a:xfrm>
          <a:prstGeom prst="rect">
            <a:avLst/>
          </a:prstGeom>
          <a:noFill/>
          <a:ln w="9528" cap="flat">
            <a:solidFill>
              <a:srgbClr val="C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1" i="0" u="none" strike="noStrike" kern="1200" cap="none" spc="0" baseline="0">
                <a:solidFill>
                  <a:srgbClr val="C00000"/>
                </a:solidFill>
                <a:uFillTx/>
                <a:latin typeface="Calibri"/>
              </a:rPr>
              <a:t>‘R-squared’: How much variabililty the model explains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400" b="1" i="0" u="none" strike="noStrike" kern="1200" cap="none" spc="0" baseline="0">
                <a:solidFill>
                  <a:srgbClr val="C00000"/>
                </a:solidFill>
                <a:uFillTx/>
                <a:latin typeface="Calibri"/>
              </a:rPr>
              <a:t>(0 = no variability, 1 = all the variability)</a:t>
            </a:r>
            <a:endParaRPr lang="es-BO" sz="2400" b="1" i="0" u="none" strike="noStrike" kern="1200" cap="none" spc="0" baseline="0">
              <a:solidFill>
                <a:srgbClr val="C00000"/>
              </a:solidFill>
              <a:uFillTx/>
              <a:latin typeface="Calibri"/>
            </a:endParaRPr>
          </a:p>
        </p:txBody>
      </p:sp>
      <p:cxnSp>
        <p:nvCxnSpPr>
          <p:cNvPr id="6" name="Straight Arrow Connector 5">
            <a:extLst>
              <a:ext uri="{FF2B5EF4-FFF2-40B4-BE49-F238E27FC236}">
                <a16:creationId xmlns:a16="http://schemas.microsoft.com/office/drawing/2014/main" id="{EFE4BF04-0936-11F6-19DF-3D6768DB5C66}"/>
              </a:ext>
            </a:extLst>
          </p:cNvPr>
          <p:cNvCxnSpPr>
            <a:stCxn id="5" idx="2"/>
          </p:cNvCxnSpPr>
          <p:nvPr/>
        </p:nvCxnSpPr>
        <p:spPr>
          <a:xfrm flipH="1">
            <a:off x="9027322" y="3450524"/>
            <a:ext cx="654838" cy="2408320"/>
          </a:xfrm>
          <a:prstGeom prst="straightConnector1">
            <a:avLst/>
          </a:prstGeom>
          <a:noFill/>
          <a:ln w="38103" cap="flat">
            <a:solidFill>
              <a:srgbClr val="C00000"/>
            </a:solidFill>
            <a:prstDash val="solid"/>
            <a:miter/>
            <a:tailEnd type="arrow"/>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4E9D-FED3-E4DA-AA94-37EF336F55E6}"/>
              </a:ext>
            </a:extLst>
          </p:cNvPr>
          <p:cNvSpPr txBox="1">
            <a:spLocks noGrp="1"/>
          </p:cNvSpPr>
          <p:nvPr>
            <p:ph type="title"/>
          </p:nvPr>
        </p:nvSpPr>
        <p:spPr/>
        <p:txBody>
          <a:bodyPr/>
          <a:lstStyle/>
          <a:p>
            <a:pPr lvl="0"/>
            <a:r>
              <a:rPr lang="en-CA"/>
              <a:t>Exercise</a:t>
            </a:r>
            <a:endParaRPr lang="es-BO"/>
          </a:p>
        </p:txBody>
      </p:sp>
      <p:sp>
        <p:nvSpPr>
          <p:cNvPr id="3" name="Content Placeholder 2">
            <a:extLst>
              <a:ext uri="{FF2B5EF4-FFF2-40B4-BE49-F238E27FC236}">
                <a16:creationId xmlns:a16="http://schemas.microsoft.com/office/drawing/2014/main" id="{981DFE2C-74CC-F8A6-9071-FD10502FCCEC}"/>
              </a:ext>
            </a:extLst>
          </p:cNvPr>
          <p:cNvSpPr txBox="1">
            <a:spLocks noGrp="1"/>
          </p:cNvSpPr>
          <p:nvPr>
            <p:ph idx="1"/>
          </p:nvPr>
        </p:nvSpPr>
        <p:spPr>
          <a:xfrm>
            <a:off x="838203" y="1825627"/>
            <a:ext cx="10515600" cy="3746497"/>
          </a:xfrm>
        </p:spPr>
        <p:txBody>
          <a:bodyPr/>
          <a:lstStyle/>
          <a:p>
            <a:pPr lvl="0">
              <a:lnSpc>
                <a:spcPct val="80000"/>
              </a:lnSpc>
            </a:pPr>
            <a:r>
              <a:rPr lang="en-CA" dirty="0"/>
              <a:t>Exercise:</a:t>
            </a:r>
          </a:p>
          <a:p>
            <a:pPr lvl="0">
              <a:lnSpc>
                <a:spcPct val="80000"/>
              </a:lnSpc>
            </a:pPr>
            <a:r>
              <a:rPr lang="en-CA" dirty="0"/>
              <a:t>Load the data(</a:t>
            </a:r>
            <a:r>
              <a:rPr lang="en-CA" dirty="0" err="1"/>
              <a:t>ELP_Frequency</a:t>
            </a:r>
            <a:r>
              <a:rPr lang="en-CA" dirty="0"/>
              <a:t>)</a:t>
            </a:r>
          </a:p>
          <a:p>
            <a:pPr lvl="1">
              <a:lnSpc>
                <a:spcPct val="80000"/>
              </a:lnSpc>
            </a:pPr>
            <a:r>
              <a:rPr lang="en-CA" dirty="0"/>
              <a:t>Winter 2019</a:t>
            </a:r>
          </a:p>
          <a:p>
            <a:pPr lvl="0">
              <a:lnSpc>
                <a:spcPct val="80000"/>
              </a:lnSpc>
            </a:pPr>
            <a:endParaRPr lang="en-CA" dirty="0"/>
          </a:p>
          <a:p>
            <a:pPr lvl="0">
              <a:lnSpc>
                <a:spcPct val="80000"/>
              </a:lnSpc>
            </a:pPr>
            <a:r>
              <a:rPr lang="en-CA" dirty="0"/>
              <a:t>Run </a:t>
            </a:r>
            <a:r>
              <a:rPr lang="en-CA" dirty="0" err="1"/>
              <a:t>lm</a:t>
            </a:r>
            <a:r>
              <a:rPr lang="en-CA" dirty="0"/>
              <a:t>() models with reaction time as dependent variable and once with frequency as predictor and once with length as a predictor.</a:t>
            </a:r>
          </a:p>
          <a:p>
            <a:pPr lvl="0">
              <a:lnSpc>
                <a:spcPct val="80000"/>
              </a:lnSpc>
            </a:pPr>
            <a:endParaRPr lang="en-CA" dirty="0"/>
          </a:p>
          <a:p>
            <a:pPr lvl="0">
              <a:lnSpc>
                <a:spcPct val="80000"/>
              </a:lnSpc>
            </a:pPr>
            <a:r>
              <a:rPr lang="en-CA" dirty="0"/>
              <a:t>Which predictor is better?</a:t>
            </a:r>
          </a:p>
          <a:p>
            <a:pPr marL="0" lvl="0" indent="0">
              <a:lnSpc>
                <a:spcPct val="80000"/>
              </a:lnSpc>
              <a:buNone/>
            </a:pPr>
            <a:endParaRPr lang="es-BO" dirty="0"/>
          </a:p>
        </p:txBody>
      </p:sp>
      <p:sp>
        <p:nvSpPr>
          <p:cNvPr id="4" name="TextBox 3">
            <a:extLst>
              <a:ext uri="{FF2B5EF4-FFF2-40B4-BE49-F238E27FC236}">
                <a16:creationId xmlns:a16="http://schemas.microsoft.com/office/drawing/2014/main" id="{F1FF317D-A49D-BA74-0E20-4F08418B4B06}"/>
              </a:ext>
            </a:extLst>
          </p:cNvPr>
          <p:cNvSpPr txBox="1"/>
          <p:nvPr/>
        </p:nvSpPr>
        <p:spPr>
          <a:xfrm>
            <a:off x="1143000" y="5572125"/>
            <a:ext cx="8701092"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Winter, Bodo. 2019. </a:t>
            </a:r>
            <a:r>
              <a:rPr lang="en-CA" sz="1800" b="0" i="1" u="none" strike="noStrike" kern="1200" cap="none" spc="0" baseline="0">
                <a:solidFill>
                  <a:srgbClr val="000000"/>
                </a:solidFill>
                <a:uFillTx/>
                <a:latin typeface="Calibri"/>
              </a:rPr>
              <a:t>Statistics for Linguists: An Introduction using R. </a:t>
            </a:r>
            <a:r>
              <a:rPr lang="en-CA" sz="1800" b="0" i="0" u="none" strike="noStrike" kern="1200" cap="none" spc="0" baseline="0">
                <a:solidFill>
                  <a:srgbClr val="000000"/>
                </a:solidFill>
                <a:uFillTx/>
                <a:latin typeface="Calibri"/>
              </a:rPr>
              <a:t>Routledge.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000000"/>
                </a:solidFill>
                <a:uFillTx/>
                <a:latin typeface="Calibri"/>
                <a:hlinkClick r:id="rId2"/>
              </a:rPr>
              <a:t>https://osf.io/34mq9/</a:t>
            </a:r>
            <a:endParaRPr lang="en-CA"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BO" sz="1800" b="0" i="0" u="none" strike="noStrike" kern="1200" cap="none" spc="0" baseline="0">
              <a:solidFill>
                <a:srgbClr val="000000"/>
              </a:solidFill>
              <a:uFillTx/>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B58A-D989-A8D8-2948-C848FA8940F3}"/>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391F6BB4-C139-5A4F-AC79-543AC80FFA2C}"/>
              </a:ext>
            </a:extLst>
          </p:cNvPr>
          <p:cNvSpPr txBox="1">
            <a:spLocks noGrp="1"/>
          </p:cNvSpPr>
          <p:nvPr>
            <p:ph idx="1"/>
          </p:nvPr>
        </p:nvSpPr>
        <p:spPr>
          <a:xfrm>
            <a:off x="838203" y="1825627"/>
            <a:ext cx="10515600" cy="3989390"/>
          </a:xfrm>
        </p:spPr>
        <p:txBody>
          <a:bodyPr/>
          <a:lstStyle/>
          <a:p>
            <a:pPr lvl="0"/>
            <a:r>
              <a:rPr lang="en-CA"/>
              <a:t>ANOVA (Analysis of Variance) does the same type of calculation but its better to think (initially) in terms of multiple lines rather than one line with a slope and intercept.</a:t>
            </a:r>
          </a:p>
          <a:p>
            <a:pPr lvl="0"/>
            <a:endParaRPr lang="en-CA"/>
          </a:p>
          <a:p>
            <a:pPr lvl="0"/>
            <a:r>
              <a:rPr lang="en-CA"/>
              <a:t>Null model (H0): (same as for linear model) variance with all the data pooled</a:t>
            </a:r>
          </a:p>
          <a:p>
            <a:pPr lvl="0"/>
            <a:r>
              <a:rPr lang="en-CA"/>
              <a:t>Alternative model (H1): total variance with all the data put into groups </a:t>
            </a:r>
          </a:p>
          <a:p>
            <a:pPr lvl="0"/>
            <a:endParaRPr lang="en-CA"/>
          </a:p>
          <a:p>
            <a:pPr lvl="0"/>
            <a:endParaRPr lang="en-CA"/>
          </a:p>
          <a:p>
            <a:pPr lvl="0"/>
            <a:endParaRPr lang="en-CA"/>
          </a:p>
          <a:p>
            <a:pPr lvl="0"/>
            <a:endParaRPr lang="es-BO"/>
          </a:p>
        </p:txBody>
      </p:sp>
      <p:sp>
        <p:nvSpPr>
          <p:cNvPr id="4" name="TextBox 3">
            <a:extLst>
              <a:ext uri="{FF2B5EF4-FFF2-40B4-BE49-F238E27FC236}">
                <a16:creationId xmlns:a16="http://schemas.microsoft.com/office/drawing/2014/main" id="{9794AB35-92EA-C566-9BAB-86077FAA8A76}"/>
              </a:ext>
            </a:extLst>
          </p:cNvPr>
          <p:cNvSpPr txBox="1"/>
          <p:nvPr/>
        </p:nvSpPr>
        <p:spPr>
          <a:xfrm>
            <a:off x="1002136" y="6127229"/>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5C1F-1831-F066-87B7-E8E416DF4E87}"/>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C7862ECA-9052-EAE5-3A31-16B73F7351B3}"/>
              </a:ext>
            </a:extLst>
          </p:cNvPr>
          <p:cNvSpPr txBox="1">
            <a:spLocks noGrp="1"/>
          </p:cNvSpPr>
          <p:nvPr>
            <p:ph idx="1"/>
          </p:nvPr>
        </p:nvSpPr>
        <p:spPr>
          <a:xfrm>
            <a:off x="838203" y="1825627"/>
            <a:ext cx="10515600" cy="646115"/>
          </a:xfrm>
        </p:spPr>
        <p:txBody>
          <a:bodyPr/>
          <a:lstStyle/>
          <a:p>
            <a:pPr lvl="0"/>
            <a:r>
              <a:rPr lang="en-CA"/>
              <a:t>Let’s look at the senses data from Winter (2016)</a:t>
            </a:r>
            <a:endParaRPr lang="es-BO"/>
          </a:p>
        </p:txBody>
      </p:sp>
      <p:sp>
        <p:nvSpPr>
          <p:cNvPr id="4" name="TextBox 3">
            <a:extLst>
              <a:ext uri="{FF2B5EF4-FFF2-40B4-BE49-F238E27FC236}">
                <a16:creationId xmlns:a16="http://schemas.microsoft.com/office/drawing/2014/main" id="{AC9CE1BB-BD08-F291-741D-CD83912B284D}"/>
              </a:ext>
            </a:extLst>
          </p:cNvPr>
          <p:cNvSpPr txBox="1"/>
          <p:nvPr/>
        </p:nvSpPr>
        <p:spPr>
          <a:xfrm>
            <a:off x="973927" y="5400675"/>
            <a:ext cx="10244132"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Winter, Bodo. 2016. Taste and smell words form an affectively loaded and emotionally flexible part of the English lexicon. </a:t>
            </a:r>
            <a:r>
              <a:rPr lang="en-CA" sz="1800" b="0" i="1" u="none" strike="noStrike" kern="1200" cap="none" spc="0" baseline="0">
                <a:solidFill>
                  <a:srgbClr val="000000"/>
                </a:solidFill>
                <a:uFillTx/>
                <a:latin typeface="Calibri"/>
              </a:rPr>
              <a:t>Language, Cognition and Neuroscience </a:t>
            </a:r>
            <a:r>
              <a:rPr lang="en-CA" sz="1800" b="0" i="0" u="none" strike="noStrike" kern="1200" cap="none" spc="0" baseline="0">
                <a:solidFill>
                  <a:srgbClr val="000000"/>
                </a:solidFill>
                <a:uFillTx/>
                <a:latin typeface="Calibri"/>
              </a:rPr>
              <a:t> </a:t>
            </a:r>
            <a:r>
              <a:rPr lang="en-CA" sz="1800" b="0" i="0" u="none" strike="noStrike" kern="1200" cap="none" spc="0" baseline="0">
                <a:solidFill>
                  <a:srgbClr val="000000"/>
                </a:solidFill>
                <a:uFillTx/>
                <a:latin typeface="Calibri"/>
                <a:hlinkClick r:id="rId2"/>
              </a:rPr>
              <a:t>http://dx.doi.org/10.1080/23273798.2016.1193619</a:t>
            </a:r>
            <a:endParaRPr lang="en-CA"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000000"/>
                </a:solidFill>
                <a:uFillTx/>
                <a:latin typeface="Calibri"/>
                <a:hlinkClick r:id="rId3"/>
              </a:rPr>
              <a:t>https://osf.io/34mq9/</a:t>
            </a:r>
            <a:endParaRPr lang="en-CA" sz="1800" b="0" i="0" u="none" strike="noStrike" kern="1200" cap="none" spc="0" baseline="0">
              <a:solidFill>
                <a:srgbClr val="000000"/>
              </a:solidFill>
              <a:uFillTx/>
              <a:latin typeface="Calibri"/>
            </a:endParaRPr>
          </a:p>
        </p:txBody>
      </p:sp>
      <p:sp>
        <p:nvSpPr>
          <p:cNvPr id="5" name="TextBox 5">
            <a:extLst>
              <a:ext uri="{FF2B5EF4-FFF2-40B4-BE49-F238E27FC236}">
                <a16:creationId xmlns:a16="http://schemas.microsoft.com/office/drawing/2014/main" id="{E88270B7-31CC-24BF-0082-9F9AF77446B0}"/>
              </a:ext>
            </a:extLst>
          </p:cNvPr>
          <p:cNvSpPr txBox="1"/>
          <p:nvPr/>
        </p:nvSpPr>
        <p:spPr>
          <a:xfrm>
            <a:off x="838203" y="2606680"/>
            <a:ext cx="6093616" cy="24365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1" i="0" u="none" strike="noStrike" kern="1200" cap="none" spc="0" baseline="0">
                <a:solidFill>
                  <a:srgbClr val="204A87"/>
                </a:solidFill>
                <a:uFillTx/>
                <a:latin typeface="Consolas" pitchFamily="49"/>
                <a:ea typeface="Cambria" pitchFamily="18"/>
                <a:cs typeface="Times New Roman" pitchFamily="18"/>
              </a:rPr>
              <a:t>head</a:t>
            </a:r>
            <a:r>
              <a:rPr lang="en-US" sz="1800" b="0" i="0" u="none" strike="noStrike" kern="1200" cap="none" spc="0" baseline="0">
                <a:solidFill>
                  <a:srgbClr val="000000"/>
                </a:solidFill>
                <a:uFillTx/>
                <a:latin typeface="Consolas" pitchFamily="49"/>
                <a:ea typeface="Cambria" pitchFamily="18"/>
                <a:cs typeface="Times New Roman" pitchFamily="18"/>
              </a:rPr>
              <a:t>(senses)</a:t>
            </a:r>
            <a:endParaRPr lang="es-BO" sz="1800" b="0" i="0" u="none" strike="noStrike" kern="1200" cap="none" spc="0" baseline="0">
              <a:solidFill>
                <a:srgbClr val="000000"/>
              </a:solidFill>
              <a:uFillTx/>
              <a:latin typeface="Consolas" pitchFamily="49"/>
              <a:ea typeface="Cambria" pitchFamily="18"/>
              <a:cs typeface="Times New Roman" pitchFamily="18"/>
            </a:endParaRPr>
          </a:p>
          <a:p>
            <a:pPr marL="0" marR="0" lvl="0" indent="0" algn="l" defTabSz="914400" rtl="0" fontAlgn="auto" hangingPunct="1">
              <a:lnSpc>
                <a:spcPct val="100000"/>
              </a:lnSpc>
              <a:spcBef>
                <a:spcPts val="0"/>
              </a:spcBef>
              <a:spcAft>
                <a:spcPts val="100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onsolas" pitchFamily="49"/>
                <a:ea typeface="Cambria" pitchFamily="18"/>
                <a:cs typeface="Times New Roman" pitchFamily="18"/>
              </a:rPr>
              <a:t>##        Word Modality      Val</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1  abrasive    Touch 5.398113</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2 absorbent    Sight 5.876667</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3    aching    Touch 5.233370</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4    acidic    Taste 5.539592</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5     acrid    Smell 5.173947</a:t>
            </a:r>
            <a:br>
              <a:rPr lang="en-US" sz="1800" b="0" i="0" u="none" strike="noStrike" kern="1200" cap="none" spc="0" baseline="0">
                <a:solidFill>
                  <a:srgbClr val="000000"/>
                </a:solidFill>
                <a:uFillTx/>
                <a:latin typeface="Consolas" pitchFamily="49"/>
                <a:ea typeface="Cambria" pitchFamily="18"/>
                <a:cs typeface="Times New Roman" pitchFamily="18"/>
              </a:rPr>
            </a:br>
            <a:r>
              <a:rPr lang="en-US" sz="1800" b="0" i="0" u="none" strike="noStrike" kern="1200" cap="none" spc="0" baseline="0">
                <a:solidFill>
                  <a:srgbClr val="000000"/>
                </a:solidFill>
                <a:uFillTx/>
                <a:latin typeface="Consolas" pitchFamily="49"/>
                <a:ea typeface="Cambria" pitchFamily="18"/>
                <a:cs typeface="Times New Roman" pitchFamily="18"/>
              </a:rPr>
              <a:t>## 6  adhesive    Touch 5.240000</a:t>
            </a:r>
            <a:endParaRPr lang="es-BO" sz="1800" b="0" i="0" u="none" strike="noStrike" kern="1200" cap="none" spc="0" baseline="0">
              <a:solidFill>
                <a:srgbClr val="000000"/>
              </a:solidFill>
              <a:uFillTx/>
              <a:latin typeface="Consolas" pitchFamily="49"/>
              <a:ea typeface="Cambria" pitchFamily="18"/>
              <a:cs typeface="Times New Roman" pitchFamily="1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FA2-99D8-221D-6702-80F6B45FE1FD}"/>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FA5D0D8C-CE23-CB03-8037-1CCADAA158A1}"/>
              </a:ext>
            </a:extLst>
          </p:cNvPr>
          <p:cNvSpPr txBox="1">
            <a:spLocks noGrp="1"/>
          </p:cNvSpPr>
          <p:nvPr>
            <p:ph idx="1"/>
          </p:nvPr>
        </p:nvSpPr>
        <p:spPr>
          <a:xfrm>
            <a:off x="838193" y="1724028"/>
            <a:ext cx="10515600" cy="1325559"/>
          </a:xfrm>
        </p:spPr>
        <p:txBody>
          <a:bodyPr/>
          <a:lstStyle/>
          <a:p>
            <a:pPr lvl="0"/>
            <a:r>
              <a:rPr lang="en-CA"/>
              <a:t>Filter for </a:t>
            </a:r>
            <a:r>
              <a:rPr lang="en-CA" b="1"/>
              <a:t>Taste</a:t>
            </a:r>
            <a:r>
              <a:rPr lang="en-CA"/>
              <a:t> and </a:t>
            </a:r>
            <a:r>
              <a:rPr lang="en-CA" b="1"/>
              <a:t>Sound</a:t>
            </a:r>
          </a:p>
          <a:p>
            <a:pPr lvl="0"/>
            <a:r>
              <a:rPr lang="es-BO"/>
              <a:t>This will simplify our analysis</a:t>
            </a:r>
            <a:endParaRPr lang="en-CA"/>
          </a:p>
        </p:txBody>
      </p:sp>
      <p:sp>
        <p:nvSpPr>
          <p:cNvPr id="4" name="TextBox 4">
            <a:extLst>
              <a:ext uri="{FF2B5EF4-FFF2-40B4-BE49-F238E27FC236}">
                <a16:creationId xmlns:a16="http://schemas.microsoft.com/office/drawing/2014/main" id="{4C370F7F-6D7B-6B7B-59B8-3509D637BC80}"/>
              </a:ext>
            </a:extLst>
          </p:cNvPr>
          <p:cNvSpPr txBox="1"/>
          <p:nvPr/>
        </p:nvSpPr>
        <p:spPr>
          <a:xfrm>
            <a:off x="838193" y="3465511"/>
            <a:ext cx="10515600" cy="1015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onsolas" pitchFamily="49"/>
                <a:ea typeface="Cambria" pitchFamily="18"/>
                <a:cs typeface="Times New Roman" pitchFamily="18"/>
              </a:rPr>
              <a:t>senses_01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a:t>
            </a:r>
            <a:r>
              <a:rPr lang="en-US" sz="2000" b="1" i="0" u="none" strike="noStrike" kern="1200" cap="none" spc="0" baseline="0">
                <a:solidFill>
                  <a:srgbClr val="204A87"/>
                </a:solidFill>
                <a:uFillTx/>
                <a:latin typeface="Consolas" pitchFamily="49"/>
                <a:ea typeface="Cambria" pitchFamily="18"/>
                <a:cs typeface="Times New Roman" pitchFamily="18"/>
              </a:rPr>
              <a:t>filter</a:t>
            </a:r>
            <a:r>
              <a:rPr lang="en-US" sz="2000" b="0" i="0" u="none" strike="noStrike" kern="1200" cap="none" spc="0" baseline="0">
                <a:solidFill>
                  <a:srgbClr val="000000"/>
                </a:solidFill>
                <a:uFillTx/>
                <a:latin typeface="Consolas" pitchFamily="49"/>
                <a:ea typeface="Cambria" pitchFamily="18"/>
                <a:cs typeface="Times New Roman" pitchFamily="18"/>
              </a:rPr>
              <a:t>(senses, Modality </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4E9A06"/>
                </a:solidFill>
                <a:uFillTx/>
                <a:latin typeface="Consolas" pitchFamily="49"/>
                <a:ea typeface="Cambria" pitchFamily="18"/>
                <a:cs typeface="Times New Roman" pitchFamily="18"/>
              </a:rPr>
              <a:t>"Taste"</a:t>
            </a:r>
            <a:r>
              <a:rPr lang="en-US" sz="2000" b="0" i="0" u="none" strike="noStrike" kern="1200" cap="none" spc="0" baseline="0">
                <a:solidFill>
                  <a:srgbClr val="000000"/>
                </a:solidFill>
                <a:uFillTx/>
                <a:latin typeface="Consolas" pitchFamily="49"/>
                <a:ea typeface="Cambria" pitchFamily="18"/>
                <a:cs typeface="Times New Roman" pitchFamily="18"/>
              </a:rPr>
              <a:t> </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 Modality </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4E9A06"/>
                </a:solidFill>
                <a:uFillTx/>
                <a:latin typeface="Consolas" pitchFamily="49"/>
                <a:ea typeface="Cambria" pitchFamily="18"/>
                <a:cs typeface="Times New Roman" pitchFamily="18"/>
              </a:rPr>
              <a:t>"Sound"</a:t>
            </a:r>
            <a:r>
              <a:rPr lang="en-US" sz="2000" b="0" i="0" u="none" strike="noStrike" kern="1200" cap="none" spc="0" baseline="0">
                <a:solidFill>
                  <a:srgbClr val="000000"/>
                </a:solidFill>
                <a:uFillTx/>
                <a:latin typeface="Consolas" pitchFamily="49"/>
                <a:ea typeface="Cambria" pitchFamily="18"/>
                <a:cs typeface="Times New Roman" pitchFamily="18"/>
              </a:rPr>
              <a:t>)</a:t>
            </a:r>
            <a:br>
              <a:rPr lang="en-US" sz="2400" b="0" i="0" u="none" strike="noStrike" kern="1200" cap="none" spc="0" baseline="0">
                <a:solidFill>
                  <a:srgbClr val="000000"/>
                </a:solidFill>
                <a:uFillTx/>
                <a:latin typeface="Cambria" pitchFamily="18"/>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modality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senses_01</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Modality</a:t>
            </a:r>
            <a:br>
              <a:rPr lang="en-US" sz="2400" b="0" i="0" u="none" strike="noStrike" kern="1200" cap="none" spc="0" baseline="0">
                <a:solidFill>
                  <a:srgbClr val="000000"/>
                </a:solidFill>
                <a:uFillTx/>
                <a:latin typeface="Cambria" pitchFamily="18"/>
                <a:ea typeface="Cambria" pitchFamily="18"/>
                <a:cs typeface="Times New Roman" pitchFamily="18"/>
              </a:rPr>
            </a:br>
            <a:r>
              <a:rPr lang="en-US" sz="2000" b="0" i="0" u="none" strike="noStrike" kern="1200" cap="none" spc="0" baseline="0">
                <a:solidFill>
                  <a:srgbClr val="000000"/>
                </a:solidFill>
                <a:uFillTx/>
                <a:latin typeface="Consolas" pitchFamily="49"/>
                <a:ea typeface="Cambria" pitchFamily="18"/>
                <a:cs typeface="Times New Roman" pitchFamily="18"/>
              </a:rPr>
              <a:t>Val </a:t>
            </a:r>
            <a:r>
              <a:rPr lang="en-US" sz="2000" b="0" i="0" u="none" strike="noStrike" kern="1200" cap="none" spc="0" baseline="0">
                <a:solidFill>
                  <a:srgbClr val="8F5902"/>
                </a:solidFill>
                <a:uFillTx/>
                <a:latin typeface="Consolas" pitchFamily="49"/>
                <a:ea typeface="Cambria" pitchFamily="18"/>
                <a:cs typeface="Times New Roman" pitchFamily="18"/>
              </a:rPr>
              <a:t>&lt;-</a:t>
            </a:r>
            <a:r>
              <a:rPr lang="en-US" sz="2000" b="0" i="0" u="none" strike="noStrike" kern="1200" cap="none" spc="0" baseline="0">
                <a:solidFill>
                  <a:srgbClr val="000000"/>
                </a:solidFill>
                <a:uFillTx/>
                <a:latin typeface="Consolas" pitchFamily="49"/>
                <a:ea typeface="Cambria" pitchFamily="18"/>
                <a:cs typeface="Times New Roman" pitchFamily="18"/>
              </a:rPr>
              <a:t> senses_01</a:t>
            </a:r>
            <a:r>
              <a:rPr lang="en-US" sz="2000" b="1" i="0" u="none" strike="noStrike" kern="1200" cap="none" spc="0" baseline="0">
                <a:solidFill>
                  <a:srgbClr val="CE5C00"/>
                </a:solidFill>
                <a:uFillTx/>
                <a:latin typeface="Consolas" pitchFamily="49"/>
                <a:ea typeface="Cambria" pitchFamily="18"/>
                <a:cs typeface="Times New Roman" pitchFamily="18"/>
              </a:rPr>
              <a:t>$</a:t>
            </a:r>
            <a:r>
              <a:rPr lang="en-US" sz="2000" b="0" i="0" u="none" strike="noStrike" kern="1200" cap="none" spc="0" baseline="0">
                <a:solidFill>
                  <a:srgbClr val="000000"/>
                </a:solidFill>
                <a:uFillTx/>
                <a:latin typeface="Consolas" pitchFamily="49"/>
                <a:ea typeface="Cambria" pitchFamily="18"/>
                <a:cs typeface="Times New Roman" pitchFamily="18"/>
              </a:rPr>
              <a:t>Val</a:t>
            </a:r>
            <a:endParaRPr lang="es-BO" sz="2000" b="0" i="0" u="none" strike="noStrike" kern="1200" cap="none" spc="0" baseline="0">
              <a:solidFill>
                <a:srgbClr val="000000"/>
              </a:solidFill>
              <a:uFillTx/>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007-A219-A3FF-B53A-661ADD256FFC}"/>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27914F65-B66F-9950-F9F3-C002E7C5E07A}"/>
              </a:ext>
            </a:extLst>
          </p:cNvPr>
          <p:cNvSpPr txBox="1">
            <a:spLocks noGrp="1"/>
          </p:cNvSpPr>
          <p:nvPr>
            <p:ph idx="1"/>
          </p:nvPr>
        </p:nvSpPr>
        <p:spPr>
          <a:xfrm>
            <a:off x="838203" y="1825627"/>
            <a:ext cx="5033954" cy="3003548"/>
          </a:xfrm>
        </p:spPr>
        <p:txBody>
          <a:bodyPr/>
          <a:lstStyle/>
          <a:p>
            <a:pPr lvl="0"/>
            <a:r>
              <a:rPr lang="en-CA" dirty="0"/>
              <a:t>This is how we visualize our </a:t>
            </a:r>
            <a:r>
              <a:rPr lang="en-CA" i="1" dirty="0"/>
              <a:t>null </a:t>
            </a:r>
            <a:r>
              <a:rPr lang="en-CA" dirty="0"/>
              <a:t>model of the </a:t>
            </a:r>
            <a:r>
              <a:rPr lang="en-CA" b="1" dirty="0">
                <a:solidFill>
                  <a:srgbClr val="C00000"/>
                </a:solidFill>
              </a:rPr>
              <a:t>valence metric</a:t>
            </a:r>
            <a:endParaRPr lang="es-BO" b="1" dirty="0">
              <a:solidFill>
                <a:srgbClr val="C00000"/>
              </a:solidFill>
            </a:endParaRPr>
          </a:p>
        </p:txBody>
      </p:sp>
      <p:sp>
        <p:nvSpPr>
          <p:cNvPr id="4" name="TextBox 4">
            <a:extLst>
              <a:ext uri="{FF2B5EF4-FFF2-40B4-BE49-F238E27FC236}">
                <a16:creationId xmlns:a16="http://schemas.microsoft.com/office/drawing/2014/main" id="{24EC6238-E0AC-3213-0548-06BBB75A2DC3}"/>
              </a:ext>
            </a:extLst>
          </p:cNvPr>
          <p:cNvSpPr txBox="1"/>
          <p:nvPr/>
        </p:nvSpPr>
        <p:spPr>
          <a:xfrm>
            <a:off x="733421" y="5216605"/>
            <a:ext cx="9820281" cy="12311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204A87"/>
                </a:solidFill>
                <a:uFillTx/>
                <a:latin typeface="Consolas" pitchFamily="49"/>
                <a:ea typeface="Cambria" pitchFamily="18"/>
                <a:cs typeface="Times New Roman" pitchFamily="18"/>
              </a:rPr>
              <a:t>plot</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0000CF"/>
                </a:solidFill>
                <a:uFillTx/>
                <a:latin typeface="Consolas" pitchFamily="49"/>
                <a:ea typeface="Cambria" pitchFamily="18"/>
                <a:cs typeface="Times New Roman" pitchFamily="18"/>
              </a:rPr>
              <a:t>1</a:t>
            </a:r>
            <a:r>
              <a:rPr lang="en-US" sz="1800" b="1" i="0" u="none" strike="noStrike" kern="1200" cap="none" spc="0" baseline="0" dirty="0" err="1">
                <a:solidFill>
                  <a:srgbClr val="CE5C00"/>
                </a:solidFill>
                <a:uFillTx/>
                <a:latin typeface="Consolas" pitchFamily="49"/>
                <a:ea typeface="Cambria" pitchFamily="18"/>
                <a:cs typeface="Times New Roman" pitchFamily="18"/>
              </a:rPr>
              <a:t>:</a:t>
            </a:r>
            <a:r>
              <a:rPr lang="en-US" sz="1800" b="0" i="0" u="none" strike="noStrike" kern="1200" cap="none" spc="0" baseline="0" dirty="0" err="1">
                <a:solidFill>
                  <a:srgbClr val="0000CF"/>
                </a:solidFill>
                <a:uFillTx/>
                <a:latin typeface="Consolas" pitchFamily="49"/>
                <a:ea typeface="Cambria" pitchFamily="18"/>
                <a:cs typeface="Times New Roman" pitchFamily="18"/>
              </a:rPr>
              <a:t>114</a:t>
            </a:r>
            <a:r>
              <a:rPr lang="en-US" sz="1800" b="0" i="0" u="none" strike="noStrike" kern="1200" cap="none" spc="0" baseline="0" dirty="0" err="1">
                <a:solidFill>
                  <a:srgbClr val="000000"/>
                </a:solidFill>
                <a:uFillTx/>
                <a:latin typeface="Consolas" pitchFamily="49"/>
                <a:ea typeface="Cambria" pitchFamily="18"/>
                <a:cs typeface="Times New Roman" pitchFamily="18"/>
              </a:rPr>
              <a:t>,Val,</a:t>
            </a:r>
            <a:r>
              <a:rPr lang="en-US" sz="1800" b="0" i="0" u="none" strike="noStrike" kern="1200" cap="none" spc="0" baseline="0" dirty="0" err="1">
                <a:solidFill>
                  <a:srgbClr val="204A87"/>
                </a:solidFill>
                <a:uFillTx/>
                <a:latin typeface="Consolas" pitchFamily="49"/>
                <a:ea typeface="Cambria" pitchFamily="18"/>
                <a:cs typeface="Times New Roman" pitchFamily="18"/>
              </a:rPr>
              <a:t>ylim</a:t>
            </a:r>
            <a:r>
              <a:rPr lang="en-US" sz="1800" b="0" i="0" u="none" strike="noStrike" kern="1200" cap="none" spc="0" baseline="0" dirty="0">
                <a:solidFill>
                  <a:srgbClr val="204A87"/>
                </a:solidFill>
                <a:uFillTx/>
                <a:latin typeface="Consolas" pitchFamily="49"/>
                <a:ea typeface="Cambria" pitchFamily="18"/>
                <a:cs typeface="Times New Roman" pitchFamily="18"/>
              </a:rPr>
              <a:t>=</a:t>
            </a:r>
            <a:r>
              <a:rPr lang="en-US" sz="1800" b="1" i="0" u="none" strike="noStrike" kern="1200" cap="none" spc="0" baseline="0" dirty="0">
                <a:solidFill>
                  <a:srgbClr val="204A87"/>
                </a:solidFill>
                <a:uFillTx/>
                <a:latin typeface="Consolas" pitchFamily="49"/>
                <a:ea typeface="Cambria" pitchFamily="18"/>
                <a:cs typeface="Times New Roman" pitchFamily="18"/>
              </a:rPr>
              <a:t>c</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a:solidFill>
                  <a:srgbClr val="0000CF"/>
                </a:solidFill>
                <a:uFillTx/>
                <a:latin typeface="Consolas" pitchFamily="49"/>
                <a:ea typeface="Cambria" pitchFamily="18"/>
                <a:cs typeface="Times New Roman" pitchFamily="18"/>
              </a:rPr>
              <a:t>4</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a:solidFill>
                  <a:srgbClr val="0000CF"/>
                </a:solidFill>
                <a:uFillTx/>
                <a:latin typeface="Consolas" pitchFamily="49"/>
                <a:ea typeface="Cambria" pitchFamily="18"/>
                <a:cs typeface="Times New Roman" pitchFamily="18"/>
              </a:rPr>
              <a:t>7</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204A87"/>
                </a:solidFill>
                <a:uFillTx/>
                <a:latin typeface="Consolas" pitchFamily="49"/>
                <a:ea typeface="Cambria" pitchFamily="18"/>
                <a:cs typeface="Times New Roman" pitchFamily="18"/>
              </a:rPr>
              <a:t>ylab</a:t>
            </a:r>
            <a:r>
              <a:rPr lang="en-US" sz="1800" b="0" i="0" u="none" strike="noStrike" kern="1200" cap="none" spc="0" baseline="0" dirty="0">
                <a:solidFill>
                  <a:srgbClr val="204A87"/>
                </a:solidFill>
                <a:uFillTx/>
                <a:latin typeface="Consolas" pitchFamily="49"/>
                <a:ea typeface="Cambria" pitchFamily="18"/>
                <a:cs typeface="Times New Roman" pitchFamily="18"/>
              </a:rPr>
              <a:t>=</a:t>
            </a:r>
            <a:r>
              <a:rPr lang="en-US" sz="1800" b="0" i="0" u="none" strike="noStrike" kern="1200" cap="none" spc="0" baseline="0" dirty="0">
                <a:solidFill>
                  <a:srgbClr val="4E9A06"/>
                </a:solidFill>
                <a:uFillTx/>
                <a:latin typeface="Consolas" pitchFamily="49"/>
                <a:ea typeface="Cambria" pitchFamily="18"/>
                <a:cs typeface="Times New Roman" pitchFamily="18"/>
              </a:rPr>
              <a:t>"y"</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204A87"/>
                </a:solidFill>
                <a:uFillTx/>
                <a:latin typeface="Consolas" pitchFamily="49"/>
                <a:ea typeface="Cambria" pitchFamily="18"/>
                <a:cs typeface="Times New Roman" pitchFamily="18"/>
              </a:rPr>
              <a:t>xlab</a:t>
            </a:r>
            <a:r>
              <a:rPr lang="en-US" sz="1800" b="0" i="0" u="none" strike="noStrike" kern="1200" cap="none" spc="0" baseline="0" dirty="0">
                <a:solidFill>
                  <a:srgbClr val="204A87"/>
                </a:solidFill>
                <a:uFillTx/>
                <a:latin typeface="Consolas" pitchFamily="49"/>
                <a:ea typeface="Cambria" pitchFamily="18"/>
                <a:cs typeface="Times New Roman" pitchFamily="18"/>
              </a:rPr>
              <a:t>=</a:t>
            </a:r>
            <a:r>
              <a:rPr lang="en-US" sz="1800" b="0" i="0" u="none" strike="noStrike" kern="1200" cap="none" spc="0" baseline="0" dirty="0">
                <a:solidFill>
                  <a:srgbClr val="4E9A06"/>
                </a:solidFill>
                <a:uFillTx/>
                <a:latin typeface="Consolas" pitchFamily="49"/>
                <a:ea typeface="Cambria" pitchFamily="18"/>
                <a:cs typeface="Times New Roman" pitchFamily="18"/>
              </a:rPr>
              <a:t>"order"</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204A87"/>
                </a:solidFill>
                <a:uFillTx/>
                <a:latin typeface="Consolas" pitchFamily="49"/>
                <a:ea typeface="Cambria" pitchFamily="18"/>
                <a:cs typeface="Times New Roman" pitchFamily="18"/>
              </a:rPr>
              <a:t>pch</a:t>
            </a:r>
            <a:r>
              <a:rPr lang="en-US" sz="1800" b="0" i="0" u="none" strike="noStrike" kern="1200" cap="none" spc="0" baseline="0" dirty="0">
                <a:solidFill>
                  <a:srgbClr val="204A87"/>
                </a:solidFill>
                <a:uFillTx/>
                <a:latin typeface="Consolas" pitchFamily="49"/>
                <a:ea typeface="Cambria" pitchFamily="18"/>
                <a:cs typeface="Times New Roman" pitchFamily="18"/>
              </a:rPr>
              <a:t>=</a:t>
            </a:r>
            <a:r>
              <a:rPr lang="en-US" sz="1800" b="0" i="0" u="none" strike="noStrike" kern="1200" cap="none" spc="0" baseline="0" dirty="0" err="1">
                <a:solidFill>
                  <a:srgbClr val="0000CF"/>
                </a:solidFill>
                <a:uFillTx/>
                <a:latin typeface="Consolas" pitchFamily="49"/>
                <a:ea typeface="Cambria" pitchFamily="18"/>
                <a:cs typeface="Times New Roman" pitchFamily="18"/>
              </a:rPr>
              <a:t>21</a:t>
            </a:r>
            <a:r>
              <a:rPr lang="en-US" sz="1800" b="0" i="0" u="none" strike="noStrike" kern="1200" cap="none" spc="0" baseline="0" dirty="0" err="1">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204A87"/>
                </a:solidFill>
                <a:uFillTx/>
                <a:latin typeface="Consolas" pitchFamily="49"/>
                <a:ea typeface="Cambria" pitchFamily="18"/>
                <a:cs typeface="Times New Roman" pitchFamily="18"/>
              </a:rPr>
              <a:t>bg</a:t>
            </a:r>
            <a:r>
              <a:rPr lang="en-US" sz="1800" b="0" i="0" u="none" strike="noStrike" kern="1200" cap="none" spc="0" baseline="0" dirty="0">
                <a:solidFill>
                  <a:srgbClr val="204A87"/>
                </a:solidFill>
                <a:uFillTx/>
                <a:latin typeface="Consolas" pitchFamily="49"/>
                <a:ea typeface="Cambria" pitchFamily="18"/>
                <a:cs typeface="Times New Roman" pitchFamily="18"/>
              </a:rPr>
              <a:t>=</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err="1">
                <a:solidFill>
                  <a:srgbClr val="4E9A06"/>
                </a:solidFill>
                <a:uFillTx/>
                <a:latin typeface="Consolas" pitchFamily="49"/>
                <a:ea typeface="Cambria" pitchFamily="18"/>
                <a:cs typeface="Times New Roman" pitchFamily="18"/>
              </a:rPr>
              <a:t>darkred</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a:solidFill>
                  <a:srgbClr val="000000"/>
                </a:solidFill>
                <a:uFillTx/>
                <a:latin typeface="Consolas" pitchFamily="49"/>
                <a:ea typeface="Cambria" pitchFamily="18"/>
                <a:cs typeface="Times New Roman" pitchFamily="18"/>
              </a:rPr>
              <a:t>)</a:t>
            </a:r>
            <a:br>
              <a:rPr lang="en-US" sz="2000" b="0" i="0" u="none" strike="noStrike" kern="1200" cap="none" spc="0" baseline="0" dirty="0">
                <a:solidFill>
                  <a:srgbClr val="000000"/>
                </a:solidFill>
                <a:uFillTx/>
                <a:latin typeface="Cambria" pitchFamily="18"/>
                <a:ea typeface="Cambria" pitchFamily="18"/>
                <a:cs typeface="Times New Roman" pitchFamily="18"/>
              </a:rPr>
            </a:br>
            <a:r>
              <a:rPr lang="en-US" sz="1800" b="1" i="0" u="none" strike="noStrike" kern="1200" cap="none" spc="0" baseline="0" dirty="0" err="1">
                <a:solidFill>
                  <a:srgbClr val="204A87"/>
                </a:solidFill>
                <a:uFillTx/>
                <a:latin typeface="Consolas" pitchFamily="49"/>
                <a:ea typeface="Cambria" pitchFamily="18"/>
                <a:cs typeface="Times New Roman" pitchFamily="18"/>
              </a:rPr>
              <a:t>abline</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a:solidFill>
                  <a:srgbClr val="204A87"/>
                </a:solidFill>
                <a:uFillTx/>
                <a:latin typeface="Consolas" pitchFamily="49"/>
                <a:ea typeface="Cambria" pitchFamily="18"/>
                <a:cs typeface="Times New Roman" pitchFamily="18"/>
              </a:rPr>
              <a:t>h=</a:t>
            </a:r>
            <a:r>
              <a:rPr lang="en-US" sz="1800" b="1" i="0" u="none" strike="noStrike" kern="1200" cap="none" spc="0" baseline="0" dirty="0">
                <a:solidFill>
                  <a:srgbClr val="204A87"/>
                </a:solidFill>
                <a:uFillTx/>
                <a:latin typeface="Consolas" pitchFamily="49"/>
                <a:ea typeface="Cambria" pitchFamily="18"/>
                <a:cs typeface="Times New Roman" pitchFamily="18"/>
              </a:rPr>
              <a:t>mean</a:t>
            </a:r>
            <a:r>
              <a:rPr lang="en-US" sz="1800" b="0" i="0" u="none" strike="noStrike" kern="1200" cap="none" spc="0" baseline="0" dirty="0">
                <a:solidFill>
                  <a:srgbClr val="000000"/>
                </a:solidFill>
                <a:uFillTx/>
                <a:latin typeface="Consolas" pitchFamily="49"/>
                <a:ea typeface="Cambria" pitchFamily="18"/>
                <a:cs typeface="Times New Roman" pitchFamily="18"/>
              </a:rPr>
              <a:t>(Val),</a:t>
            </a:r>
            <a:r>
              <a:rPr lang="en-US" sz="1800" b="0" i="0" u="none" strike="noStrike" kern="1200" cap="none" spc="0" baseline="0" dirty="0">
                <a:solidFill>
                  <a:srgbClr val="204A87"/>
                </a:solidFill>
                <a:uFillTx/>
                <a:latin typeface="Consolas" pitchFamily="49"/>
                <a:ea typeface="Cambria" pitchFamily="18"/>
                <a:cs typeface="Times New Roman" pitchFamily="18"/>
              </a:rPr>
              <a:t>col=</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err="1">
                <a:solidFill>
                  <a:srgbClr val="4E9A06"/>
                </a:solidFill>
                <a:uFillTx/>
                <a:latin typeface="Consolas" pitchFamily="49"/>
                <a:ea typeface="Cambria" pitchFamily="18"/>
                <a:cs typeface="Times New Roman" pitchFamily="18"/>
              </a:rPr>
              <a:t>darkblue</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a:solidFill>
                  <a:srgbClr val="000000"/>
                </a:solidFill>
                <a:uFillTx/>
                <a:latin typeface="Consolas" pitchFamily="49"/>
                <a:ea typeface="Cambria" pitchFamily="18"/>
                <a:cs typeface="Times New Roman" pitchFamily="18"/>
              </a:rPr>
              <a:t>) </a:t>
            </a:r>
            <a:br>
              <a:rPr lang="en-US" sz="2000" b="0" i="0" u="none" strike="noStrike" kern="1200" cap="none" spc="0" baseline="0" dirty="0">
                <a:solidFill>
                  <a:srgbClr val="000000"/>
                </a:solidFill>
                <a:uFillTx/>
                <a:latin typeface="Cambria" pitchFamily="18"/>
                <a:ea typeface="Cambria" pitchFamily="18"/>
                <a:cs typeface="Times New Roman" pitchFamily="18"/>
              </a:rPr>
            </a:br>
            <a:r>
              <a:rPr lang="en-US" sz="1800" b="1" i="0" u="none" strike="noStrike" kern="1200" cap="none" spc="0" baseline="0" dirty="0">
                <a:solidFill>
                  <a:srgbClr val="204A87"/>
                </a:solidFill>
                <a:uFillTx/>
                <a:latin typeface="Consolas" pitchFamily="49"/>
                <a:ea typeface="Cambria" pitchFamily="18"/>
                <a:cs typeface="Times New Roman" pitchFamily="18"/>
              </a:rPr>
              <a:t>for</a:t>
            </a:r>
            <a:r>
              <a:rPr lang="en-US" sz="1800" b="0" i="0" u="none" strike="noStrike" kern="1200" cap="none" spc="0" baseline="0" dirty="0">
                <a:solidFill>
                  <a:srgbClr val="000000"/>
                </a:solidFill>
                <a:uFillTx/>
                <a:latin typeface="Consolas" pitchFamily="49"/>
                <a:ea typeface="Cambria" pitchFamily="18"/>
                <a:cs typeface="Times New Roman" pitchFamily="18"/>
              </a:rPr>
              <a:t>(i </a:t>
            </a:r>
            <a:r>
              <a:rPr lang="en-US" sz="1800" b="1" i="0" u="none" strike="noStrike" kern="1200" cap="none" spc="0" baseline="0" dirty="0">
                <a:solidFill>
                  <a:srgbClr val="204A87"/>
                </a:solidFill>
                <a:uFillTx/>
                <a:latin typeface="Consolas" pitchFamily="49"/>
                <a:ea typeface="Cambria" pitchFamily="18"/>
                <a:cs typeface="Times New Roman" pitchFamily="18"/>
              </a:rPr>
              <a:t>in</a:t>
            </a:r>
            <a:r>
              <a:rPr lang="en-US" sz="1800" b="0" i="0" u="none" strike="noStrike" kern="1200" cap="none" spc="0" baseline="0" dirty="0">
                <a:solidFill>
                  <a:srgbClr val="000000"/>
                </a:solidFill>
                <a:uFillTx/>
                <a:latin typeface="Consolas" pitchFamily="49"/>
                <a:ea typeface="Cambria" pitchFamily="18"/>
                <a:cs typeface="Times New Roman" pitchFamily="18"/>
              </a:rPr>
              <a:t> </a:t>
            </a:r>
            <a:r>
              <a:rPr lang="en-US" sz="1800" b="0" i="0" u="none" strike="noStrike" kern="1200" cap="none" spc="0" baseline="0" dirty="0">
                <a:solidFill>
                  <a:srgbClr val="0000CF"/>
                </a:solidFill>
                <a:uFillTx/>
                <a:latin typeface="Consolas" pitchFamily="49"/>
                <a:ea typeface="Cambria" pitchFamily="18"/>
                <a:cs typeface="Times New Roman" pitchFamily="18"/>
              </a:rPr>
              <a:t>1</a:t>
            </a:r>
            <a:r>
              <a:rPr lang="en-US" sz="1800" b="1" i="0" u="none" strike="noStrike" kern="1200" cap="none" spc="0" baseline="0" dirty="0">
                <a:solidFill>
                  <a:srgbClr val="CE5C00"/>
                </a:solidFill>
                <a:uFillTx/>
                <a:latin typeface="Consolas" pitchFamily="49"/>
                <a:ea typeface="Cambria" pitchFamily="18"/>
                <a:cs typeface="Times New Roman" pitchFamily="18"/>
              </a:rPr>
              <a:t>:</a:t>
            </a:r>
            <a:r>
              <a:rPr lang="en-US" sz="1800" b="0" i="0" u="none" strike="noStrike" kern="1200" cap="none" spc="0" baseline="0" dirty="0">
                <a:solidFill>
                  <a:srgbClr val="0000CF"/>
                </a:solidFill>
                <a:uFillTx/>
                <a:latin typeface="Consolas" pitchFamily="49"/>
                <a:ea typeface="Cambria" pitchFamily="18"/>
                <a:cs typeface="Times New Roman" pitchFamily="18"/>
              </a:rPr>
              <a:t>114</a:t>
            </a:r>
            <a:r>
              <a:rPr lang="en-US" sz="1800" b="0" i="0" u="none" strike="noStrike" kern="1200" cap="none" spc="0" baseline="0" dirty="0">
                <a:solidFill>
                  <a:srgbClr val="000000"/>
                </a:solidFill>
                <a:uFillTx/>
                <a:latin typeface="Consolas" pitchFamily="49"/>
                <a:ea typeface="Cambria" pitchFamily="18"/>
                <a:cs typeface="Times New Roman" pitchFamily="18"/>
              </a:rPr>
              <a:t>) </a:t>
            </a:r>
            <a:br>
              <a:rPr lang="en-US" sz="2000" b="0" i="0" u="none" strike="noStrike" kern="1200" cap="none" spc="0" baseline="0" dirty="0">
                <a:solidFill>
                  <a:srgbClr val="000000"/>
                </a:solidFill>
                <a:uFillTx/>
                <a:latin typeface="Cambria" pitchFamily="18"/>
                <a:ea typeface="Cambria" pitchFamily="18"/>
                <a:cs typeface="Times New Roman" pitchFamily="18"/>
              </a:rPr>
            </a:br>
            <a:r>
              <a:rPr lang="en-US" sz="1800" b="0" i="0" u="none" strike="noStrike" kern="1200" cap="none" spc="0" baseline="0" dirty="0">
                <a:solidFill>
                  <a:srgbClr val="000000"/>
                </a:solidFill>
                <a:uFillTx/>
                <a:latin typeface="Consolas" pitchFamily="49"/>
                <a:ea typeface="Cambria" pitchFamily="18"/>
                <a:cs typeface="Times New Roman" pitchFamily="18"/>
              </a:rPr>
              <a:t>  </a:t>
            </a:r>
            <a:r>
              <a:rPr lang="en-US" sz="1800" b="1" i="0" u="none" strike="noStrike" kern="1200" cap="none" spc="0" baseline="0" dirty="0">
                <a:solidFill>
                  <a:srgbClr val="204A87"/>
                </a:solidFill>
                <a:uFillTx/>
                <a:latin typeface="Consolas" pitchFamily="49"/>
                <a:ea typeface="Cambria" pitchFamily="18"/>
                <a:cs typeface="Times New Roman" pitchFamily="18"/>
              </a:rPr>
              <a:t>lines</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1" i="0" u="none" strike="noStrike" kern="1200" cap="none" spc="0" baseline="0" dirty="0">
                <a:solidFill>
                  <a:srgbClr val="204A87"/>
                </a:solidFill>
                <a:uFillTx/>
                <a:latin typeface="Consolas" pitchFamily="49"/>
                <a:ea typeface="Cambria" pitchFamily="18"/>
                <a:cs typeface="Times New Roman" pitchFamily="18"/>
              </a:rPr>
              <a:t>c</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0" i="0" u="none" strike="noStrike" kern="1200" cap="none" spc="0" baseline="0" dirty="0" err="1">
                <a:solidFill>
                  <a:srgbClr val="000000"/>
                </a:solidFill>
                <a:uFillTx/>
                <a:latin typeface="Consolas" pitchFamily="49"/>
                <a:ea typeface="Cambria" pitchFamily="18"/>
                <a:cs typeface="Times New Roman" pitchFamily="18"/>
              </a:rPr>
              <a:t>i,i</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1" i="0" u="none" strike="noStrike" kern="1200" cap="none" spc="0" baseline="0" dirty="0">
                <a:solidFill>
                  <a:srgbClr val="204A87"/>
                </a:solidFill>
                <a:uFillTx/>
                <a:latin typeface="Consolas" pitchFamily="49"/>
                <a:ea typeface="Cambria" pitchFamily="18"/>
                <a:cs typeface="Times New Roman" pitchFamily="18"/>
              </a:rPr>
              <a:t>c</a:t>
            </a:r>
            <a:r>
              <a:rPr lang="en-US" sz="1800" b="0" i="0" u="none" strike="noStrike" kern="1200" cap="none" spc="0" baseline="0" dirty="0">
                <a:solidFill>
                  <a:srgbClr val="000000"/>
                </a:solidFill>
                <a:uFillTx/>
                <a:latin typeface="Consolas" pitchFamily="49"/>
                <a:ea typeface="Cambria" pitchFamily="18"/>
                <a:cs typeface="Times New Roman" pitchFamily="18"/>
              </a:rPr>
              <a:t>(</a:t>
            </a:r>
            <a:r>
              <a:rPr lang="en-US" sz="1800" b="1" i="0" u="none" strike="noStrike" kern="1200" cap="none" spc="0" baseline="0" dirty="0">
                <a:solidFill>
                  <a:srgbClr val="204A87"/>
                </a:solidFill>
                <a:uFillTx/>
                <a:latin typeface="Consolas" pitchFamily="49"/>
                <a:ea typeface="Cambria" pitchFamily="18"/>
                <a:cs typeface="Times New Roman" pitchFamily="18"/>
              </a:rPr>
              <a:t>mean</a:t>
            </a:r>
            <a:r>
              <a:rPr lang="en-US" sz="1800" b="0" i="0" u="none" strike="noStrike" kern="1200" cap="none" spc="0" baseline="0" dirty="0">
                <a:solidFill>
                  <a:srgbClr val="000000"/>
                </a:solidFill>
                <a:uFillTx/>
                <a:latin typeface="Consolas" pitchFamily="49"/>
                <a:ea typeface="Cambria" pitchFamily="18"/>
                <a:cs typeface="Times New Roman" pitchFamily="18"/>
              </a:rPr>
              <a:t>(Val),Val[i]),</a:t>
            </a:r>
            <a:r>
              <a:rPr lang="en-US" sz="1800" b="0" i="0" u="none" strike="noStrike" kern="1200" cap="none" spc="0" baseline="0" dirty="0">
                <a:solidFill>
                  <a:srgbClr val="204A87"/>
                </a:solidFill>
                <a:uFillTx/>
                <a:latin typeface="Consolas" pitchFamily="49"/>
                <a:ea typeface="Cambria" pitchFamily="18"/>
                <a:cs typeface="Times New Roman" pitchFamily="18"/>
              </a:rPr>
              <a:t>col=</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err="1">
                <a:solidFill>
                  <a:srgbClr val="4E9A06"/>
                </a:solidFill>
                <a:uFillTx/>
                <a:latin typeface="Consolas" pitchFamily="49"/>
                <a:ea typeface="Cambria" pitchFamily="18"/>
                <a:cs typeface="Times New Roman" pitchFamily="18"/>
              </a:rPr>
              <a:t>darkgreen</a:t>
            </a:r>
            <a:r>
              <a:rPr lang="en-US" sz="1800" b="0" i="0" u="none" strike="noStrike" kern="1200" cap="none" spc="0" baseline="0" dirty="0">
                <a:solidFill>
                  <a:srgbClr val="4E9A06"/>
                </a:solidFill>
                <a:uFillTx/>
                <a:latin typeface="Consolas" pitchFamily="49"/>
                <a:ea typeface="Cambria" pitchFamily="18"/>
                <a:cs typeface="Times New Roman" pitchFamily="18"/>
              </a:rPr>
              <a:t>"</a:t>
            </a:r>
            <a:r>
              <a:rPr lang="en-US" sz="1800" b="0" i="0" u="none" strike="noStrike" kern="1200" cap="none" spc="0" baseline="0" dirty="0">
                <a:solidFill>
                  <a:srgbClr val="000000"/>
                </a:solidFill>
                <a:uFillTx/>
                <a:latin typeface="Consolas" pitchFamily="49"/>
                <a:ea typeface="Cambria" pitchFamily="18"/>
                <a:cs typeface="Times New Roman" pitchFamily="18"/>
              </a:rPr>
              <a:t>)</a:t>
            </a:r>
            <a:endParaRPr lang="es-BO" sz="1800" b="0" i="0" u="none" strike="noStrike" kern="1200" cap="none" spc="0" baseline="0" dirty="0">
              <a:solidFill>
                <a:srgbClr val="000000"/>
              </a:solidFill>
              <a:uFillTx/>
              <a:latin typeface="Calibri"/>
            </a:endParaRPr>
          </a:p>
        </p:txBody>
      </p:sp>
      <p:sp>
        <p:nvSpPr>
          <p:cNvPr id="6" name="TextBox 7">
            <a:extLst>
              <a:ext uri="{FF2B5EF4-FFF2-40B4-BE49-F238E27FC236}">
                <a16:creationId xmlns:a16="http://schemas.microsoft.com/office/drawing/2014/main" id="{424F6121-1C6A-EDA6-3F72-F2B583541D43}"/>
              </a:ext>
            </a:extLst>
          </p:cNvPr>
          <p:cNvSpPr txBox="1"/>
          <p:nvPr/>
        </p:nvSpPr>
        <p:spPr>
          <a:xfrm>
            <a:off x="733421" y="6421913"/>
            <a:ext cx="8162921"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
        <p:nvSpPr>
          <p:cNvPr id="7" name="TextBox 6">
            <a:extLst>
              <a:ext uri="{FF2B5EF4-FFF2-40B4-BE49-F238E27FC236}">
                <a16:creationId xmlns:a16="http://schemas.microsoft.com/office/drawing/2014/main" id="{2C9FECEA-7098-7208-90D8-30245ECB8F64}"/>
              </a:ext>
            </a:extLst>
          </p:cNvPr>
          <p:cNvSpPr txBox="1"/>
          <p:nvPr/>
        </p:nvSpPr>
        <p:spPr>
          <a:xfrm>
            <a:off x="733421" y="4222907"/>
            <a:ext cx="10848972"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Winter, Bodo. 2016. Taste and smell words form an affectively loaded and emotionally flexible part of the English lexicon. </a:t>
            </a:r>
            <a:r>
              <a:rPr lang="en-CA" sz="1800" b="0" i="1" u="none" strike="noStrike" kern="1200" cap="none" spc="0" baseline="0" dirty="0">
                <a:solidFill>
                  <a:srgbClr val="000000"/>
                </a:solidFill>
                <a:uFillTx/>
                <a:latin typeface="Calibri"/>
              </a:rPr>
              <a:t>Language, Cognition and Neuroscience </a:t>
            </a:r>
            <a:r>
              <a:rPr lang="en-CA" sz="1800" b="0" i="0" u="none" strike="noStrike" kern="1200" cap="none" spc="0" baseline="0" dirty="0">
                <a:solidFill>
                  <a:srgbClr val="000000"/>
                </a:solidFill>
                <a:uFillTx/>
                <a:latin typeface="Calibri"/>
              </a:rPr>
              <a:t> </a:t>
            </a:r>
            <a:r>
              <a:rPr lang="en-CA" sz="1800" b="0" i="0" u="none" strike="noStrike" kern="1200" cap="none" spc="0" baseline="0" dirty="0">
                <a:solidFill>
                  <a:srgbClr val="000000"/>
                </a:solidFill>
                <a:uFillTx/>
                <a:latin typeface="Calibri"/>
                <a:hlinkClick r:id="rId2"/>
              </a:rPr>
              <a:t>http://</a:t>
            </a:r>
            <a:r>
              <a:rPr lang="en-CA" sz="1800" b="0" i="0" u="none" strike="noStrike" kern="1200" cap="none" spc="0" baseline="0" dirty="0" err="1">
                <a:solidFill>
                  <a:srgbClr val="000000"/>
                </a:solidFill>
                <a:uFillTx/>
                <a:latin typeface="Calibri"/>
                <a:hlinkClick r:id="rId2"/>
              </a:rPr>
              <a:t>dx.doi.org</a:t>
            </a:r>
            <a:r>
              <a:rPr lang="en-CA" sz="1800" b="0" i="0" u="none" strike="noStrike" kern="1200" cap="none" spc="0" baseline="0" dirty="0">
                <a:solidFill>
                  <a:srgbClr val="000000"/>
                </a:solidFill>
                <a:uFillTx/>
                <a:latin typeface="Calibri"/>
                <a:hlinkClick r:id="rId2"/>
              </a:rPr>
              <a:t>/10.1080/23273798.2016.1193619</a:t>
            </a:r>
            <a:endParaRPr lang="en-CA"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dirty="0">
                <a:solidFill>
                  <a:srgbClr val="000000"/>
                </a:solidFill>
                <a:uFillTx/>
                <a:latin typeface="Calibri"/>
                <a:hlinkClick r:id="rId3"/>
              </a:rPr>
              <a:t>https://</a:t>
            </a:r>
            <a:r>
              <a:rPr lang="es-BO" sz="1800" b="0" i="0" u="none" strike="noStrike" kern="1200" cap="none" spc="0" baseline="0" dirty="0" err="1">
                <a:solidFill>
                  <a:srgbClr val="000000"/>
                </a:solidFill>
                <a:uFillTx/>
                <a:latin typeface="Calibri"/>
                <a:hlinkClick r:id="rId3"/>
              </a:rPr>
              <a:t>osf.io</a:t>
            </a:r>
            <a:r>
              <a:rPr lang="es-BO" sz="1800" b="0" i="0" u="none" strike="noStrike" kern="1200" cap="none" spc="0" baseline="0" dirty="0">
                <a:solidFill>
                  <a:srgbClr val="000000"/>
                </a:solidFill>
                <a:uFillTx/>
                <a:latin typeface="Calibri"/>
                <a:hlinkClick r:id="rId3"/>
              </a:rPr>
              <a:t>/</a:t>
            </a:r>
            <a:r>
              <a:rPr lang="es-BO" sz="1800" b="0" i="0" u="none" strike="noStrike" kern="1200" cap="none" spc="0" baseline="0" dirty="0" err="1">
                <a:solidFill>
                  <a:srgbClr val="000000"/>
                </a:solidFill>
                <a:uFillTx/>
                <a:latin typeface="Calibri"/>
                <a:hlinkClick r:id="rId3"/>
              </a:rPr>
              <a:t>34mq9</a:t>
            </a:r>
            <a:r>
              <a:rPr lang="es-BO" sz="1800" b="0" i="0" u="none" strike="noStrike" kern="1200" cap="none" spc="0" baseline="0" dirty="0">
                <a:solidFill>
                  <a:srgbClr val="000000"/>
                </a:solidFill>
                <a:uFillTx/>
                <a:latin typeface="Calibri"/>
                <a:hlinkClick r:id="rId3"/>
              </a:rPr>
              <a:t>/</a:t>
            </a:r>
            <a:endParaRPr lang="en-CA" sz="18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998E929E-0F5A-62E5-E366-C7101A1F2704}"/>
              </a:ext>
            </a:extLst>
          </p:cNvPr>
          <p:cNvPicPr>
            <a:picLocks noChangeAspect="1"/>
          </p:cNvPicPr>
          <p:nvPr/>
        </p:nvPicPr>
        <p:blipFill>
          <a:blip r:embed="rId4"/>
          <a:stretch>
            <a:fillRect/>
          </a:stretch>
        </p:blipFill>
        <p:spPr>
          <a:xfrm>
            <a:off x="5800725" y="817971"/>
            <a:ext cx="6391275" cy="32670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E6DB-B1F5-CDAA-F268-DCC095B67F48}"/>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C579297A-7AB6-FE1D-CFC9-5E8A37C04023}"/>
              </a:ext>
            </a:extLst>
          </p:cNvPr>
          <p:cNvSpPr txBox="1">
            <a:spLocks noGrp="1"/>
          </p:cNvSpPr>
          <p:nvPr>
            <p:ph idx="1"/>
          </p:nvPr>
        </p:nvSpPr>
        <p:spPr>
          <a:xfrm>
            <a:off x="838203" y="1825628"/>
            <a:ext cx="10906122" cy="941990"/>
          </a:xfrm>
        </p:spPr>
        <p:txBody>
          <a:bodyPr/>
          <a:lstStyle/>
          <a:p>
            <a:pPr lvl="0"/>
            <a:r>
              <a:rPr lang="en-CA" dirty="0"/>
              <a:t>Our alternative hypothesis is that the variance in VAL can be explained by splitting the data into two groups</a:t>
            </a:r>
            <a:endParaRPr lang="es-BO" dirty="0"/>
          </a:p>
        </p:txBody>
      </p:sp>
      <p:sp>
        <p:nvSpPr>
          <p:cNvPr id="5" name="TextBox 7">
            <a:extLst>
              <a:ext uri="{FF2B5EF4-FFF2-40B4-BE49-F238E27FC236}">
                <a16:creationId xmlns:a16="http://schemas.microsoft.com/office/drawing/2014/main" id="{8792D0D8-F7B0-02E2-A051-B60EAD84A594}"/>
              </a:ext>
            </a:extLst>
          </p:cNvPr>
          <p:cNvSpPr txBox="1"/>
          <p:nvPr/>
        </p:nvSpPr>
        <p:spPr>
          <a:xfrm>
            <a:off x="733421" y="6421913"/>
            <a:ext cx="8162921"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pic>
        <p:nvPicPr>
          <p:cNvPr id="7" name="Picture 6">
            <a:extLst>
              <a:ext uri="{FF2B5EF4-FFF2-40B4-BE49-F238E27FC236}">
                <a16:creationId xmlns:a16="http://schemas.microsoft.com/office/drawing/2014/main" id="{43CCB50D-4545-CD0B-DD98-6F4299B4AD66}"/>
              </a:ext>
            </a:extLst>
          </p:cNvPr>
          <p:cNvPicPr>
            <a:picLocks noChangeAspect="1"/>
          </p:cNvPicPr>
          <p:nvPr/>
        </p:nvPicPr>
        <p:blipFill>
          <a:blip r:embed="rId2"/>
          <a:stretch>
            <a:fillRect/>
          </a:stretch>
        </p:blipFill>
        <p:spPr>
          <a:xfrm>
            <a:off x="447675" y="2767617"/>
            <a:ext cx="7096133" cy="3654296"/>
          </a:xfrm>
          <a:prstGeom prst="rect">
            <a:avLst/>
          </a:prstGeom>
        </p:spPr>
      </p:pic>
      <p:sp>
        <p:nvSpPr>
          <p:cNvPr id="8" name="Content Placeholder 2">
            <a:extLst>
              <a:ext uri="{FF2B5EF4-FFF2-40B4-BE49-F238E27FC236}">
                <a16:creationId xmlns:a16="http://schemas.microsoft.com/office/drawing/2014/main" id="{BEAF856D-8AF8-7901-FB35-0E43A86D38D5}"/>
              </a:ext>
            </a:extLst>
          </p:cNvPr>
          <p:cNvSpPr txBox="1">
            <a:spLocks/>
          </p:cNvSpPr>
          <p:nvPr/>
        </p:nvSpPr>
        <p:spPr>
          <a:xfrm>
            <a:off x="7972425" y="2902557"/>
            <a:ext cx="3986213" cy="2442425"/>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Quiz: </a:t>
            </a:r>
          </a:p>
          <a:p>
            <a:r>
              <a:rPr lang="en-CA" dirty="0"/>
              <a:t>If the means between the senses were not different, where </a:t>
            </a:r>
            <a:r>
              <a:rPr lang="en-CA" dirty="0" err="1"/>
              <a:t>wowuld</a:t>
            </a:r>
            <a:r>
              <a:rPr lang="en-CA" dirty="0"/>
              <a:t> the lines be?</a:t>
            </a:r>
            <a:endParaRPr lang="es-BO"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46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551-17C9-9D70-471A-2FA8674B765F}"/>
              </a:ext>
            </a:extLst>
          </p:cNvPr>
          <p:cNvSpPr txBox="1">
            <a:spLocks noGrp="1"/>
          </p:cNvSpPr>
          <p:nvPr>
            <p:ph type="title"/>
          </p:nvPr>
        </p:nvSpPr>
        <p:spPr/>
        <p:txBody>
          <a:bodyPr/>
          <a:lstStyle/>
          <a:p>
            <a:pPr lvl="0"/>
            <a:r>
              <a:rPr lang="en-CA"/>
              <a:t>Concepts you mentioned</a:t>
            </a:r>
            <a:endParaRPr lang="es-BO"/>
          </a:p>
        </p:txBody>
      </p:sp>
      <p:sp>
        <p:nvSpPr>
          <p:cNvPr id="3" name="Content Placeholder 2">
            <a:extLst>
              <a:ext uri="{FF2B5EF4-FFF2-40B4-BE49-F238E27FC236}">
                <a16:creationId xmlns:a16="http://schemas.microsoft.com/office/drawing/2014/main" id="{0AB61B7A-DA61-FAF9-42E1-8B8EF4ED9A29}"/>
              </a:ext>
            </a:extLst>
          </p:cNvPr>
          <p:cNvSpPr txBox="1">
            <a:spLocks noGrp="1"/>
          </p:cNvSpPr>
          <p:nvPr>
            <p:ph idx="1"/>
          </p:nvPr>
        </p:nvSpPr>
        <p:spPr>
          <a:xfrm>
            <a:off x="838203" y="1825627"/>
            <a:ext cx="5257800" cy="4351336"/>
          </a:xfrm>
        </p:spPr>
        <p:txBody>
          <a:bodyPr/>
          <a:lstStyle/>
          <a:p>
            <a:pPr lvl="0"/>
            <a:r>
              <a:rPr lang="en-CA" sz="2600"/>
              <a:t>Standard deviation and mean</a:t>
            </a:r>
          </a:p>
          <a:p>
            <a:pPr lvl="0"/>
            <a:r>
              <a:rPr lang="en-CA" sz="2600"/>
              <a:t>Cross-tabulation with a chi-square test</a:t>
            </a:r>
          </a:p>
          <a:p>
            <a:pPr lvl="0"/>
            <a:r>
              <a:rPr lang="en-CA" sz="2600"/>
              <a:t>Binomial test</a:t>
            </a:r>
          </a:p>
          <a:p>
            <a:pPr lvl="0"/>
            <a:r>
              <a:rPr lang="en-CA" sz="2600"/>
              <a:t>Rank tests</a:t>
            </a:r>
          </a:p>
          <a:p>
            <a:pPr lvl="0"/>
            <a:r>
              <a:rPr lang="en-CA" sz="2600"/>
              <a:t>Bivariate analysis</a:t>
            </a:r>
          </a:p>
          <a:p>
            <a:pPr lvl="0"/>
            <a:r>
              <a:rPr lang="en-CA" sz="2600"/>
              <a:t>Multiple logistic regression analysis</a:t>
            </a:r>
          </a:p>
          <a:p>
            <a:pPr lvl="0"/>
            <a:r>
              <a:rPr lang="en-CA" sz="2600"/>
              <a:t>Regression model</a:t>
            </a:r>
          </a:p>
          <a:p>
            <a:pPr lvl="0"/>
            <a:r>
              <a:rPr lang="en-CA" sz="2600"/>
              <a:t>Inter-rater reliability</a:t>
            </a:r>
          </a:p>
          <a:p>
            <a:pPr lvl="0"/>
            <a:endParaRPr lang="en-CA" sz="2600"/>
          </a:p>
          <a:p>
            <a:pPr lvl="0"/>
            <a:endParaRPr lang="en-CA" sz="2600"/>
          </a:p>
          <a:p>
            <a:pPr lvl="0"/>
            <a:endParaRPr lang="es-BO" sz="2600"/>
          </a:p>
        </p:txBody>
      </p:sp>
      <p:sp>
        <p:nvSpPr>
          <p:cNvPr id="4" name="Content Placeholder 2">
            <a:extLst>
              <a:ext uri="{FF2B5EF4-FFF2-40B4-BE49-F238E27FC236}">
                <a16:creationId xmlns:a16="http://schemas.microsoft.com/office/drawing/2014/main" id="{DD823A23-95BA-71F0-282B-EB6628D04193}"/>
              </a:ext>
            </a:extLst>
          </p:cNvPr>
          <p:cNvSpPr txBox="1"/>
          <p:nvPr/>
        </p:nvSpPr>
        <p:spPr>
          <a:xfrm>
            <a:off x="6298771" y="1825627"/>
            <a:ext cx="5257800" cy="3575047"/>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Cluster-based permutation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One-tail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bootstrapping</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null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surrogate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baseline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mixed-effect models</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z-score</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n-CA" sz="2600" b="0" i="0" u="none" strike="noStrike" kern="1200" cap="none" spc="0" baseline="0">
              <a:solidFill>
                <a:srgbClr val="000000"/>
              </a:solidFill>
              <a:uFillTx/>
              <a:latin typeface="Calibri"/>
            </a:endParaRP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s-BO" sz="2600" b="0" i="0" u="none" strike="noStrike" kern="1200" cap="none" spc="0" baseline="0">
              <a:solidFill>
                <a:srgbClr val="000000"/>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1D1EC8-88AC-C71B-CE6F-DC1031BA741A}"/>
              </a:ext>
            </a:extLst>
          </p:cNvPr>
          <p:cNvPicPr>
            <a:picLocks noChangeAspect="1"/>
          </p:cNvPicPr>
          <p:nvPr/>
        </p:nvPicPr>
        <p:blipFill>
          <a:blip r:embed="rId2"/>
          <a:stretch>
            <a:fillRect/>
          </a:stretch>
        </p:blipFill>
        <p:spPr>
          <a:xfrm>
            <a:off x="314324" y="161926"/>
            <a:ext cx="6344202" cy="3267074"/>
          </a:xfrm>
          <a:prstGeom prst="rect">
            <a:avLst/>
          </a:prstGeom>
        </p:spPr>
      </p:pic>
      <p:pic>
        <p:nvPicPr>
          <p:cNvPr id="8" name="Picture 7">
            <a:extLst>
              <a:ext uri="{FF2B5EF4-FFF2-40B4-BE49-F238E27FC236}">
                <a16:creationId xmlns:a16="http://schemas.microsoft.com/office/drawing/2014/main" id="{3E9A5F61-EAD9-7D7D-1B6D-C902EBB44710}"/>
              </a:ext>
            </a:extLst>
          </p:cNvPr>
          <p:cNvPicPr>
            <a:picLocks noChangeAspect="1"/>
          </p:cNvPicPr>
          <p:nvPr/>
        </p:nvPicPr>
        <p:blipFill>
          <a:blip r:embed="rId3"/>
          <a:stretch>
            <a:fillRect/>
          </a:stretch>
        </p:blipFill>
        <p:spPr>
          <a:xfrm>
            <a:off x="314324" y="3590925"/>
            <a:ext cx="6391275" cy="3267075"/>
          </a:xfrm>
          <a:prstGeom prst="rect">
            <a:avLst/>
          </a:prstGeom>
        </p:spPr>
      </p:pic>
      <p:sp>
        <p:nvSpPr>
          <p:cNvPr id="9" name="Content Placeholder 2">
            <a:extLst>
              <a:ext uri="{FF2B5EF4-FFF2-40B4-BE49-F238E27FC236}">
                <a16:creationId xmlns:a16="http://schemas.microsoft.com/office/drawing/2014/main" id="{F959BF52-BEEA-1B4A-CD71-18637F26902F}"/>
              </a:ext>
            </a:extLst>
          </p:cNvPr>
          <p:cNvSpPr txBox="1">
            <a:spLocks/>
          </p:cNvSpPr>
          <p:nvPr/>
        </p:nvSpPr>
        <p:spPr>
          <a:xfrm>
            <a:off x="7786687" y="708204"/>
            <a:ext cx="4243388" cy="427813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Quiz: </a:t>
            </a:r>
          </a:p>
          <a:p>
            <a:pPr marL="0" indent="0">
              <a:buNone/>
            </a:pPr>
            <a:r>
              <a:rPr lang="en-CA" dirty="0"/>
              <a:t>If the mean difference is different, would the </a:t>
            </a:r>
            <a:r>
              <a:rPr lang="en-CA" b="1" dirty="0"/>
              <a:t>residual lines </a:t>
            </a:r>
            <a:r>
              <a:rPr lang="en-CA" dirty="0"/>
              <a:t>be larger or smaller than when we compute them from the </a:t>
            </a:r>
            <a:r>
              <a:rPr lang="en-CA" b="1" dirty="0">
                <a:solidFill>
                  <a:schemeClr val="accent6">
                    <a:lumMod val="75000"/>
                  </a:schemeClr>
                </a:solidFill>
              </a:rPr>
              <a:t>residual lines from the groups pooled</a:t>
            </a:r>
            <a:r>
              <a:rPr lang="en-CA" dirty="0"/>
              <a:t>?</a:t>
            </a:r>
            <a:endParaRPr lang="es-BO" dirty="0"/>
          </a:p>
        </p:txBody>
      </p:sp>
      <p:cxnSp>
        <p:nvCxnSpPr>
          <p:cNvPr id="11" name="Straight Arrow Connector 10">
            <a:extLst>
              <a:ext uri="{FF2B5EF4-FFF2-40B4-BE49-F238E27FC236}">
                <a16:creationId xmlns:a16="http://schemas.microsoft.com/office/drawing/2014/main" id="{6DAEDA8B-93AC-1156-5392-A600AF25A36A}"/>
              </a:ext>
            </a:extLst>
          </p:cNvPr>
          <p:cNvCxnSpPr/>
          <p:nvPr/>
        </p:nvCxnSpPr>
        <p:spPr>
          <a:xfrm flipH="1">
            <a:off x="6658526" y="3714750"/>
            <a:ext cx="1128161" cy="61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35D5A83-FFE2-8E6A-6EB8-C1A6B66F67C8}"/>
              </a:ext>
            </a:extLst>
          </p:cNvPr>
          <p:cNvCxnSpPr>
            <a:cxnSpLocks/>
            <a:endCxn id="4" idx="3"/>
          </p:cNvCxnSpPr>
          <p:nvPr/>
        </p:nvCxnSpPr>
        <p:spPr>
          <a:xfrm flipH="1" flipV="1">
            <a:off x="6658526" y="1795463"/>
            <a:ext cx="1064142" cy="437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3736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180D-27DB-899D-A85D-75A23564BBB9}"/>
              </a:ext>
            </a:extLst>
          </p:cNvPr>
          <p:cNvSpPr>
            <a:spLocks noGrp="1"/>
          </p:cNvSpPr>
          <p:nvPr>
            <p:ph type="title"/>
          </p:nvPr>
        </p:nvSpPr>
        <p:spPr/>
        <p:txBody>
          <a:bodyPr/>
          <a:lstStyle/>
          <a:p>
            <a:endParaRPr lang="es-BO"/>
          </a:p>
        </p:txBody>
      </p:sp>
      <p:sp>
        <p:nvSpPr>
          <p:cNvPr id="3" name="Content Placeholder 2">
            <a:extLst>
              <a:ext uri="{FF2B5EF4-FFF2-40B4-BE49-F238E27FC236}">
                <a16:creationId xmlns:a16="http://schemas.microsoft.com/office/drawing/2014/main" id="{8DC45C0D-5CE6-7ED2-8701-F8365F782A4E}"/>
              </a:ext>
            </a:extLst>
          </p:cNvPr>
          <p:cNvSpPr>
            <a:spLocks noGrp="1"/>
          </p:cNvSpPr>
          <p:nvPr>
            <p:ph idx="1"/>
          </p:nvPr>
        </p:nvSpPr>
        <p:spPr/>
        <p:txBody>
          <a:bodyPr/>
          <a:lstStyle/>
          <a:p>
            <a:r>
              <a:rPr lang="en-CA" dirty="0"/>
              <a:t>This relationship is formalized as the </a:t>
            </a:r>
            <a:r>
              <a:rPr lang="en-CA" i="1" dirty="0"/>
              <a:t>error sum of squares </a:t>
            </a:r>
          </a:p>
          <a:p>
            <a:endParaRPr lang="en-CA" i="1" dirty="0"/>
          </a:p>
          <a:p>
            <a:r>
              <a:rPr lang="en-CA" dirty="0"/>
              <a:t>The sum of squares of the lengths of the residual lines from one group added to the sum of the squares of lengths of the residual lines from another group (for however many groups)</a:t>
            </a:r>
            <a:endParaRPr lang="es-BO" dirty="0"/>
          </a:p>
        </p:txBody>
      </p:sp>
    </p:spTree>
    <p:extLst>
      <p:ext uri="{BB962C8B-B14F-4D97-AF65-F5344CB8AC3E}">
        <p14:creationId xmlns:p14="http://schemas.microsoft.com/office/powerpoint/2010/main" val="3696269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48FC-1FF4-7C5B-F0B5-6C60D231A932}"/>
              </a:ext>
            </a:extLst>
          </p:cNvPr>
          <p:cNvSpPr>
            <a:spLocks noGrp="1"/>
          </p:cNvSpPr>
          <p:nvPr>
            <p:ph type="title"/>
          </p:nvPr>
        </p:nvSpPr>
        <p:spPr/>
        <p:txBody>
          <a:bodyPr/>
          <a:lstStyle/>
          <a:p>
            <a:endParaRPr lang="es-BO" dirty="0"/>
          </a:p>
        </p:txBody>
      </p:sp>
      <p:graphicFrame>
        <p:nvGraphicFramePr>
          <p:cNvPr id="4" name="Table 3">
            <a:extLst>
              <a:ext uri="{FF2B5EF4-FFF2-40B4-BE49-F238E27FC236}">
                <a16:creationId xmlns:a16="http://schemas.microsoft.com/office/drawing/2014/main" id="{F156E5EB-3005-9CBF-EB9A-AE24B9BECBD1}"/>
              </a:ext>
            </a:extLst>
          </p:cNvPr>
          <p:cNvGraphicFramePr>
            <a:graphicFrameLocks noGrp="1"/>
          </p:cNvGraphicFramePr>
          <p:nvPr>
            <p:extLst>
              <p:ext uri="{D42A27DB-BD31-4B8C-83A1-F6EECF244321}">
                <p14:modId xmlns:p14="http://schemas.microsoft.com/office/powerpoint/2010/main" val="994132915"/>
              </p:ext>
            </p:extLst>
          </p:nvPr>
        </p:nvGraphicFramePr>
        <p:xfrm>
          <a:off x="1422400" y="3122208"/>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72653973"/>
                    </a:ext>
                  </a:extLst>
                </a:gridCol>
                <a:gridCol w="1781175">
                  <a:extLst>
                    <a:ext uri="{9D8B030D-6E8A-4147-A177-3AD203B41FA5}">
                      <a16:colId xmlns:a16="http://schemas.microsoft.com/office/drawing/2014/main" val="3018896189"/>
                    </a:ext>
                  </a:extLst>
                </a:gridCol>
                <a:gridCol w="1470025">
                  <a:extLst>
                    <a:ext uri="{9D8B030D-6E8A-4147-A177-3AD203B41FA5}">
                      <a16:colId xmlns:a16="http://schemas.microsoft.com/office/drawing/2014/main" val="1488036131"/>
                    </a:ext>
                  </a:extLst>
                </a:gridCol>
                <a:gridCol w="1625600">
                  <a:extLst>
                    <a:ext uri="{9D8B030D-6E8A-4147-A177-3AD203B41FA5}">
                      <a16:colId xmlns:a16="http://schemas.microsoft.com/office/drawing/2014/main" val="3749906"/>
                    </a:ext>
                  </a:extLst>
                </a:gridCol>
                <a:gridCol w="1625600">
                  <a:extLst>
                    <a:ext uri="{9D8B030D-6E8A-4147-A177-3AD203B41FA5}">
                      <a16:colId xmlns:a16="http://schemas.microsoft.com/office/drawing/2014/main" val="1394810718"/>
                    </a:ext>
                  </a:extLst>
                </a:gridCol>
              </a:tblGrid>
              <a:tr h="370840">
                <a:tc>
                  <a:txBody>
                    <a:bodyPr/>
                    <a:lstStyle/>
                    <a:p>
                      <a:endParaRPr lang="es-BO"/>
                    </a:p>
                  </a:txBody>
                  <a:tcPr/>
                </a:tc>
                <a:tc>
                  <a:txBody>
                    <a:bodyPr/>
                    <a:lstStyle/>
                    <a:p>
                      <a:r>
                        <a:rPr lang="en-CA" dirty="0"/>
                        <a:t>Sum of squares</a:t>
                      </a:r>
                      <a:endParaRPr lang="es-BO" dirty="0"/>
                    </a:p>
                  </a:txBody>
                  <a:tcPr/>
                </a:tc>
                <a:tc>
                  <a:txBody>
                    <a:bodyPr/>
                    <a:lstStyle/>
                    <a:p>
                      <a:r>
                        <a:rPr lang="en-CA" dirty="0" err="1"/>
                        <a:t>df</a:t>
                      </a:r>
                      <a:endParaRPr lang="es-BO" dirty="0"/>
                    </a:p>
                  </a:txBody>
                  <a:tcPr/>
                </a:tc>
                <a:tc>
                  <a:txBody>
                    <a:bodyPr/>
                    <a:lstStyle/>
                    <a:p>
                      <a:r>
                        <a:rPr lang="en-CA" dirty="0"/>
                        <a:t>Mean square</a:t>
                      </a:r>
                      <a:endParaRPr lang="es-BO" dirty="0"/>
                    </a:p>
                  </a:txBody>
                  <a:tcPr/>
                </a:tc>
                <a:tc>
                  <a:txBody>
                    <a:bodyPr/>
                    <a:lstStyle/>
                    <a:p>
                      <a:r>
                        <a:rPr lang="en-CA" dirty="0"/>
                        <a:t>F ratio</a:t>
                      </a:r>
                      <a:endParaRPr lang="es-BO" dirty="0"/>
                    </a:p>
                  </a:txBody>
                  <a:tcPr/>
                </a:tc>
                <a:extLst>
                  <a:ext uri="{0D108BD9-81ED-4DB2-BD59-A6C34878D82A}">
                    <a16:rowId xmlns:a16="http://schemas.microsoft.com/office/drawing/2014/main" val="3044377396"/>
                  </a:ext>
                </a:extLst>
              </a:tr>
              <a:tr h="370840">
                <a:tc>
                  <a:txBody>
                    <a:bodyPr/>
                    <a:lstStyle/>
                    <a:p>
                      <a:r>
                        <a:rPr lang="en-CA" dirty="0"/>
                        <a:t>Sense</a:t>
                      </a:r>
                      <a:endParaRPr lang="es-BO" dirty="0"/>
                    </a:p>
                  </a:txBody>
                  <a:tcPr/>
                </a:tc>
                <a:tc>
                  <a:txBody>
                    <a:bodyPr/>
                    <a:lstStyle/>
                    <a:p>
                      <a:r>
                        <a:rPr lang="en-CA" dirty="0"/>
                        <a:t>4.48</a:t>
                      </a:r>
                      <a:endParaRPr lang="es-BO" dirty="0"/>
                    </a:p>
                  </a:txBody>
                  <a:tcPr/>
                </a:tc>
                <a:tc>
                  <a:txBody>
                    <a:bodyPr/>
                    <a:lstStyle/>
                    <a:p>
                      <a:r>
                        <a:rPr lang="en-CA" dirty="0"/>
                        <a:t>1</a:t>
                      </a:r>
                      <a:endParaRPr lang="es-BO" dirty="0"/>
                    </a:p>
                  </a:txBody>
                  <a:tcPr/>
                </a:tc>
                <a:tc>
                  <a:txBody>
                    <a:bodyPr/>
                    <a:lstStyle/>
                    <a:p>
                      <a:r>
                        <a:rPr lang="en-CA" dirty="0"/>
                        <a:t>4.48</a:t>
                      </a:r>
                      <a:endParaRPr lang="es-BO" dirty="0"/>
                    </a:p>
                  </a:txBody>
                  <a:tcPr/>
                </a:tc>
                <a:tc>
                  <a:txBody>
                    <a:bodyPr/>
                    <a:lstStyle/>
                    <a:p>
                      <a:r>
                        <a:rPr lang="en-CA" dirty="0"/>
                        <a:t>49.78</a:t>
                      </a:r>
                      <a:endParaRPr lang="es-BO" dirty="0"/>
                    </a:p>
                  </a:txBody>
                  <a:tcPr/>
                </a:tc>
                <a:extLst>
                  <a:ext uri="{0D108BD9-81ED-4DB2-BD59-A6C34878D82A}">
                    <a16:rowId xmlns:a16="http://schemas.microsoft.com/office/drawing/2014/main" val="2600856786"/>
                  </a:ext>
                </a:extLst>
              </a:tr>
              <a:tr h="370840">
                <a:tc>
                  <a:txBody>
                    <a:bodyPr/>
                    <a:lstStyle/>
                    <a:p>
                      <a:r>
                        <a:rPr lang="en-CA" dirty="0"/>
                        <a:t>Error</a:t>
                      </a:r>
                      <a:endParaRPr lang="es-BO" dirty="0"/>
                    </a:p>
                  </a:txBody>
                  <a:tcPr/>
                </a:tc>
                <a:tc>
                  <a:txBody>
                    <a:bodyPr/>
                    <a:lstStyle/>
                    <a:p>
                      <a:r>
                        <a:rPr lang="en-CA" dirty="0"/>
                        <a:t>10.13</a:t>
                      </a:r>
                      <a:endParaRPr lang="es-BO" dirty="0"/>
                    </a:p>
                  </a:txBody>
                  <a:tcPr/>
                </a:tc>
                <a:tc>
                  <a:txBody>
                    <a:bodyPr/>
                    <a:lstStyle/>
                    <a:p>
                      <a:r>
                        <a:rPr lang="en-CA" dirty="0"/>
                        <a:t>114 – 2</a:t>
                      </a:r>
                      <a:endParaRPr lang="es-BO" dirty="0"/>
                    </a:p>
                  </a:txBody>
                  <a:tcPr/>
                </a:tc>
                <a:tc>
                  <a:txBody>
                    <a:bodyPr/>
                    <a:lstStyle/>
                    <a:p>
                      <a:r>
                        <a:rPr lang="en-CA" dirty="0"/>
                        <a:t>0.09</a:t>
                      </a:r>
                      <a:endParaRPr lang="es-BO" dirty="0"/>
                    </a:p>
                  </a:txBody>
                  <a:tcPr/>
                </a:tc>
                <a:tc>
                  <a:txBody>
                    <a:bodyPr/>
                    <a:lstStyle/>
                    <a:p>
                      <a:endParaRPr lang="es-BO" dirty="0"/>
                    </a:p>
                  </a:txBody>
                  <a:tcPr/>
                </a:tc>
                <a:extLst>
                  <a:ext uri="{0D108BD9-81ED-4DB2-BD59-A6C34878D82A}">
                    <a16:rowId xmlns:a16="http://schemas.microsoft.com/office/drawing/2014/main" val="2015659721"/>
                  </a:ext>
                </a:extLst>
              </a:tr>
              <a:tr h="370840">
                <a:tc>
                  <a:txBody>
                    <a:bodyPr/>
                    <a:lstStyle/>
                    <a:p>
                      <a:r>
                        <a:rPr lang="en-CA" dirty="0"/>
                        <a:t>Total</a:t>
                      </a:r>
                      <a:endParaRPr lang="es-BO" dirty="0"/>
                    </a:p>
                  </a:txBody>
                  <a:tcPr/>
                </a:tc>
                <a:tc>
                  <a:txBody>
                    <a:bodyPr/>
                    <a:lstStyle/>
                    <a:p>
                      <a:r>
                        <a:rPr lang="en-CA" dirty="0"/>
                        <a:t>14.62</a:t>
                      </a:r>
                      <a:endParaRPr lang="es-BO" dirty="0"/>
                    </a:p>
                  </a:txBody>
                  <a:tcPr/>
                </a:tc>
                <a:tc>
                  <a:txBody>
                    <a:bodyPr/>
                    <a:lstStyle/>
                    <a:p>
                      <a:r>
                        <a:rPr lang="en-CA" dirty="0"/>
                        <a:t>113</a:t>
                      </a:r>
                      <a:endParaRPr lang="es-BO" dirty="0"/>
                    </a:p>
                  </a:txBody>
                  <a:tcPr/>
                </a:tc>
                <a:tc>
                  <a:txBody>
                    <a:bodyPr/>
                    <a:lstStyle/>
                    <a:p>
                      <a:endParaRPr lang="es-BO" dirty="0"/>
                    </a:p>
                  </a:txBody>
                  <a:tcPr/>
                </a:tc>
                <a:tc>
                  <a:txBody>
                    <a:bodyPr/>
                    <a:lstStyle/>
                    <a:p>
                      <a:endParaRPr lang="es-BO" dirty="0"/>
                    </a:p>
                  </a:txBody>
                  <a:tcPr/>
                </a:tc>
                <a:extLst>
                  <a:ext uri="{0D108BD9-81ED-4DB2-BD59-A6C34878D82A}">
                    <a16:rowId xmlns:a16="http://schemas.microsoft.com/office/drawing/2014/main" val="4048361357"/>
                  </a:ext>
                </a:extLst>
              </a:tr>
            </a:tbl>
          </a:graphicData>
        </a:graphic>
      </p:graphicFrame>
    </p:spTree>
    <p:extLst>
      <p:ext uri="{BB962C8B-B14F-4D97-AF65-F5344CB8AC3E}">
        <p14:creationId xmlns:p14="http://schemas.microsoft.com/office/powerpoint/2010/main" val="1036899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9DEA-A3C9-1B35-9B6B-619918D5EC0F}"/>
              </a:ext>
            </a:extLst>
          </p:cNvPr>
          <p:cNvSpPr txBox="1">
            <a:spLocks noGrp="1"/>
          </p:cNvSpPr>
          <p:nvPr>
            <p:ph type="title"/>
          </p:nvPr>
        </p:nvSpPr>
        <p:spPr/>
        <p:txBody>
          <a:bodyPr/>
          <a:lstStyle/>
          <a:p>
            <a:pPr lvl="0"/>
            <a:r>
              <a:rPr lang="en-CA"/>
              <a:t>Counts &amp; contingency tables</a:t>
            </a:r>
          </a:p>
        </p:txBody>
      </p:sp>
      <p:sp>
        <p:nvSpPr>
          <p:cNvPr id="3" name="Content Placeholder 2">
            <a:extLst>
              <a:ext uri="{FF2B5EF4-FFF2-40B4-BE49-F238E27FC236}">
                <a16:creationId xmlns:a16="http://schemas.microsoft.com/office/drawing/2014/main" id="{A067F27B-EB2C-9925-4BAC-79BF3C20C0DB}"/>
              </a:ext>
            </a:extLst>
          </p:cNvPr>
          <p:cNvSpPr txBox="1">
            <a:spLocks noGrp="1"/>
          </p:cNvSpPr>
          <p:nvPr>
            <p:ph idx="1"/>
          </p:nvPr>
        </p:nvSpPr>
        <p:spPr/>
        <p:txBody>
          <a:bodyPr/>
          <a:lstStyle/>
          <a:p>
            <a:pPr lvl="0"/>
            <a:r>
              <a:rPr lang="en-CA"/>
              <a:t>A lot of statistical information comes from counts (e.g. frequency of words in different texts)</a:t>
            </a:r>
          </a:p>
          <a:p>
            <a:pPr lvl="0"/>
            <a:r>
              <a:rPr lang="en-CA"/>
              <a:t>The data are usually presented in a contingency table.</a:t>
            </a:r>
          </a:p>
          <a:p>
            <a:pPr lvl="0"/>
            <a:r>
              <a:rPr lang="en-CA"/>
              <a:t>Data from Matthew Dryer (1992)</a:t>
            </a:r>
          </a:p>
          <a:p>
            <a:pPr lvl="0"/>
            <a:r>
              <a:rPr lang="en-CA"/>
              <a:t>OV = Object-Verb words order / VO = Verb-Object word order</a:t>
            </a:r>
          </a:p>
          <a:p>
            <a:pPr lvl="0"/>
            <a:r>
              <a:rPr lang="en-CA"/>
              <a:t>Postp = positions / Prep = prepositions</a:t>
            </a:r>
          </a:p>
          <a:p>
            <a:pPr lvl="0"/>
            <a:r>
              <a:rPr lang="en-CA"/>
              <a:t>H1:postpositions are associated with OV word order and prepositions are associated with VO order</a:t>
            </a:r>
          </a:p>
        </p:txBody>
      </p:sp>
      <p:sp>
        <p:nvSpPr>
          <p:cNvPr id="4" name="TextBox 3">
            <a:extLst>
              <a:ext uri="{FF2B5EF4-FFF2-40B4-BE49-F238E27FC236}">
                <a16:creationId xmlns:a16="http://schemas.microsoft.com/office/drawing/2014/main" id="{755B8832-714D-26A1-10ED-D3FAEE19AC05}"/>
              </a:ext>
            </a:extLst>
          </p:cNvPr>
          <p:cNvSpPr txBox="1"/>
          <p:nvPr/>
        </p:nvSpPr>
        <p:spPr>
          <a:xfrm>
            <a:off x="838203" y="6311902"/>
            <a:ext cx="984409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Dryer, Matthew S. 1992. The Greenbergian Word Order Correlations. </a:t>
            </a:r>
            <a:r>
              <a:rPr lang="en-CA" sz="1800" b="0" i="1" u="none" strike="noStrike" kern="1200" cap="none" spc="0" baseline="0">
                <a:solidFill>
                  <a:srgbClr val="000000"/>
                </a:solidFill>
                <a:uFillTx/>
                <a:latin typeface="Calibri"/>
              </a:rPr>
              <a:t>Languages </a:t>
            </a:r>
            <a:r>
              <a:rPr lang="en-CA" sz="1800" b="0" i="0" u="none" strike="noStrike" kern="1200" cap="none" spc="0" baseline="0">
                <a:solidFill>
                  <a:srgbClr val="000000"/>
                </a:solidFill>
                <a:uFillTx/>
                <a:latin typeface="Calibri"/>
              </a:rPr>
              <a:t>68:1, 81-138.</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541B-4E10-8F43-1CC0-69F7D06734CA}"/>
              </a:ext>
            </a:extLst>
          </p:cNvPr>
          <p:cNvSpPr txBox="1">
            <a:spLocks noGrp="1"/>
          </p:cNvSpPr>
          <p:nvPr>
            <p:ph type="title"/>
          </p:nvPr>
        </p:nvSpPr>
        <p:spPr/>
        <p:txBody>
          <a:bodyPr/>
          <a:lstStyle/>
          <a:p>
            <a:pPr lvl="0"/>
            <a:r>
              <a:rPr lang="en-CA"/>
              <a:t>Contingency table (word order associations)</a:t>
            </a:r>
          </a:p>
        </p:txBody>
      </p:sp>
      <p:graphicFrame>
        <p:nvGraphicFramePr>
          <p:cNvPr id="3" name="Table 4">
            <a:extLst>
              <a:ext uri="{FF2B5EF4-FFF2-40B4-BE49-F238E27FC236}">
                <a16:creationId xmlns:a16="http://schemas.microsoft.com/office/drawing/2014/main" id="{4736E09D-B141-A4F7-7E7D-5C6E319E6A49}"/>
              </a:ext>
            </a:extLst>
          </p:cNvPr>
          <p:cNvGraphicFramePr>
            <a:graphicFrameLocks noGrp="1"/>
          </p:cNvGraphicFramePr>
          <p:nvPr>
            <p:ph idx="1"/>
          </p:nvPr>
        </p:nvGraphicFramePr>
        <p:xfrm>
          <a:off x="2423160" y="3767227"/>
          <a:ext cx="4983478" cy="1371600"/>
        </p:xfrm>
        <a:graphic>
          <a:graphicData uri="http://schemas.openxmlformats.org/drawingml/2006/table">
            <a:tbl>
              <a:tblPr firstRow="1" bandRow="1">
                <a:effectLst/>
                <a:tableStyleId>{F5AB1C69-6EDB-4FF4-983F-18BD219EF322}</a:tableStyleId>
              </a:tblPr>
              <a:tblGrid>
                <a:gridCol w="1711957">
                  <a:extLst>
                    <a:ext uri="{9D8B030D-6E8A-4147-A177-3AD203B41FA5}">
                      <a16:colId xmlns:a16="http://schemas.microsoft.com/office/drawing/2014/main" val="2141862798"/>
                    </a:ext>
                  </a:extLst>
                </a:gridCol>
                <a:gridCol w="1656078">
                  <a:extLst>
                    <a:ext uri="{9D8B030D-6E8A-4147-A177-3AD203B41FA5}">
                      <a16:colId xmlns:a16="http://schemas.microsoft.com/office/drawing/2014/main" val="1346983895"/>
                    </a:ext>
                  </a:extLst>
                </a:gridCol>
                <a:gridCol w="1615443">
                  <a:extLst>
                    <a:ext uri="{9D8B030D-6E8A-4147-A177-3AD203B41FA5}">
                      <a16:colId xmlns:a16="http://schemas.microsoft.com/office/drawing/2014/main" val="2172550223"/>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3998128407"/>
                  </a:ext>
                </a:extLst>
              </a:tr>
              <a:tr h="370844">
                <a:tc>
                  <a:txBody>
                    <a:bodyPr/>
                    <a:lstStyle/>
                    <a:p>
                      <a:pPr lvl="0"/>
                      <a:r>
                        <a:rPr lang="en-CA" sz="2400"/>
                        <a:t>Postp</a:t>
                      </a:r>
                    </a:p>
                  </a:txBody>
                  <a:tcPr/>
                </a:tc>
                <a:tc>
                  <a:txBody>
                    <a:bodyPr/>
                    <a:lstStyle/>
                    <a:p>
                      <a:pPr lvl="0"/>
                      <a:r>
                        <a:rPr lang="en-CA" sz="2400"/>
                        <a:t>107</a:t>
                      </a:r>
                    </a:p>
                  </a:txBody>
                  <a:tcPr/>
                </a:tc>
                <a:tc>
                  <a:txBody>
                    <a:bodyPr/>
                    <a:lstStyle/>
                    <a:p>
                      <a:pPr lvl="0"/>
                      <a:r>
                        <a:rPr lang="en-CA" sz="2400"/>
                        <a:t>12</a:t>
                      </a:r>
                    </a:p>
                  </a:txBody>
                  <a:tcPr/>
                </a:tc>
                <a:extLst>
                  <a:ext uri="{0D108BD9-81ED-4DB2-BD59-A6C34878D82A}">
                    <a16:rowId xmlns:a16="http://schemas.microsoft.com/office/drawing/2014/main" val="863484600"/>
                  </a:ext>
                </a:extLst>
              </a:tr>
              <a:tr h="370844">
                <a:tc>
                  <a:txBody>
                    <a:bodyPr/>
                    <a:lstStyle/>
                    <a:p>
                      <a:pPr lvl="0"/>
                      <a:r>
                        <a:rPr lang="en-CA" sz="2400"/>
                        <a:t>Prep</a:t>
                      </a:r>
                    </a:p>
                  </a:txBody>
                  <a:tcPr/>
                </a:tc>
                <a:tc>
                  <a:txBody>
                    <a:bodyPr/>
                    <a:lstStyle/>
                    <a:p>
                      <a:pPr lvl="0"/>
                      <a:r>
                        <a:rPr lang="en-CA" sz="2400"/>
                        <a:t>7</a:t>
                      </a:r>
                    </a:p>
                  </a:txBody>
                  <a:tcPr/>
                </a:tc>
                <a:tc>
                  <a:txBody>
                    <a:bodyPr/>
                    <a:lstStyle/>
                    <a:p>
                      <a:pPr lvl="0"/>
                      <a:r>
                        <a:rPr lang="en-CA" sz="2400"/>
                        <a:t>70</a:t>
                      </a:r>
                    </a:p>
                  </a:txBody>
                  <a:tcPr/>
                </a:tc>
                <a:extLst>
                  <a:ext uri="{0D108BD9-81ED-4DB2-BD59-A6C34878D82A}">
                    <a16:rowId xmlns:a16="http://schemas.microsoft.com/office/drawing/2014/main" val="3458127355"/>
                  </a:ext>
                </a:extLst>
              </a:tr>
            </a:tbl>
          </a:graphicData>
        </a:graphic>
      </p:graphicFrame>
      <p:pic>
        <p:nvPicPr>
          <p:cNvPr id="4" name="Picture 5">
            <a:extLst>
              <a:ext uri="{FF2B5EF4-FFF2-40B4-BE49-F238E27FC236}">
                <a16:creationId xmlns:a16="http://schemas.microsoft.com/office/drawing/2014/main" id="{B0E0C926-D421-AFC1-039E-B01142F92690}"/>
              </a:ext>
            </a:extLst>
          </p:cNvPr>
          <p:cNvPicPr>
            <a:picLocks noChangeAspect="1"/>
          </p:cNvPicPr>
          <p:nvPr/>
        </p:nvPicPr>
        <p:blipFill>
          <a:blip r:embed="rId2"/>
          <a:stretch>
            <a:fillRect/>
          </a:stretch>
        </p:blipFill>
        <p:spPr>
          <a:xfrm rot="912756">
            <a:off x="5634983" y="2397592"/>
            <a:ext cx="5548661" cy="1202207"/>
          </a:xfrm>
          <a:prstGeom prst="rect">
            <a:avLst/>
          </a:prstGeom>
          <a:noFill/>
          <a:ln cap="flat">
            <a:noFill/>
          </a:ln>
        </p:spPr>
      </p:pic>
      <p:sp>
        <p:nvSpPr>
          <p:cNvPr id="5" name="TextBox 2">
            <a:extLst>
              <a:ext uri="{FF2B5EF4-FFF2-40B4-BE49-F238E27FC236}">
                <a16:creationId xmlns:a16="http://schemas.microsoft.com/office/drawing/2014/main" id="{01459A69-75F1-FD71-F396-B85E981EBE7E}"/>
              </a:ext>
            </a:extLst>
          </p:cNvPr>
          <p:cNvSpPr txBox="1"/>
          <p:nvPr/>
        </p:nvSpPr>
        <p:spPr>
          <a:xfrm>
            <a:off x="838203" y="6311902"/>
            <a:ext cx="984409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Dryer, Matthew S. 1992. The Greenbergian Word Order Correlations. </a:t>
            </a:r>
            <a:r>
              <a:rPr lang="en-CA" sz="1800" b="0" i="1" u="none" strike="noStrike" kern="1200" cap="none" spc="0" baseline="0">
                <a:solidFill>
                  <a:srgbClr val="000000"/>
                </a:solidFill>
                <a:uFillTx/>
                <a:latin typeface="Calibri"/>
              </a:rPr>
              <a:t>Languages </a:t>
            </a:r>
            <a:r>
              <a:rPr lang="en-CA" sz="1800" b="0" i="0" u="none" strike="noStrike" kern="1200" cap="none" spc="0" baseline="0">
                <a:solidFill>
                  <a:srgbClr val="000000"/>
                </a:solidFill>
                <a:uFillTx/>
                <a:latin typeface="Calibri"/>
              </a:rPr>
              <a:t>68:1, 81-138.</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C2F5-C319-D914-0883-EB0AC37AA7AB}"/>
              </a:ext>
            </a:extLst>
          </p:cNvPr>
          <p:cNvSpPr txBox="1">
            <a:spLocks noGrp="1"/>
          </p:cNvSpPr>
          <p:nvPr>
            <p:ph type="title"/>
          </p:nvPr>
        </p:nvSpPr>
        <p:spPr/>
        <p:txBody>
          <a:bodyPr/>
          <a:lstStyle/>
          <a:p>
            <a:pPr lvl="0"/>
            <a:r>
              <a:rPr lang="en-CA"/>
              <a:t>Counts and probabilities</a:t>
            </a:r>
          </a:p>
        </p:txBody>
      </p:sp>
      <p:sp>
        <p:nvSpPr>
          <p:cNvPr id="3" name="Content Placeholder 2">
            <a:extLst>
              <a:ext uri="{FF2B5EF4-FFF2-40B4-BE49-F238E27FC236}">
                <a16:creationId xmlns:a16="http://schemas.microsoft.com/office/drawing/2014/main" id="{6EE6EB46-B5D0-BFE5-37DF-9E5911E804F5}"/>
              </a:ext>
            </a:extLst>
          </p:cNvPr>
          <p:cNvSpPr txBox="1">
            <a:spLocks noGrp="1"/>
          </p:cNvSpPr>
          <p:nvPr>
            <p:ph idx="1"/>
          </p:nvPr>
        </p:nvSpPr>
        <p:spPr/>
        <p:txBody>
          <a:bodyPr/>
          <a:lstStyle/>
          <a:p>
            <a:pPr lvl="0"/>
            <a:r>
              <a:rPr lang="en-CA"/>
              <a:t>These are </a:t>
            </a:r>
            <a:r>
              <a:rPr lang="en-CA" b="1">
                <a:solidFill>
                  <a:srgbClr val="C00000"/>
                </a:solidFill>
              </a:rPr>
              <a:t>observed frequencies</a:t>
            </a:r>
          </a:p>
          <a:p>
            <a:pPr lvl="0"/>
            <a:endParaRPr lang="en-CA"/>
          </a:p>
          <a:p>
            <a:pPr lvl="0"/>
            <a:r>
              <a:rPr lang="en-CA"/>
              <a:t>We now need a model that predicts the </a:t>
            </a:r>
            <a:r>
              <a:rPr lang="en-CA" b="1">
                <a:solidFill>
                  <a:srgbClr val="C00000"/>
                </a:solidFill>
              </a:rPr>
              <a:t>expected frequencies</a:t>
            </a:r>
          </a:p>
          <a:p>
            <a:pPr lvl="0"/>
            <a:endParaRPr lang="en-CA"/>
          </a:p>
          <a:p>
            <a:pPr lvl="0"/>
            <a:r>
              <a:rPr lang="en-CA"/>
              <a:t>Using these data, what is the probability of a random language from this sample having OV?</a:t>
            </a:r>
          </a:p>
        </p:txBody>
      </p:sp>
      <p:sp>
        <p:nvSpPr>
          <p:cNvPr id="4" name="TextBox 3">
            <a:extLst>
              <a:ext uri="{FF2B5EF4-FFF2-40B4-BE49-F238E27FC236}">
                <a16:creationId xmlns:a16="http://schemas.microsoft.com/office/drawing/2014/main" id="{50780D68-F1F3-B1F9-14A8-35890391B3F1}"/>
              </a:ext>
            </a:extLst>
          </p:cNvPr>
          <p:cNvSpPr txBox="1"/>
          <p:nvPr/>
        </p:nvSpPr>
        <p:spPr>
          <a:xfrm>
            <a:off x="838203" y="6311902"/>
            <a:ext cx="984409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Dryer, Matthew S. 1992. The Greenbergian Word Order Correlations. </a:t>
            </a:r>
            <a:r>
              <a:rPr lang="en-CA" sz="1800" b="0" i="1" u="none" strike="noStrike" kern="1200" cap="none" spc="0" baseline="0">
                <a:solidFill>
                  <a:srgbClr val="000000"/>
                </a:solidFill>
                <a:uFillTx/>
                <a:latin typeface="Calibri"/>
              </a:rPr>
              <a:t>Languages </a:t>
            </a:r>
            <a:r>
              <a:rPr lang="en-CA" sz="1800" b="0" i="0" u="none" strike="noStrike" kern="1200" cap="none" spc="0" baseline="0">
                <a:solidFill>
                  <a:srgbClr val="000000"/>
                </a:solidFill>
                <a:uFillTx/>
                <a:latin typeface="Calibri"/>
              </a:rPr>
              <a:t>68:1, 81-138.</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0FA1-BDB1-9265-FAC4-0F2B1E75CBF8}"/>
              </a:ext>
            </a:extLst>
          </p:cNvPr>
          <p:cNvSpPr txBox="1">
            <a:spLocks noGrp="1"/>
          </p:cNvSpPr>
          <p:nvPr>
            <p:ph type="title"/>
          </p:nvPr>
        </p:nvSpPr>
        <p:spPr/>
        <p:txBody>
          <a:bodyPr/>
          <a:lstStyle/>
          <a:p>
            <a:pPr lvl="0"/>
            <a:r>
              <a:rPr lang="en-CA"/>
              <a:t>Counts and probability</a:t>
            </a:r>
          </a:p>
        </p:txBody>
      </p:sp>
      <p:sp>
        <p:nvSpPr>
          <p:cNvPr id="3" name="TextBox 4">
            <a:extLst>
              <a:ext uri="{FF2B5EF4-FFF2-40B4-BE49-F238E27FC236}">
                <a16:creationId xmlns:a16="http://schemas.microsoft.com/office/drawing/2014/main" id="{FAF4CCE8-4029-08AF-E48E-3BC129EDF5C7}"/>
              </a:ext>
            </a:extLst>
          </p:cNvPr>
          <p:cNvSpPr txBox="1"/>
          <p:nvPr/>
        </p:nvSpPr>
        <p:spPr>
          <a:xfrm>
            <a:off x="2510558" y="2574712"/>
            <a:ext cx="7442548" cy="25545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wordorder &lt;- cbind(c(107, 7), c(12, 70))</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rownames(wordorder) &lt;- c("Postp", "Prep")</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colnames(wordorder) &lt;- c("OV", "VO")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wordorder &lt;- rbind(wordorder, c(114,82))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wordorder &lt;- cbind(wordorder, c(119,77,196))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rownames(wordorder) &lt;- c("PostP", "Prep", "Column Total")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colnames(wordorder) &lt;- c("OV", "VO", "Row total")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2000" b="0" i="0" u="none" strike="noStrike" kern="1200" cap="none" spc="0" baseline="0">
                <a:solidFill>
                  <a:srgbClr val="000000"/>
                </a:solidFill>
                <a:uFillTx/>
                <a:latin typeface="Calibri"/>
              </a:rPr>
              <a:t>wordorder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4122-6803-33DB-A80C-77639C4F8A7B}"/>
              </a:ext>
            </a:extLst>
          </p:cNvPr>
          <p:cNvSpPr txBox="1">
            <a:spLocks noGrp="1"/>
          </p:cNvSpPr>
          <p:nvPr>
            <p:ph type="title"/>
          </p:nvPr>
        </p:nvSpPr>
        <p:spPr/>
        <p:txBody>
          <a:bodyPr/>
          <a:lstStyle/>
          <a:p>
            <a:pPr lvl="0"/>
            <a:r>
              <a:rPr lang="en-CA"/>
              <a:t>Expected Frequency</a:t>
            </a:r>
          </a:p>
        </p:txBody>
      </p:sp>
      <p:sp>
        <p:nvSpPr>
          <p:cNvPr id="3" name="Content Placeholder 2">
            <a:extLst>
              <a:ext uri="{FF2B5EF4-FFF2-40B4-BE49-F238E27FC236}">
                <a16:creationId xmlns:a16="http://schemas.microsoft.com/office/drawing/2014/main" id="{D9B9AA1D-90DC-6FD4-9506-D3C03BD9C8EF}"/>
              </a:ext>
            </a:extLst>
          </p:cNvPr>
          <p:cNvSpPr txBox="1">
            <a:spLocks noGrp="1"/>
          </p:cNvSpPr>
          <p:nvPr>
            <p:ph idx="1"/>
          </p:nvPr>
        </p:nvSpPr>
        <p:spPr/>
        <p:txBody>
          <a:bodyPr/>
          <a:lstStyle/>
          <a:p>
            <a:pPr lvl="0"/>
            <a:endParaRPr lang="en-CA"/>
          </a:p>
          <a:p>
            <a:pPr lvl="0"/>
            <a:r>
              <a:rPr lang="en-CA"/>
              <a:t>Raw total (Postp = 119, Prep = 77)</a:t>
            </a:r>
          </a:p>
          <a:p>
            <a:pPr lvl="0"/>
            <a:endParaRPr lang="en-CA"/>
          </a:p>
          <a:p>
            <a:pPr lvl="0"/>
            <a:r>
              <a:rPr lang="en-CA"/>
              <a:t>Column total (OV = 114, VO = 82)</a:t>
            </a:r>
          </a:p>
          <a:p>
            <a:pPr lvl="0"/>
            <a:endParaRPr lang="en-CA"/>
          </a:p>
          <a:p>
            <a:pPr lvl="0"/>
            <a:r>
              <a:rPr lang="en-CA"/>
              <a:t>Grand total  = 196</a:t>
            </a:r>
          </a:p>
          <a:p>
            <a:pPr lvl="0"/>
            <a:endParaRPr lang="en-CA"/>
          </a:p>
          <a:p>
            <a:pPr lvl="0"/>
            <a:r>
              <a:rPr lang="en-CA"/>
              <a:t>Expected = (Raw total * Column total) / Grand total</a:t>
            </a:r>
          </a:p>
          <a:p>
            <a:pPr lvl="0"/>
            <a:endParaRPr lang="en-CA"/>
          </a:p>
        </p:txBody>
      </p:sp>
      <p:sp>
        <p:nvSpPr>
          <p:cNvPr id="4" name="TextBox 3">
            <a:extLst>
              <a:ext uri="{FF2B5EF4-FFF2-40B4-BE49-F238E27FC236}">
                <a16:creationId xmlns:a16="http://schemas.microsoft.com/office/drawing/2014/main" id="{A04DC5C2-EE0F-A0E4-5F84-220FE91C76C0}"/>
              </a:ext>
            </a:extLst>
          </p:cNvPr>
          <p:cNvSpPr txBox="1"/>
          <p:nvPr/>
        </p:nvSpPr>
        <p:spPr>
          <a:xfrm>
            <a:off x="838203" y="6311902"/>
            <a:ext cx="984409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Dryer, Matthew S. 1992. The Greenbergian Word Order Correlations. </a:t>
            </a:r>
            <a:r>
              <a:rPr lang="en-CA" sz="1800" b="0" i="1" u="none" strike="noStrike" kern="1200" cap="none" spc="0" baseline="0">
                <a:solidFill>
                  <a:srgbClr val="000000"/>
                </a:solidFill>
                <a:uFillTx/>
                <a:latin typeface="Calibri"/>
              </a:rPr>
              <a:t>Languages </a:t>
            </a:r>
            <a:r>
              <a:rPr lang="en-CA" sz="1800" b="0" i="0" u="none" strike="noStrike" kern="1200" cap="none" spc="0" baseline="0">
                <a:solidFill>
                  <a:srgbClr val="000000"/>
                </a:solidFill>
                <a:uFillTx/>
                <a:latin typeface="Calibri"/>
              </a:rPr>
              <a:t>68:1, 81-138.</a:t>
            </a:r>
            <a:endParaRPr lang="es-BO" sz="1800" b="0" i="0" u="none" strike="noStrike" kern="1200" cap="none" spc="0" baseline="0">
              <a:solidFill>
                <a:srgbClr val="000000"/>
              </a:solidFill>
              <a:uFillTx/>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422E-57EB-ACD4-5AFB-380BD9013DC6}"/>
              </a:ext>
            </a:extLst>
          </p:cNvPr>
          <p:cNvSpPr txBox="1">
            <a:spLocks noGrp="1"/>
          </p:cNvSpPr>
          <p:nvPr>
            <p:ph type="title"/>
          </p:nvPr>
        </p:nvSpPr>
        <p:spPr/>
        <p:txBody>
          <a:bodyPr/>
          <a:lstStyle/>
          <a:p>
            <a:pPr lvl="0"/>
            <a:r>
              <a:rPr lang="en-CA"/>
              <a:t>Expected frequency</a:t>
            </a:r>
          </a:p>
        </p:txBody>
      </p:sp>
      <p:sp>
        <p:nvSpPr>
          <p:cNvPr id="3" name="Content Placeholder 2">
            <a:extLst>
              <a:ext uri="{FF2B5EF4-FFF2-40B4-BE49-F238E27FC236}">
                <a16:creationId xmlns:a16="http://schemas.microsoft.com/office/drawing/2014/main" id="{32505506-70E0-D15D-F02F-D507E5C316D9}"/>
              </a:ext>
            </a:extLst>
          </p:cNvPr>
          <p:cNvSpPr txBox="1">
            <a:spLocks noGrp="1"/>
          </p:cNvSpPr>
          <p:nvPr>
            <p:ph idx="1"/>
          </p:nvPr>
        </p:nvSpPr>
        <p:spPr>
          <a:xfrm>
            <a:off x="838203" y="1825627"/>
            <a:ext cx="10515600" cy="1325559"/>
          </a:xfrm>
        </p:spPr>
        <p:txBody>
          <a:bodyPr/>
          <a:lstStyle/>
          <a:p>
            <a:pPr lvl="0"/>
            <a:r>
              <a:rPr lang="en-CA"/>
              <a:t>The expected frequency refers to what the values would be if VO/OV and Postp/Prep were independent.</a:t>
            </a:r>
          </a:p>
          <a:p>
            <a:pPr lvl="0"/>
            <a:endParaRPr lang="en-CA"/>
          </a:p>
          <a:p>
            <a:pPr lvl="0"/>
            <a:endParaRPr lang="en-CA"/>
          </a:p>
        </p:txBody>
      </p:sp>
      <p:graphicFrame>
        <p:nvGraphicFramePr>
          <p:cNvPr id="4" name="Table 4">
            <a:extLst>
              <a:ext uri="{FF2B5EF4-FFF2-40B4-BE49-F238E27FC236}">
                <a16:creationId xmlns:a16="http://schemas.microsoft.com/office/drawing/2014/main" id="{573BE3BC-960E-0F76-B938-5AE8F46CF200}"/>
              </a:ext>
            </a:extLst>
          </p:cNvPr>
          <p:cNvGraphicFramePr>
            <a:graphicFrameLocks noGrp="1"/>
          </p:cNvGraphicFramePr>
          <p:nvPr/>
        </p:nvGraphicFramePr>
        <p:xfrm>
          <a:off x="1598407" y="3706813"/>
          <a:ext cx="7922114" cy="1371600"/>
        </p:xfrm>
        <a:graphic>
          <a:graphicData uri="http://schemas.openxmlformats.org/drawingml/2006/table">
            <a:tbl>
              <a:tblPr firstRow="1" bandRow="1">
                <a:effectLst/>
                <a:tableStyleId>{F5AB1C69-6EDB-4FF4-983F-18BD219EF322}</a:tableStyleId>
              </a:tblPr>
              <a:tblGrid>
                <a:gridCol w="2721455">
                  <a:extLst>
                    <a:ext uri="{9D8B030D-6E8A-4147-A177-3AD203B41FA5}">
                      <a16:colId xmlns:a16="http://schemas.microsoft.com/office/drawing/2014/main" val="3415750786"/>
                    </a:ext>
                  </a:extLst>
                </a:gridCol>
                <a:gridCol w="2632630">
                  <a:extLst>
                    <a:ext uri="{9D8B030D-6E8A-4147-A177-3AD203B41FA5}">
                      <a16:colId xmlns:a16="http://schemas.microsoft.com/office/drawing/2014/main" val="906926121"/>
                    </a:ext>
                  </a:extLst>
                </a:gridCol>
                <a:gridCol w="2568028">
                  <a:extLst>
                    <a:ext uri="{9D8B030D-6E8A-4147-A177-3AD203B41FA5}">
                      <a16:colId xmlns:a16="http://schemas.microsoft.com/office/drawing/2014/main" val="411036505"/>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1641364323"/>
                  </a:ext>
                </a:extLst>
              </a:tr>
              <a:tr h="370844">
                <a:tc>
                  <a:txBody>
                    <a:bodyPr/>
                    <a:lstStyle/>
                    <a:p>
                      <a:pPr lvl="0"/>
                      <a:r>
                        <a:rPr lang="en-CA" sz="2400"/>
                        <a:t>Postp</a:t>
                      </a:r>
                    </a:p>
                  </a:txBody>
                  <a:tcPr/>
                </a:tc>
                <a:tc>
                  <a:txBody>
                    <a:bodyPr/>
                    <a:lstStyle/>
                    <a:p>
                      <a:pPr lvl="0"/>
                      <a:r>
                        <a:rPr lang="en-CA" sz="2400"/>
                        <a:t>(114*119)/196</a:t>
                      </a:r>
                    </a:p>
                  </a:txBody>
                  <a:tcPr/>
                </a:tc>
                <a:tc>
                  <a:txBody>
                    <a:bodyPr/>
                    <a:lstStyle/>
                    <a:p>
                      <a:pPr lvl="0"/>
                      <a:r>
                        <a:rPr lang="en-CA" sz="2400"/>
                        <a:t>(82*119)/196</a:t>
                      </a:r>
                    </a:p>
                  </a:txBody>
                  <a:tcPr/>
                </a:tc>
                <a:extLst>
                  <a:ext uri="{0D108BD9-81ED-4DB2-BD59-A6C34878D82A}">
                    <a16:rowId xmlns:a16="http://schemas.microsoft.com/office/drawing/2014/main" val="3787671493"/>
                  </a:ext>
                </a:extLst>
              </a:tr>
              <a:tr h="370844">
                <a:tc>
                  <a:txBody>
                    <a:bodyPr/>
                    <a:lstStyle/>
                    <a:p>
                      <a:pPr lvl="0"/>
                      <a:r>
                        <a:rPr lang="en-CA" sz="2400"/>
                        <a:t>Prep</a:t>
                      </a:r>
                    </a:p>
                  </a:txBody>
                  <a:tcPr/>
                </a:tc>
                <a:tc>
                  <a:txBody>
                    <a:bodyPr/>
                    <a:lstStyle/>
                    <a:p>
                      <a:pPr lvl="0"/>
                      <a:r>
                        <a:rPr lang="en-CA" sz="2400"/>
                        <a:t>(114*77)/196</a:t>
                      </a:r>
                    </a:p>
                  </a:txBody>
                  <a:tcPr/>
                </a:tc>
                <a:tc>
                  <a:txBody>
                    <a:bodyPr/>
                    <a:lstStyle/>
                    <a:p>
                      <a:pPr lvl="0"/>
                      <a:r>
                        <a:rPr lang="en-CA" sz="2400"/>
                        <a:t>(82*77)/196</a:t>
                      </a:r>
                    </a:p>
                  </a:txBody>
                  <a:tcPr/>
                </a:tc>
                <a:extLst>
                  <a:ext uri="{0D108BD9-81ED-4DB2-BD59-A6C34878D82A}">
                    <a16:rowId xmlns:a16="http://schemas.microsoft.com/office/drawing/2014/main" val="22053626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21B-9D51-CB57-3D37-55CE9A95F907}"/>
              </a:ext>
            </a:extLst>
          </p:cNvPr>
          <p:cNvSpPr txBox="1">
            <a:spLocks noGrp="1"/>
          </p:cNvSpPr>
          <p:nvPr>
            <p:ph type="title"/>
          </p:nvPr>
        </p:nvSpPr>
        <p:spPr/>
        <p:txBody>
          <a:bodyPr/>
          <a:lstStyle/>
          <a:p>
            <a:pPr lvl="0"/>
            <a:r>
              <a:rPr lang="en-CA"/>
              <a:t>Expected frequency</a:t>
            </a:r>
          </a:p>
        </p:txBody>
      </p:sp>
      <p:sp>
        <p:nvSpPr>
          <p:cNvPr id="3" name="Content Placeholder 2">
            <a:extLst>
              <a:ext uri="{FF2B5EF4-FFF2-40B4-BE49-F238E27FC236}">
                <a16:creationId xmlns:a16="http://schemas.microsoft.com/office/drawing/2014/main" id="{91B3F06F-6C79-11CE-3329-36443EDBCD42}"/>
              </a:ext>
            </a:extLst>
          </p:cNvPr>
          <p:cNvSpPr txBox="1">
            <a:spLocks noGrp="1"/>
          </p:cNvSpPr>
          <p:nvPr>
            <p:ph idx="1"/>
          </p:nvPr>
        </p:nvSpPr>
        <p:spPr/>
        <p:txBody>
          <a:bodyPr/>
          <a:lstStyle/>
          <a:p>
            <a:pPr lvl="0"/>
            <a:r>
              <a:rPr lang="en-CA"/>
              <a:t>What we’ve done is created a hypothetical “null distribution” against which we can measure how surprising our actual data are.</a:t>
            </a:r>
          </a:p>
        </p:txBody>
      </p:sp>
      <p:graphicFrame>
        <p:nvGraphicFramePr>
          <p:cNvPr id="4" name="Table 4">
            <a:extLst>
              <a:ext uri="{FF2B5EF4-FFF2-40B4-BE49-F238E27FC236}">
                <a16:creationId xmlns:a16="http://schemas.microsoft.com/office/drawing/2014/main" id="{4BD75C41-6DD8-847B-DAE2-D785C0212857}"/>
              </a:ext>
            </a:extLst>
          </p:cNvPr>
          <p:cNvGraphicFramePr>
            <a:graphicFrameLocks noGrp="1"/>
          </p:cNvGraphicFramePr>
          <p:nvPr/>
        </p:nvGraphicFramePr>
        <p:xfrm>
          <a:off x="1598407" y="3706813"/>
          <a:ext cx="7922113" cy="1371600"/>
        </p:xfrm>
        <a:graphic>
          <a:graphicData uri="http://schemas.openxmlformats.org/drawingml/2006/table">
            <a:tbl>
              <a:tblPr firstRow="1" bandRow="1">
                <a:effectLst/>
                <a:tableStyleId>{F5AB1C69-6EDB-4FF4-983F-18BD219EF322}</a:tableStyleId>
              </a:tblPr>
              <a:tblGrid>
                <a:gridCol w="2721455">
                  <a:extLst>
                    <a:ext uri="{9D8B030D-6E8A-4147-A177-3AD203B41FA5}">
                      <a16:colId xmlns:a16="http://schemas.microsoft.com/office/drawing/2014/main" val="187117273"/>
                    </a:ext>
                  </a:extLst>
                </a:gridCol>
                <a:gridCol w="2632630">
                  <a:extLst>
                    <a:ext uri="{9D8B030D-6E8A-4147-A177-3AD203B41FA5}">
                      <a16:colId xmlns:a16="http://schemas.microsoft.com/office/drawing/2014/main" val="3110641190"/>
                    </a:ext>
                  </a:extLst>
                </a:gridCol>
                <a:gridCol w="2568028">
                  <a:extLst>
                    <a:ext uri="{9D8B030D-6E8A-4147-A177-3AD203B41FA5}">
                      <a16:colId xmlns:a16="http://schemas.microsoft.com/office/drawing/2014/main" val="353705466"/>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1768799020"/>
                  </a:ext>
                </a:extLst>
              </a:tr>
              <a:tr h="370844">
                <a:tc>
                  <a:txBody>
                    <a:bodyPr/>
                    <a:lstStyle/>
                    <a:p>
                      <a:pPr lvl="0"/>
                      <a:r>
                        <a:rPr lang="en-CA" sz="2400"/>
                        <a:t>Postp</a:t>
                      </a:r>
                    </a:p>
                  </a:txBody>
                  <a:tcPr/>
                </a:tc>
                <a:tc>
                  <a:txBody>
                    <a:bodyPr/>
                    <a:lstStyle/>
                    <a:p>
                      <a:pPr lvl="0"/>
                      <a:r>
                        <a:rPr lang="en-CA" sz="2400"/>
                        <a:t>69.21429</a:t>
                      </a:r>
                    </a:p>
                  </a:txBody>
                  <a:tcPr/>
                </a:tc>
                <a:tc>
                  <a:txBody>
                    <a:bodyPr/>
                    <a:lstStyle/>
                    <a:p>
                      <a:pPr lvl="0"/>
                      <a:r>
                        <a:rPr lang="en-CA" sz="2400"/>
                        <a:t>49.78571</a:t>
                      </a:r>
                    </a:p>
                  </a:txBody>
                  <a:tcPr/>
                </a:tc>
                <a:extLst>
                  <a:ext uri="{0D108BD9-81ED-4DB2-BD59-A6C34878D82A}">
                    <a16:rowId xmlns:a16="http://schemas.microsoft.com/office/drawing/2014/main" val="974095173"/>
                  </a:ext>
                </a:extLst>
              </a:tr>
              <a:tr h="370844">
                <a:tc>
                  <a:txBody>
                    <a:bodyPr/>
                    <a:lstStyle/>
                    <a:p>
                      <a:pPr lvl="0"/>
                      <a:r>
                        <a:rPr lang="en-CA" sz="2400"/>
                        <a:t>Prep</a:t>
                      </a:r>
                    </a:p>
                  </a:txBody>
                  <a:tcPr/>
                </a:tc>
                <a:tc>
                  <a:txBody>
                    <a:bodyPr/>
                    <a:lstStyle/>
                    <a:p>
                      <a:pPr lvl="0"/>
                      <a:r>
                        <a:rPr lang="en-CA" sz="2400"/>
                        <a:t>44.78571</a:t>
                      </a:r>
                    </a:p>
                  </a:txBody>
                  <a:tcPr/>
                </a:tc>
                <a:tc>
                  <a:txBody>
                    <a:bodyPr/>
                    <a:lstStyle/>
                    <a:p>
                      <a:pPr lvl="0"/>
                      <a:r>
                        <a:rPr lang="en-CA" sz="2400"/>
                        <a:t>32.21429</a:t>
                      </a:r>
                    </a:p>
                  </a:txBody>
                  <a:tcPr/>
                </a:tc>
                <a:extLst>
                  <a:ext uri="{0D108BD9-81ED-4DB2-BD59-A6C34878D82A}">
                    <a16:rowId xmlns:a16="http://schemas.microsoft.com/office/drawing/2014/main" val="57170233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441-077E-2851-9C88-DC1F08C88CE8}"/>
              </a:ext>
            </a:extLst>
          </p:cNvPr>
          <p:cNvSpPr txBox="1">
            <a:spLocks noGrp="1"/>
          </p:cNvSpPr>
          <p:nvPr>
            <p:ph type="title"/>
          </p:nvPr>
        </p:nvSpPr>
        <p:spPr/>
        <p:txBody>
          <a:bodyPr/>
          <a:lstStyle/>
          <a:p>
            <a:pPr lvl="0"/>
            <a:r>
              <a:rPr lang="en-CA"/>
              <a:t>Concepts you mentioned</a:t>
            </a:r>
            <a:endParaRPr lang="es-BO"/>
          </a:p>
        </p:txBody>
      </p:sp>
      <p:sp>
        <p:nvSpPr>
          <p:cNvPr id="3" name="Content Placeholder 2">
            <a:extLst>
              <a:ext uri="{FF2B5EF4-FFF2-40B4-BE49-F238E27FC236}">
                <a16:creationId xmlns:a16="http://schemas.microsoft.com/office/drawing/2014/main" id="{69D3679D-C27D-3722-5AA7-9CD8E7431925}"/>
              </a:ext>
            </a:extLst>
          </p:cNvPr>
          <p:cNvSpPr txBox="1">
            <a:spLocks noGrp="1"/>
          </p:cNvSpPr>
          <p:nvPr>
            <p:ph idx="1"/>
          </p:nvPr>
        </p:nvSpPr>
        <p:spPr>
          <a:xfrm>
            <a:off x="838203" y="1825627"/>
            <a:ext cx="5257800" cy="4351336"/>
          </a:xfrm>
        </p:spPr>
        <p:txBody>
          <a:bodyPr/>
          <a:lstStyle/>
          <a:p>
            <a:pPr lvl="0"/>
            <a:r>
              <a:rPr lang="en-CA" sz="2600" b="1">
                <a:solidFill>
                  <a:srgbClr val="C00000"/>
                </a:solidFill>
              </a:rPr>
              <a:t>Standard deviation and mean</a:t>
            </a:r>
          </a:p>
          <a:p>
            <a:pPr lvl="0"/>
            <a:r>
              <a:rPr lang="en-CA" sz="2600"/>
              <a:t>Cross-tabulation with a chi-square test</a:t>
            </a:r>
          </a:p>
          <a:p>
            <a:pPr lvl="0"/>
            <a:r>
              <a:rPr lang="en-CA" sz="2600"/>
              <a:t>Binomial test</a:t>
            </a:r>
          </a:p>
          <a:p>
            <a:pPr lvl="0"/>
            <a:r>
              <a:rPr lang="en-CA" sz="2600" b="1">
                <a:solidFill>
                  <a:srgbClr val="C00000"/>
                </a:solidFill>
              </a:rPr>
              <a:t>Rank tests</a:t>
            </a:r>
          </a:p>
          <a:p>
            <a:pPr lvl="0"/>
            <a:r>
              <a:rPr lang="en-CA" sz="2600"/>
              <a:t>Bivariate analysis</a:t>
            </a:r>
          </a:p>
          <a:p>
            <a:pPr lvl="0"/>
            <a:r>
              <a:rPr lang="en-CA" sz="2600"/>
              <a:t>Multiple logistic regression analysis</a:t>
            </a:r>
          </a:p>
          <a:p>
            <a:pPr lvl="0"/>
            <a:r>
              <a:rPr lang="en-CA" sz="2600" b="1">
                <a:solidFill>
                  <a:srgbClr val="C00000"/>
                </a:solidFill>
              </a:rPr>
              <a:t>Regression model</a:t>
            </a:r>
          </a:p>
          <a:p>
            <a:pPr lvl="0"/>
            <a:r>
              <a:rPr lang="en-CA" sz="2600"/>
              <a:t>Inter-rater reliability</a:t>
            </a:r>
          </a:p>
          <a:p>
            <a:pPr lvl="0"/>
            <a:endParaRPr lang="en-CA" sz="2600"/>
          </a:p>
          <a:p>
            <a:pPr lvl="0"/>
            <a:endParaRPr lang="en-CA" sz="2600"/>
          </a:p>
          <a:p>
            <a:pPr lvl="0"/>
            <a:endParaRPr lang="es-BO" sz="2600"/>
          </a:p>
        </p:txBody>
      </p:sp>
      <p:sp>
        <p:nvSpPr>
          <p:cNvPr id="4" name="Content Placeholder 2">
            <a:extLst>
              <a:ext uri="{FF2B5EF4-FFF2-40B4-BE49-F238E27FC236}">
                <a16:creationId xmlns:a16="http://schemas.microsoft.com/office/drawing/2014/main" id="{0021B746-2D6F-A63C-B07A-F92DB6D7DDB7}"/>
              </a:ext>
            </a:extLst>
          </p:cNvPr>
          <p:cNvSpPr txBox="1"/>
          <p:nvPr/>
        </p:nvSpPr>
        <p:spPr>
          <a:xfrm>
            <a:off x="6298771" y="1825627"/>
            <a:ext cx="4916920" cy="3517897"/>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Cluster-based permutation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C00000"/>
                </a:solidFill>
                <a:uFillTx/>
                <a:latin typeface="Calibri"/>
              </a:rPr>
              <a:t>One-tail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bootstrapping</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C00000"/>
                </a:solidFill>
                <a:uFillTx/>
                <a:latin typeface="Calibri"/>
              </a:rPr>
              <a:t>null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surrogate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baseline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mixed-effect models</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C00000"/>
                </a:solidFill>
                <a:uFillTx/>
                <a:latin typeface="Calibri"/>
              </a:rPr>
              <a:t>z-score</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n-CA" sz="2600" b="0" i="0" u="none" strike="noStrike" kern="1200" cap="none" spc="0" baseline="0">
              <a:solidFill>
                <a:srgbClr val="000000"/>
              </a:solidFill>
              <a:uFillTx/>
              <a:latin typeface="Calibri"/>
            </a:endParaRP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s-BO" sz="2600" b="0" i="0" u="none" strike="noStrike" kern="1200" cap="none" spc="0" baseline="0">
              <a:solidFill>
                <a:srgbClr val="000000"/>
              </a:solidFill>
              <a:uFillTx/>
              <a:latin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AB7-E777-1CCE-72F7-740845186DA6}"/>
              </a:ext>
            </a:extLst>
          </p:cNvPr>
          <p:cNvSpPr txBox="1">
            <a:spLocks noGrp="1"/>
          </p:cNvSpPr>
          <p:nvPr>
            <p:ph type="title"/>
          </p:nvPr>
        </p:nvSpPr>
        <p:spPr/>
        <p:txBody>
          <a:bodyPr/>
          <a:lstStyle/>
          <a:p>
            <a:pPr lvl="0"/>
            <a:r>
              <a:rPr lang="en-CA"/>
              <a:t>Expected frequency vs. real frequencies</a:t>
            </a:r>
          </a:p>
        </p:txBody>
      </p:sp>
      <p:sp>
        <p:nvSpPr>
          <p:cNvPr id="3" name="Content Placeholder 2">
            <a:extLst>
              <a:ext uri="{FF2B5EF4-FFF2-40B4-BE49-F238E27FC236}">
                <a16:creationId xmlns:a16="http://schemas.microsoft.com/office/drawing/2014/main" id="{4A5B4B57-F0C9-4F76-64A0-FB631CDFFA38}"/>
              </a:ext>
            </a:extLst>
          </p:cNvPr>
          <p:cNvSpPr txBox="1">
            <a:spLocks noGrp="1"/>
          </p:cNvSpPr>
          <p:nvPr>
            <p:ph idx="1"/>
          </p:nvPr>
        </p:nvSpPr>
        <p:spPr/>
        <p:txBody>
          <a:bodyPr/>
          <a:lstStyle/>
          <a:p>
            <a:pPr lvl="0"/>
            <a:r>
              <a:rPr lang="en-CA"/>
              <a:t>What we’ve done is created a hypothetical “null distribution” against which we can measure how surprising our actual data are.</a:t>
            </a:r>
          </a:p>
        </p:txBody>
      </p:sp>
      <p:graphicFrame>
        <p:nvGraphicFramePr>
          <p:cNvPr id="4" name="Table 4">
            <a:extLst>
              <a:ext uri="{FF2B5EF4-FFF2-40B4-BE49-F238E27FC236}">
                <a16:creationId xmlns:a16="http://schemas.microsoft.com/office/drawing/2014/main" id="{32E75D19-0500-A261-9E1F-C4FE847C3809}"/>
              </a:ext>
            </a:extLst>
          </p:cNvPr>
          <p:cNvGraphicFramePr>
            <a:graphicFrameLocks noGrp="1"/>
          </p:cNvGraphicFramePr>
          <p:nvPr/>
        </p:nvGraphicFramePr>
        <p:xfrm>
          <a:off x="3427207" y="3756492"/>
          <a:ext cx="4983488" cy="1371600"/>
        </p:xfrm>
        <a:graphic>
          <a:graphicData uri="http://schemas.openxmlformats.org/drawingml/2006/table">
            <a:tbl>
              <a:tblPr firstRow="1" bandRow="1">
                <a:effectLst/>
                <a:tableStyleId>{F5AB1C69-6EDB-4FF4-983F-18BD219EF322}</a:tableStyleId>
              </a:tblPr>
              <a:tblGrid>
                <a:gridCol w="933584">
                  <a:extLst>
                    <a:ext uri="{9D8B030D-6E8A-4147-A177-3AD203B41FA5}">
                      <a16:colId xmlns:a16="http://schemas.microsoft.com/office/drawing/2014/main" val="534251316"/>
                    </a:ext>
                  </a:extLst>
                </a:gridCol>
                <a:gridCol w="1771073">
                  <a:extLst>
                    <a:ext uri="{9D8B030D-6E8A-4147-A177-3AD203B41FA5}">
                      <a16:colId xmlns:a16="http://schemas.microsoft.com/office/drawing/2014/main" val="2546524907"/>
                    </a:ext>
                  </a:extLst>
                </a:gridCol>
                <a:gridCol w="2278831">
                  <a:extLst>
                    <a:ext uri="{9D8B030D-6E8A-4147-A177-3AD203B41FA5}">
                      <a16:colId xmlns:a16="http://schemas.microsoft.com/office/drawing/2014/main" val="1698561521"/>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3122522226"/>
                  </a:ext>
                </a:extLst>
              </a:tr>
              <a:tr h="370844">
                <a:tc>
                  <a:txBody>
                    <a:bodyPr/>
                    <a:lstStyle/>
                    <a:p>
                      <a:pPr lvl="0"/>
                      <a:r>
                        <a:rPr lang="en-CA" sz="2400"/>
                        <a:t>Postp</a:t>
                      </a:r>
                    </a:p>
                  </a:txBody>
                  <a:tcPr/>
                </a:tc>
                <a:tc>
                  <a:txBody>
                    <a:bodyPr/>
                    <a:lstStyle/>
                    <a:p>
                      <a:pPr lvl="0"/>
                      <a:r>
                        <a:rPr lang="en-CA" sz="2400"/>
                        <a:t>69.21429</a:t>
                      </a:r>
                    </a:p>
                  </a:txBody>
                  <a:tcPr/>
                </a:tc>
                <a:tc>
                  <a:txBody>
                    <a:bodyPr/>
                    <a:lstStyle/>
                    <a:p>
                      <a:pPr lvl="0"/>
                      <a:r>
                        <a:rPr lang="en-CA" sz="2400"/>
                        <a:t>49.78571</a:t>
                      </a:r>
                    </a:p>
                  </a:txBody>
                  <a:tcPr/>
                </a:tc>
                <a:extLst>
                  <a:ext uri="{0D108BD9-81ED-4DB2-BD59-A6C34878D82A}">
                    <a16:rowId xmlns:a16="http://schemas.microsoft.com/office/drawing/2014/main" val="3705676988"/>
                  </a:ext>
                </a:extLst>
              </a:tr>
              <a:tr h="370844">
                <a:tc>
                  <a:txBody>
                    <a:bodyPr/>
                    <a:lstStyle/>
                    <a:p>
                      <a:pPr lvl="0"/>
                      <a:r>
                        <a:rPr lang="en-CA" sz="2400"/>
                        <a:t>Prep</a:t>
                      </a:r>
                    </a:p>
                  </a:txBody>
                  <a:tcPr/>
                </a:tc>
                <a:tc>
                  <a:txBody>
                    <a:bodyPr/>
                    <a:lstStyle/>
                    <a:p>
                      <a:pPr lvl="0"/>
                      <a:r>
                        <a:rPr lang="en-CA" sz="2400"/>
                        <a:t>44.78571</a:t>
                      </a:r>
                    </a:p>
                  </a:txBody>
                  <a:tcPr/>
                </a:tc>
                <a:tc>
                  <a:txBody>
                    <a:bodyPr/>
                    <a:lstStyle/>
                    <a:p>
                      <a:pPr lvl="0"/>
                      <a:r>
                        <a:rPr lang="en-CA" sz="2400"/>
                        <a:t>32.21429</a:t>
                      </a:r>
                    </a:p>
                  </a:txBody>
                  <a:tcPr/>
                </a:tc>
                <a:extLst>
                  <a:ext uri="{0D108BD9-81ED-4DB2-BD59-A6C34878D82A}">
                    <a16:rowId xmlns:a16="http://schemas.microsoft.com/office/drawing/2014/main" val="437004580"/>
                  </a:ext>
                </a:extLst>
              </a:tr>
            </a:tbl>
          </a:graphicData>
        </a:graphic>
      </p:graphicFrame>
      <p:graphicFrame>
        <p:nvGraphicFramePr>
          <p:cNvPr id="5" name="Table 4">
            <a:extLst>
              <a:ext uri="{FF2B5EF4-FFF2-40B4-BE49-F238E27FC236}">
                <a16:creationId xmlns:a16="http://schemas.microsoft.com/office/drawing/2014/main" id="{D5DAB470-F77D-1B0C-E582-B7056D0F4357}"/>
              </a:ext>
            </a:extLst>
          </p:cNvPr>
          <p:cNvGraphicFramePr>
            <a:graphicFrameLocks noGrp="1"/>
          </p:cNvGraphicFramePr>
          <p:nvPr/>
        </p:nvGraphicFramePr>
        <p:xfrm>
          <a:off x="3427207" y="5263030"/>
          <a:ext cx="4983478" cy="1371600"/>
        </p:xfrm>
        <a:graphic>
          <a:graphicData uri="http://schemas.openxmlformats.org/drawingml/2006/table">
            <a:tbl>
              <a:tblPr firstRow="1" bandRow="1">
                <a:effectLst/>
                <a:tableStyleId>{F5AB1C69-6EDB-4FF4-983F-18BD219EF322}</a:tableStyleId>
              </a:tblPr>
              <a:tblGrid>
                <a:gridCol w="1019290">
                  <a:extLst>
                    <a:ext uri="{9D8B030D-6E8A-4147-A177-3AD203B41FA5}">
                      <a16:colId xmlns:a16="http://schemas.microsoft.com/office/drawing/2014/main" val="4278689934"/>
                    </a:ext>
                  </a:extLst>
                </a:gridCol>
                <a:gridCol w="1721220">
                  <a:extLst>
                    <a:ext uri="{9D8B030D-6E8A-4147-A177-3AD203B41FA5}">
                      <a16:colId xmlns:a16="http://schemas.microsoft.com/office/drawing/2014/main" val="2449518093"/>
                    </a:ext>
                  </a:extLst>
                </a:gridCol>
                <a:gridCol w="2242968">
                  <a:extLst>
                    <a:ext uri="{9D8B030D-6E8A-4147-A177-3AD203B41FA5}">
                      <a16:colId xmlns:a16="http://schemas.microsoft.com/office/drawing/2014/main" val="790798079"/>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1560531806"/>
                  </a:ext>
                </a:extLst>
              </a:tr>
              <a:tr h="370844">
                <a:tc>
                  <a:txBody>
                    <a:bodyPr/>
                    <a:lstStyle/>
                    <a:p>
                      <a:pPr lvl="0"/>
                      <a:r>
                        <a:rPr lang="en-CA" sz="2400"/>
                        <a:t>Postp</a:t>
                      </a:r>
                    </a:p>
                  </a:txBody>
                  <a:tcPr/>
                </a:tc>
                <a:tc>
                  <a:txBody>
                    <a:bodyPr/>
                    <a:lstStyle/>
                    <a:p>
                      <a:pPr lvl="0"/>
                      <a:r>
                        <a:rPr lang="en-CA" sz="2400"/>
                        <a:t>107</a:t>
                      </a:r>
                    </a:p>
                  </a:txBody>
                  <a:tcPr/>
                </a:tc>
                <a:tc>
                  <a:txBody>
                    <a:bodyPr/>
                    <a:lstStyle/>
                    <a:p>
                      <a:pPr lvl="0"/>
                      <a:r>
                        <a:rPr lang="en-CA" sz="2400"/>
                        <a:t>12</a:t>
                      </a:r>
                    </a:p>
                  </a:txBody>
                  <a:tcPr/>
                </a:tc>
                <a:extLst>
                  <a:ext uri="{0D108BD9-81ED-4DB2-BD59-A6C34878D82A}">
                    <a16:rowId xmlns:a16="http://schemas.microsoft.com/office/drawing/2014/main" val="3651678608"/>
                  </a:ext>
                </a:extLst>
              </a:tr>
              <a:tr h="370844">
                <a:tc>
                  <a:txBody>
                    <a:bodyPr/>
                    <a:lstStyle/>
                    <a:p>
                      <a:pPr lvl="0"/>
                      <a:r>
                        <a:rPr lang="en-CA" sz="2400"/>
                        <a:t>Prep</a:t>
                      </a:r>
                    </a:p>
                  </a:txBody>
                  <a:tcPr/>
                </a:tc>
                <a:tc>
                  <a:txBody>
                    <a:bodyPr/>
                    <a:lstStyle/>
                    <a:p>
                      <a:pPr lvl="0"/>
                      <a:r>
                        <a:rPr lang="en-CA" sz="2400"/>
                        <a:t>7</a:t>
                      </a:r>
                    </a:p>
                  </a:txBody>
                  <a:tcPr/>
                </a:tc>
                <a:tc>
                  <a:txBody>
                    <a:bodyPr/>
                    <a:lstStyle/>
                    <a:p>
                      <a:pPr lvl="0"/>
                      <a:r>
                        <a:rPr lang="en-CA" sz="2400"/>
                        <a:t>70</a:t>
                      </a:r>
                    </a:p>
                  </a:txBody>
                  <a:tcPr/>
                </a:tc>
                <a:extLst>
                  <a:ext uri="{0D108BD9-81ED-4DB2-BD59-A6C34878D82A}">
                    <a16:rowId xmlns:a16="http://schemas.microsoft.com/office/drawing/2014/main" val="7284021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AB11-9D8D-B1E6-2BF2-B680C9D04738}"/>
              </a:ext>
            </a:extLst>
          </p:cNvPr>
          <p:cNvSpPr txBox="1">
            <a:spLocks noGrp="1"/>
          </p:cNvSpPr>
          <p:nvPr>
            <p:ph type="title"/>
          </p:nvPr>
        </p:nvSpPr>
        <p:spPr/>
        <p:txBody>
          <a:bodyPr/>
          <a:lstStyle/>
          <a:p>
            <a:pPr lvl="0"/>
            <a:r>
              <a:rPr lang="en-CA"/>
              <a:t>Expected frequency vs. real frequencies</a:t>
            </a:r>
          </a:p>
        </p:txBody>
      </p:sp>
      <p:sp>
        <p:nvSpPr>
          <p:cNvPr id="3" name="Content Placeholder 2">
            <a:extLst>
              <a:ext uri="{FF2B5EF4-FFF2-40B4-BE49-F238E27FC236}">
                <a16:creationId xmlns:a16="http://schemas.microsoft.com/office/drawing/2014/main" id="{38729D62-4B03-2F44-6B88-1FE45D9C4541}"/>
              </a:ext>
            </a:extLst>
          </p:cNvPr>
          <p:cNvSpPr txBox="1">
            <a:spLocks noGrp="1"/>
          </p:cNvSpPr>
          <p:nvPr>
            <p:ph idx="1"/>
          </p:nvPr>
        </p:nvSpPr>
        <p:spPr/>
        <p:txBody>
          <a:bodyPr/>
          <a:lstStyle/>
          <a:p>
            <a:pPr lvl="0"/>
            <a:r>
              <a:rPr lang="en-CA"/>
              <a:t>Its clear that the expected and the observed are different</a:t>
            </a:r>
          </a:p>
          <a:p>
            <a:pPr lvl="0"/>
            <a:r>
              <a:rPr lang="en-CA"/>
              <a:t>But because of errors in sampling there is always some variation, so we are interested in whether the expected frequencies are significantly different </a:t>
            </a:r>
          </a:p>
        </p:txBody>
      </p:sp>
      <p:graphicFrame>
        <p:nvGraphicFramePr>
          <p:cNvPr id="4" name="Table 4">
            <a:extLst>
              <a:ext uri="{FF2B5EF4-FFF2-40B4-BE49-F238E27FC236}">
                <a16:creationId xmlns:a16="http://schemas.microsoft.com/office/drawing/2014/main" id="{FD829E0B-4487-873A-5DD3-498CA0638972}"/>
              </a:ext>
            </a:extLst>
          </p:cNvPr>
          <p:cNvGraphicFramePr>
            <a:graphicFrameLocks noGrp="1"/>
          </p:cNvGraphicFramePr>
          <p:nvPr/>
        </p:nvGraphicFramePr>
        <p:xfrm>
          <a:off x="3427207" y="3801078"/>
          <a:ext cx="4983488" cy="1371600"/>
        </p:xfrm>
        <a:graphic>
          <a:graphicData uri="http://schemas.openxmlformats.org/drawingml/2006/table">
            <a:tbl>
              <a:tblPr firstRow="1" bandRow="1">
                <a:effectLst/>
                <a:tableStyleId>{F5AB1C69-6EDB-4FF4-983F-18BD219EF322}</a:tableStyleId>
              </a:tblPr>
              <a:tblGrid>
                <a:gridCol w="933584">
                  <a:extLst>
                    <a:ext uri="{9D8B030D-6E8A-4147-A177-3AD203B41FA5}">
                      <a16:colId xmlns:a16="http://schemas.microsoft.com/office/drawing/2014/main" val="4006501158"/>
                    </a:ext>
                  </a:extLst>
                </a:gridCol>
                <a:gridCol w="1771073">
                  <a:extLst>
                    <a:ext uri="{9D8B030D-6E8A-4147-A177-3AD203B41FA5}">
                      <a16:colId xmlns:a16="http://schemas.microsoft.com/office/drawing/2014/main" val="1648731413"/>
                    </a:ext>
                  </a:extLst>
                </a:gridCol>
                <a:gridCol w="2278831">
                  <a:extLst>
                    <a:ext uri="{9D8B030D-6E8A-4147-A177-3AD203B41FA5}">
                      <a16:colId xmlns:a16="http://schemas.microsoft.com/office/drawing/2014/main" val="997701543"/>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2896365812"/>
                  </a:ext>
                </a:extLst>
              </a:tr>
              <a:tr h="370844">
                <a:tc>
                  <a:txBody>
                    <a:bodyPr/>
                    <a:lstStyle/>
                    <a:p>
                      <a:pPr lvl="0"/>
                      <a:r>
                        <a:rPr lang="en-CA" sz="2400"/>
                        <a:t>Postp</a:t>
                      </a:r>
                    </a:p>
                  </a:txBody>
                  <a:tcPr/>
                </a:tc>
                <a:tc>
                  <a:txBody>
                    <a:bodyPr/>
                    <a:lstStyle/>
                    <a:p>
                      <a:pPr lvl="0"/>
                      <a:r>
                        <a:rPr lang="en-CA" sz="2400"/>
                        <a:t>69.21429</a:t>
                      </a:r>
                    </a:p>
                  </a:txBody>
                  <a:tcPr/>
                </a:tc>
                <a:tc>
                  <a:txBody>
                    <a:bodyPr/>
                    <a:lstStyle/>
                    <a:p>
                      <a:pPr lvl="0"/>
                      <a:r>
                        <a:rPr lang="en-CA" sz="2400"/>
                        <a:t>49.78571</a:t>
                      </a:r>
                    </a:p>
                  </a:txBody>
                  <a:tcPr/>
                </a:tc>
                <a:extLst>
                  <a:ext uri="{0D108BD9-81ED-4DB2-BD59-A6C34878D82A}">
                    <a16:rowId xmlns:a16="http://schemas.microsoft.com/office/drawing/2014/main" val="4137489473"/>
                  </a:ext>
                </a:extLst>
              </a:tr>
              <a:tr h="370844">
                <a:tc>
                  <a:txBody>
                    <a:bodyPr/>
                    <a:lstStyle/>
                    <a:p>
                      <a:pPr lvl="0"/>
                      <a:r>
                        <a:rPr lang="en-CA" sz="2400"/>
                        <a:t>Prep</a:t>
                      </a:r>
                    </a:p>
                  </a:txBody>
                  <a:tcPr/>
                </a:tc>
                <a:tc>
                  <a:txBody>
                    <a:bodyPr/>
                    <a:lstStyle/>
                    <a:p>
                      <a:pPr lvl="0"/>
                      <a:r>
                        <a:rPr lang="en-CA" sz="2400"/>
                        <a:t>44.78571</a:t>
                      </a:r>
                    </a:p>
                  </a:txBody>
                  <a:tcPr/>
                </a:tc>
                <a:tc>
                  <a:txBody>
                    <a:bodyPr/>
                    <a:lstStyle/>
                    <a:p>
                      <a:pPr lvl="0"/>
                      <a:r>
                        <a:rPr lang="en-CA" sz="2400"/>
                        <a:t>32.21429</a:t>
                      </a:r>
                    </a:p>
                  </a:txBody>
                  <a:tcPr/>
                </a:tc>
                <a:extLst>
                  <a:ext uri="{0D108BD9-81ED-4DB2-BD59-A6C34878D82A}">
                    <a16:rowId xmlns:a16="http://schemas.microsoft.com/office/drawing/2014/main" val="2445961703"/>
                  </a:ext>
                </a:extLst>
              </a:tr>
            </a:tbl>
          </a:graphicData>
        </a:graphic>
      </p:graphicFrame>
      <p:graphicFrame>
        <p:nvGraphicFramePr>
          <p:cNvPr id="5" name="Table 4">
            <a:extLst>
              <a:ext uri="{FF2B5EF4-FFF2-40B4-BE49-F238E27FC236}">
                <a16:creationId xmlns:a16="http://schemas.microsoft.com/office/drawing/2014/main" id="{03933191-5EC9-6223-BC22-CC27C63CB69C}"/>
              </a:ext>
            </a:extLst>
          </p:cNvPr>
          <p:cNvGraphicFramePr>
            <a:graphicFrameLocks noGrp="1"/>
          </p:cNvGraphicFramePr>
          <p:nvPr/>
        </p:nvGraphicFramePr>
        <p:xfrm>
          <a:off x="3427207" y="5428646"/>
          <a:ext cx="4983478" cy="1371600"/>
        </p:xfrm>
        <a:graphic>
          <a:graphicData uri="http://schemas.openxmlformats.org/drawingml/2006/table">
            <a:tbl>
              <a:tblPr firstRow="1" bandRow="1">
                <a:effectLst/>
                <a:tableStyleId>{F5AB1C69-6EDB-4FF4-983F-18BD219EF322}</a:tableStyleId>
              </a:tblPr>
              <a:tblGrid>
                <a:gridCol w="1019290">
                  <a:extLst>
                    <a:ext uri="{9D8B030D-6E8A-4147-A177-3AD203B41FA5}">
                      <a16:colId xmlns:a16="http://schemas.microsoft.com/office/drawing/2014/main" val="539579667"/>
                    </a:ext>
                  </a:extLst>
                </a:gridCol>
                <a:gridCol w="1721220">
                  <a:extLst>
                    <a:ext uri="{9D8B030D-6E8A-4147-A177-3AD203B41FA5}">
                      <a16:colId xmlns:a16="http://schemas.microsoft.com/office/drawing/2014/main" val="3957578881"/>
                    </a:ext>
                  </a:extLst>
                </a:gridCol>
                <a:gridCol w="2242968">
                  <a:extLst>
                    <a:ext uri="{9D8B030D-6E8A-4147-A177-3AD203B41FA5}">
                      <a16:colId xmlns:a16="http://schemas.microsoft.com/office/drawing/2014/main" val="3356360260"/>
                    </a:ext>
                  </a:extLst>
                </a:gridCol>
              </a:tblGrid>
              <a:tr h="370844">
                <a:tc>
                  <a:txBody>
                    <a:bodyPr/>
                    <a:lstStyle/>
                    <a:p>
                      <a:pPr lvl="0"/>
                      <a:endParaRPr lang="en-CA" sz="2400"/>
                    </a:p>
                  </a:txBody>
                  <a:tcPr/>
                </a:tc>
                <a:tc>
                  <a:txBody>
                    <a:bodyPr/>
                    <a:lstStyle/>
                    <a:p>
                      <a:pPr lvl="0"/>
                      <a:r>
                        <a:rPr lang="en-CA" sz="2400"/>
                        <a:t>OV</a:t>
                      </a:r>
                    </a:p>
                  </a:txBody>
                  <a:tcPr/>
                </a:tc>
                <a:tc>
                  <a:txBody>
                    <a:bodyPr/>
                    <a:lstStyle/>
                    <a:p>
                      <a:pPr lvl="0"/>
                      <a:r>
                        <a:rPr lang="en-CA" sz="2400"/>
                        <a:t>VO</a:t>
                      </a:r>
                    </a:p>
                  </a:txBody>
                  <a:tcPr/>
                </a:tc>
                <a:extLst>
                  <a:ext uri="{0D108BD9-81ED-4DB2-BD59-A6C34878D82A}">
                    <a16:rowId xmlns:a16="http://schemas.microsoft.com/office/drawing/2014/main" val="3301211667"/>
                  </a:ext>
                </a:extLst>
              </a:tr>
              <a:tr h="370844">
                <a:tc>
                  <a:txBody>
                    <a:bodyPr/>
                    <a:lstStyle/>
                    <a:p>
                      <a:pPr lvl="0"/>
                      <a:r>
                        <a:rPr lang="en-CA" sz="2400"/>
                        <a:t>Postp</a:t>
                      </a:r>
                    </a:p>
                  </a:txBody>
                  <a:tcPr/>
                </a:tc>
                <a:tc>
                  <a:txBody>
                    <a:bodyPr/>
                    <a:lstStyle/>
                    <a:p>
                      <a:pPr lvl="0"/>
                      <a:r>
                        <a:rPr lang="en-CA" sz="2400"/>
                        <a:t>107</a:t>
                      </a:r>
                    </a:p>
                  </a:txBody>
                  <a:tcPr/>
                </a:tc>
                <a:tc>
                  <a:txBody>
                    <a:bodyPr/>
                    <a:lstStyle/>
                    <a:p>
                      <a:pPr lvl="0"/>
                      <a:r>
                        <a:rPr lang="en-CA" sz="2400"/>
                        <a:t>12</a:t>
                      </a:r>
                    </a:p>
                  </a:txBody>
                  <a:tcPr/>
                </a:tc>
                <a:extLst>
                  <a:ext uri="{0D108BD9-81ED-4DB2-BD59-A6C34878D82A}">
                    <a16:rowId xmlns:a16="http://schemas.microsoft.com/office/drawing/2014/main" val="112999818"/>
                  </a:ext>
                </a:extLst>
              </a:tr>
              <a:tr h="370844">
                <a:tc>
                  <a:txBody>
                    <a:bodyPr/>
                    <a:lstStyle/>
                    <a:p>
                      <a:pPr lvl="0"/>
                      <a:r>
                        <a:rPr lang="en-CA" sz="2400"/>
                        <a:t>Prep</a:t>
                      </a:r>
                    </a:p>
                  </a:txBody>
                  <a:tcPr/>
                </a:tc>
                <a:tc>
                  <a:txBody>
                    <a:bodyPr/>
                    <a:lstStyle/>
                    <a:p>
                      <a:pPr lvl="0"/>
                      <a:r>
                        <a:rPr lang="en-CA" sz="2400"/>
                        <a:t>7</a:t>
                      </a:r>
                    </a:p>
                  </a:txBody>
                  <a:tcPr/>
                </a:tc>
                <a:tc>
                  <a:txBody>
                    <a:bodyPr/>
                    <a:lstStyle/>
                    <a:p>
                      <a:pPr lvl="0"/>
                      <a:r>
                        <a:rPr lang="en-CA" sz="2400"/>
                        <a:t>70</a:t>
                      </a:r>
                    </a:p>
                  </a:txBody>
                  <a:tcPr/>
                </a:tc>
                <a:extLst>
                  <a:ext uri="{0D108BD9-81ED-4DB2-BD59-A6C34878D82A}">
                    <a16:rowId xmlns:a16="http://schemas.microsoft.com/office/drawing/2014/main" val="162638018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AF57-7486-55FD-5B86-4092F4380932}"/>
              </a:ext>
            </a:extLst>
          </p:cNvPr>
          <p:cNvSpPr txBox="1">
            <a:spLocks noGrp="1"/>
          </p:cNvSpPr>
          <p:nvPr>
            <p:ph type="title"/>
          </p:nvPr>
        </p:nvSpPr>
        <p:spPr/>
        <p:txBody>
          <a:bodyPr/>
          <a:lstStyle/>
          <a:p>
            <a:pPr lvl="0"/>
            <a:r>
              <a:rPr lang="en-CA"/>
              <a:t>Chi-squared test</a:t>
            </a:r>
          </a:p>
        </p:txBody>
      </p:sp>
      <p:sp>
        <p:nvSpPr>
          <p:cNvPr id="3" name="Content Placeholder 2">
            <a:extLst>
              <a:ext uri="{FF2B5EF4-FFF2-40B4-BE49-F238E27FC236}">
                <a16:creationId xmlns:a16="http://schemas.microsoft.com/office/drawing/2014/main" id="{30B15591-29EB-797A-DC44-29EF8E21BCBA}"/>
              </a:ext>
            </a:extLst>
          </p:cNvPr>
          <p:cNvSpPr txBox="1">
            <a:spLocks noGrp="1"/>
          </p:cNvSpPr>
          <p:nvPr>
            <p:ph idx="1"/>
          </p:nvPr>
        </p:nvSpPr>
        <p:spPr>
          <a:xfrm>
            <a:off x="838203" y="1825627"/>
            <a:ext cx="5078504" cy="1603372"/>
          </a:xfrm>
        </p:spPr>
        <p:txBody>
          <a:bodyPr/>
          <a:lstStyle/>
          <a:p>
            <a:pPr lvl="0"/>
            <a:r>
              <a:rPr lang="en-CA"/>
              <a:t>The classical way of doing this is Karl Pearson’s chi-squared test.</a:t>
            </a:r>
          </a:p>
          <a:p>
            <a:pPr lvl="0"/>
            <a:endParaRPr lang="en-CA"/>
          </a:p>
          <a:p>
            <a:pPr lvl="0"/>
            <a:endParaRPr lang="en-CA"/>
          </a:p>
        </p:txBody>
      </p:sp>
      <p:pic>
        <p:nvPicPr>
          <p:cNvPr id="4" name="Picture 6" descr="A person in a suit&#10;&#10;Description automatically generated with medium confidence">
            <a:extLst>
              <a:ext uri="{FF2B5EF4-FFF2-40B4-BE49-F238E27FC236}">
                <a16:creationId xmlns:a16="http://schemas.microsoft.com/office/drawing/2014/main" id="{6F4198DC-5AB1-5667-F4E9-AFCD3004DA73}"/>
              </a:ext>
            </a:extLst>
          </p:cNvPr>
          <p:cNvPicPr>
            <a:picLocks noChangeAspect="1"/>
          </p:cNvPicPr>
          <p:nvPr/>
        </p:nvPicPr>
        <p:blipFill>
          <a:blip r:embed="rId2"/>
          <a:stretch>
            <a:fillRect/>
          </a:stretch>
        </p:blipFill>
        <p:spPr>
          <a:xfrm>
            <a:off x="7342183" y="244794"/>
            <a:ext cx="4255901" cy="5184455"/>
          </a:xfrm>
          <a:prstGeom prst="rect">
            <a:avLst/>
          </a:prstGeom>
          <a:noFill/>
          <a:ln cap="flat">
            <a:noFill/>
          </a:ln>
        </p:spPr>
      </p:pic>
      <mc:AlternateContent xmlns:mc="http://schemas.openxmlformats.org/markup-compatibility/2006">
        <mc:Choice xmlns:a14="http://schemas.microsoft.com/office/drawing/2010/main" Requires="a14">
          <p:sp>
            <p:nvSpPr>
              <p:cNvPr id="5" name="TextBox 9">
                <a:extLst>
                  <a:ext uri="{FF2B5EF4-FFF2-40B4-BE49-F238E27FC236}">
                    <a16:creationId xmlns:a16="http://schemas.microsoft.com/office/drawing/2014/main" id="{592EC402-E073-9790-5682-68E2A1E32737}"/>
                  </a:ext>
                </a:extLst>
              </p:cNvPr>
              <p:cNvSpPr txBox="1"/>
              <p:nvPr/>
            </p:nvSpPr>
            <p:spPr>
              <a:xfrm>
                <a:off x="1346197" y="4110356"/>
                <a:ext cx="6096003" cy="10881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sSup>
                        <m:sSupPr>
                          <m:ctrlPr>
                            <a:rPr lang="es-BO">
                              <a:solidFill>
                                <a:srgbClr val="836967"/>
                              </a:solidFill>
                              <a:latin typeface="Cambria Math" panose="02040503050406030204" pitchFamily="18" charset="0"/>
                            </a:rPr>
                          </m:ctrlPr>
                        </m:sSupPr>
                        <m:e>
                          <m:r>
                            <a:rPr lang="es-BO" i="1">
                              <a:latin typeface="Cambria Math" panose="02040503050406030204" pitchFamily="18" charset="0"/>
                            </a:rPr>
                            <m:t>𝜒</m:t>
                          </m:r>
                        </m:e>
                        <m:sup>
                          <m:r>
                            <a:rPr lang="es-BO" i="0">
                              <a:latin typeface="Cambria Math" panose="02040503050406030204" pitchFamily="18" charset="0"/>
                            </a:rPr>
                            <m:t>2</m:t>
                          </m:r>
                        </m:sup>
                      </m:sSup>
                      <m:r>
                        <a:rPr lang="es-BO" i="0">
                          <a:latin typeface="Cambria Math" panose="02040503050406030204" pitchFamily="18" charset="0"/>
                        </a:rPr>
                        <m:t>=</m:t>
                      </m:r>
                      <m:nary>
                        <m:naryPr>
                          <m:chr m:val="∑"/>
                          <m:grow m:val="on"/>
                          <m:subHide m:val="on"/>
                          <m:supHide m:val="on"/>
                          <m:ctrlPr>
                            <a:rPr lang="es-BO" i="1">
                              <a:latin typeface="Cambria Math" panose="02040503050406030204" pitchFamily="18" charset="0"/>
                            </a:rPr>
                          </m:ctrlPr>
                        </m:naryPr>
                        <m:sub/>
                        <m:sup/>
                        <m:e>
                          <m:f>
                            <m:fPr>
                              <m:ctrlPr>
                                <a:rPr lang="es-BO" i="1">
                                  <a:solidFill>
                                    <a:srgbClr val="836967"/>
                                  </a:solidFill>
                                  <a:latin typeface="Cambria Math" panose="02040503050406030204" pitchFamily="18" charset="0"/>
                                </a:rPr>
                              </m:ctrlPr>
                            </m:fPr>
                            <m:num>
                              <m:sSup>
                                <m:sSupPr>
                                  <m:ctrlPr>
                                    <a:rPr lang="es-BO" i="1">
                                      <a:solidFill>
                                        <a:srgbClr val="836967"/>
                                      </a:solidFill>
                                      <a:latin typeface="Cambria Math" panose="02040503050406030204" pitchFamily="18" charset="0"/>
                                    </a:rPr>
                                  </m:ctrlPr>
                                </m:sSupPr>
                                <m:e>
                                  <m:d>
                                    <m:dPr>
                                      <m:ctrlPr>
                                        <a:rPr lang="es-BO" i="1">
                                          <a:solidFill>
                                            <a:srgbClr val="836967"/>
                                          </a:solidFill>
                                          <a:latin typeface="Cambria Math" panose="02040503050406030204" pitchFamily="18" charset="0"/>
                                        </a:rPr>
                                      </m:ctrlPr>
                                    </m:dPr>
                                    <m:e>
                                      <m:r>
                                        <a:rPr lang="es-BO" i="1">
                                          <a:latin typeface="Cambria Math" panose="02040503050406030204" pitchFamily="18" charset="0"/>
                                        </a:rPr>
                                        <m:t>𝑂𝑏𝑠𝑒𝑟𝑣𝑒𝑑</m:t>
                                      </m:r>
                                      <m:r>
                                        <a:rPr lang="es-BO" i="0">
                                          <a:latin typeface="Cambria Math" panose="02040503050406030204" pitchFamily="18" charset="0"/>
                                        </a:rPr>
                                        <m:t>−</m:t>
                                      </m:r>
                                      <m:r>
                                        <a:rPr lang="es-BO" i="1">
                                          <a:latin typeface="Cambria Math" panose="02040503050406030204" pitchFamily="18" charset="0"/>
                                        </a:rPr>
                                        <m:t>𝐸𝑥𝑝𝑒𝑐𝑡𝑒𝑑</m:t>
                                      </m:r>
                                    </m:e>
                                  </m:d>
                                </m:e>
                                <m:sup>
                                  <m:r>
                                    <a:rPr lang="es-BO" i="0">
                                      <a:latin typeface="Cambria Math" panose="02040503050406030204" pitchFamily="18" charset="0"/>
                                    </a:rPr>
                                    <m:t>2</m:t>
                                  </m:r>
                                </m:sup>
                              </m:sSup>
                            </m:num>
                            <m:den>
                              <m:r>
                                <a:rPr lang="es-BO" i="1">
                                  <a:latin typeface="Cambria Math" panose="02040503050406030204" pitchFamily="18" charset="0"/>
                                </a:rPr>
                                <m:t>𝐸𝑥𝑝𝑒𝑐𝑡𝑒𝑑</m:t>
                              </m:r>
                            </m:den>
                          </m:f>
                        </m:e>
                      </m:nary>
                    </m:oMath>
                  </m:oMathPara>
                </a14:m>
                <a:endParaRPr lang="en-CA" sz="2000" b="0" i="0" u="none" strike="noStrike" kern="1200" cap="none" spc="0" baseline="0">
                  <a:solidFill>
                    <a:srgbClr val="000000"/>
                  </a:solidFill>
                  <a:uFillTx/>
                  <a:latin typeface="Calibri"/>
                </a:endParaRPr>
              </a:p>
            </p:txBody>
          </p:sp>
        </mc:Choice>
        <mc:Fallback>
          <p:sp>
            <p:nvSpPr>
              <p:cNvPr id="5" name="TextBox 9">
                <a:extLst>
                  <a:ext uri="{FF2B5EF4-FFF2-40B4-BE49-F238E27FC236}">
                    <a16:creationId xmlns:a16="http://schemas.microsoft.com/office/drawing/2014/main" id="{592EC402-E073-9790-5682-68E2A1E32737}"/>
                  </a:ext>
                </a:extLst>
              </p:cNvPr>
              <p:cNvSpPr txBox="1">
                <a:spLocks noRot="1" noChangeAspect="1" noMove="1" noResize="1" noEditPoints="1" noAdjustHandles="1" noChangeArrowheads="1" noChangeShapeType="1" noTextEdit="1"/>
              </p:cNvSpPr>
              <p:nvPr/>
            </p:nvSpPr>
            <p:spPr>
              <a:xfrm>
                <a:off x="1346197" y="4110356"/>
                <a:ext cx="6096003" cy="1088117"/>
              </a:xfrm>
              <a:prstGeom prst="rect">
                <a:avLst/>
              </a:prstGeom>
              <a:blipFill>
                <a:blip r:embed="rId3"/>
                <a:stretch>
                  <a:fillRect/>
                </a:stretch>
              </a:blipFill>
              <a:ln cap="flat">
                <a:noFill/>
              </a:ln>
            </p:spPr>
            <p:txBody>
              <a:bodyPr/>
              <a:lstStyle/>
              <a:p>
                <a:r>
                  <a:rPr lang="es-BO">
                    <a:noFill/>
                  </a:rPr>
                  <a:t> </a:t>
                </a:r>
              </a:p>
            </p:txBody>
          </p:sp>
        </mc:Fallback>
      </mc:AlternateContent>
      <p:sp>
        <p:nvSpPr>
          <p:cNvPr id="6" name="TextBox 4">
            <a:extLst>
              <a:ext uri="{FF2B5EF4-FFF2-40B4-BE49-F238E27FC236}">
                <a16:creationId xmlns:a16="http://schemas.microsoft.com/office/drawing/2014/main" id="{6D0F1901-7C5A-1B56-90A3-AB667D0AA9EC}"/>
              </a:ext>
            </a:extLst>
          </p:cNvPr>
          <p:cNvSpPr txBox="1"/>
          <p:nvPr/>
        </p:nvSpPr>
        <p:spPr>
          <a:xfrm>
            <a:off x="7442201" y="5641235"/>
            <a:ext cx="3911602"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BO" sz="1800" b="0" i="0" u="none" strike="noStrike" kern="1200" cap="none" spc="0" baseline="0">
                <a:solidFill>
                  <a:srgbClr val="000000"/>
                </a:solidFill>
                <a:uFillTx/>
                <a:latin typeface="Calibri"/>
              </a:rPr>
              <a:t>https://upload.wikimedia.org/wikipedia/commons/2/21/Karl_Pearson_2.jpg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702E99E1-8BE1-20DF-5F09-CFFB038C6780}"/>
              </a:ext>
            </a:extLst>
          </p:cNvPr>
          <p:cNvSpPr txBox="1"/>
          <p:nvPr/>
        </p:nvSpPr>
        <p:spPr>
          <a:xfrm>
            <a:off x="1748113" y="264289"/>
            <a:ext cx="5707044"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 &lt;- cbind(c((114*119)/196, (114*77)/196),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           c(82*119/196,(82*77)/196))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rownames(E) &lt;- c("Postp", "Prep")</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colnames(E) &lt;- c("OV", "VO")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a:t>
            </a:r>
          </a:p>
        </p:txBody>
      </p:sp>
      <p:sp>
        <p:nvSpPr>
          <p:cNvPr id="3" name="TextBox 6">
            <a:extLst>
              <a:ext uri="{FF2B5EF4-FFF2-40B4-BE49-F238E27FC236}">
                <a16:creationId xmlns:a16="http://schemas.microsoft.com/office/drawing/2014/main" id="{C50636FC-5400-24DE-D860-B70A7A7681D1}"/>
              </a:ext>
            </a:extLst>
          </p:cNvPr>
          <p:cNvSpPr txBox="1"/>
          <p:nvPr/>
        </p:nvSpPr>
        <p:spPr>
          <a:xfrm>
            <a:off x="1631573" y="2690338"/>
            <a:ext cx="9950820"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E.df &lt;- melt(E)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colnames(E.df)&lt;-c("Adposition", "Verb.Object", "Expected.Frequency")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E.df$Observed.Frequency &lt;- wordorder.df$Frequency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E.df</a:t>
            </a:r>
          </a:p>
        </p:txBody>
      </p:sp>
      <p:sp>
        <p:nvSpPr>
          <p:cNvPr id="4" name="TextBox 8">
            <a:extLst>
              <a:ext uri="{FF2B5EF4-FFF2-40B4-BE49-F238E27FC236}">
                <a16:creationId xmlns:a16="http://schemas.microsoft.com/office/drawing/2014/main" id="{40AA811E-DAEC-1051-7A5F-6B2B4E0B791A}"/>
              </a:ext>
            </a:extLst>
          </p:cNvPr>
          <p:cNvSpPr txBox="1"/>
          <p:nvPr/>
        </p:nvSpPr>
        <p:spPr>
          <a:xfrm>
            <a:off x="1622246" y="4377726"/>
            <a:ext cx="10183910"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E.df$oe &lt;- ((E.df$Observed.Frequency - E.df$Expected.Frequency)^2) / E.df$Expected.Frequency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E.df</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4472C4"/>
                </a:solidFill>
                <a:uFillTx/>
                <a:latin typeface="Calibri"/>
              </a:rPr>
              <a:t>sum(E.df$oe)</a:t>
            </a:r>
          </a:p>
        </p:txBody>
      </p:sp>
      <mc:AlternateContent xmlns:mc="http://schemas.openxmlformats.org/markup-compatibility/2006">
        <mc:Choice xmlns:a14="http://schemas.microsoft.com/office/drawing/2010/main" Requires="a14">
          <p:sp>
            <p:nvSpPr>
              <p:cNvPr id="5" name="TextBox 10">
                <a:extLst>
                  <a:ext uri="{FF2B5EF4-FFF2-40B4-BE49-F238E27FC236}">
                    <a16:creationId xmlns:a16="http://schemas.microsoft.com/office/drawing/2014/main" id="{4E823AE2-93CC-590A-FCE5-EE3409CBB0D5}"/>
                  </a:ext>
                </a:extLst>
              </p:cNvPr>
              <p:cNvSpPr txBox="1"/>
              <p:nvPr/>
            </p:nvSpPr>
            <p:spPr>
              <a:xfrm>
                <a:off x="7548463" y="537118"/>
                <a:ext cx="5062127" cy="6183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i="1">
                          <a:latin typeface="Cambria Math" panose="02040503050406030204" pitchFamily="18" charset="0"/>
                        </a:rPr>
                        <m:t>𝐸𝑥𝑝𝑒𝑐𝑡𝑒𝑑</m:t>
                      </m:r>
                      <m:r>
                        <a:rPr lang="es-BO" i="0">
                          <a:latin typeface="Cambria Math" panose="02040503050406030204" pitchFamily="18" charset="0"/>
                        </a:rPr>
                        <m:t>=</m:t>
                      </m:r>
                      <m:f>
                        <m:fPr>
                          <m:ctrlPr>
                            <a:rPr lang="es-BO" i="1">
                              <a:solidFill>
                                <a:srgbClr val="836967"/>
                              </a:solidFill>
                              <a:latin typeface="Cambria Math" panose="02040503050406030204" pitchFamily="18" charset="0"/>
                            </a:rPr>
                          </m:ctrlPr>
                        </m:fPr>
                        <m:num>
                          <m:r>
                            <a:rPr lang="es-BO" i="1">
                              <a:latin typeface="Cambria Math" panose="02040503050406030204" pitchFamily="18" charset="0"/>
                            </a:rPr>
                            <m:t>𝑅𝑜𝑤𝑡𝑜𝑡𝑎𝑙</m:t>
                          </m:r>
                          <m:r>
                            <a:rPr lang="es-BO" i="0">
                              <a:latin typeface="Cambria Math" panose="02040503050406030204" pitchFamily="18" charset="0"/>
                            </a:rPr>
                            <m:t>∗</m:t>
                          </m:r>
                          <m:r>
                            <a:rPr lang="es-BO" i="1">
                              <a:latin typeface="Cambria Math" panose="02040503050406030204" pitchFamily="18" charset="0"/>
                            </a:rPr>
                            <m:t>𝐶𝑜𝑙𝑢𝑚𝑛𝑡𝑜𝑡𝑎𝑙</m:t>
                          </m:r>
                        </m:num>
                        <m:den>
                          <m:r>
                            <a:rPr lang="es-BO" i="1">
                              <a:latin typeface="Cambria Math" panose="02040503050406030204" pitchFamily="18" charset="0"/>
                            </a:rPr>
                            <m:t>𝐺𝑟𝑎𝑛𝑑𝑡𝑜𝑡𝑎𝑙</m:t>
                          </m:r>
                        </m:den>
                      </m:f>
                    </m:oMath>
                  </m:oMathPara>
                </a14:m>
                <a:endParaRPr lang="en-CA" sz="1800" b="0" i="0" u="none" strike="noStrike" kern="1200" cap="none" spc="0" baseline="0">
                  <a:solidFill>
                    <a:srgbClr val="000000"/>
                  </a:solidFill>
                  <a:uFillTx/>
                  <a:latin typeface="Calibri"/>
                </a:endParaRPr>
              </a:p>
            </p:txBody>
          </p:sp>
        </mc:Choice>
        <mc:Fallback>
          <p:sp>
            <p:nvSpPr>
              <p:cNvPr id="5" name="TextBox 10">
                <a:extLst>
                  <a:ext uri="{FF2B5EF4-FFF2-40B4-BE49-F238E27FC236}">
                    <a16:creationId xmlns:a16="http://schemas.microsoft.com/office/drawing/2014/main" id="{4E823AE2-93CC-590A-FCE5-EE3409CBB0D5}"/>
                  </a:ext>
                </a:extLst>
              </p:cNvPr>
              <p:cNvSpPr txBox="1">
                <a:spLocks noRot="1" noChangeAspect="1" noMove="1" noResize="1" noEditPoints="1" noAdjustHandles="1" noChangeArrowheads="1" noChangeShapeType="1" noTextEdit="1"/>
              </p:cNvSpPr>
              <p:nvPr/>
            </p:nvSpPr>
            <p:spPr>
              <a:xfrm>
                <a:off x="7548463" y="537118"/>
                <a:ext cx="5062127" cy="618308"/>
              </a:xfrm>
              <a:prstGeom prst="rect">
                <a:avLst/>
              </a:prstGeom>
              <a:blipFill>
                <a:blip r:embed="rId2"/>
                <a:stretch>
                  <a:fillRect/>
                </a:stretch>
              </a:blipFill>
              <a:ln cap="flat">
                <a:noFill/>
              </a:ln>
            </p:spPr>
            <p:txBody>
              <a:bodyPr/>
              <a:lstStyle/>
              <a:p>
                <a:r>
                  <a:rPr lang="es-BO">
                    <a:noFill/>
                  </a:rPr>
                  <a:t> </a:t>
                </a:r>
              </a:p>
            </p:txBody>
          </p:sp>
        </mc:Fallback>
      </mc:AlternateContent>
      <p:sp>
        <p:nvSpPr>
          <p:cNvPr id="6" name="Right Brace 11">
            <a:extLst>
              <a:ext uri="{FF2B5EF4-FFF2-40B4-BE49-F238E27FC236}">
                <a16:creationId xmlns:a16="http://schemas.microsoft.com/office/drawing/2014/main" id="{A4171ECA-F091-3472-CCC8-19ED6983078A}"/>
              </a:ext>
            </a:extLst>
          </p:cNvPr>
          <p:cNvSpPr/>
          <p:nvPr/>
        </p:nvSpPr>
        <p:spPr>
          <a:xfrm>
            <a:off x="6096003" y="177283"/>
            <a:ext cx="1163217" cy="1362273"/>
          </a:xfrm>
          <a:custGeom>
            <a:avLst>
              <a:gd name="f12" fmla="val 8333"/>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3"/>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6345"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CA" sz="1800" b="0" i="0" u="none" strike="noStrike" kern="1200" cap="none" spc="0" baseline="0">
              <a:solidFill>
                <a:srgbClr val="000000"/>
              </a:solidFill>
              <a:uFillTx/>
              <a:latin typeface="Calibri"/>
            </a:endParaRPr>
          </a:p>
        </p:txBody>
      </p:sp>
      <p:sp>
        <p:nvSpPr>
          <p:cNvPr id="7" name="Right Brace 12">
            <a:extLst>
              <a:ext uri="{FF2B5EF4-FFF2-40B4-BE49-F238E27FC236}">
                <a16:creationId xmlns:a16="http://schemas.microsoft.com/office/drawing/2014/main" id="{E3090027-D4F3-10FE-1E0B-A7991E3E9BA3}"/>
              </a:ext>
            </a:extLst>
          </p:cNvPr>
          <p:cNvSpPr/>
          <p:nvPr/>
        </p:nvSpPr>
        <p:spPr>
          <a:xfrm>
            <a:off x="8173620" y="2488274"/>
            <a:ext cx="923726" cy="1402387"/>
          </a:xfrm>
          <a:custGeom>
            <a:avLst>
              <a:gd name="f12" fmla="val 8333"/>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3"/>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6345"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CA" sz="1800" b="0" i="0" u="none" strike="noStrike" kern="1200" cap="none" spc="0" baseline="0">
              <a:solidFill>
                <a:srgbClr val="000000"/>
              </a:solidFill>
              <a:uFillTx/>
              <a:latin typeface="Calibri"/>
            </a:endParaRPr>
          </a:p>
        </p:txBody>
      </p:sp>
      <p:sp>
        <p:nvSpPr>
          <p:cNvPr id="8" name="TextBox 13">
            <a:extLst>
              <a:ext uri="{FF2B5EF4-FFF2-40B4-BE49-F238E27FC236}">
                <a16:creationId xmlns:a16="http://schemas.microsoft.com/office/drawing/2014/main" id="{9F063CD5-6414-486B-5BC6-3CBB6745EECE}"/>
              </a:ext>
            </a:extLst>
          </p:cNvPr>
          <p:cNvSpPr txBox="1"/>
          <p:nvPr/>
        </p:nvSpPr>
        <p:spPr>
          <a:xfrm>
            <a:off x="9181152" y="2727801"/>
            <a:ext cx="2758543"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Putting expected and observed data in the same data set</a:t>
            </a:r>
          </a:p>
        </p:txBody>
      </p:sp>
      <mc:AlternateContent xmlns:mc="http://schemas.openxmlformats.org/markup-compatibility/2006">
        <mc:Choice xmlns:a14="http://schemas.microsoft.com/office/drawing/2010/main" Requires="a14">
          <p:sp>
            <p:nvSpPr>
              <p:cNvPr id="9" name="TextBox 16">
                <a:extLst>
                  <a:ext uri="{FF2B5EF4-FFF2-40B4-BE49-F238E27FC236}">
                    <a16:creationId xmlns:a16="http://schemas.microsoft.com/office/drawing/2014/main" id="{6177487A-F350-BA43-1C3F-4AFDCDEA2BE2}"/>
                  </a:ext>
                </a:extLst>
              </p:cNvPr>
              <p:cNvSpPr txBox="1"/>
              <p:nvPr/>
            </p:nvSpPr>
            <p:spPr>
              <a:xfrm>
                <a:off x="3177896" y="4931304"/>
                <a:ext cx="5101282" cy="98853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sSup>
                        <m:sSupPr>
                          <m:ctrlPr>
                            <a:rPr lang="es-BO">
                              <a:solidFill>
                                <a:srgbClr val="836967"/>
                              </a:solidFill>
                              <a:latin typeface="Cambria Math" panose="02040503050406030204" pitchFamily="18" charset="0"/>
                            </a:rPr>
                          </m:ctrlPr>
                        </m:sSupPr>
                        <m:e>
                          <m:r>
                            <a:rPr lang="es-BO" i="1">
                              <a:latin typeface="Cambria Math" panose="02040503050406030204" pitchFamily="18" charset="0"/>
                            </a:rPr>
                            <m:t>𝜒</m:t>
                          </m:r>
                        </m:e>
                        <m:sup>
                          <m:r>
                            <a:rPr lang="es-BO" i="0">
                              <a:latin typeface="Cambria Math" panose="02040503050406030204" pitchFamily="18" charset="0"/>
                            </a:rPr>
                            <m:t>2</m:t>
                          </m:r>
                        </m:sup>
                      </m:sSup>
                      <m:r>
                        <a:rPr lang="es-BO" i="0">
                          <a:latin typeface="Cambria Math" panose="02040503050406030204" pitchFamily="18" charset="0"/>
                        </a:rPr>
                        <m:t>=</m:t>
                      </m:r>
                      <m:nary>
                        <m:naryPr>
                          <m:chr m:val="∑"/>
                          <m:grow m:val="on"/>
                          <m:subHide m:val="on"/>
                          <m:supHide m:val="on"/>
                          <m:ctrlPr>
                            <a:rPr lang="es-BO" i="1">
                              <a:latin typeface="Cambria Math" panose="02040503050406030204" pitchFamily="18" charset="0"/>
                            </a:rPr>
                          </m:ctrlPr>
                        </m:naryPr>
                        <m:sub/>
                        <m:sup/>
                        <m:e>
                          <m:f>
                            <m:fPr>
                              <m:ctrlPr>
                                <a:rPr lang="es-BO" i="1">
                                  <a:solidFill>
                                    <a:srgbClr val="836967"/>
                                  </a:solidFill>
                                  <a:latin typeface="Cambria Math" panose="02040503050406030204" pitchFamily="18" charset="0"/>
                                </a:rPr>
                              </m:ctrlPr>
                            </m:fPr>
                            <m:num>
                              <m:sSup>
                                <m:sSupPr>
                                  <m:ctrlPr>
                                    <a:rPr lang="es-BO" i="1">
                                      <a:solidFill>
                                        <a:srgbClr val="836967"/>
                                      </a:solidFill>
                                      <a:latin typeface="Cambria Math" panose="02040503050406030204" pitchFamily="18" charset="0"/>
                                    </a:rPr>
                                  </m:ctrlPr>
                                </m:sSupPr>
                                <m:e>
                                  <m:d>
                                    <m:dPr>
                                      <m:ctrlPr>
                                        <a:rPr lang="es-BO" i="1">
                                          <a:solidFill>
                                            <a:srgbClr val="836967"/>
                                          </a:solidFill>
                                          <a:latin typeface="Cambria Math" panose="02040503050406030204" pitchFamily="18" charset="0"/>
                                        </a:rPr>
                                      </m:ctrlPr>
                                    </m:dPr>
                                    <m:e>
                                      <m:r>
                                        <a:rPr lang="es-BO" i="1">
                                          <a:latin typeface="Cambria Math" panose="02040503050406030204" pitchFamily="18" charset="0"/>
                                        </a:rPr>
                                        <m:t>𝑂𝑏𝑠𝑒𝑟𝑣𝑒𝑑</m:t>
                                      </m:r>
                                      <m:r>
                                        <a:rPr lang="es-BO" i="0">
                                          <a:latin typeface="Cambria Math" panose="02040503050406030204" pitchFamily="18" charset="0"/>
                                        </a:rPr>
                                        <m:t>−</m:t>
                                      </m:r>
                                      <m:r>
                                        <a:rPr lang="es-BO" i="1">
                                          <a:latin typeface="Cambria Math" panose="02040503050406030204" pitchFamily="18" charset="0"/>
                                        </a:rPr>
                                        <m:t>𝐸𝑥𝑝𝑒𝑐𝑡𝑒𝑑</m:t>
                                      </m:r>
                                    </m:e>
                                  </m:d>
                                </m:e>
                                <m:sup>
                                  <m:r>
                                    <a:rPr lang="es-BO" i="0">
                                      <a:latin typeface="Cambria Math" panose="02040503050406030204" pitchFamily="18" charset="0"/>
                                    </a:rPr>
                                    <m:t>2</m:t>
                                  </m:r>
                                </m:sup>
                              </m:sSup>
                            </m:num>
                            <m:den>
                              <m:r>
                                <a:rPr lang="es-BO" i="1">
                                  <a:latin typeface="Cambria Math" panose="02040503050406030204" pitchFamily="18" charset="0"/>
                                </a:rPr>
                                <m:t>𝐸𝑥𝑝𝑒𝑐𝑡𝑒𝑑</m:t>
                              </m:r>
                            </m:den>
                          </m:f>
                        </m:e>
                      </m:nary>
                    </m:oMath>
                  </m:oMathPara>
                </a14:m>
                <a:endParaRPr lang="en-CA" sz="1800" b="0" i="0" u="none" strike="noStrike" kern="1200" cap="none" spc="0" baseline="0">
                  <a:solidFill>
                    <a:srgbClr val="000000"/>
                  </a:solidFill>
                  <a:uFillTx/>
                  <a:latin typeface="Calibri"/>
                </a:endParaRPr>
              </a:p>
            </p:txBody>
          </p:sp>
        </mc:Choice>
        <mc:Fallback>
          <p:sp>
            <p:nvSpPr>
              <p:cNvPr id="9" name="TextBox 16">
                <a:extLst>
                  <a:ext uri="{FF2B5EF4-FFF2-40B4-BE49-F238E27FC236}">
                    <a16:creationId xmlns:a16="http://schemas.microsoft.com/office/drawing/2014/main" id="{6177487A-F350-BA43-1C3F-4AFDCDEA2BE2}"/>
                  </a:ext>
                </a:extLst>
              </p:cNvPr>
              <p:cNvSpPr txBox="1">
                <a:spLocks noRot="1" noChangeAspect="1" noMove="1" noResize="1" noEditPoints="1" noAdjustHandles="1" noChangeArrowheads="1" noChangeShapeType="1" noTextEdit="1"/>
              </p:cNvSpPr>
              <p:nvPr/>
            </p:nvSpPr>
            <p:spPr>
              <a:xfrm>
                <a:off x="3177896" y="4931304"/>
                <a:ext cx="5101282" cy="988539"/>
              </a:xfrm>
              <a:prstGeom prst="rect">
                <a:avLst/>
              </a:prstGeom>
              <a:blipFill>
                <a:blip r:embed="rId3"/>
                <a:stretch>
                  <a:fillRect/>
                </a:stretch>
              </a:blipFill>
              <a:ln cap="flat">
                <a:noFill/>
              </a:ln>
            </p:spPr>
            <p:txBody>
              <a:bodyPr/>
              <a:lstStyle/>
              <a:p>
                <a:r>
                  <a:rPr lang="es-BO">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C5DA-AA20-0C3D-9755-AA76838F787A}"/>
              </a:ext>
            </a:extLst>
          </p:cNvPr>
          <p:cNvSpPr txBox="1">
            <a:spLocks noGrp="1"/>
          </p:cNvSpPr>
          <p:nvPr>
            <p:ph type="title"/>
          </p:nvPr>
        </p:nvSpPr>
        <p:spPr/>
        <p:txBody>
          <a:bodyPr/>
          <a:lstStyle/>
          <a:p>
            <a:pPr lvl="0"/>
            <a:r>
              <a:rPr lang="en-CA"/>
              <a:t>Chi-squared test and p values</a:t>
            </a:r>
          </a:p>
        </p:txBody>
      </p:sp>
      <p:sp>
        <p:nvSpPr>
          <p:cNvPr id="3" name="Content Placeholder 2">
            <a:extLst>
              <a:ext uri="{FF2B5EF4-FFF2-40B4-BE49-F238E27FC236}">
                <a16:creationId xmlns:a16="http://schemas.microsoft.com/office/drawing/2014/main" id="{A69972A0-4812-DA38-8F99-E78C14543CA1}"/>
              </a:ext>
            </a:extLst>
          </p:cNvPr>
          <p:cNvSpPr txBox="1">
            <a:spLocks noGrp="1"/>
          </p:cNvSpPr>
          <p:nvPr>
            <p:ph idx="1"/>
          </p:nvPr>
        </p:nvSpPr>
        <p:spPr/>
        <p:txBody>
          <a:bodyPr/>
          <a:lstStyle/>
          <a:p>
            <a:pPr lvl="0"/>
            <a:r>
              <a:rPr lang="en-CA"/>
              <a:t>Is this number big?</a:t>
            </a:r>
          </a:p>
          <a:p>
            <a:pPr lvl="0"/>
            <a:r>
              <a:rPr lang="en-CA"/>
              <a:t>What is the critical value of the chi-squared test?</a:t>
            </a:r>
          </a:p>
          <a:p>
            <a:pPr lvl="0"/>
            <a:r>
              <a:rPr lang="en-CA"/>
              <a:t>To calculate this, we need the degrees of freedom and the cut off area you want.</a:t>
            </a:r>
          </a:p>
          <a:p>
            <a:pPr lvl="0"/>
            <a:r>
              <a:rPr lang="en-CA"/>
              <a:t>R = number of rows</a:t>
            </a:r>
          </a:p>
          <a:p>
            <a:pPr lvl="0"/>
            <a:r>
              <a:rPr lang="en-CA"/>
              <a:t>C = number of columns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1395-CD2C-2B7C-B199-56F5D18F1F61}"/>
              </a:ext>
            </a:extLst>
          </p:cNvPr>
          <p:cNvSpPr txBox="1">
            <a:spLocks noGrp="1"/>
          </p:cNvSpPr>
          <p:nvPr>
            <p:ph type="title"/>
          </p:nvPr>
        </p:nvSpPr>
        <p:spPr/>
        <p:txBody>
          <a:bodyPr/>
          <a:lstStyle/>
          <a:p>
            <a:pPr lvl="0"/>
            <a:r>
              <a:rPr lang="en-CA"/>
              <a:t>Chi-squared test and p-value</a:t>
            </a:r>
          </a:p>
        </p:txBody>
      </p:sp>
      <p:sp>
        <p:nvSpPr>
          <p:cNvPr id="3" name="Content Placeholder 2">
            <a:extLst>
              <a:ext uri="{FF2B5EF4-FFF2-40B4-BE49-F238E27FC236}">
                <a16:creationId xmlns:a16="http://schemas.microsoft.com/office/drawing/2014/main" id="{FE7353E3-0EB8-44D9-496C-A6A6EBDF01C5}"/>
              </a:ext>
            </a:extLst>
          </p:cNvPr>
          <p:cNvSpPr txBox="1">
            <a:spLocks noGrp="1"/>
          </p:cNvSpPr>
          <p:nvPr>
            <p:ph idx="1"/>
          </p:nvPr>
        </p:nvSpPr>
        <p:spPr>
          <a:xfrm>
            <a:off x="838203" y="1825627"/>
            <a:ext cx="10515600" cy="1685321"/>
          </a:xfrm>
        </p:spPr>
        <p:txBody>
          <a:bodyPr/>
          <a:lstStyle/>
          <a:p>
            <a:pPr lvl="0"/>
            <a:r>
              <a:rPr lang="en-CA"/>
              <a:t>We have another hypothetical distribution based like the t distribution.</a:t>
            </a:r>
          </a:p>
        </p:txBody>
      </p:sp>
      <p:pic>
        <p:nvPicPr>
          <p:cNvPr id="4" name="Picture">
            <a:extLst>
              <a:ext uri="{FF2B5EF4-FFF2-40B4-BE49-F238E27FC236}">
                <a16:creationId xmlns:a16="http://schemas.microsoft.com/office/drawing/2014/main" id="{58D46ABA-EB36-91EC-044C-C7534C2C7E03}"/>
              </a:ext>
            </a:extLst>
          </p:cNvPr>
          <p:cNvPicPr>
            <a:picLocks noChangeAspect="1"/>
          </p:cNvPicPr>
          <p:nvPr/>
        </p:nvPicPr>
        <p:blipFill>
          <a:blip r:embed="rId2"/>
          <a:stretch>
            <a:fillRect/>
          </a:stretch>
        </p:blipFill>
        <p:spPr>
          <a:xfrm>
            <a:off x="3413180" y="2581515"/>
            <a:ext cx="4619621" cy="3695703"/>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0387-A57F-8594-8E41-4487BD10D386}"/>
              </a:ext>
            </a:extLst>
          </p:cNvPr>
          <p:cNvSpPr txBox="1">
            <a:spLocks noGrp="1"/>
          </p:cNvSpPr>
          <p:nvPr>
            <p:ph type="title"/>
          </p:nvPr>
        </p:nvSpPr>
        <p:spPr/>
        <p:txBody>
          <a:bodyPr/>
          <a:lstStyle/>
          <a:p>
            <a:pPr lvl="0"/>
            <a:r>
              <a:rPr lang="en-CA"/>
              <a:t>Concepts you mentioned</a:t>
            </a:r>
            <a:endParaRPr lang="es-BO"/>
          </a:p>
        </p:txBody>
      </p:sp>
      <p:sp>
        <p:nvSpPr>
          <p:cNvPr id="3" name="Content Placeholder 2">
            <a:extLst>
              <a:ext uri="{FF2B5EF4-FFF2-40B4-BE49-F238E27FC236}">
                <a16:creationId xmlns:a16="http://schemas.microsoft.com/office/drawing/2014/main" id="{B8045A75-4C4B-655D-62A6-B2F7E10D1361}"/>
              </a:ext>
            </a:extLst>
          </p:cNvPr>
          <p:cNvSpPr txBox="1">
            <a:spLocks noGrp="1"/>
          </p:cNvSpPr>
          <p:nvPr>
            <p:ph idx="1"/>
          </p:nvPr>
        </p:nvSpPr>
        <p:spPr>
          <a:xfrm>
            <a:off x="838203" y="1825627"/>
            <a:ext cx="5257800" cy="4351336"/>
          </a:xfrm>
        </p:spPr>
        <p:txBody>
          <a:bodyPr/>
          <a:lstStyle/>
          <a:p>
            <a:pPr lvl="0">
              <a:lnSpc>
                <a:spcPct val="80000"/>
              </a:lnSpc>
            </a:pPr>
            <a:r>
              <a:rPr lang="en-CA" sz="2600" strike="sngStrike"/>
              <a:t>Standard deviation and mean</a:t>
            </a:r>
          </a:p>
          <a:p>
            <a:pPr lvl="0">
              <a:lnSpc>
                <a:spcPct val="80000"/>
              </a:lnSpc>
            </a:pPr>
            <a:r>
              <a:rPr lang="en-CA" sz="2600" b="1">
                <a:solidFill>
                  <a:srgbClr val="FF0000"/>
                </a:solidFill>
              </a:rPr>
              <a:t>Cross-tabulation with a chi-square test</a:t>
            </a:r>
          </a:p>
          <a:p>
            <a:pPr lvl="0">
              <a:lnSpc>
                <a:spcPct val="80000"/>
              </a:lnSpc>
            </a:pPr>
            <a:r>
              <a:rPr lang="en-CA" sz="2600"/>
              <a:t>Binomial test</a:t>
            </a:r>
          </a:p>
          <a:p>
            <a:pPr lvl="0">
              <a:lnSpc>
                <a:spcPct val="80000"/>
              </a:lnSpc>
            </a:pPr>
            <a:r>
              <a:rPr lang="en-CA" sz="2600" strike="sngStrike"/>
              <a:t>Rank tests</a:t>
            </a:r>
          </a:p>
          <a:p>
            <a:pPr lvl="0">
              <a:lnSpc>
                <a:spcPct val="80000"/>
              </a:lnSpc>
            </a:pPr>
            <a:r>
              <a:rPr lang="en-CA" sz="2600"/>
              <a:t>Bivariate analysis</a:t>
            </a:r>
          </a:p>
          <a:p>
            <a:pPr lvl="0">
              <a:lnSpc>
                <a:spcPct val="80000"/>
              </a:lnSpc>
            </a:pPr>
            <a:r>
              <a:rPr lang="en-CA" sz="2600" b="1">
                <a:solidFill>
                  <a:srgbClr val="FF0000"/>
                </a:solidFill>
              </a:rPr>
              <a:t>Multiple logistic regression analysis</a:t>
            </a:r>
          </a:p>
          <a:p>
            <a:pPr lvl="0">
              <a:lnSpc>
                <a:spcPct val="80000"/>
              </a:lnSpc>
            </a:pPr>
            <a:r>
              <a:rPr lang="en-CA" sz="2600" strike="sngStrike"/>
              <a:t>Regression model</a:t>
            </a:r>
          </a:p>
          <a:p>
            <a:pPr lvl="0">
              <a:lnSpc>
                <a:spcPct val="80000"/>
              </a:lnSpc>
            </a:pPr>
            <a:r>
              <a:rPr lang="en-CA" sz="2600"/>
              <a:t>Inter-rater reliability</a:t>
            </a:r>
          </a:p>
          <a:p>
            <a:pPr lvl="0">
              <a:lnSpc>
                <a:spcPct val="80000"/>
              </a:lnSpc>
            </a:pPr>
            <a:endParaRPr lang="en-CA" sz="2600"/>
          </a:p>
          <a:p>
            <a:pPr lvl="0">
              <a:lnSpc>
                <a:spcPct val="80000"/>
              </a:lnSpc>
            </a:pPr>
            <a:endParaRPr lang="en-CA" sz="2600"/>
          </a:p>
          <a:p>
            <a:pPr lvl="0">
              <a:lnSpc>
                <a:spcPct val="80000"/>
              </a:lnSpc>
            </a:pPr>
            <a:endParaRPr lang="es-BO" sz="2600"/>
          </a:p>
        </p:txBody>
      </p:sp>
      <p:sp>
        <p:nvSpPr>
          <p:cNvPr id="4" name="Content Placeholder 2">
            <a:extLst>
              <a:ext uri="{FF2B5EF4-FFF2-40B4-BE49-F238E27FC236}">
                <a16:creationId xmlns:a16="http://schemas.microsoft.com/office/drawing/2014/main" id="{5F6BBDBC-791F-3D37-8855-6818E3A4458E}"/>
              </a:ext>
            </a:extLst>
          </p:cNvPr>
          <p:cNvSpPr txBox="1"/>
          <p:nvPr/>
        </p:nvSpPr>
        <p:spPr>
          <a:xfrm>
            <a:off x="6298771" y="1825627"/>
            <a:ext cx="5257800" cy="3575047"/>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Cluster-based permutation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sngStrike" kern="1200" cap="none" spc="0" baseline="0">
                <a:solidFill>
                  <a:srgbClr val="000000"/>
                </a:solidFill>
                <a:uFillTx/>
                <a:latin typeface="Calibri"/>
              </a:rPr>
              <a:t>One-tail test</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FF0000"/>
                </a:solidFill>
                <a:uFillTx/>
                <a:latin typeface="Calibri"/>
              </a:rPr>
              <a:t>bootstrapping</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sngStrike" kern="1200" cap="none" spc="0" baseline="0">
                <a:solidFill>
                  <a:srgbClr val="000000"/>
                </a:solidFill>
                <a:uFillTx/>
                <a:latin typeface="Calibri"/>
              </a:rPr>
              <a:t>null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noStrike" kern="1200" cap="none" spc="0" baseline="0">
                <a:solidFill>
                  <a:srgbClr val="000000"/>
                </a:solidFill>
                <a:uFillTx/>
                <a:latin typeface="Calibri"/>
              </a:rPr>
              <a:t>surrogate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FF0000"/>
                </a:solidFill>
                <a:uFillTx/>
                <a:latin typeface="Calibri"/>
              </a:rPr>
              <a:t>baseline distribution</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1" i="0" u="none" strike="noStrike" kern="1200" cap="none" spc="0" baseline="0">
                <a:solidFill>
                  <a:srgbClr val="FF0000"/>
                </a:solidFill>
                <a:uFillTx/>
                <a:latin typeface="Calibri"/>
              </a:rPr>
              <a:t>mixed-effect models</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r>
              <a:rPr lang="en-CA" sz="2600" b="0" i="0" u="none" strike="sngStrike" kern="1200" cap="none" spc="0" baseline="0">
                <a:solidFill>
                  <a:srgbClr val="000000"/>
                </a:solidFill>
                <a:uFillTx/>
                <a:latin typeface="Calibri"/>
              </a:rPr>
              <a:t>z-score</a:t>
            </a: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n-CA" sz="2600" b="0" i="0" u="none" strike="noStrike" kern="1200" cap="none" spc="0" baseline="0">
              <a:solidFill>
                <a:srgbClr val="000000"/>
              </a:solidFill>
              <a:uFillTx/>
              <a:latin typeface="Calibri"/>
            </a:endParaRPr>
          </a:p>
          <a:p>
            <a:pPr marL="228600" marR="0" lvl="0" indent="-228600" algn="l" defTabSz="914400" rtl="0" fontAlgn="auto" hangingPunct="1">
              <a:lnSpc>
                <a:spcPct val="80000"/>
              </a:lnSpc>
              <a:spcBef>
                <a:spcPts val="1000"/>
              </a:spcBef>
              <a:spcAft>
                <a:spcPts val="0"/>
              </a:spcAft>
              <a:buSzPct val="100000"/>
              <a:buFont typeface="Arial" pitchFamily="34"/>
              <a:buChar char="•"/>
              <a:tabLst/>
              <a:defRPr sz="1700" b="0" i="0" u="none" strike="noStrike" kern="0" cap="none" spc="0" baseline="0">
                <a:solidFill>
                  <a:srgbClr val="000000"/>
                </a:solidFill>
                <a:uFillTx/>
              </a:defRPr>
            </a:pPr>
            <a:endParaRPr lang="es-BO" sz="2600" b="0" i="0" u="none" strike="noStrike" kern="1200" cap="none" spc="0" baseline="0">
              <a:solidFill>
                <a:srgbClr val="000000"/>
              </a:solidFill>
              <a:uFillTx/>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45D2-5593-AEA8-CE07-958E9FD51D75}"/>
              </a:ext>
            </a:extLst>
          </p:cNvPr>
          <p:cNvSpPr txBox="1">
            <a:spLocks noGrp="1"/>
          </p:cNvSpPr>
          <p:nvPr>
            <p:ph type="title"/>
          </p:nvPr>
        </p:nvSpPr>
        <p:spPr/>
        <p:txBody>
          <a:bodyPr/>
          <a:lstStyle/>
          <a:p>
            <a:pPr lvl="0"/>
            <a:r>
              <a:rPr lang="en-CA"/>
              <a:t>For this week</a:t>
            </a:r>
            <a:endParaRPr lang="es-BO"/>
          </a:p>
        </p:txBody>
      </p:sp>
      <p:sp>
        <p:nvSpPr>
          <p:cNvPr id="3" name="Content Placeholder 2">
            <a:extLst>
              <a:ext uri="{FF2B5EF4-FFF2-40B4-BE49-F238E27FC236}">
                <a16:creationId xmlns:a16="http://schemas.microsoft.com/office/drawing/2014/main" id="{5F8CC8F0-A541-44E0-C6AA-A4DB50510B73}"/>
              </a:ext>
            </a:extLst>
          </p:cNvPr>
          <p:cNvSpPr txBox="1">
            <a:spLocks noGrp="1"/>
          </p:cNvSpPr>
          <p:nvPr>
            <p:ph idx="1"/>
          </p:nvPr>
        </p:nvSpPr>
        <p:spPr/>
        <p:txBody>
          <a:bodyPr/>
          <a:lstStyle/>
          <a:p>
            <a:pPr lvl="0"/>
            <a:r>
              <a:rPr lang="en-CA"/>
              <a:t>Linear models (continued)</a:t>
            </a:r>
          </a:p>
          <a:p>
            <a:pPr lvl="0"/>
            <a:endParaRPr lang="en-CA"/>
          </a:p>
          <a:p>
            <a:pPr lvl="0"/>
            <a:r>
              <a:rPr lang="en-CA"/>
              <a:t>Analysis of variance</a:t>
            </a:r>
          </a:p>
          <a:p>
            <a:pPr lvl="0"/>
            <a:endParaRPr lang="en-CA"/>
          </a:p>
          <a:p>
            <a:pPr lvl="0"/>
            <a:r>
              <a:rPr lang="en-CA"/>
              <a:t>Chi-squared test</a:t>
            </a:r>
            <a:endParaRPr lang="es-B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656F-6847-2710-D425-093B6EB893ED}"/>
              </a:ext>
            </a:extLst>
          </p:cNvPr>
          <p:cNvSpPr txBox="1">
            <a:spLocks noGrp="1"/>
          </p:cNvSpPr>
          <p:nvPr>
            <p:ph type="title"/>
          </p:nvPr>
        </p:nvSpPr>
        <p:spPr/>
        <p:txBody>
          <a:bodyPr/>
          <a:lstStyle/>
          <a:p>
            <a:pPr lvl="0"/>
            <a:r>
              <a:rPr lang="en-CA"/>
              <a:t>For this week</a:t>
            </a:r>
            <a:endParaRPr lang="es-BO"/>
          </a:p>
        </p:txBody>
      </p:sp>
      <p:sp>
        <p:nvSpPr>
          <p:cNvPr id="3" name="Content Placeholder 2">
            <a:extLst>
              <a:ext uri="{FF2B5EF4-FFF2-40B4-BE49-F238E27FC236}">
                <a16:creationId xmlns:a16="http://schemas.microsoft.com/office/drawing/2014/main" id="{9C6F6826-9643-6377-4FA8-83FCC945C261}"/>
              </a:ext>
            </a:extLst>
          </p:cNvPr>
          <p:cNvSpPr txBox="1">
            <a:spLocks noGrp="1"/>
          </p:cNvSpPr>
          <p:nvPr>
            <p:ph idx="1"/>
          </p:nvPr>
        </p:nvSpPr>
        <p:spPr/>
        <p:txBody>
          <a:bodyPr/>
          <a:lstStyle/>
          <a:p>
            <a:pPr lvl="0"/>
            <a:r>
              <a:rPr lang="en-CA"/>
              <a:t>Packages to load</a:t>
            </a:r>
            <a:endParaRPr lang="es-B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4AD6-0A6A-8297-2D87-22F56B50D171}"/>
              </a:ext>
            </a:extLst>
          </p:cNvPr>
          <p:cNvSpPr txBox="1">
            <a:spLocks noGrp="1"/>
          </p:cNvSpPr>
          <p:nvPr>
            <p:ph type="title"/>
          </p:nvPr>
        </p:nvSpPr>
        <p:spPr/>
        <p:txBody>
          <a:bodyPr/>
          <a:lstStyle/>
          <a:p>
            <a:pPr lvl="0"/>
            <a:r>
              <a:rPr lang="en-CA"/>
              <a:t>Analysis of Variance</a:t>
            </a:r>
            <a:endParaRPr lang="es-BO"/>
          </a:p>
        </p:txBody>
      </p:sp>
      <p:sp>
        <p:nvSpPr>
          <p:cNvPr id="3" name="Content Placeholder 2">
            <a:extLst>
              <a:ext uri="{FF2B5EF4-FFF2-40B4-BE49-F238E27FC236}">
                <a16:creationId xmlns:a16="http://schemas.microsoft.com/office/drawing/2014/main" id="{555241D0-A9A8-92CE-5D0A-B2D962D03884}"/>
              </a:ext>
            </a:extLst>
          </p:cNvPr>
          <p:cNvSpPr txBox="1">
            <a:spLocks noGrp="1"/>
          </p:cNvSpPr>
          <p:nvPr>
            <p:ph idx="1"/>
          </p:nvPr>
        </p:nvSpPr>
        <p:spPr/>
        <p:txBody>
          <a:bodyPr/>
          <a:lstStyle/>
          <a:p>
            <a:pPr lvl="0"/>
            <a:r>
              <a:rPr lang="en-CA"/>
              <a:t>What is typically referred to as ANOVA (Analysis of variance) often refers to a type of linear model, where all the predictors are categorical.</a:t>
            </a:r>
          </a:p>
          <a:p>
            <a:pPr lvl="0"/>
            <a:endParaRPr lang="en-CA"/>
          </a:p>
          <a:p>
            <a:pPr lvl="0"/>
            <a:r>
              <a:rPr lang="en-CA"/>
              <a:t>Here’s a way to visualize the difference:</a:t>
            </a:r>
          </a:p>
          <a:p>
            <a:pPr lvl="0"/>
            <a:endParaRPr lang="en-CA"/>
          </a:p>
          <a:p>
            <a:pPr lvl="1"/>
            <a:r>
              <a:rPr lang="en-CA"/>
              <a:t>In a regression (linear model), you add a line that has an intercept and a slope</a:t>
            </a:r>
          </a:p>
          <a:p>
            <a:pPr lvl="1"/>
            <a:r>
              <a:rPr lang="en-CA"/>
              <a:t>In an ANOVA (linear model), you add more than one horizontal line with separate intercepts but 0 slope each</a:t>
            </a:r>
          </a:p>
          <a:p>
            <a:pPr lvl="0"/>
            <a:endParaRPr lang="es-BO"/>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2C87CFC7-F75F-C6A4-176C-423C72D410E6}"/>
              </a:ext>
            </a:extLst>
          </p:cNvPr>
          <p:cNvPicPr>
            <a:picLocks noChangeAspect="1"/>
          </p:cNvPicPr>
          <p:nvPr/>
        </p:nvPicPr>
        <p:blipFill>
          <a:blip r:embed="rId2"/>
          <a:stretch>
            <a:fillRect/>
          </a:stretch>
        </p:blipFill>
        <p:spPr>
          <a:xfrm>
            <a:off x="1913976" y="345030"/>
            <a:ext cx="7298512" cy="5718474"/>
          </a:xfrm>
          <a:prstGeom prst="rect">
            <a:avLst/>
          </a:prstGeom>
          <a:noFill/>
          <a:ln cap="flat">
            <a:noFill/>
          </a:ln>
        </p:spPr>
      </p:pic>
      <p:sp>
        <p:nvSpPr>
          <p:cNvPr id="3" name="TextBox 5">
            <a:extLst>
              <a:ext uri="{FF2B5EF4-FFF2-40B4-BE49-F238E27FC236}">
                <a16:creationId xmlns:a16="http://schemas.microsoft.com/office/drawing/2014/main" id="{99642DF1-82F8-C534-0255-D23E83DA88FA}"/>
              </a:ext>
            </a:extLst>
          </p:cNvPr>
          <p:cNvSpPr txBox="1"/>
          <p:nvPr/>
        </p:nvSpPr>
        <p:spPr>
          <a:xfrm>
            <a:off x="1473628" y="6127229"/>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a:solidFill>
                  <a:srgbClr val="000000"/>
                </a:solidFill>
                <a:uFillTx/>
                <a:latin typeface="Calibri"/>
              </a:rPr>
              <a:t>Crawley, Michael J. 2015. </a:t>
            </a:r>
            <a:r>
              <a:rPr lang="en-CA" sz="1800" b="0" i="1" u="none" strike="noStrike" kern="1200" cap="none" spc="0" baseline="0">
                <a:solidFill>
                  <a:srgbClr val="000000"/>
                </a:solidFill>
                <a:uFillTx/>
                <a:latin typeface="Calibri"/>
              </a:rPr>
              <a:t>Statistics: An Introduction using R. </a:t>
            </a:r>
            <a:r>
              <a:rPr lang="en-CA" sz="1800" b="0" i="0" u="none" strike="noStrike" kern="1200" cap="none" spc="0" baseline="0">
                <a:solidFill>
                  <a:srgbClr val="000000"/>
                </a:solidFill>
                <a:uFillTx/>
                <a:latin typeface="Calibri"/>
              </a:rPr>
              <a:t>Wiley. </a:t>
            </a:r>
            <a:endParaRPr lang="es-BO" sz="1800" b="0" i="0" u="none" strike="noStrike" kern="1200" cap="none" spc="0" baseline="0">
              <a:solidFill>
                <a:srgbClr val="000000"/>
              </a:solidFill>
              <a:uFillTx/>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3012</Words>
  <Application>Microsoft Office PowerPoint</Application>
  <PresentationFormat>Widescreen</PresentationFormat>
  <Paragraphs>336</Paragraphs>
  <Slides>45</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vt:lpstr>
      <vt:lpstr>Cambria Math</vt:lpstr>
      <vt:lpstr>Consolas</vt:lpstr>
      <vt:lpstr>Courier New</vt:lpstr>
      <vt:lpstr>Office Theme</vt:lpstr>
      <vt:lpstr>Statistics for linguists</vt:lpstr>
      <vt:lpstr>From last week</vt:lpstr>
      <vt:lpstr>Concepts you mentioned</vt:lpstr>
      <vt:lpstr>Concepts you mentioned</vt:lpstr>
      <vt:lpstr>Concepts you mentioned</vt:lpstr>
      <vt:lpstr>For this week</vt:lpstr>
      <vt:lpstr>For this week</vt:lpstr>
      <vt:lpstr>Analysis of Variance</vt:lpstr>
      <vt:lpstr>PowerPoint Presentation</vt:lpstr>
      <vt:lpstr>Regression model</vt:lpstr>
      <vt:lpstr>PowerPoint Presentation</vt:lpstr>
      <vt:lpstr>PowerPoint Presentation</vt:lpstr>
      <vt:lpstr>Linear model</vt:lpstr>
      <vt:lpstr>Linear model</vt:lpstr>
      <vt:lpstr>PowerPoint Presentation</vt:lpstr>
      <vt:lpstr>PowerPoint Presentation</vt:lpstr>
      <vt:lpstr>Linear models and inference</vt:lpstr>
      <vt:lpstr>Linear models and inference</vt:lpstr>
      <vt:lpstr>PowerPoint Presentation</vt:lpstr>
      <vt:lpstr>PowerPoint Presentation</vt:lpstr>
      <vt:lpstr>PowerPoint Presentation</vt:lpstr>
      <vt:lpstr>PowerPoint Presentation</vt:lpstr>
      <vt:lpstr>Exercise</vt:lpstr>
      <vt:lpstr>Analysis of Variance</vt:lpstr>
      <vt:lpstr>Analysis of Variance</vt:lpstr>
      <vt:lpstr>Analysis of Variance</vt:lpstr>
      <vt:lpstr>Analysis of Variance</vt:lpstr>
      <vt:lpstr>Analysis of Variance</vt:lpstr>
      <vt:lpstr>PowerPoint Presentation</vt:lpstr>
      <vt:lpstr>PowerPoint Presentation</vt:lpstr>
      <vt:lpstr>PowerPoint Presentation</vt:lpstr>
      <vt:lpstr>PowerPoint Presentation</vt:lpstr>
      <vt:lpstr>Counts &amp; contingency tables</vt:lpstr>
      <vt:lpstr>Contingency table (word order associations)</vt:lpstr>
      <vt:lpstr>Counts and probabilities</vt:lpstr>
      <vt:lpstr>Counts and probability</vt:lpstr>
      <vt:lpstr>Expected Frequency</vt:lpstr>
      <vt:lpstr>Expected frequency</vt:lpstr>
      <vt:lpstr>Expected frequency</vt:lpstr>
      <vt:lpstr>Expected frequency vs. real frequencies</vt:lpstr>
      <vt:lpstr>Expected frequency vs. real frequencies</vt:lpstr>
      <vt:lpstr>Chi-squared test</vt:lpstr>
      <vt:lpstr>PowerPoint Presentation</vt:lpstr>
      <vt:lpstr>Chi-squared test and p values</vt:lpstr>
      <vt:lpstr>Chi-squared test and p-value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Tallman</dc:creator>
  <cp:lastModifiedBy>Adam Tallman</cp:lastModifiedBy>
  <cp:revision>15</cp:revision>
  <dcterms:created xsi:type="dcterms:W3CDTF">2023-11-24T17:50:48Z</dcterms:created>
  <dcterms:modified xsi:type="dcterms:W3CDTF">2023-11-27T11:59:18Z</dcterms:modified>
</cp:coreProperties>
</file>