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73" r:id="rId17"/>
    <p:sldId id="272" r:id="rId18"/>
    <p:sldId id="266" r:id="rId19"/>
    <p:sldId id="274" r:id="rId20"/>
    <p:sldId id="275" r:id="rId21"/>
    <p:sldId id="277" r:id="rId22"/>
    <p:sldId id="278" r:id="rId23"/>
    <p:sldId id="282" r:id="rId24"/>
    <p:sldId id="283" r:id="rId25"/>
    <p:sldId id="284" r:id="rId26"/>
    <p:sldId id="279" r:id="rId27"/>
    <p:sldId id="280" r:id="rId28"/>
    <p:sldId id="281" r:id="rId29"/>
    <p:sldId id="285" r:id="rId30"/>
    <p:sldId id="286" r:id="rId31"/>
    <p:sldId id="287" r:id="rId32"/>
    <p:sldId id="288" r:id="rId33"/>
    <p:sldId id="289" r:id="rId34"/>
    <p:sldId id="276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804F-DAE5-6B89-1E28-DEE0053A5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C7220-BA84-4B65-B4B5-C3EFC10EE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DE0C-1F0D-E9A1-4546-0DD3CC20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B6A0-3535-E879-F6AE-197CC5A0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C26F4-C8A2-36F6-6AD0-DEB9B26E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385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218D-54CC-E166-89E3-D245B333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73860-1D29-5E9B-AF72-EC5575898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47D19-E656-CE3C-8242-16545062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ABDA-BD9D-1096-CA4F-2CB985D1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46C2-CB2E-94E7-82EF-F143BCA4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7714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C24CF-95D6-92F4-1B79-506D7BC80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60AF7-6708-633D-AFBF-1EB622561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5D72-07D4-E955-690C-B93CF9B0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697F-63F6-D049-835C-02EF6299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0D707-F0D3-8B9B-CB21-BDA43C46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33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0AFF-8187-748A-82A6-10B6C6B4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C725-900C-1079-74FC-BF425389F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31C7-CBD4-3C90-990D-0A8A6382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B9F5E-48CD-D41B-58FD-FE7A50E5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A0AA-B7D7-6DC1-DCE7-E4DAC1BA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54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6EFD-9F12-D462-0931-C58F8327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5C0B-F3E6-EFE8-E345-F7B87A56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6ED9-4FD2-373F-0F90-E49CCF96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7194-9A15-AD55-01A3-01E3728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A6AB-29D5-5F88-3C34-ED1435A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1867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C110-0538-9B3D-C2C2-182B5B79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7338-9644-FF1D-B9B5-4DA8907B4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6A602-4369-BCA1-602C-2B7B73A16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DF7C2-9711-91F0-6E0F-51D5F6DC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63846-51B1-20E6-8121-226DB99A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4F1F9-219B-4306-D450-4C6D9303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971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EA4A-4FBF-554D-749E-30763F27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25CB9-D8C9-5886-883F-7D434FC11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3FD2-364A-6E8E-AB6F-68679CBA9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22B3A-268E-84C8-E48D-6A3DE828F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E4920-71F9-4E20-227E-B28EB2CE2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DDB15-849E-2343-FDF2-AF679EAC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EDC68-D20D-162F-CBAB-26134F8F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EA3E4-16FC-99B7-2E18-5DED8D26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71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8C58-F212-1B52-4DFC-9879B630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2811C-17F3-E8C6-2163-16469521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EA72A-23A0-4DF2-D675-3F7AF43F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0530C-9D0A-C3D0-B0D6-EFF60D6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1944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20FE6-6991-462A-7482-7322F365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64D5C-00B1-8BD3-AD79-AB9788DB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75B0B-C6F3-D524-142E-4C3F7A51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0330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4EC1-1663-15A2-C7AB-A433D9CE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A59C-C39C-9B09-5CF4-AF2E2DC0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17513-AABA-CD10-5698-5287B41DC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B9219-336A-BA50-6686-7ED9AEDB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3A7CC-7EF1-B4A9-B7FD-222C3831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474E7-013F-AC57-6445-6B7D712A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4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3271-98AD-290B-EAA9-74335398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2D311-F547-2B70-0D41-16498F88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A3A4-42A6-494C-B946-F70C485B3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1269A-D329-2940-B6DA-5BD561E0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C82D6-3880-54A4-12CA-09085E6F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68152-7C45-78AF-215A-690F3FDC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0016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33175-08DE-DF7A-5796-816A1CCF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7B237-74E1-A9EB-8A92-6C40CF83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7F1E-2653-BDCF-536D-798669D1B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EF25-7F0F-4577-A782-6142AB1EE955}" type="datetimeFigureOut">
              <a:rPr lang="es-BO" smtClean="0"/>
              <a:t>14/11/2023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4D62-9EB1-8ECF-42D0-FD6F2CD63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1CFC-92EA-5DFD-6098-3F35176A7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530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D6B-4F67-7BC2-CB76-3D18AEBA5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Statistics for Linguists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FE014-189F-FB51-EF03-3EFD120C6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2023-11-15/22</a:t>
            </a:r>
          </a:p>
          <a:p>
            <a:r>
              <a:rPr lang="en-CA" dirty="0"/>
              <a:t>Introduction to basic inferential concepts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829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5907742" y="2750203"/>
            <a:ext cx="745472" cy="7704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E2C02-EF13-9CBF-26EB-683D4128F6FD}"/>
              </a:ext>
            </a:extLst>
          </p:cNvPr>
          <p:cNvSpPr txBox="1"/>
          <p:nvPr/>
        </p:nvSpPr>
        <p:spPr>
          <a:xfrm>
            <a:off x="4658116" y="3584202"/>
            <a:ext cx="292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divided by the sample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98109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AC6E-1642-95A7-29C0-68039BAD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F5F6-FDD8-C849-EE2A-9EEF13ED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happens to the variance if n increases?</a:t>
            </a:r>
          </a:p>
          <a:p>
            <a:endParaRPr lang="en-CA" dirty="0"/>
          </a:p>
          <a:p>
            <a:r>
              <a:rPr lang="en-CA" dirty="0"/>
              <a:t>What happens to the variance if values are more spread out?</a:t>
            </a:r>
          </a:p>
          <a:p>
            <a:endParaRPr lang="en-CA" dirty="0"/>
          </a:p>
          <a:p>
            <a:r>
              <a:rPr lang="en-CA" dirty="0"/>
              <a:t>What is the relationship between variance and the standard deviation?</a:t>
            </a:r>
          </a:p>
        </p:txBody>
      </p:sp>
    </p:spTree>
    <p:extLst>
      <p:ext uri="{BB962C8B-B14F-4D97-AF65-F5344CB8AC3E}">
        <p14:creationId xmlns:p14="http://schemas.microsoft.com/office/powerpoint/2010/main" val="224847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AC6E-1642-95A7-29C0-68039BAD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F5F6-FDD8-C849-EE2A-9EEF13ED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happens to the variance if n increases?</a:t>
            </a:r>
          </a:p>
          <a:p>
            <a:pPr lvl="1"/>
            <a:r>
              <a:rPr lang="en-CA" dirty="0"/>
              <a:t>Variance decreases</a:t>
            </a:r>
          </a:p>
          <a:p>
            <a:endParaRPr lang="en-CA" dirty="0"/>
          </a:p>
          <a:p>
            <a:r>
              <a:rPr lang="en-CA" dirty="0"/>
              <a:t>What happens to the variance if values are more spread out?</a:t>
            </a:r>
          </a:p>
          <a:p>
            <a:pPr lvl="1"/>
            <a:r>
              <a:rPr lang="en-CA" dirty="0"/>
              <a:t>Variance increases</a:t>
            </a:r>
          </a:p>
          <a:p>
            <a:endParaRPr lang="en-CA" dirty="0"/>
          </a:p>
          <a:p>
            <a:r>
              <a:rPr lang="en-CA" dirty="0"/>
              <a:t>What is the relationship between variance and the standard deviation?</a:t>
            </a:r>
          </a:p>
          <a:p>
            <a:pPr lvl="1"/>
            <a:r>
              <a:rPr lang="en-CA" dirty="0"/>
              <a:t>The variance is the standard deviation squared.</a:t>
            </a:r>
          </a:p>
        </p:txBody>
      </p:sp>
    </p:spTree>
    <p:extLst>
      <p:ext uri="{BB962C8B-B14F-4D97-AF65-F5344CB8AC3E}">
        <p14:creationId xmlns:p14="http://schemas.microsoft.com/office/powerpoint/2010/main" val="194165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39AE-9E6E-1D50-E73A-0B600AA9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 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8890B-85B4-F49A-8FD7-62CCE744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56" y="2375167"/>
            <a:ext cx="335280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B7DE-6274-0B4E-6855-E910D2D9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4" y="5698052"/>
            <a:ext cx="2166420" cy="794823"/>
          </a:xfrm>
          <a:prstGeom prst="rect">
            <a:avLst/>
          </a:prstGeom>
        </p:spPr>
      </p:pic>
      <p:pic>
        <p:nvPicPr>
          <p:cNvPr id="9" name="Picture 8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EAA6A7D4-EE21-7D1B-E64D-2D415C096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0"/>
            <a:ext cx="5322468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613115-47B5-92AE-350B-CE076A2EDA4A}"/>
              </a:ext>
            </a:extLst>
          </p:cNvPr>
          <p:cNvSpPr txBox="1"/>
          <p:nvPr/>
        </p:nvSpPr>
        <p:spPr>
          <a:xfrm>
            <a:off x="1505356" y="5023037"/>
            <a:ext cx="354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Similar but not the same (z statistic)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2FCCE-A627-85D9-E77D-9105CF8A7FB7}"/>
              </a:ext>
            </a:extLst>
          </p:cNvPr>
          <p:cNvSpPr txBox="1"/>
          <p:nvPr/>
        </p:nvSpPr>
        <p:spPr>
          <a:xfrm>
            <a:off x="8568787" y="365125"/>
            <a:ext cx="212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William Sealy </a:t>
            </a:r>
            <a:r>
              <a:rPr lang="en-CA" dirty="0" err="1"/>
              <a:t>Gosset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248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39AE-9E6E-1D50-E73A-0B600AA9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 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8890B-85B4-F49A-8FD7-62CCE744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56" y="2375167"/>
            <a:ext cx="335280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B7DE-6274-0B4E-6855-E910D2D9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4" y="5698052"/>
            <a:ext cx="2166420" cy="794823"/>
          </a:xfrm>
          <a:prstGeom prst="rect">
            <a:avLst/>
          </a:prstGeom>
        </p:spPr>
      </p:pic>
      <p:pic>
        <p:nvPicPr>
          <p:cNvPr id="9" name="Picture 8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EAA6A7D4-EE21-7D1B-E64D-2D415C096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0"/>
            <a:ext cx="5322468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613115-47B5-92AE-350B-CE076A2EDA4A}"/>
              </a:ext>
            </a:extLst>
          </p:cNvPr>
          <p:cNvSpPr txBox="1"/>
          <p:nvPr/>
        </p:nvSpPr>
        <p:spPr>
          <a:xfrm>
            <a:off x="1505356" y="5023037"/>
            <a:ext cx="354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Similar but not the same (z statistic)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2FCCE-A627-85D9-E77D-9105CF8A7FB7}"/>
              </a:ext>
            </a:extLst>
          </p:cNvPr>
          <p:cNvSpPr txBox="1"/>
          <p:nvPr/>
        </p:nvSpPr>
        <p:spPr>
          <a:xfrm>
            <a:off x="8568787" y="365125"/>
            <a:ext cx="212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William Sealy </a:t>
            </a:r>
            <a:r>
              <a:rPr lang="en-CA" dirty="0" err="1"/>
              <a:t>Gosset</a:t>
            </a:r>
            <a:endParaRPr lang="en-CA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7905B4-53BE-67EF-DAD4-1AF5408BCD46}"/>
              </a:ext>
            </a:extLst>
          </p:cNvPr>
          <p:cNvSpPr/>
          <p:nvPr/>
        </p:nvSpPr>
        <p:spPr>
          <a:xfrm>
            <a:off x="2578473" y="2375167"/>
            <a:ext cx="1079127" cy="14573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497FF2-0450-AAAE-0118-FA220F7B2246}"/>
              </a:ext>
            </a:extLst>
          </p:cNvPr>
          <p:cNvSpPr/>
          <p:nvPr/>
        </p:nvSpPr>
        <p:spPr>
          <a:xfrm>
            <a:off x="3629025" y="2378729"/>
            <a:ext cx="1079127" cy="14573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3B651-9E4C-FA97-FD18-152FCD6AADD6}"/>
              </a:ext>
            </a:extLst>
          </p:cNvPr>
          <p:cNvSpPr txBox="1"/>
          <p:nvPr/>
        </p:nvSpPr>
        <p:spPr>
          <a:xfrm>
            <a:off x="2315534" y="1838651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group 1 vs. group 2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221763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8D7-C240-B62A-7AC5-83DF2CE7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/>
              <a:t>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4054-1D2E-43A0-4412-776D8440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587437" cy="4393982"/>
          </a:xfrm>
        </p:spPr>
        <p:txBody>
          <a:bodyPr>
            <a:normAutofit/>
          </a:bodyPr>
          <a:lstStyle/>
          <a:p>
            <a:r>
              <a:rPr lang="en-CA" sz="2400" dirty="0"/>
              <a:t>What happens to the t statistic as the difference between the means of two groups increase?</a:t>
            </a:r>
          </a:p>
          <a:p>
            <a:endParaRPr lang="en-CA" sz="2400" dirty="0"/>
          </a:p>
          <a:p>
            <a:r>
              <a:rPr lang="en-CA" sz="2400" dirty="0"/>
              <a:t>What happens to the t statistic as the variance increases in either group?</a:t>
            </a:r>
          </a:p>
          <a:p>
            <a:endParaRPr lang="en-CA" sz="2400" dirty="0"/>
          </a:p>
          <a:p>
            <a:r>
              <a:rPr lang="en-CA" sz="2400" dirty="0"/>
              <a:t>What happens to the t statistic as the sample size of either group increases?</a:t>
            </a:r>
          </a:p>
        </p:txBody>
      </p:sp>
      <p:pic>
        <p:nvPicPr>
          <p:cNvPr id="5" name="Picture 4" descr="A glass of beer&#10;&#10;Description automatically generated with low confidence">
            <a:extLst>
              <a:ext uri="{FF2B5EF4-FFF2-40B4-BE49-F238E27FC236}">
                <a16:creationId xmlns:a16="http://schemas.microsoft.com/office/drawing/2014/main" id="{24CF9519-A4BC-6A16-E63F-0BD7972E9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87" y="1779204"/>
            <a:ext cx="6439463" cy="357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3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8D7-C240-B62A-7AC5-83DF2CE7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4054-1D2E-43A0-4412-776D8440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CA" dirty="0"/>
              <a:t>What happens to the t statistic as the difference between the means of two groups increase?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What happens to the t statistic as the variance increases in either group?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What happens to the t statistic as the sample size of either group increases?</a:t>
            </a:r>
          </a:p>
        </p:txBody>
      </p:sp>
    </p:spTree>
    <p:extLst>
      <p:ext uri="{BB962C8B-B14F-4D97-AF65-F5344CB8AC3E}">
        <p14:creationId xmlns:p14="http://schemas.microsoft.com/office/powerpoint/2010/main" val="125991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8D7-C240-B62A-7AC5-83DF2CE7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4054-1D2E-43A0-4412-776D8440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CA" dirty="0"/>
              <a:t>What happens to the t statistic as the difference between the means of two groups increase?</a:t>
            </a:r>
          </a:p>
          <a:p>
            <a:pPr lvl="1"/>
            <a:r>
              <a:rPr lang="en-CA" dirty="0"/>
              <a:t>It depends: if </a:t>
            </a:r>
            <a:r>
              <a:rPr lang="en-CA" dirty="0" err="1"/>
              <a:t>x1</a:t>
            </a:r>
            <a:r>
              <a:rPr lang="en-CA" dirty="0"/>
              <a:t> is larger than </a:t>
            </a:r>
            <a:r>
              <a:rPr lang="en-CA" dirty="0" err="1"/>
              <a:t>x2</a:t>
            </a:r>
            <a:r>
              <a:rPr lang="en-CA" dirty="0"/>
              <a:t> then t will increase, if </a:t>
            </a:r>
            <a:r>
              <a:rPr lang="en-CA" dirty="0" err="1"/>
              <a:t>x1</a:t>
            </a:r>
            <a:r>
              <a:rPr lang="en-CA" dirty="0"/>
              <a:t> is smaller than </a:t>
            </a:r>
            <a:r>
              <a:rPr lang="en-CA" dirty="0" err="1"/>
              <a:t>x2</a:t>
            </a:r>
            <a:r>
              <a:rPr lang="en-CA" dirty="0"/>
              <a:t>, then t will decrease. But importantly, t will get further away from zero in one of the two directions.</a:t>
            </a:r>
          </a:p>
          <a:p>
            <a:r>
              <a:rPr lang="en-CA" dirty="0"/>
              <a:t>What happens to the t statistic as the variance increases in either group?</a:t>
            </a:r>
          </a:p>
          <a:p>
            <a:pPr lvl="1"/>
            <a:r>
              <a:rPr lang="en-CA" dirty="0"/>
              <a:t>The t statistic will get closer to zero</a:t>
            </a:r>
          </a:p>
          <a:p>
            <a:r>
              <a:rPr lang="en-CA" dirty="0"/>
              <a:t>What happens to the t statistic as the sample size of either group increases?</a:t>
            </a:r>
          </a:p>
          <a:p>
            <a:pPr lvl="1"/>
            <a:r>
              <a:rPr lang="en-CA" dirty="0"/>
              <a:t>The t statistic will get closer to zero.</a:t>
            </a:r>
          </a:p>
        </p:txBody>
      </p:sp>
    </p:spTree>
    <p:extLst>
      <p:ext uri="{BB962C8B-B14F-4D97-AF65-F5344CB8AC3E}">
        <p14:creationId xmlns:p14="http://schemas.microsoft.com/office/powerpoint/2010/main" val="55791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3DD1-4B02-71F7-7674-7FDF4B90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 and t-statistic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8E4E-9E17-A5D8-2F9A-25EF0814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P-values are calculated from t-statistics</a:t>
            </a:r>
          </a:p>
          <a:p>
            <a:endParaRPr lang="en-CA" dirty="0"/>
          </a:p>
          <a:p>
            <a:r>
              <a:rPr lang="en-CA" dirty="0"/>
              <a:t>P-value conceptually: probability that the groups would be this different from one another if it was true that they were not from the same population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9434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EAB1-3745-9344-0828-B8FE756B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69B6-3D9A-1AE8-BECE-09112B90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probability distribution is a list of all possible outcomes and their corresponding probabilities.</a:t>
            </a:r>
          </a:p>
          <a:p>
            <a:endParaRPr lang="en-CA" dirty="0"/>
          </a:p>
          <a:p>
            <a:r>
              <a:rPr lang="en-CA" dirty="0"/>
              <a:t>What’s the probability distribution of a coin toss?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6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7812-66BA-1ED6-2138-420CE6E9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last week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1317-90A3-9ED6-FA09-D841BFFF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to plot things</a:t>
            </a:r>
          </a:p>
          <a:p>
            <a:r>
              <a:rPr lang="en-CA" dirty="0"/>
              <a:t>Some starting simulations</a:t>
            </a:r>
          </a:p>
          <a:p>
            <a:r>
              <a:rPr lang="en-CA" dirty="0"/>
              <a:t>Frequency vs. probability distribution</a:t>
            </a:r>
          </a:p>
          <a:p>
            <a:endParaRPr lang="en-CA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19870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EAB1-3745-9344-0828-B8FE756B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69B6-3D9A-1AE8-BECE-09112B90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“A probability distribution is a list of all possible outcomes and their corresponding probabilities.”</a:t>
            </a:r>
          </a:p>
          <a:p>
            <a:pPr lvl="1"/>
            <a:r>
              <a:rPr lang="en-CA" dirty="0"/>
              <a:t>(</a:t>
            </a:r>
            <a:r>
              <a:rPr lang="en-CA" dirty="0" err="1"/>
              <a:t>Kruschke</a:t>
            </a:r>
            <a:r>
              <a:rPr lang="en-CA" dirty="0"/>
              <a:t> 2011: 30 </a:t>
            </a:r>
            <a:r>
              <a:rPr lang="en-CA" i="1" dirty="0"/>
              <a:t>Doing Bayesian Data Analysis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What’s the probability distribution of a coin toss?</a:t>
            </a:r>
          </a:p>
          <a:p>
            <a:endParaRPr lang="en-CA" dirty="0"/>
          </a:p>
          <a:p>
            <a:pPr lvl="1"/>
            <a:r>
              <a:rPr lang="en-CA" dirty="0"/>
              <a:t>p and 1 – p</a:t>
            </a:r>
          </a:p>
          <a:p>
            <a:pPr lvl="1"/>
            <a:r>
              <a:rPr lang="en-CA" dirty="0"/>
              <a:t>If its fair its just 0.5 and 0.5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1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D58-B8F4-D42B-D711-03E4F47D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A549-A259-050A-C585-D8290D68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Probability mass: when we are talking about discrete outcomes.</a:t>
            </a:r>
          </a:p>
          <a:p>
            <a:endParaRPr lang="en-CA" dirty="0"/>
          </a:p>
          <a:p>
            <a:r>
              <a:rPr lang="en-CA" dirty="0"/>
              <a:t>Probability density: when we are talking about continuous outcomes.</a:t>
            </a:r>
          </a:p>
          <a:p>
            <a:endParaRPr lang="en-CA" dirty="0"/>
          </a:p>
          <a:p>
            <a:r>
              <a:rPr lang="en-CA" dirty="0"/>
              <a:t>There’s a conceptual difference here: its easy to talk about the probability of specific outcomes which are discrete … but this isn’t true when the values are on a continuum.</a:t>
            </a:r>
          </a:p>
        </p:txBody>
      </p:sp>
    </p:spTree>
    <p:extLst>
      <p:ext uri="{BB962C8B-B14F-4D97-AF65-F5344CB8AC3E}">
        <p14:creationId xmlns:p14="http://schemas.microsoft.com/office/powerpoint/2010/main" val="552132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A550-654B-1447-615C-FD3E6A81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6F09-A24D-367A-B5C8-2B8E7892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What’s the probability that you will consume exactly 2000.00000…. calories?</a:t>
            </a:r>
          </a:p>
          <a:p>
            <a:pPr lvl="1"/>
            <a:r>
              <a:rPr lang="en-CA" dirty="0"/>
              <a:t>Pretty much zero.</a:t>
            </a:r>
          </a:p>
          <a:p>
            <a:r>
              <a:rPr lang="en-CA" dirty="0"/>
              <a:t>What’s the probability that a vowel will be exactly 80.00000…. milliseconds long</a:t>
            </a:r>
          </a:p>
          <a:p>
            <a:pPr lvl="1"/>
            <a:r>
              <a:rPr lang="en-CA" dirty="0"/>
              <a:t>Pretty much zero.</a:t>
            </a:r>
          </a:p>
          <a:p>
            <a:pPr lvl="1"/>
            <a:endParaRPr lang="en-CA" dirty="0"/>
          </a:p>
          <a:p>
            <a:r>
              <a:rPr lang="en-CA" dirty="0"/>
              <a:t>Instead, we talk about </a:t>
            </a:r>
            <a:r>
              <a:rPr lang="en-CA" i="1" dirty="0"/>
              <a:t>intervals</a:t>
            </a:r>
            <a:r>
              <a:rPr lang="en-CA" dirty="0"/>
              <a:t> (e.g. probability of 2000 or higher, probability of vowel being between 70 and 90 milliseconds). </a:t>
            </a:r>
          </a:p>
        </p:txBody>
      </p:sp>
    </p:spTree>
    <p:extLst>
      <p:ext uri="{BB962C8B-B14F-4D97-AF65-F5344CB8AC3E}">
        <p14:creationId xmlns:p14="http://schemas.microsoft.com/office/powerpoint/2010/main" val="908787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3258-783C-0F24-B726-408B9355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Interval probabilities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CD90-318E-CE63-6DBA-E553B9AB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84059" cy="4064187"/>
          </a:xfrm>
        </p:spPr>
        <p:txBody>
          <a:bodyPr/>
          <a:lstStyle/>
          <a:p>
            <a:r>
              <a:rPr lang="en-CA" dirty="0"/>
              <a:t>What does an interval probability look like?</a:t>
            </a:r>
          </a:p>
          <a:p>
            <a:endParaRPr lang="en-CA" dirty="0"/>
          </a:p>
          <a:p>
            <a:r>
              <a:rPr lang="en-CA" dirty="0"/>
              <a:t>Word lengths – what is the probability of being 1.45 to 1.66 seconds long.</a:t>
            </a:r>
            <a:endParaRPr lang="es-B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19E3E-7431-DB79-E5BB-4AC8D7B5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491" y="1562100"/>
            <a:ext cx="5753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65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3258-783C-0F24-B726-408B9355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Interval probabilities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CD90-318E-CE63-6DBA-E553B9AB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84059" cy="4064187"/>
          </a:xfrm>
        </p:spPr>
        <p:txBody>
          <a:bodyPr/>
          <a:lstStyle/>
          <a:p>
            <a:r>
              <a:rPr lang="en-CA" dirty="0"/>
              <a:t>What does an interval probability look like?</a:t>
            </a:r>
          </a:p>
          <a:p>
            <a:endParaRPr lang="en-CA" dirty="0"/>
          </a:p>
          <a:p>
            <a:r>
              <a:rPr lang="en-CA" dirty="0"/>
              <a:t>Word lengths – what is the probability of being 1.32 to 1.76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EE85D-7184-2A53-EFF6-43C60EF42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532" y="1690688"/>
            <a:ext cx="5753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62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F29B-6ABC-6841-97C0-BE710569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Interval probabilities</a:t>
            </a:r>
            <a:endParaRPr lang="es-B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110E21-93E5-B9DD-3F06-5DE250F6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9942" cy="4064187"/>
          </a:xfrm>
        </p:spPr>
        <p:txBody>
          <a:bodyPr/>
          <a:lstStyle/>
          <a:p>
            <a:r>
              <a:rPr lang="en-CA" dirty="0"/>
              <a:t>What does an interval probability look like?</a:t>
            </a:r>
          </a:p>
          <a:p>
            <a:endParaRPr lang="en-CA" dirty="0"/>
          </a:p>
          <a:p>
            <a:r>
              <a:rPr lang="en-CA" dirty="0"/>
              <a:t>Word lengths – what is the probability of being 0.587 or lower</a:t>
            </a:r>
            <a:endParaRPr lang="es-B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CEBE3-91B5-1D14-6C52-C314587F8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38" y="1690688"/>
            <a:ext cx="5753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37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286A-6E6D-8AC5-E5E8-25CE8ADC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D830-35C2-B334-5342-29196945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947" cy="4351338"/>
          </a:xfrm>
        </p:spPr>
        <p:txBody>
          <a:bodyPr/>
          <a:lstStyle/>
          <a:p>
            <a:r>
              <a:rPr lang="en-CA" dirty="0"/>
              <a:t>You calculate p values from the t statistic.</a:t>
            </a:r>
          </a:p>
          <a:p>
            <a:endParaRPr lang="en-CA" dirty="0"/>
          </a:p>
          <a:p>
            <a:r>
              <a:rPr lang="en-CA" dirty="0"/>
              <a:t>And you used to have to look up the results on a chart like this.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AFD4E-896C-05B1-8335-385BC7B1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445" y="64478"/>
            <a:ext cx="4038950" cy="67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23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8AB6-45FA-4869-24C9-5736340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3EDA-890E-7820-5ADC-F39DD0E5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CA" dirty="0"/>
              <a:t>What is a p-value?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How is it calculated?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Why is it calculated this way?</a:t>
            </a:r>
          </a:p>
        </p:txBody>
      </p:sp>
    </p:spTree>
    <p:extLst>
      <p:ext uri="{BB962C8B-B14F-4D97-AF65-F5344CB8AC3E}">
        <p14:creationId xmlns:p14="http://schemas.microsoft.com/office/powerpoint/2010/main" val="1875270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8AB6-45FA-4869-24C9-5736340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3EDA-890E-7820-5ADC-F39DD0E5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What is a p-value? </a:t>
            </a:r>
          </a:p>
          <a:p>
            <a:pPr lvl="1"/>
            <a:r>
              <a:rPr lang="en-CA" dirty="0"/>
              <a:t>Its an interval probability in relation to a hypothetical distribution that imagines you performed an experiment forever (or gathered data forever).</a:t>
            </a:r>
          </a:p>
          <a:p>
            <a:r>
              <a:rPr lang="en-CA" dirty="0"/>
              <a:t>How is it calculated? </a:t>
            </a:r>
          </a:p>
          <a:p>
            <a:pPr lvl="1"/>
            <a:r>
              <a:rPr lang="en-CA" dirty="0"/>
              <a:t>You need a t statistic (z statistic) and a probability distribution (a t distribution if you are doing a t test) -imaginary hypothetical distribution of values we assume if there was no difference between your groups or no relationship between your variables.</a:t>
            </a:r>
          </a:p>
          <a:p>
            <a:r>
              <a:rPr lang="en-CA" dirty="0"/>
              <a:t>Why is it calculated this way?</a:t>
            </a:r>
          </a:p>
          <a:p>
            <a:pPr lvl="1"/>
            <a:r>
              <a:rPr lang="en-CA" dirty="0"/>
              <a:t>There’s a complicated historical reason for this - but basically you are calculating the probability of your data given a null hypothesis.</a:t>
            </a:r>
          </a:p>
          <a:p>
            <a:pPr lvl="1"/>
            <a:r>
              <a:rPr lang="en-CA" dirty="0"/>
              <a:t>You are not doing the more intuitive thing of calculating the probability of your hypothesis given your data. </a:t>
            </a:r>
          </a:p>
        </p:txBody>
      </p:sp>
    </p:spTree>
    <p:extLst>
      <p:ext uri="{BB962C8B-B14F-4D97-AF65-F5344CB8AC3E}">
        <p14:creationId xmlns:p14="http://schemas.microsoft.com/office/powerpoint/2010/main" val="3546907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7CF8-AD9E-9B5A-E4B7-D427297E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6959-E775-782E-B586-127707CE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318" cy="4351338"/>
          </a:xfrm>
        </p:spPr>
        <p:txBody>
          <a:bodyPr/>
          <a:lstStyle/>
          <a:p>
            <a:r>
              <a:rPr lang="en-CA" dirty="0"/>
              <a:t>Imagine running the test for t over and over again – you would get a distribution of t statistics</a:t>
            </a:r>
          </a:p>
          <a:p>
            <a:endParaRPr lang="en-CA" dirty="0"/>
          </a:p>
          <a:p>
            <a:r>
              <a:rPr lang="en-CA" dirty="0"/>
              <a:t>The p-value is a calculation of how likely that t statistic is according to that distribution (called the t distribution)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1DFDF-3713-07A7-503F-5C4B4F80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371" y="2008504"/>
            <a:ext cx="6104697" cy="39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0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ED35-D42E-07DE-5064-7876C760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this week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2AA8-0DA9-9234-EBB4-624F2875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Lots more simulations</a:t>
            </a:r>
          </a:p>
          <a:p>
            <a:r>
              <a:rPr lang="en-CA" dirty="0"/>
              <a:t>Sample variance</a:t>
            </a:r>
          </a:p>
          <a:p>
            <a:r>
              <a:rPr lang="en-CA" dirty="0"/>
              <a:t>Standard deviation</a:t>
            </a:r>
          </a:p>
          <a:p>
            <a:r>
              <a:rPr lang="en-CA" dirty="0"/>
              <a:t>T statistic (and z statistic)</a:t>
            </a:r>
          </a:p>
          <a:p>
            <a:r>
              <a:rPr lang="en-CA" dirty="0"/>
              <a:t>Probability distributions / functions</a:t>
            </a:r>
          </a:p>
          <a:p>
            <a:r>
              <a:rPr lang="en-CA" dirty="0"/>
              <a:t>p values</a:t>
            </a:r>
          </a:p>
          <a:p>
            <a:r>
              <a:rPr lang="en-CA" dirty="0"/>
              <a:t>Confidence intervals</a:t>
            </a:r>
          </a:p>
          <a:p>
            <a:r>
              <a:rPr lang="en-CA" dirty="0"/>
              <a:t>What’s a linear model</a:t>
            </a:r>
          </a:p>
          <a:p>
            <a:r>
              <a:rPr lang="en-CA" dirty="0"/>
              <a:t>ANOVA (comparing groups)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05574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D0C2-7C03-B7D1-DC09-3EBC346A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F354-C5DF-8275-C119-5783F1A2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p-value is the probability of receiving a specific statistic (T statistic, F statistic, R-squared) in relation to a hypothetical sampling distribution.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You can calculate the p-value from the T/F etc. statistic.</a:t>
            </a:r>
          </a:p>
          <a:p>
            <a:endParaRPr lang="en-CA" dirty="0"/>
          </a:p>
          <a:p>
            <a:r>
              <a:rPr lang="en-CA" dirty="0"/>
              <a:t>The decision to use a given alpha level (e.g. 0.05) is arbitrary.</a:t>
            </a:r>
          </a:p>
          <a:p>
            <a:endParaRPr lang="en-CA" dirty="0"/>
          </a:p>
          <a:p>
            <a:r>
              <a:rPr lang="en-CA" dirty="0"/>
              <a:t>Often, the decision to use one statistic depends on properties of your data (are they continuous, how large is your sample size, are the groups of equal size) – sometimes its just arbitrary though.</a:t>
            </a:r>
          </a:p>
        </p:txBody>
      </p:sp>
    </p:spTree>
    <p:extLst>
      <p:ext uri="{BB962C8B-B14F-4D97-AF65-F5344CB8AC3E}">
        <p14:creationId xmlns:p14="http://schemas.microsoft.com/office/powerpoint/2010/main" val="2614012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D092-AB6E-7DA6-DC06-8676AD84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AD4F-E75C-75B8-2A26-B9ACB0F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1 error: you reject the null hypothesis when its true (false positive).</a:t>
            </a:r>
          </a:p>
          <a:p>
            <a:endParaRPr lang="en-CA" dirty="0"/>
          </a:p>
          <a:p>
            <a:r>
              <a:rPr lang="en-CA" dirty="0"/>
              <a:t>Type 2 error: you accept the null hypothesis when its false (false negative).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5828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7C41-7B7B-9EDD-017B-87A3D6D2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II Error &amp;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52B7-9527-D7AB-7B92-1EF0C4081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Failing to reject the null hypothesis when its false</a:t>
            </a:r>
          </a:p>
          <a:p>
            <a:endParaRPr lang="en-CA" dirty="0"/>
          </a:p>
          <a:p>
            <a:r>
              <a:rPr lang="en-CA" dirty="0"/>
              <a:t>E.g. you get a p-value below significance level, and you think your study doesn’t support the alternative hypothesis</a:t>
            </a:r>
          </a:p>
          <a:p>
            <a:endParaRPr lang="en-CA" dirty="0"/>
          </a:p>
          <a:p>
            <a:r>
              <a:rPr lang="en-CA" dirty="0"/>
              <a:t>Power of a test: the probability of not making a Type II Error</a:t>
            </a:r>
          </a:p>
          <a:p>
            <a:endParaRPr lang="en-CA" dirty="0"/>
          </a:p>
          <a:p>
            <a:r>
              <a:rPr lang="en-CA" dirty="0"/>
              <a:t>(there’s a thing called Power analysis, which asks how larger your sample has to be to detect a particular effect)</a:t>
            </a:r>
          </a:p>
        </p:txBody>
      </p:sp>
    </p:spTree>
    <p:extLst>
      <p:ext uri="{BB962C8B-B14F-4D97-AF65-F5344CB8AC3E}">
        <p14:creationId xmlns:p14="http://schemas.microsoft.com/office/powerpoint/2010/main" val="3255986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3311-9BF3-BFCA-B069-23737F8F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II Error &amp;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FCFC-8A11-3287-35EE-4BF0C7D0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affects Power?</a:t>
            </a:r>
          </a:p>
          <a:p>
            <a:r>
              <a:rPr lang="en-CA" dirty="0"/>
              <a:t>Significance/alpha level (lower level = less power)</a:t>
            </a:r>
          </a:p>
          <a:p>
            <a:r>
              <a:rPr lang="en-CA" dirty="0"/>
              <a:t>Sample size (larger sample = more power)</a:t>
            </a:r>
          </a:p>
          <a:p>
            <a:r>
              <a:rPr lang="en-CA" dirty="0"/>
              <a:t>Sample size (larger sample = more power)</a:t>
            </a:r>
          </a:p>
          <a:p>
            <a:r>
              <a:rPr lang="en-CA" dirty="0"/>
              <a:t>Variability (less variability = more power)</a:t>
            </a:r>
          </a:p>
          <a:p>
            <a:r>
              <a:rPr lang="en-CA" dirty="0"/>
              <a:t>Magnitude of the effect (larger magnitude = more power)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1926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0CC20B-90BF-1F8E-98B7-9F1A4E71F8DB}"/>
              </a:ext>
            </a:extLst>
          </p:cNvPr>
          <p:cNvSpPr txBox="1"/>
          <p:nvPr/>
        </p:nvSpPr>
        <p:spPr>
          <a:xfrm>
            <a:off x="212271" y="1129004"/>
            <a:ext cx="6925647" cy="4929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set.seed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1234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h1,h2,h3,h4,h5,h6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plotttest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vowel.durations~h4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D7465A97-16D9-0F04-0782-0146A1F53A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360104" y="1972334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545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DD1E-B062-4EA8-2B87-C92D06F3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I Error &amp;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6B37-B471-3300-8843-02D787A9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I Error: Rejection of a true null hypothesis</a:t>
            </a:r>
          </a:p>
          <a:p>
            <a:endParaRPr lang="en-CA" dirty="0"/>
          </a:p>
          <a:p>
            <a:r>
              <a:rPr lang="en-CA" dirty="0"/>
              <a:t>Sensitivity: The probability of not making a Type I Error</a:t>
            </a:r>
          </a:p>
        </p:txBody>
      </p:sp>
    </p:spTree>
    <p:extLst>
      <p:ext uri="{BB962C8B-B14F-4D97-AF65-F5344CB8AC3E}">
        <p14:creationId xmlns:p14="http://schemas.microsoft.com/office/powerpoint/2010/main" val="1676540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7F52B4-1170-73D7-EE33-EBAD2259B0A6}"/>
              </a:ext>
            </a:extLst>
          </p:cNvPr>
          <p:cNvSpPr txBox="1"/>
          <p:nvPr/>
        </p:nvSpPr>
        <p:spPr>
          <a:xfrm>
            <a:off x="100304" y="96210"/>
            <a:ext cx="6548146" cy="4780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set.seed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rep(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"yes"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times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length.out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rep(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"no"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times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length.out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list.append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prominence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list.append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(strong, weak)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- 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/ (sqrt((var(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)/n) + (var(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)/n)))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1.873338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plotttest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vowel.durations~prominence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tails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"one"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B7B8D7A6-0224-24FF-0EA1-135431B0CF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472071" y="1285681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8297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35A0-391B-5B2E-4915-92472F91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Trying and trying again or p-hacking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C4F1-CCE0-12F2-C61D-74CB8E61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If we have enough variables we will eventually find a significant correlation.</a:t>
            </a:r>
          </a:p>
          <a:p>
            <a:endParaRPr lang="en-CA" dirty="0"/>
          </a:p>
          <a:p>
            <a:r>
              <a:rPr lang="en-CA" dirty="0"/>
              <a:t>If we sample more from the population we will eventually get a significant value.</a:t>
            </a:r>
          </a:p>
          <a:p>
            <a:endParaRPr lang="en-CA" dirty="0"/>
          </a:p>
          <a:p>
            <a:r>
              <a:rPr lang="en-CA" dirty="0"/>
              <a:t>If we do multiple comparisons we should adjust the p value downwards</a:t>
            </a:r>
          </a:p>
          <a:p>
            <a:endParaRPr lang="en-CA" dirty="0"/>
          </a:p>
          <a:p>
            <a:r>
              <a:rPr lang="en-CA" dirty="0"/>
              <a:t>In principle (although hard to follow in practice), use of p values should involve a stopping rule stated prior to the study, because if you gather enough data you will always eventually get a significant result.</a:t>
            </a:r>
          </a:p>
        </p:txBody>
      </p:sp>
    </p:spTree>
    <p:extLst>
      <p:ext uri="{BB962C8B-B14F-4D97-AF65-F5344CB8AC3E}">
        <p14:creationId xmlns:p14="http://schemas.microsoft.com/office/powerpoint/2010/main" val="3106739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8122-64BB-964A-D409-3FA8BD85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A993-D95B-B2EF-3936-E092C355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“A confidence interval shows the likely range in which the mean would fall if the sampling exercise were to be repeated” (Crawley 2015:61)</a:t>
            </a:r>
          </a:p>
          <a:p>
            <a:endParaRPr lang="en-CA" dirty="0"/>
          </a:p>
          <a:p>
            <a:r>
              <a:rPr lang="en-CA" dirty="0"/>
              <a:t>The interval gets wider as the unreliability goes up.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3819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685F-7D0C-DE58-88D7-8D4BBCD7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0F35-FEC5-83E0-1069-45DF9A3E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I say that between 35-40% of people will vote for Joe Biden in a 95% confidence interval it means </a:t>
            </a:r>
          </a:p>
          <a:p>
            <a:endParaRPr lang="en-CA" dirty="0"/>
          </a:p>
          <a:p>
            <a:r>
              <a:rPr lang="en-CA" dirty="0"/>
              <a:t>Under repeated sampling in identical conditions, the true value would be between 35-40%, 95% of the time.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36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0D7-6280-CFD7-48F8-0E358FFB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D0EC-4B6D-F32B-5D65-9E241CF5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need to download two databases</a:t>
            </a:r>
          </a:p>
          <a:p>
            <a:pPr lvl="1"/>
            <a:r>
              <a:rPr lang="en-CA" dirty="0" err="1"/>
              <a:t>Araonavowels</a:t>
            </a:r>
            <a:endParaRPr lang="en-CA" dirty="0"/>
          </a:p>
          <a:p>
            <a:pPr lvl="1"/>
            <a:r>
              <a:rPr lang="en-CA" dirty="0" err="1"/>
              <a:t>Chacobo</a:t>
            </a:r>
            <a:r>
              <a:rPr lang="en-CA" dirty="0"/>
              <a:t> forced task</a:t>
            </a:r>
          </a:p>
          <a:p>
            <a:r>
              <a:rPr lang="en-CA" dirty="0"/>
              <a:t>You need to install the following packages</a:t>
            </a:r>
          </a:p>
          <a:p>
            <a:pPr lvl="1"/>
            <a:r>
              <a:rPr lang="en-CA" dirty="0" err="1"/>
              <a:t>rlist</a:t>
            </a:r>
            <a:r>
              <a:rPr lang="en-CA" dirty="0"/>
              <a:t>()</a:t>
            </a:r>
          </a:p>
          <a:p>
            <a:pPr lvl="1"/>
            <a:r>
              <a:rPr lang="en-CA" dirty="0" err="1"/>
              <a:t>tidyverse</a:t>
            </a:r>
            <a:r>
              <a:rPr lang="en-CA" dirty="0"/>
              <a:t>()</a:t>
            </a:r>
          </a:p>
          <a:p>
            <a:pPr lvl="1"/>
            <a:r>
              <a:rPr lang="en-CA" dirty="0"/>
              <a:t>reshape()</a:t>
            </a:r>
          </a:p>
          <a:p>
            <a:pPr lvl="1"/>
            <a:r>
              <a:rPr lang="en-CA" dirty="0" err="1"/>
              <a:t>Nhstplot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7287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4353-E679-D25E-2BA3-B1E163C9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E4F6-84A6-D51F-84D5-329609E9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does it mean if the confidence interval is large?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What does it mean if it straddles 0?</a:t>
            </a:r>
          </a:p>
        </p:txBody>
      </p:sp>
    </p:spTree>
    <p:extLst>
      <p:ext uri="{BB962C8B-B14F-4D97-AF65-F5344CB8AC3E}">
        <p14:creationId xmlns:p14="http://schemas.microsoft.com/office/powerpoint/2010/main" val="1219745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4353-E679-D25E-2BA3-B1E163C9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E4F6-84A6-D51F-84D5-329609E9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does it mean if the confidence interval is large?</a:t>
            </a:r>
          </a:p>
          <a:p>
            <a:pPr lvl="1"/>
            <a:r>
              <a:rPr lang="en-CA" dirty="0"/>
              <a:t>There’s lots of uncertainty</a:t>
            </a:r>
          </a:p>
          <a:p>
            <a:endParaRPr lang="en-CA" dirty="0"/>
          </a:p>
          <a:p>
            <a:r>
              <a:rPr lang="en-CA" dirty="0"/>
              <a:t>What does it mean if it straddles 0?</a:t>
            </a:r>
          </a:p>
          <a:p>
            <a:pPr lvl="1"/>
            <a:r>
              <a:rPr lang="en-CA" dirty="0"/>
              <a:t>We are not even sure of the direction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3340305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E60E-926C-FAC0-0BD3-09AF620D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intervals (for t test)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E79F3-96A4-5A1E-C6C4-541681322E90}"/>
                  </a:ext>
                </a:extLst>
              </p:cNvPr>
              <p:cNvSpPr txBox="1"/>
              <p:nvPr/>
            </p:nvSpPr>
            <p:spPr>
              <a:xfrm>
                <a:off x="1727438" y="2518301"/>
                <a:ext cx="6441871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𝐿𝑜𝑤𝑒𝑟𝑏𝑜𝑢𝑛𝑑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E79F3-96A4-5A1E-C6C4-541681322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38" y="2518301"/>
                <a:ext cx="6441871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59536-7049-43EB-CA92-471557FE3EC9}"/>
                  </a:ext>
                </a:extLst>
              </p:cNvPr>
              <p:cNvSpPr txBox="1"/>
              <p:nvPr/>
            </p:nvSpPr>
            <p:spPr>
              <a:xfrm>
                <a:off x="1598043" y="4161722"/>
                <a:ext cx="6441871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𝑈𝑝𝑝𝑒𝑟𝑏𝑜𝑢𝑛𝑑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59536-7049-43EB-CA92-471557FE3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43" y="4161722"/>
                <a:ext cx="6441871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6B81F33-4DA0-C7A0-699B-90B4BE3F4AFE}"/>
              </a:ext>
            </a:extLst>
          </p:cNvPr>
          <p:cNvSpPr/>
          <p:nvPr/>
        </p:nvSpPr>
        <p:spPr>
          <a:xfrm>
            <a:off x="5968721" y="2381459"/>
            <a:ext cx="1296237" cy="113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987B67-02D7-9C7A-20EB-B199C1BD1A80}"/>
              </a:ext>
            </a:extLst>
          </p:cNvPr>
          <p:cNvSpPr/>
          <p:nvPr/>
        </p:nvSpPr>
        <p:spPr>
          <a:xfrm>
            <a:off x="5819670" y="4009322"/>
            <a:ext cx="1296237" cy="113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FACE-3CFA-539C-8FDA-9EA2F8538158}"/>
              </a:ext>
            </a:extLst>
          </p:cNvPr>
          <p:cNvSpPr txBox="1"/>
          <p:nvPr/>
        </p:nvSpPr>
        <p:spPr>
          <a:xfrm>
            <a:off x="8531131" y="3429000"/>
            <a:ext cx="297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Also called the Standard error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6AFD19-F8B6-B014-3B04-E5151986E09D}"/>
              </a:ext>
            </a:extLst>
          </p:cNvPr>
          <p:cNvCxnSpPr>
            <a:stCxn id="12" idx="2"/>
          </p:cNvCxnSpPr>
          <p:nvPr/>
        </p:nvCxnSpPr>
        <p:spPr>
          <a:xfrm flipH="1">
            <a:off x="7371184" y="3798332"/>
            <a:ext cx="2647502" cy="689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48B621-8472-7902-D547-FC3848DB36DB}"/>
              </a:ext>
            </a:extLst>
          </p:cNvPr>
          <p:cNvCxnSpPr>
            <a:cxnSpLocks/>
          </p:cNvCxnSpPr>
          <p:nvPr/>
        </p:nvCxnSpPr>
        <p:spPr>
          <a:xfrm flipH="1" flipV="1">
            <a:off x="7371184" y="2873829"/>
            <a:ext cx="2647502" cy="387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243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F19CE-8F5B-F6ED-5F39-76E92E66BC8F}"/>
              </a:ext>
            </a:extLst>
          </p:cNvPr>
          <p:cNvSpPr txBox="1"/>
          <p:nvPr/>
        </p:nvSpPr>
        <p:spPr>
          <a:xfrm>
            <a:off x="426876" y="450989"/>
            <a:ext cx="10629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"/Users/Adam/Desktop/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araonavowels.csv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subset(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duration.ms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df$prominence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df$Stress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CD884-570B-2772-03D5-2C06D3358870}"/>
              </a:ext>
            </a:extLst>
          </p:cNvPr>
          <p:cNvSpPr txBox="1"/>
          <p:nvPr/>
        </p:nvSpPr>
        <p:spPr>
          <a:xfrm>
            <a:off x="576166" y="2228671"/>
            <a:ext cx="107605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as.factor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(prominence),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duration.ms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geom_boxplot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54CE198B-7669-29CC-B9A8-2D75530758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534261" y="3046056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3062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7CCA-B6C5-EBDB-D113-79B8BB04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DF05-4BD4-DD69-F0BF-8435B38ED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ANOVA belongs to family of statistical techniques known as general linear models.</a:t>
            </a:r>
          </a:p>
          <a:p>
            <a:endParaRPr lang="en-CA" dirty="0"/>
          </a:p>
          <a:p>
            <a:r>
              <a:rPr lang="en-CA" dirty="0"/>
              <a:t>You are comparing the variances between two groups in relation to the variance of the groups combined.</a:t>
            </a:r>
          </a:p>
        </p:txBody>
      </p:sp>
    </p:spTree>
    <p:extLst>
      <p:ext uri="{BB962C8B-B14F-4D97-AF65-F5344CB8AC3E}">
        <p14:creationId xmlns:p14="http://schemas.microsoft.com/office/powerpoint/2010/main" val="2844331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D2B4-C037-16F6-8C24-9C1386BF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AD3E-B35F-9060-D77C-C2E3AA95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48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Simulate some values according to a linear relationship / model.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ED9C2-007B-3E7A-B2E4-2F3A5B12A3EE}"/>
              </a:ext>
            </a:extLst>
          </p:cNvPr>
          <p:cNvSpPr txBox="1"/>
          <p:nvPr/>
        </p:nvSpPr>
        <p:spPr>
          <a:xfrm>
            <a:off x="1924439" y="2373053"/>
            <a:ext cx="92069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set.seed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school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size=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school.binary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(school ==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rtruncnorm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intercept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intercept +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school.binary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 error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school,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2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E822-C79C-829F-4495-9EE1EF77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4274A-984A-ED53-DC75-DCC989AAD75C}"/>
              </a:ext>
            </a:extLst>
          </p:cNvPr>
          <p:cNvSpPr txBox="1"/>
          <p:nvPr/>
        </p:nvSpPr>
        <p:spPr>
          <a:xfrm>
            <a:off x="762778" y="1810339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data,aes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E3395FB3-7584-AD5E-03FD-0AC304C5D3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47270" y="2664862"/>
            <a:ext cx="5416130" cy="40978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1088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63DC-AE2C-0CEC-E78E-396BCB4C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80099-AF80-6E9A-E2A0-619C78927242}"/>
              </a:ext>
            </a:extLst>
          </p:cNvPr>
          <p:cNvSpPr txBox="1"/>
          <p:nvPr/>
        </p:nvSpPr>
        <p:spPr>
          <a:xfrm>
            <a:off x="838200" y="186778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data,aes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facet_wrap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(~school)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DC963D96-FBF7-D43F-5526-7E60D6D2CF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34151" y="2457450"/>
            <a:ext cx="5200552" cy="41758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409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F1E83859-9F92-68D6-7E11-3563CD307B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097764" y="942392"/>
            <a:ext cx="7035282" cy="529171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03D4C-859C-0832-8BA4-57A8CD0E1D21}"/>
              </a:ext>
            </a:extLst>
          </p:cNvPr>
          <p:cNvSpPr txBox="1"/>
          <p:nvPr/>
        </p:nvSpPr>
        <p:spPr>
          <a:xfrm>
            <a:off x="2320211" y="455940"/>
            <a:ext cx="9538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,test.score,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ylim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"order"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03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914165-6417-17EF-4B8E-1C0A0EAA6886}"/>
              </a:ext>
            </a:extLst>
          </p:cNvPr>
          <p:cNvSpPr txBox="1"/>
          <p:nvPr/>
        </p:nvSpPr>
        <p:spPr>
          <a:xfrm>
            <a:off x="1845128" y="450989"/>
            <a:ext cx="9799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,test.score,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ylim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"order"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lines(c(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),c(mean(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"green"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E5EE27E3-E2C7-02A5-33CB-14ABC63308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07085" y="1497174"/>
            <a:ext cx="6770040" cy="49798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610A8E-8099-2607-32BF-6C17CBB49347}"/>
                  </a:ext>
                </a:extLst>
              </p:cNvPr>
              <p:cNvSpPr txBox="1"/>
              <p:nvPr/>
            </p:nvSpPr>
            <p:spPr>
              <a:xfrm>
                <a:off x="5388915" y="2124123"/>
                <a:ext cx="6096000" cy="986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𝑆𝑆𝑌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CA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CA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610A8E-8099-2607-32BF-6C17CBB49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915" y="2124123"/>
                <a:ext cx="6096000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14C620-F295-4098-07DA-4070FB2AD5D9}"/>
              </a:ext>
            </a:extLst>
          </p:cNvPr>
          <p:cNvSpPr txBox="1"/>
          <p:nvPr/>
        </p:nvSpPr>
        <p:spPr>
          <a:xfrm>
            <a:off x="7044613" y="3214276"/>
            <a:ext cx="3265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Total sum squares = </a:t>
            </a:r>
            <a:r>
              <a:rPr lang="en-CA" sz="2000" b="1" dirty="0" err="1"/>
              <a:t>SSY</a:t>
            </a:r>
            <a:endParaRPr lang="en-CA" sz="2000" b="1" dirty="0"/>
          </a:p>
          <a:p>
            <a:endParaRPr lang="en-CA" sz="2000" b="1" dirty="0"/>
          </a:p>
          <a:p>
            <a:r>
              <a:rPr lang="en-CA" sz="2000" b="1" dirty="0"/>
              <a:t>The sum of all the lengths of all the green lines.</a:t>
            </a:r>
          </a:p>
        </p:txBody>
      </p:sp>
    </p:spTree>
    <p:extLst>
      <p:ext uri="{BB962C8B-B14F-4D97-AF65-F5344CB8AC3E}">
        <p14:creationId xmlns:p14="http://schemas.microsoft.com/office/powerpoint/2010/main" val="134235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33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DF8456-A681-5ABA-29EA-2D8854AA1386}"/>
              </a:ext>
            </a:extLst>
          </p:cNvPr>
          <p:cNvSpPr txBox="1"/>
          <p:nvPr/>
        </p:nvSpPr>
        <p:spPr>
          <a:xfrm>
            <a:off x="4457699" y="127339"/>
            <a:ext cx="7466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,test.score,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ylim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"order"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as.factor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(school))+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"green"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82B87C3E-0685-12BB-7BC1-477011CF23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85952" y="1495425"/>
            <a:ext cx="5372198" cy="47434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3258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8F45F17F-EBA8-A446-2257-385138CBCD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82693" y="708481"/>
            <a:ext cx="6706281" cy="51429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0838E4-3CF8-D108-3B68-9DA473261468}"/>
                  </a:ext>
                </a:extLst>
              </p:cNvPr>
              <p:cNvSpPr txBox="1"/>
              <p:nvPr/>
            </p:nvSpPr>
            <p:spPr>
              <a:xfrm>
                <a:off x="5420115" y="570079"/>
                <a:ext cx="6097554" cy="912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CA" sz="2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CA" sz="2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CA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CA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22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CA" sz="2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CA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CA" sz="2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0838E4-3CF8-D108-3B68-9DA47326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115" y="570079"/>
                <a:ext cx="6097554" cy="912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02F57E-23BA-165D-CBE7-D396371A2F47}"/>
                  </a:ext>
                </a:extLst>
              </p:cNvPr>
              <p:cNvSpPr txBox="1"/>
              <p:nvPr/>
            </p:nvSpPr>
            <p:spPr>
              <a:xfrm>
                <a:off x="4980215" y="5620469"/>
                <a:ext cx="60975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𝑆𝑆𝑌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𝑆𝑆𝐺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02F57E-23BA-165D-CBE7-D396371A2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5" y="5620469"/>
                <a:ext cx="609755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687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184B2-8BA4-2BFF-F961-EB6520585BAC}"/>
              </a:ext>
            </a:extLst>
          </p:cNvPr>
          <p:cNvSpPr txBox="1"/>
          <p:nvPr/>
        </p:nvSpPr>
        <p:spPr>
          <a:xfrm>
            <a:off x="3107094" y="469650"/>
            <a:ext cx="8269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SSEgood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sum((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]-mean(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]))^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SSEbad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sum((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]-mean(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]))^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SSEgood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SSEbad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D6503-AB17-0B6F-398C-C48312F12060}"/>
              </a:ext>
            </a:extLst>
          </p:cNvPr>
          <p:cNvSpPr txBox="1"/>
          <p:nvPr/>
        </p:nvSpPr>
        <p:spPr>
          <a:xfrm>
            <a:off x="3198067" y="222535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SSG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- SSE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0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4243387" y="2259106"/>
            <a:ext cx="879942" cy="9547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B2C32-5FAE-939A-8EEF-24BA2D84A356}"/>
              </a:ext>
            </a:extLst>
          </p:cNvPr>
          <p:cNvSpPr txBox="1"/>
          <p:nvPr/>
        </p:nvSpPr>
        <p:spPr>
          <a:xfrm>
            <a:off x="3422564" y="1799254"/>
            <a:ext cx="1260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Variance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73578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5372940" y="2076450"/>
            <a:ext cx="879942" cy="9547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4770-E42F-7F69-042E-1641EDED4D2A}"/>
              </a:ext>
            </a:extLst>
          </p:cNvPr>
          <p:cNvSpPr txBox="1"/>
          <p:nvPr/>
        </p:nvSpPr>
        <p:spPr>
          <a:xfrm>
            <a:off x="4992088" y="1595307"/>
            <a:ext cx="30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Sum over all cases of ...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262665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6096000" y="2076450"/>
            <a:ext cx="745472" cy="7704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F593A-D360-EFDA-741C-A1062B0B7860}"/>
              </a:ext>
            </a:extLst>
          </p:cNvPr>
          <p:cNvSpPr txBox="1"/>
          <p:nvPr/>
        </p:nvSpPr>
        <p:spPr>
          <a:xfrm>
            <a:off x="4992088" y="1595307"/>
            <a:ext cx="3361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Every value in the sample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07282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6660777" y="2076450"/>
            <a:ext cx="745472" cy="7704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73623-42F6-D149-A3B6-1EE40AACA0CE}"/>
              </a:ext>
            </a:extLst>
          </p:cNvPr>
          <p:cNvSpPr txBox="1"/>
          <p:nvPr/>
        </p:nvSpPr>
        <p:spPr>
          <a:xfrm>
            <a:off x="4992088" y="1595307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minus the mean of the sample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6808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2566</Words>
  <Application>Microsoft Office PowerPoint</Application>
  <PresentationFormat>Widescreen</PresentationFormat>
  <Paragraphs>234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Consolas</vt:lpstr>
      <vt:lpstr>Office Theme</vt:lpstr>
      <vt:lpstr>Statistics for Linguists</vt:lpstr>
      <vt:lpstr>From last week</vt:lpstr>
      <vt:lpstr>For this week</vt:lpstr>
      <vt:lpstr>Preparation</vt:lpstr>
      <vt:lpstr>Sample variance</vt:lpstr>
      <vt:lpstr>Sample variance</vt:lpstr>
      <vt:lpstr>Sample variance</vt:lpstr>
      <vt:lpstr>Sample variance</vt:lpstr>
      <vt:lpstr>Sample variance</vt:lpstr>
      <vt:lpstr>Sample variance</vt:lpstr>
      <vt:lpstr>Variance</vt:lpstr>
      <vt:lpstr>Variance</vt:lpstr>
      <vt:lpstr>t statistic</vt:lpstr>
      <vt:lpstr>T statistic</vt:lpstr>
      <vt:lpstr>T statistic</vt:lpstr>
      <vt:lpstr>T statistic</vt:lpstr>
      <vt:lpstr>T statistic</vt:lpstr>
      <vt:lpstr>P-value and t-statistic</vt:lpstr>
      <vt:lpstr>Probability distributions</vt:lpstr>
      <vt:lpstr>Probability distributions</vt:lpstr>
      <vt:lpstr>Probability distributions</vt:lpstr>
      <vt:lpstr>Probability distributions</vt:lpstr>
      <vt:lpstr>Interval probabilities</vt:lpstr>
      <vt:lpstr>Interval probabilities</vt:lpstr>
      <vt:lpstr>Interval probabilities</vt:lpstr>
      <vt:lpstr>P-values</vt:lpstr>
      <vt:lpstr>P-value</vt:lpstr>
      <vt:lpstr>P-value</vt:lpstr>
      <vt:lpstr>P-value</vt:lpstr>
      <vt:lpstr>P values</vt:lpstr>
      <vt:lpstr>P values</vt:lpstr>
      <vt:lpstr>Type II Error &amp; Power</vt:lpstr>
      <vt:lpstr>Type II Error &amp; Power</vt:lpstr>
      <vt:lpstr>PowerPoint Presentation</vt:lpstr>
      <vt:lpstr>Type I Error &amp; Sensitivity</vt:lpstr>
      <vt:lpstr>PowerPoint Presentation</vt:lpstr>
      <vt:lpstr>Trying and trying again or p-hacking</vt:lpstr>
      <vt:lpstr>Confidence interval</vt:lpstr>
      <vt:lpstr>Confidence interval</vt:lpstr>
      <vt:lpstr>Confidence interval</vt:lpstr>
      <vt:lpstr>Confidence interval</vt:lpstr>
      <vt:lpstr>Confidence intervals (for t test)</vt:lpstr>
      <vt:lpstr>PowerPoint Presentation</vt:lpstr>
      <vt:lpstr>ANOVA</vt:lpstr>
      <vt:lpstr>ANOVA</vt:lpstr>
      <vt:lpstr>ANOVA</vt:lpstr>
      <vt:lpstr>ANOVA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Linguists</dc:title>
  <dc:creator>Adam Tallman</dc:creator>
  <cp:lastModifiedBy>Adam Tallman</cp:lastModifiedBy>
  <cp:revision>3</cp:revision>
  <dcterms:created xsi:type="dcterms:W3CDTF">2023-11-14T14:23:19Z</dcterms:created>
  <dcterms:modified xsi:type="dcterms:W3CDTF">2023-11-14T22:12:38Z</dcterms:modified>
</cp:coreProperties>
</file>