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BF70-78E6-4DF4-8457-273437115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6300-0EE2-422A-9CA4-E69696D5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9B27-39C8-4FC9-BFFE-66F1426F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2508-63F8-4BBA-B2AE-6BD42129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3C97-A17A-45DF-98D5-B436A252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576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422D-4CE6-4E90-AB00-F72CB87C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8A03-86AF-45C1-A5CD-458FCCFC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2B32-E288-44D7-82A5-D1DF5A7C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9BFA-4AC5-477B-9878-29F84F9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71FD-D3CE-453B-86F9-B550BDAA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40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24706-3BE4-4CAC-9447-CAE7F361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A26A-9804-4BE0-9116-E73690C1B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9D20-F829-4B9C-BAA9-A3B1C8A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E9D1-D0A9-4A1D-8D88-4AEFC343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28AF-B653-4E00-A8E3-73D987AB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750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ABC3-3100-4BB4-97E7-EFDB78A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AC01-37C5-4A8C-818F-47DBB141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2420-0AC4-4043-AD51-4F1495FB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CD47-FFFF-43C1-A8D3-A5286D66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595C-5E90-4DA1-8393-3ACB5FDD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4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34B6-85E6-44E2-B136-E63BC5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65C6-5028-4309-A5E5-3AA1B568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4FB9-83D5-4319-83CA-1BAA2787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D1A7-9CDE-4A6E-A3F2-B903A19D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BCB7-11CC-43A9-81AC-14E2544B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5249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597-9FCE-4BB6-AF4F-3C94A714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EA38-D4F6-46AC-A3ED-A48368FB5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9E39-F37F-4608-B9DE-4314CB00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98F8-09B7-48D5-9C7E-E3298879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DD03-097C-4078-8522-F1FA0D51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82F9-22A4-487B-A627-E46E7B48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920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C575-0613-44B2-B7EB-BEFEA912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A323-0253-4BCE-85F6-24B7F29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FE8B-0B16-44A9-8EE0-6499EF00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5686-8E92-4353-92F4-37E5E1A35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402BD-591F-4F13-BCEE-962C7760D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BD1F8-4E5F-4B06-A652-1B43330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A14D0-B1DB-4B6E-BFE3-C7E0ABBE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FF5A0-53FA-46A0-8D2C-7495892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7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F8E-6FD3-4FE2-90D5-A038DFB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5278C-B674-4A84-BE7F-2BCB009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A4003-A218-46B3-BB62-83E8648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65DE3-C3FD-4835-9CEE-719A7C2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030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073AA-ED59-4538-AB87-3152DCD7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4C5AB-77FC-4C50-8181-DA082A6A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4F139-939E-48B0-8258-FA4A7F1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3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E5E-C9C5-4BEB-B542-90F38361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FA7-577B-488A-9498-CD4836A7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5F427-EF47-40F0-B6BC-2D24A5E7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413C-DB56-4BA4-8BD1-E8DA524B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900A-5A2E-4245-B6D3-BDAAD2AD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F4A0-9975-4AD1-8F82-76B67FF2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49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2F8-81DC-40E9-96B2-D05F2C8E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8895D-B85D-4466-9D96-38824016E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4DC9F-8D36-4ED0-9CF1-53AC91B07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4568-39CA-458F-948A-D0B6448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0350-A228-45A3-80D1-534BACB7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F047A-5E1A-4707-8C83-3C337D0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51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F40CD-3A14-49A6-9222-261BEFFD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09AA7-D9A8-490D-A036-97BA1396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45A5-34ED-427C-B13F-92220CC1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2284-1EE0-46DB-843F-2881175AA436}" type="datetimeFigureOut">
              <a:rPr lang="es-BO" smtClean="0"/>
              <a:t>7/6/2021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A9A5-D077-4405-B5E8-6CA34C246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E709-8367-4522-9FA6-07581388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26FD-12CA-4D96-B2AA-EE97C456358D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50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A0E5-042B-4BAD-B634-C80A0F517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ED2DD-8684-4B05-9DF4-F712756B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Adam J.R. Tallman</a:t>
            </a:r>
          </a:p>
          <a:p>
            <a:r>
              <a:rPr lang="en-CA" dirty="0"/>
              <a:t>2021-06-01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4549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F8BE-A13D-4440-81A1-3F90156E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0E20-AA55-4206-8A60-7B6A22A3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76003" cy="1860255"/>
          </a:xfrm>
        </p:spPr>
        <p:txBody>
          <a:bodyPr>
            <a:normAutofit/>
          </a:bodyPr>
          <a:lstStyle/>
          <a:p>
            <a:r>
              <a:rPr lang="en-CA" dirty="0"/>
              <a:t>You want to estimate the relationship of X on Y, but the relationship is piped by Z.</a:t>
            </a:r>
          </a:p>
          <a:p>
            <a:r>
              <a:rPr lang="en-CA" dirty="0"/>
              <a:t>What do you do?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258F8-8763-4BB4-8654-356198BD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04" y="2620995"/>
            <a:ext cx="3943350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24ADC-46D7-4F7D-BF0F-7B9827E90D03}"/>
              </a:ext>
            </a:extLst>
          </p:cNvPr>
          <p:cNvSpPr txBox="1"/>
          <p:nvPr/>
        </p:nvSpPr>
        <p:spPr>
          <a:xfrm>
            <a:off x="1013038" y="3820817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If your question is how a change in X will influence a change in Y, then </a:t>
            </a:r>
            <a:r>
              <a:rPr lang="en-CA" sz="2400" dirty="0" err="1"/>
              <a:t>notihing</a:t>
            </a:r>
            <a:endParaRPr lang="en-CA" sz="2400" dirty="0"/>
          </a:p>
          <a:p>
            <a:r>
              <a:rPr lang="en-CA" sz="2400" dirty="0"/>
              <a:t>You do not want to add variables that block off causal pathways 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91849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EA92-0E84-44C5-B3AB-7152C2E0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D0C5-38C1-43A6-80F7-326C73A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Let’s try a simulation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1641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55D-FDE5-485B-9B04-51B70B1F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EF6B-B93F-4C68-81C4-3242E22F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7945"/>
          </a:xfrm>
        </p:spPr>
        <p:txBody>
          <a:bodyPr/>
          <a:lstStyle/>
          <a:p>
            <a:r>
              <a:rPr lang="en-CA" dirty="0"/>
              <a:t>We want to assess the relationship of X on Y, </a:t>
            </a:r>
            <a:r>
              <a:rPr lang="en-CA" i="1" dirty="0"/>
              <a:t>and </a:t>
            </a:r>
            <a:r>
              <a:rPr lang="en-CA" dirty="0"/>
              <a:t>both X and Y cause Z. </a:t>
            </a:r>
          </a:p>
          <a:p>
            <a:r>
              <a:rPr lang="en-CA" dirty="0"/>
              <a:t>Should we condition on Z?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61019-093D-4C89-A70D-E660289C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36" y="2562431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55D-FDE5-485B-9B04-51B70B1F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EF6B-B93F-4C68-81C4-3242E22F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7945"/>
          </a:xfrm>
        </p:spPr>
        <p:txBody>
          <a:bodyPr/>
          <a:lstStyle/>
          <a:p>
            <a:r>
              <a:rPr lang="en-CA" dirty="0"/>
              <a:t>We want to assess the relationship of X on Y, </a:t>
            </a:r>
            <a:r>
              <a:rPr lang="en-CA" i="1" dirty="0"/>
              <a:t>and </a:t>
            </a:r>
            <a:r>
              <a:rPr lang="en-CA" dirty="0"/>
              <a:t>both X and Y cause Z. </a:t>
            </a:r>
          </a:p>
          <a:p>
            <a:r>
              <a:rPr lang="en-CA" dirty="0"/>
              <a:t>Should we condition on Z?</a:t>
            </a:r>
          </a:p>
          <a:p>
            <a:r>
              <a:rPr lang="en-CA" dirty="0"/>
              <a:t>This is the most counterintuitive confound</a:t>
            </a:r>
          </a:p>
          <a:p>
            <a:r>
              <a:rPr lang="en-CA" dirty="0"/>
              <a:t>So let’s illustrate.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61019-093D-4C89-A70D-E660289C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36" y="2562431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DB7-3213-48B6-947A-2777AD2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7DB6-01DA-4DD6-A6AD-6CCCE06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85885" cy="4849496"/>
          </a:xfrm>
        </p:spPr>
        <p:txBody>
          <a:bodyPr/>
          <a:lstStyle/>
          <a:p>
            <a:r>
              <a:rPr lang="en-CA" dirty="0"/>
              <a:t>Let’s say you are interested in the relationship between a loss of taste and back pain. </a:t>
            </a:r>
          </a:p>
          <a:p>
            <a:r>
              <a:rPr lang="en-CA" dirty="0"/>
              <a:t>You think that a loss of taste might be a proxy for covid for instance, and you want to see, the effect of covid on back pain.</a:t>
            </a:r>
          </a:p>
          <a:p>
            <a:r>
              <a:rPr lang="en-CA" dirty="0"/>
              <a:t>But you can only observe patients in a hospital.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0065C-D502-44DA-BC1B-5F28FDF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85" y="1825625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DB7-3213-48B6-947A-2777AD2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7DB6-01DA-4DD6-A6AD-6CCCE06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85885" cy="484949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 = Loss of taste sensation</a:t>
            </a:r>
          </a:p>
          <a:p>
            <a:endParaRPr lang="en-CA" dirty="0"/>
          </a:p>
          <a:p>
            <a:r>
              <a:rPr lang="en-CA" dirty="0"/>
              <a:t>B = backpain</a:t>
            </a:r>
          </a:p>
          <a:p>
            <a:endParaRPr lang="en-CA" dirty="0"/>
          </a:p>
          <a:p>
            <a:r>
              <a:rPr lang="en-CA" dirty="0"/>
              <a:t>H = hospitalization</a:t>
            </a:r>
          </a:p>
          <a:p>
            <a:endParaRPr lang="en-CA" dirty="0"/>
          </a:p>
          <a:p>
            <a:r>
              <a:rPr lang="en-CA" dirty="0"/>
              <a:t>We know that more people go to the hospital if they have a loss of taste</a:t>
            </a:r>
          </a:p>
          <a:p>
            <a:endParaRPr lang="en-CA" dirty="0"/>
          </a:p>
          <a:p>
            <a:r>
              <a:rPr lang="en-CA" dirty="0"/>
              <a:t>We know that more people go to the hospital if they have backpain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0065C-D502-44DA-BC1B-5F28FDF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28" y="1825624"/>
            <a:ext cx="4614323" cy="47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64F6-057A-46E9-BEDD-BCD2D5D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980-6CF0-458F-97A5-EB92180A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5538"/>
          </a:xfrm>
        </p:spPr>
        <p:txBody>
          <a:bodyPr/>
          <a:lstStyle/>
          <a:p>
            <a:r>
              <a:rPr lang="en-CA" dirty="0"/>
              <a:t>Let’s simulate this</a:t>
            </a:r>
          </a:p>
          <a:p>
            <a:r>
              <a:rPr lang="en-CA" dirty="0"/>
              <a:t>But imagine you can only observe people in a hospital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0DA5F-6B19-4EA1-86F1-4823CED52AB9}"/>
              </a:ext>
            </a:extLst>
          </p:cNvPr>
          <p:cNvSpPr txBox="1"/>
          <p:nvPr/>
        </p:nvSpPr>
        <p:spPr>
          <a:xfrm>
            <a:off x="951322" y="3497247"/>
            <a:ext cx="7438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 err="1"/>
              <a:t>set.seed</a:t>
            </a:r>
            <a:r>
              <a:rPr lang="es-BO" dirty="0"/>
              <a:t>(115)</a:t>
            </a:r>
          </a:p>
          <a:p>
            <a:r>
              <a:rPr lang="es-BO" dirty="0"/>
              <a:t>n &lt;- 1000</a:t>
            </a:r>
          </a:p>
          <a:p>
            <a:r>
              <a:rPr lang="es-BO" dirty="0"/>
              <a:t>notaste &lt;- </a:t>
            </a:r>
            <a:r>
              <a:rPr lang="es-BO" dirty="0" err="1"/>
              <a:t>rnorm</a:t>
            </a:r>
            <a:r>
              <a:rPr lang="es-BO" dirty="0"/>
              <a:t>(n)</a:t>
            </a:r>
          </a:p>
          <a:p>
            <a:r>
              <a:rPr lang="es-BO" dirty="0" err="1"/>
              <a:t>backpain</a:t>
            </a:r>
            <a:r>
              <a:rPr lang="es-BO" dirty="0"/>
              <a:t> &lt;- </a:t>
            </a:r>
            <a:r>
              <a:rPr lang="es-BO" dirty="0" err="1"/>
              <a:t>rnorm</a:t>
            </a:r>
            <a:r>
              <a:rPr lang="es-BO" dirty="0"/>
              <a:t>(n)</a:t>
            </a:r>
          </a:p>
          <a:p>
            <a:endParaRPr lang="es-BO" dirty="0"/>
          </a:p>
          <a:p>
            <a:r>
              <a:rPr lang="es-BO" dirty="0"/>
              <a:t>p &lt;- 0.2 #proportion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people</a:t>
            </a:r>
            <a:r>
              <a:rPr lang="es-BO" dirty="0"/>
              <a:t> </a:t>
            </a:r>
            <a:r>
              <a:rPr lang="es-BO" dirty="0" err="1"/>
              <a:t>who</a:t>
            </a:r>
            <a:r>
              <a:rPr lang="es-BO" dirty="0"/>
              <a:t> </a:t>
            </a:r>
            <a:r>
              <a:rPr lang="es-BO" dirty="0" err="1"/>
              <a:t>go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hospital</a:t>
            </a:r>
          </a:p>
          <a:p>
            <a:r>
              <a:rPr lang="es-BO" dirty="0"/>
              <a:t>z &lt;- notaste + </a:t>
            </a:r>
            <a:r>
              <a:rPr lang="es-BO" dirty="0" err="1"/>
              <a:t>backpain</a:t>
            </a:r>
            <a:r>
              <a:rPr lang="es-BO" dirty="0"/>
              <a:t> + </a:t>
            </a:r>
            <a:r>
              <a:rPr lang="es-BO" dirty="0" err="1"/>
              <a:t>rnorm</a:t>
            </a:r>
            <a:r>
              <a:rPr lang="es-BO" dirty="0"/>
              <a:t>(n) #measure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overall</a:t>
            </a:r>
            <a:r>
              <a:rPr lang="es-BO" dirty="0"/>
              <a:t> </a:t>
            </a:r>
            <a:r>
              <a:rPr lang="es-BO" dirty="0" err="1"/>
              <a:t>discomfort</a:t>
            </a:r>
            <a:r>
              <a:rPr lang="es-BO" dirty="0"/>
              <a:t> </a:t>
            </a:r>
          </a:p>
          <a:p>
            <a:r>
              <a:rPr lang="es-BO" dirty="0"/>
              <a:t>q &lt;- </a:t>
            </a:r>
            <a:r>
              <a:rPr lang="es-BO" dirty="0" err="1"/>
              <a:t>quantile</a:t>
            </a:r>
            <a:r>
              <a:rPr lang="es-BO" dirty="0"/>
              <a:t>(z, 1-p)</a:t>
            </a:r>
          </a:p>
          <a:p>
            <a:r>
              <a:rPr lang="es-BO" dirty="0"/>
              <a:t>h &lt;- </a:t>
            </a:r>
            <a:r>
              <a:rPr lang="es-BO" dirty="0" err="1"/>
              <a:t>ifelse</a:t>
            </a:r>
            <a:r>
              <a:rPr lang="es-BO" dirty="0"/>
              <a:t>(z&gt;=q, TRUE, FALSE)</a:t>
            </a:r>
          </a:p>
          <a:p>
            <a:r>
              <a:rPr lang="es-BO" dirty="0" err="1">
                <a:solidFill>
                  <a:schemeClr val="accent2">
                    <a:lumMod val="75000"/>
                  </a:schemeClr>
                </a:solidFill>
              </a:rPr>
              <a:t>model.hospital</a:t>
            </a:r>
            <a:r>
              <a:rPr lang="es-BO" dirty="0">
                <a:solidFill>
                  <a:schemeClr val="accent2">
                    <a:lumMod val="75000"/>
                  </a:schemeClr>
                </a:solidFill>
              </a:rPr>
              <a:t> &lt;- lm(</a:t>
            </a:r>
            <a:r>
              <a:rPr lang="es-BO" dirty="0" err="1">
                <a:solidFill>
                  <a:schemeClr val="accent2">
                    <a:lumMod val="75000"/>
                  </a:schemeClr>
                </a:solidFill>
              </a:rPr>
              <a:t>backpain</a:t>
            </a:r>
            <a:r>
              <a:rPr lang="es-BO" dirty="0">
                <a:solidFill>
                  <a:schemeClr val="accent2">
                    <a:lumMod val="75000"/>
                  </a:schemeClr>
                </a:solidFill>
              </a:rPr>
              <a:t>[h]~notaste[h])</a:t>
            </a:r>
          </a:p>
          <a:p>
            <a:r>
              <a:rPr lang="es-BO" dirty="0" err="1"/>
              <a:t>summary</a:t>
            </a:r>
            <a:r>
              <a:rPr lang="es-BO" dirty="0"/>
              <a:t>(</a:t>
            </a:r>
            <a:r>
              <a:rPr lang="es-BO" dirty="0" err="1"/>
              <a:t>model.hospital</a:t>
            </a:r>
            <a:r>
              <a:rPr lang="es-B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62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DAD1-92CC-4CBB-9682-44A4BF01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93F-09A2-4263-BB57-32F351EA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4453"/>
          </a:xfrm>
        </p:spPr>
        <p:txBody>
          <a:bodyPr/>
          <a:lstStyle/>
          <a:p>
            <a:r>
              <a:rPr lang="en-CA" dirty="0"/>
              <a:t>Should you conclude that covid cures back pain?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E7-9973-4143-B547-6A451CB34F07}"/>
              </a:ext>
            </a:extLst>
          </p:cNvPr>
          <p:cNvSpPr txBox="1"/>
          <p:nvPr/>
        </p:nvSpPr>
        <p:spPr>
          <a:xfrm>
            <a:off x="838200" y="2454095"/>
            <a:ext cx="95972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 err="1"/>
              <a:t>Call</a:t>
            </a:r>
            <a:r>
              <a:rPr lang="es-BO" dirty="0"/>
              <a:t>:</a:t>
            </a:r>
          </a:p>
          <a:p>
            <a:r>
              <a:rPr lang="es-BO" dirty="0"/>
              <a:t>lm(formula = </a:t>
            </a:r>
            <a:r>
              <a:rPr lang="es-BO" dirty="0" err="1"/>
              <a:t>backpain</a:t>
            </a:r>
            <a:r>
              <a:rPr lang="es-BO" dirty="0"/>
              <a:t>[h] ~ notaste[h])</a:t>
            </a:r>
          </a:p>
          <a:p>
            <a:r>
              <a:rPr lang="es-BO" dirty="0" err="1"/>
              <a:t>Residuals</a:t>
            </a:r>
            <a:r>
              <a:rPr lang="es-BO" dirty="0"/>
              <a:t>:</a:t>
            </a:r>
          </a:p>
          <a:p>
            <a:r>
              <a:rPr lang="es-BO" dirty="0"/>
              <a:t>     Min       1Q   Median       3Q      Max </a:t>
            </a:r>
          </a:p>
          <a:p>
            <a:r>
              <a:rPr lang="es-BO" dirty="0"/>
              <a:t>-1.72670 -0.61173 -0.06442  0.52977  2.57790 </a:t>
            </a:r>
          </a:p>
          <a:p>
            <a:endParaRPr lang="es-BO" dirty="0"/>
          </a:p>
          <a:p>
            <a:r>
              <a:rPr lang="es-BO" dirty="0" err="1"/>
              <a:t>Coefficients</a:t>
            </a:r>
            <a:r>
              <a:rPr lang="es-BO" dirty="0"/>
              <a:t>:</a:t>
            </a:r>
          </a:p>
          <a:p>
            <a:r>
              <a:rPr lang="es-BO" dirty="0"/>
              <a:t>            </a:t>
            </a:r>
            <a:r>
              <a:rPr lang="es-BO" dirty="0" err="1"/>
              <a:t>Estimate</a:t>
            </a:r>
            <a:r>
              <a:rPr lang="es-BO" dirty="0"/>
              <a:t> </a:t>
            </a:r>
            <a:r>
              <a:rPr lang="es-BO" dirty="0" err="1"/>
              <a:t>Std</a:t>
            </a:r>
            <a:r>
              <a:rPr lang="es-BO" dirty="0"/>
              <a:t>. Error t </a:t>
            </a:r>
            <a:r>
              <a:rPr lang="es-BO" dirty="0" err="1"/>
              <a:t>value</a:t>
            </a:r>
            <a:r>
              <a:rPr lang="es-BO" dirty="0"/>
              <a:t> Pr(&gt;|t|)    </a:t>
            </a:r>
          </a:p>
          <a:p>
            <a:r>
              <a:rPr lang="es-BO" dirty="0"/>
              <a:t>(</a:t>
            </a:r>
            <a:r>
              <a:rPr lang="es-BO" dirty="0" err="1"/>
              <a:t>Intercept</a:t>
            </a:r>
            <a:r>
              <a:rPr lang="es-BO" dirty="0"/>
              <a:t>)  1.00764    0.08018  12.567  &lt; 2e-16 ***</a:t>
            </a:r>
          </a:p>
          <a:p>
            <a:r>
              <a:rPr lang="es-BO" dirty="0"/>
              <a:t>notaste[h]  </a:t>
            </a:r>
            <a:r>
              <a:rPr lang="es-BO" dirty="0">
                <a:solidFill>
                  <a:srgbClr val="FF0000"/>
                </a:solidFill>
              </a:rPr>
              <a:t>-0.37545    </a:t>
            </a:r>
            <a:r>
              <a:rPr lang="es-BO" dirty="0"/>
              <a:t>0.06579  -5.707 4.16e-08 ***</a:t>
            </a:r>
          </a:p>
          <a:p>
            <a:r>
              <a:rPr lang="es-BO" dirty="0"/>
              <a:t>---</a:t>
            </a:r>
          </a:p>
          <a:p>
            <a:r>
              <a:rPr lang="es-BO" dirty="0" err="1"/>
              <a:t>Signif</a:t>
            </a:r>
            <a:r>
              <a:rPr lang="es-BO" dirty="0"/>
              <a:t>. </a:t>
            </a:r>
            <a:r>
              <a:rPr lang="es-BO" dirty="0" err="1"/>
              <a:t>codes</a:t>
            </a:r>
            <a:r>
              <a:rPr lang="es-BO" dirty="0"/>
              <a:t>:  0 ‘***’ 0.001 ‘**’ 0.01 ‘*’ 0.05 ‘.’ 0.1 ‘ ’ 1</a:t>
            </a:r>
          </a:p>
          <a:p>
            <a:r>
              <a:rPr lang="es-BO" dirty="0"/>
              <a:t>Residual standard error: 0.8355 </a:t>
            </a:r>
            <a:r>
              <a:rPr lang="es-BO" dirty="0" err="1"/>
              <a:t>on</a:t>
            </a:r>
            <a:r>
              <a:rPr lang="es-BO" dirty="0"/>
              <a:t> 198 </a:t>
            </a:r>
            <a:r>
              <a:rPr lang="es-BO" dirty="0" err="1"/>
              <a:t>degrees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freedom</a:t>
            </a:r>
            <a:endParaRPr lang="es-BO" dirty="0"/>
          </a:p>
          <a:p>
            <a:r>
              <a:rPr lang="es-BO" dirty="0" err="1"/>
              <a:t>Multiple</a:t>
            </a:r>
            <a:r>
              <a:rPr lang="es-BO" dirty="0"/>
              <a:t> R-</a:t>
            </a:r>
            <a:r>
              <a:rPr lang="es-BO" dirty="0" err="1"/>
              <a:t>squared</a:t>
            </a:r>
            <a:r>
              <a:rPr lang="es-BO" dirty="0"/>
              <a:t>:  0.1412,	</a:t>
            </a:r>
            <a:r>
              <a:rPr lang="es-BO" dirty="0" err="1"/>
              <a:t>Adjusted</a:t>
            </a:r>
            <a:r>
              <a:rPr lang="es-BO" dirty="0"/>
              <a:t> R-</a:t>
            </a:r>
            <a:r>
              <a:rPr lang="es-BO" dirty="0" err="1"/>
              <a:t>squared</a:t>
            </a:r>
            <a:r>
              <a:rPr lang="es-BO" dirty="0"/>
              <a:t>:  0.1369 </a:t>
            </a:r>
          </a:p>
          <a:p>
            <a:r>
              <a:rPr lang="es-BO" dirty="0"/>
              <a:t>F-</a:t>
            </a:r>
            <a:r>
              <a:rPr lang="es-BO" dirty="0" err="1"/>
              <a:t>statistic</a:t>
            </a:r>
            <a:r>
              <a:rPr lang="es-BO" dirty="0"/>
              <a:t>: 32.57 </a:t>
            </a:r>
            <a:r>
              <a:rPr lang="es-BO" dirty="0" err="1"/>
              <a:t>on</a:t>
            </a:r>
            <a:r>
              <a:rPr lang="es-BO" dirty="0"/>
              <a:t> 1 and 198 DF,  p-</a:t>
            </a:r>
            <a:r>
              <a:rPr lang="es-BO" dirty="0" err="1"/>
              <a:t>value</a:t>
            </a:r>
            <a:r>
              <a:rPr lang="es-BO" dirty="0"/>
              <a:t>: 4.157e-08</a:t>
            </a:r>
          </a:p>
        </p:txBody>
      </p:sp>
    </p:spTree>
    <p:extLst>
      <p:ext uri="{BB962C8B-B14F-4D97-AF65-F5344CB8AC3E}">
        <p14:creationId xmlns:p14="http://schemas.microsoft.com/office/powerpoint/2010/main" val="33484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EE-B24C-445E-AB3E-2E6AB20D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DDD-B11A-469E-B382-FD7B189F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0573"/>
          </a:xfrm>
        </p:spPr>
        <p:txBody>
          <a:bodyPr/>
          <a:lstStyle/>
          <a:p>
            <a:r>
              <a:rPr lang="en-CA" dirty="0"/>
              <a:t>Let’s say you have access to data from people outside the hospital as well.</a:t>
            </a:r>
          </a:p>
          <a:p>
            <a:r>
              <a:rPr lang="en-CA" dirty="0"/>
              <a:t>Should you include the hospital factor in your model?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4B0C0-12BE-41F3-B6F2-8ECBDCA3C0B6}"/>
              </a:ext>
            </a:extLst>
          </p:cNvPr>
          <p:cNvSpPr txBox="1"/>
          <p:nvPr/>
        </p:nvSpPr>
        <p:spPr>
          <a:xfrm>
            <a:off x="1020452" y="399431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000" dirty="0" err="1"/>
              <a:t>model.collider</a:t>
            </a:r>
            <a:r>
              <a:rPr lang="es-BO" sz="2000" dirty="0"/>
              <a:t> &lt;- lm(</a:t>
            </a:r>
            <a:r>
              <a:rPr lang="es-BO" sz="2000" dirty="0" err="1"/>
              <a:t>backpain~notaste+h</a:t>
            </a:r>
            <a:r>
              <a:rPr lang="es-BO" sz="2000" dirty="0"/>
              <a:t>)</a:t>
            </a:r>
          </a:p>
          <a:p>
            <a:r>
              <a:rPr lang="es-BO" sz="2000" dirty="0" err="1"/>
              <a:t>summary</a:t>
            </a:r>
            <a:r>
              <a:rPr lang="es-BO" sz="2000" dirty="0"/>
              <a:t>(</a:t>
            </a:r>
            <a:r>
              <a:rPr lang="es-BO" sz="2000" dirty="0" err="1"/>
              <a:t>model.collider</a:t>
            </a:r>
            <a:r>
              <a:rPr lang="es-BO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90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A2B1-678F-4F49-9E5D-D74B5E74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21061-2B4B-4A84-B1ED-ADED60A76CC6}"/>
              </a:ext>
            </a:extLst>
          </p:cNvPr>
          <p:cNvSpPr txBox="1"/>
          <p:nvPr/>
        </p:nvSpPr>
        <p:spPr>
          <a:xfrm>
            <a:off x="838200" y="1891441"/>
            <a:ext cx="80041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 err="1"/>
              <a:t>Call</a:t>
            </a:r>
            <a:r>
              <a:rPr lang="es-BO" dirty="0"/>
              <a:t>:</a:t>
            </a:r>
          </a:p>
          <a:p>
            <a:r>
              <a:rPr lang="es-BO" dirty="0"/>
              <a:t>lm(formula = </a:t>
            </a:r>
            <a:r>
              <a:rPr lang="es-BO" dirty="0" err="1"/>
              <a:t>backpain</a:t>
            </a:r>
            <a:r>
              <a:rPr lang="es-BO" dirty="0"/>
              <a:t> ~ notaste + h)</a:t>
            </a:r>
          </a:p>
          <a:p>
            <a:r>
              <a:rPr lang="es-BO" dirty="0" err="1"/>
              <a:t>Residuals</a:t>
            </a:r>
            <a:r>
              <a:rPr lang="es-BO" dirty="0"/>
              <a:t>:</a:t>
            </a:r>
          </a:p>
          <a:p>
            <a:r>
              <a:rPr lang="es-BO" dirty="0"/>
              <a:t>     Min       1Q   Median       3Q      Max </a:t>
            </a:r>
          </a:p>
          <a:p>
            <a:r>
              <a:rPr lang="es-BO" dirty="0"/>
              <a:t>-2.95109 -0.59268  0.00274  0.55379  2.97088 </a:t>
            </a:r>
          </a:p>
          <a:p>
            <a:endParaRPr lang="es-BO" dirty="0"/>
          </a:p>
          <a:p>
            <a:r>
              <a:rPr lang="es-BO" dirty="0" err="1"/>
              <a:t>Coefficients</a:t>
            </a:r>
            <a:r>
              <a:rPr lang="es-BO" dirty="0"/>
              <a:t>:</a:t>
            </a:r>
          </a:p>
          <a:p>
            <a:r>
              <a:rPr lang="es-BO" dirty="0"/>
              <a:t>            </a:t>
            </a:r>
            <a:r>
              <a:rPr lang="es-BO" dirty="0" err="1"/>
              <a:t>Estimate</a:t>
            </a:r>
            <a:r>
              <a:rPr lang="es-BO" dirty="0"/>
              <a:t> </a:t>
            </a:r>
            <a:r>
              <a:rPr lang="es-BO" dirty="0" err="1"/>
              <a:t>Std</a:t>
            </a:r>
            <a:r>
              <a:rPr lang="es-BO" dirty="0"/>
              <a:t>. Error t </a:t>
            </a:r>
            <a:r>
              <a:rPr lang="es-BO" dirty="0" err="1"/>
              <a:t>value</a:t>
            </a:r>
            <a:r>
              <a:rPr lang="es-BO" dirty="0"/>
              <a:t> Pr(&gt;|t|)    </a:t>
            </a:r>
          </a:p>
          <a:p>
            <a:r>
              <a:rPr lang="es-BO" dirty="0"/>
              <a:t>(</a:t>
            </a:r>
            <a:r>
              <a:rPr lang="es-BO" dirty="0" err="1"/>
              <a:t>Intercept</a:t>
            </a:r>
            <a:r>
              <a:rPr lang="es-BO" dirty="0"/>
              <a:t>) -0.24049    0.03157  -7.617 6.00e-14 ***</a:t>
            </a:r>
          </a:p>
          <a:p>
            <a:r>
              <a:rPr lang="es-BO" dirty="0"/>
              <a:t>notaste     -0.23603    0.02998  -7.874 8.94e-15 ***</a:t>
            </a:r>
          </a:p>
          <a:p>
            <a:r>
              <a:rPr lang="es-BO" dirty="0" err="1"/>
              <a:t>hTRUE</a:t>
            </a:r>
            <a:r>
              <a:rPr lang="es-BO" dirty="0"/>
              <a:t>        1.13326    0.07574  14.962  &lt; 2e-16 ***</a:t>
            </a:r>
          </a:p>
          <a:p>
            <a:r>
              <a:rPr lang="es-BO" dirty="0"/>
              <a:t>---</a:t>
            </a:r>
          </a:p>
          <a:p>
            <a:r>
              <a:rPr lang="es-BO" dirty="0" err="1"/>
              <a:t>Signif</a:t>
            </a:r>
            <a:r>
              <a:rPr lang="es-BO" dirty="0"/>
              <a:t>. </a:t>
            </a:r>
            <a:r>
              <a:rPr lang="es-BO" dirty="0" err="1"/>
              <a:t>codes</a:t>
            </a:r>
            <a:r>
              <a:rPr lang="es-BO" dirty="0"/>
              <a:t>:  0 ‘***’ 0.001 ‘**’ 0.01 ‘*’ 0.05 ‘.’ 0.1 ‘ ’ 1</a:t>
            </a:r>
          </a:p>
          <a:p>
            <a:endParaRPr lang="es-BO" dirty="0"/>
          </a:p>
          <a:p>
            <a:r>
              <a:rPr lang="es-BO" dirty="0"/>
              <a:t>Residual standard error: 0.8832 </a:t>
            </a:r>
            <a:r>
              <a:rPr lang="es-BO" dirty="0" err="1"/>
              <a:t>on</a:t>
            </a:r>
            <a:r>
              <a:rPr lang="es-BO" dirty="0"/>
              <a:t> 997 </a:t>
            </a:r>
            <a:r>
              <a:rPr lang="es-BO" dirty="0" err="1"/>
              <a:t>degrees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freedom</a:t>
            </a:r>
            <a:endParaRPr lang="es-BO" dirty="0"/>
          </a:p>
          <a:p>
            <a:r>
              <a:rPr lang="es-BO" dirty="0" err="1"/>
              <a:t>Multiple</a:t>
            </a:r>
            <a:r>
              <a:rPr lang="es-BO" dirty="0"/>
              <a:t> R-</a:t>
            </a:r>
            <a:r>
              <a:rPr lang="es-BO" dirty="0" err="1"/>
              <a:t>squared</a:t>
            </a:r>
            <a:r>
              <a:rPr lang="es-BO" dirty="0"/>
              <a:t>:  0.1867,	</a:t>
            </a:r>
            <a:r>
              <a:rPr lang="es-BO" dirty="0" err="1"/>
              <a:t>Adjusted</a:t>
            </a:r>
            <a:r>
              <a:rPr lang="es-BO" dirty="0"/>
              <a:t> R-</a:t>
            </a:r>
            <a:r>
              <a:rPr lang="es-BO" dirty="0" err="1"/>
              <a:t>squared</a:t>
            </a:r>
            <a:r>
              <a:rPr lang="es-BO" dirty="0"/>
              <a:t>:  0.1851 </a:t>
            </a:r>
          </a:p>
          <a:p>
            <a:r>
              <a:rPr lang="es-BO" dirty="0"/>
              <a:t>F-</a:t>
            </a:r>
            <a:r>
              <a:rPr lang="es-BO" dirty="0" err="1"/>
              <a:t>statistic</a:t>
            </a:r>
            <a:r>
              <a:rPr lang="es-BO" dirty="0"/>
              <a:t>: 114.5 </a:t>
            </a:r>
            <a:r>
              <a:rPr lang="es-BO" dirty="0" err="1"/>
              <a:t>on</a:t>
            </a:r>
            <a:r>
              <a:rPr lang="es-BO" dirty="0"/>
              <a:t> 2 and 997 DF,  p-</a:t>
            </a:r>
            <a:r>
              <a:rPr lang="es-BO" dirty="0" err="1"/>
              <a:t>value</a:t>
            </a:r>
            <a:r>
              <a:rPr lang="es-BO" dirty="0"/>
              <a:t>: &lt; 2.2e-16</a:t>
            </a:r>
          </a:p>
        </p:txBody>
      </p:sp>
    </p:spTree>
    <p:extLst>
      <p:ext uri="{BB962C8B-B14F-4D97-AF65-F5344CB8AC3E}">
        <p14:creationId xmlns:p14="http://schemas.microsoft.com/office/powerpoint/2010/main" val="42500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E9F3-1DF7-48FF-A9A0-C0B3C04D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22CD-A5B0-4F2F-BC9F-F530771C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Causal inference</a:t>
            </a:r>
            <a:endParaRPr lang="es-BO" dirty="0"/>
          </a:p>
          <a:p>
            <a:r>
              <a:rPr lang="es-BO" dirty="0" err="1"/>
              <a:t>Confounds</a:t>
            </a:r>
            <a:r>
              <a:rPr lang="es-BO" dirty="0"/>
              <a:t> (</a:t>
            </a:r>
            <a:r>
              <a:rPr lang="es-BO" dirty="0" err="1"/>
              <a:t>forks</a:t>
            </a:r>
            <a:r>
              <a:rPr lang="es-BO" dirty="0"/>
              <a:t>, pipes)</a:t>
            </a:r>
          </a:p>
          <a:p>
            <a:r>
              <a:rPr lang="es-BO" dirty="0" err="1"/>
              <a:t>Model</a:t>
            </a:r>
            <a:r>
              <a:rPr lang="es-BO" dirty="0"/>
              <a:t> </a:t>
            </a:r>
            <a:r>
              <a:rPr lang="es-BO" dirty="0" err="1"/>
              <a:t>selection</a:t>
            </a:r>
            <a:endParaRPr lang="es-BO" dirty="0"/>
          </a:p>
          <a:p>
            <a:r>
              <a:rPr lang="es-BO" dirty="0" err="1"/>
              <a:t>interactions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82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FD2D-C3EC-4897-91EA-68B2AAF4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collider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CCD1-8C53-41FE-AB33-3F2F767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9810" cy="4351338"/>
          </a:xfrm>
        </p:spPr>
        <p:txBody>
          <a:bodyPr/>
          <a:lstStyle/>
          <a:p>
            <a:r>
              <a:rPr lang="en-CA" dirty="0"/>
              <a:t>You </a:t>
            </a:r>
            <a:r>
              <a:rPr lang="en-CA" i="1" dirty="0"/>
              <a:t>shouldn’t </a:t>
            </a:r>
            <a:r>
              <a:rPr lang="en-CA" dirty="0"/>
              <a:t>condition on a collider because it introduces a confound.</a:t>
            </a:r>
          </a:p>
          <a:p>
            <a:r>
              <a:rPr lang="en-CA" dirty="0"/>
              <a:t>You should avoid designing research questions in such a way that you create collider biases as well.</a:t>
            </a:r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88F8F-A5BC-4538-A69D-88EA11BB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0" y="1871803"/>
            <a:ext cx="4697730" cy="48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4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CF43-D2B1-470B-9094-2254A5AE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real world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DD44-CEE8-4E4F-BF0A-7D1305B5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scientists advocate more tests for people who show no symptoms or for people who are not hospitalized, they are generally worried about collider effects associated with hospitalization.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9956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F25-590D-4914-9E08-41E71371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Causal inference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41D-A346-47A2-B3D9-8AB2DC83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Take-away</a:t>
            </a:r>
            <a:r>
              <a:rPr lang="es-BO" dirty="0"/>
              <a:t>:</a:t>
            </a:r>
          </a:p>
          <a:p>
            <a:endParaRPr lang="es-BO" dirty="0"/>
          </a:p>
          <a:p>
            <a:r>
              <a:rPr lang="es-BO" dirty="0"/>
              <a:t>In </a:t>
            </a:r>
            <a:r>
              <a:rPr lang="es-BO" dirty="0" err="1"/>
              <a:t>later</a:t>
            </a:r>
            <a:r>
              <a:rPr lang="es-BO" dirty="0"/>
              <a:t> </a:t>
            </a:r>
            <a:r>
              <a:rPr lang="es-BO" dirty="0" err="1"/>
              <a:t>stages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research</a:t>
            </a:r>
            <a:r>
              <a:rPr lang="es-BO" dirty="0"/>
              <a:t>, </a:t>
            </a:r>
            <a:r>
              <a:rPr lang="es-BO" dirty="0" err="1"/>
              <a:t>don’t</a:t>
            </a:r>
            <a:r>
              <a:rPr lang="es-BO" dirty="0"/>
              <a:t> </a:t>
            </a:r>
            <a:r>
              <a:rPr lang="es-BO" dirty="0" err="1"/>
              <a:t>just</a:t>
            </a:r>
            <a:r>
              <a:rPr lang="es-BO" dirty="0"/>
              <a:t> </a:t>
            </a:r>
            <a:r>
              <a:rPr lang="es-BO" dirty="0" err="1"/>
              <a:t>throw</a:t>
            </a:r>
            <a:r>
              <a:rPr lang="es-BO" dirty="0"/>
              <a:t> </a:t>
            </a:r>
            <a:r>
              <a:rPr lang="es-BO" dirty="0" err="1"/>
              <a:t>lots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variables </a:t>
            </a:r>
            <a:r>
              <a:rPr lang="es-BO" dirty="0" err="1"/>
              <a:t>into</a:t>
            </a:r>
            <a:r>
              <a:rPr lang="es-BO" dirty="0"/>
              <a:t> a </a:t>
            </a:r>
            <a:r>
              <a:rPr lang="es-BO" dirty="0" err="1"/>
              <a:t>model</a:t>
            </a:r>
            <a:r>
              <a:rPr lang="es-BO" dirty="0"/>
              <a:t> – </a:t>
            </a:r>
            <a:r>
              <a:rPr lang="es-BO" dirty="0" err="1"/>
              <a:t>think</a:t>
            </a:r>
            <a:r>
              <a:rPr lang="es-BO" dirty="0"/>
              <a:t> </a:t>
            </a:r>
            <a:r>
              <a:rPr lang="es-BO" dirty="0" err="1"/>
              <a:t>about</a:t>
            </a:r>
            <a:r>
              <a:rPr lang="es-BO" dirty="0"/>
              <a:t> </a:t>
            </a: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are </a:t>
            </a:r>
            <a:r>
              <a:rPr lang="es-BO" dirty="0" err="1"/>
              <a:t>doing</a:t>
            </a:r>
            <a:r>
              <a:rPr lang="es-BO" dirty="0"/>
              <a:t> in </a:t>
            </a:r>
            <a:r>
              <a:rPr lang="es-BO" dirty="0" err="1"/>
              <a:t>terms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causal </a:t>
            </a:r>
            <a:r>
              <a:rPr lang="es-BO" dirty="0" err="1"/>
              <a:t>structure</a:t>
            </a:r>
            <a:r>
              <a:rPr lang="es-BO" dirty="0"/>
              <a:t>.</a:t>
            </a:r>
          </a:p>
          <a:p>
            <a:endParaRPr lang="es-BO" dirty="0"/>
          </a:p>
          <a:p>
            <a:r>
              <a:rPr lang="es-BO" dirty="0" err="1"/>
              <a:t>Statistical</a:t>
            </a:r>
            <a:r>
              <a:rPr lang="es-BO" dirty="0"/>
              <a:t> </a:t>
            </a:r>
            <a:r>
              <a:rPr lang="es-BO" dirty="0" err="1"/>
              <a:t>inference</a:t>
            </a:r>
            <a:r>
              <a:rPr lang="es-BO" dirty="0"/>
              <a:t> </a:t>
            </a:r>
            <a:r>
              <a:rPr lang="es-BO" dirty="0" err="1"/>
              <a:t>depends</a:t>
            </a:r>
            <a:r>
              <a:rPr lang="es-BO" dirty="0"/>
              <a:t> </a:t>
            </a:r>
            <a:r>
              <a:rPr lang="es-BO" dirty="0" err="1"/>
              <a:t>on</a:t>
            </a:r>
            <a:r>
              <a:rPr lang="es-BO" dirty="0"/>
              <a:t> a causal </a:t>
            </a:r>
            <a:r>
              <a:rPr lang="es-BO" dirty="0" err="1"/>
              <a:t>model</a:t>
            </a:r>
            <a:r>
              <a:rPr lang="es-BO" dirty="0"/>
              <a:t>.</a:t>
            </a:r>
          </a:p>
          <a:p>
            <a:endParaRPr lang="es-BO" dirty="0"/>
          </a:p>
          <a:p>
            <a:r>
              <a:rPr lang="es-BO" dirty="0"/>
              <a:t>Next </a:t>
            </a:r>
            <a:r>
              <a:rPr lang="es-BO" dirty="0" err="1"/>
              <a:t>week</a:t>
            </a:r>
            <a:r>
              <a:rPr lang="es-BO" dirty="0"/>
              <a:t> </a:t>
            </a:r>
            <a:r>
              <a:rPr lang="es-BO" dirty="0" err="1"/>
              <a:t>we’ll</a:t>
            </a:r>
            <a:r>
              <a:rPr lang="es-BO" dirty="0"/>
              <a:t> look at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last</a:t>
            </a:r>
            <a:r>
              <a:rPr lang="es-BO" dirty="0"/>
              <a:t> </a:t>
            </a:r>
            <a:r>
              <a:rPr lang="es-BO" dirty="0" err="1"/>
              <a:t>confound</a:t>
            </a:r>
            <a:r>
              <a:rPr lang="es-BO" dirty="0"/>
              <a:t> (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descendent</a:t>
            </a:r>
            <a:r>
              <a:rPr lang="es-BO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74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6D90-64E7-4E15-86F1-D7E48D58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C7A6-6B0B-4441-8280-CF7CBFDF8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594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0AF1-4BA4-473B-9D20-B3E500F5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0ED8-62B1-4356-90F4-05BC1FCD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 until now we have been using OLS (ordinary least squares) regression.</a:t>
            </a:r>
          </a:p>
          <a:p>
            <a:endParaRPr lang="en-CA" dirty="0"/>
          </a:p>
          <a:p>
            <a:r>
              <a:rPr lang="en-CA" dirty="0"/>
              <a:t>A more powerful tool is a </a:t>
            </a:r>
            <a:r>
              <a:rPr lang="en-CA" b="1" dirty="0"/>
              <a:t>generalized linear model</a:t>
            </a:r>
            <a:endParaRPr lang="en-CA" dirty="0"/>
          </a:p>
          <a:p>
            <a:endParaRPr lang="en-CA" b="1" dirty="0"/>
          </a:p>
          <a:p>
            <a:r>
              <a:rPr lang="en-CA" dirty="0"/>
              <a:t>Generalized linear models use Maximum Likelihood Estimation (MLE) in order to get their parameters.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0277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CD1D-013C-4B78-84E9-E580F24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A66A-0D5C-4005-85A1-D3234661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Likelihood and maximum likelihood simulation exercise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C059C-CF8C-402B-90DC-A4B64F72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93" y="3255180"/>
            <a:ext cx="3384439" cy="16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599-0F19-4311-8463-15DF3694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6EBE-AEC5-4C10-AAD1-C412991E6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20272-EBB5-41B9-96BE-687A64C5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56" y="0"/>
            <a:ext cx="4287249" cy="43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56F-421C-41BF-A50D-8300031B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E12A-067A-48BF-BC5E-8D1AA5F0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Logistic regression is a method for modelling binary data.</a:t>
            </a:r>
          </a:p>
          <a:p>
            <a:endParaRPr lang="en-CA" dirty="0"/>
          </a:p>
          <a:p>
            <a:r>
              <a:rPr lang="en-CA" dirty="0"/>
              <a:t>The basic ideas can be extended to non-binary data as long as they are organized into levels.</a:t>
            </a:r>
          </a:p>
          <a:p>
            <a:endParaRPr lang="en-CA" dirty="0"/>
          </a:p>
          <a:p>
            <a:r>
              <a:rPr lang="en-CA" dirty="0"/>
              <a:t>It is typically used when the dependent variable is binary and there is an interest in knowing how a change in </a:t>
            </a:r>
            <a:r>
              <a:rPr lang="en-CA" i="1" dirty="0"/>
              <a:t>x </a:t>
            </a:r>
            <a:r>
              <a:rPr lang="en-CA" dirty="0"/>
              <a:t>effects the probability that something is </a:t>
            </a:r>
            <a:r>
              <a:rPr lang="en-CA" i="1" dirty="0"/>
              <a:t>y</a:t>
            </a:r>
            <a:r>
              <a:rPr lang="en-CA" dirty="0"/>
              <a:t>. 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9475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3ABE-2FC7-4C3F-8318-B1183533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(typical uses)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00DA-B0CB-46C3-90D8-E06B84B8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Psycholinguistic experiments where subjects have to give yes or no answers.</a:t>
            </a:r>
          </a:p>
          <a:p>
            <a:endParaRPr lang="en-CA" dirty="0"/>
          </a:p>
          <a:p>
            <a:r>
              <a:rPr lang="en-CA" dirty="0"/>
              <a:t>Various uses in natural language processing</a:t>
            </a:r>
          </a:p>
          <a:p>
            <a:endParaRPr lang="en-CA" dirty="0"/>
          </a:p>
          <a:p>
            <a:r>
              <a:rPr lang="en-CA" dirty="0"/>
              <a:t>Predict the risk of developing a specific disease.</a:t>
            </a:r>
          </a:p>
          <a:p>
            <a:endParaRPr lang="en-CA" dirty="0"/>
          </a:p>
          <a:p>
            <a:r>
              <a:rPr lang="en-CA" dirty="0"/>
              <a:t>Predict probability that someone will vote for a particular political party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8881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A41B-E801-49EB-95FA-F037D53E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184A-7186-4B63-9D01-51BF6E40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046"/>
          </a:xfrm>
        </p:spPr>
        <p:txBody>
          <a:bodyPr/>
          <a:lstStyle/>
          <a:p>
            <a:r>
              <a:rPr lang="en-CA" dirty="0"/>
              <a:t>A logistic regression or logit model can be represented with the following equation.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6C422-065D-42AC-B03A-9EA907AA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47" y="4323661"/>
            <a:ext cx="3747528" cy="1068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9D5D1-B6EF-4F0F-8A96-8FCBC6D7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32" y="5391706"/>
            <a:ext cx="4800958" cy="127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7573B0-4ABD-4092-BB0A-CEE660B55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00" y="3028608"/>
            <a:ext cx="5041622" cy="7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A8DF-E254-420C-8874-E89AF46F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FD41-BEF3-4063-92F8-DC02C904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Confound (pipes, colliders)</a:t>
            </a:r>
          </a:p>
          <a:p>
            <a:r>
              <a:rPr lang="en-CA" dirty="0"/>
              <a:t>Probability vs. Likelihood</a:t>
            </a:r>
          </a:p>
          <a:p>
            <a:r>
              <a:rPr lang="en-CA" dirty="0"/>
              <a:t>Generalized linear models</a:t>
            </a:r>
          </a:p>
          <a:p>
            <a:r>
              <a:rPr lang="en-CA" dirty="0"/>
              <a:t>Logistic regression</a:t>
            </a:r>
          </a:p>
          <a:p>
            <a:r>
              <a:rPr lang="en-CA" b="1" dirty="0"/>
              <a:t>Final project draft is due July 13</a:t>
            </a:r>
            <a:r>
              <a:rPr lang="en-CA" b="1" baseline="30000" dirty="0"/>
              <a:t>th</a:t>
            </a:r>
            <a:r>
              <a:rPr lang="en-CA" b="1" dirty="0"/>
              <a:t> 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91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936-0CC6-42CF-B25C-C7A8AB78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Odds,log</a:t>
            </a:r>
            <a:r>
              <a:rPr lang="en-CA" dirty="0"/>
              <a:t> odds, </a:t>
            </a:r>
            <a:r>
              <a:rPr lang="en-CA" dirty="0" err="1"/>
              <a:t>oddrs</a:t>
            </a:r>
            <a:r>
              <a:rPr lang="en-CA" dirty="0"/>
              <a:t> ratios and log odds ratios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DA26-F468-4496-8D11-7B54DF2D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Odds</a:t>
            </a:r>
            <a:r>
              <a:rPr lang="en-CA" dirty="0"/>
              <a:t>: simple ration of the probability of one event to the probability of another </a:t>
            </a:r>
            <a:r>
              <a:rPr lang="en-CA" dirty="0" err="1"/>
              <a:t>evento</a:t>
            </a:r>
            <a:r>
              <a:rPr lang="es-BO" dirty="0"/>
              <a:t> (</a:t>
            </a:r>
            <a:r>
              <a:rPr lang="es-BO" dirty="0" err="1"/>
              <a:t>frequency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a / </a:t>
            </a:r>
            <a:r>
              <a:rPr lang="es-BO" dirty="0" err="1"/>
              <a:t>frequency</a:t>
            </a:r>
            <a:r>
              <a:rPr lang="es-BO" dirty="0"/>
              <a:t> b) are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odds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a </a:t>
            </a:r>
            <a:r>
              <a:rPr lang="es-BO" dirty="0" err="1"/>
              <a:t>over</a:t>
            </a:r>
            <a:r>
              <a:rPr lang="es-BO" dirty="0"/>
              <a:t> b.</a:t>
            </a:r>
          </a:p>
          <a:p>
            <a:r>
              <a:rPr lang="es-BO" b="1" dirty="0"/>
              <a:t>Log </a:t>
            </a:r>
            <a:r>
              <a:rPr lang="es-BO" b="1" dirty="0" err="1"/>
              <a:t>odds</a:t>
            </a:r>
            <a:r>
              <a:rPr lang="es-BO" dirty="0"/>
              <a:t>: </a:t>
            </a:r>
            <a:r>
              <a:rPr lang="es-BO" dirty="0" err="1"/>
              <a:t>Logarithmically</a:t>
            </a:r>
            <a:r>
              <a:rPr lang="es-BO" dirty="0"/>
              <a:t> </a:t>
            </a:r>
            <a:r>
              <a:rPr lang="es-BO" dirty="0" err="1"/>
              <a:t>transformed</a:t>
            </a:r>
            <a:r>
              <a:rPr lang="es-BO" dirty="0"/>
              <a:t> </a:t>
            </a:r>
            <a:r>
              <a:rPr lang="es-BO" dirty="0" err="1"/>
              <a:t>odds</a:t>
            </a:r>
            <a:r>
              <a:rPr lang="es-BO" dirty="0"/>
              <a:t> </a:t>
            </a:r>
          </a:p>
          <a:p>
            <a:r>
              <a:rPr lang="es-BO" b="1" dirty="0" err="1"/>
              <a:t>Odds</a:t>
            </a:r>
            <a:r>
              <a:rPr lang="es-BO" b="1" dirty="0"/>
              <a:t> ratio</a:t>
            </a:r>
            <a:r>
              <a:rPr lang="es-BO" dirty="0"/>
              <a:t>: ratio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odds</a:t>
            </a:r>
            <a:endParaRPr lang="es-BO" dirty="0"/>
          </a:p>
          <a:p>
            <a:r>
              <a:rPr lang="es-BO" b="1" dirty="0"/>
              <a:t>Log </a:t>
            </a:r>
            <a:r>
              <a:rPr lang="es-BO" b="1" dirty="0" err="1"/>
              <a:t>odds</a:t>
            </a:r>
            <a:r>
              <a:rPr lang="es-BO" b="1" dirty="0"/>
              <a:t> ratio</a:t>
            </a:r>
            <a:r>
              <a:rPr lang="es-BO" dirty="0"/>
              <a:t>: </a:t>
            </a:r>
            <a:r>
              <a:rPr lang="es-BO" dirty="0" err="1"/>
              <a:t>Logarithmically</a:t>
            </a:r>
            <a:r>
              <a:rPr lang="es-BO" dirty="0"/>
              <a:t> </a:t>
            </a:r>
            <a:r>
              <a:rPr lang="es-BO" dirty="0" err="1"/>
              <a:t>transformed</a:t>
            </a:r>
            <a:r>
              <a:rPr lang="es-BO" dirty="0"/>
              <a:t> log </a:t>
            </a:r>
            <a:r>
              <a:rPr lang="es-BO" dirty="0" err="1"/>
              <a:t>odds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406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D240-FD61-4E38-A9E0-A295AB1E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AA96-0B10-45C5-8BCB-E334A1A6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13910" cy="4243705"/>
          </a:xfrm>
        </p:spPr>
        <p:txBody>
          <a:bodyPr>
            <a:normAutofit/>
          </a:bodyPr>
          <a:lstStyle/>
          <a:p>
            <a:r>
              <a:rPr lang="en-CA" dirty="0"/>
              <a:t>Y Is bounded to 0 or 1</a:t>
            </a:r>
          </a:p>
          <a:p>
            <a:endParaRPr lang="en-CA" dirty="0"/>
          </a:p>
          <a:p>
            <a:r>
              <a:rPr lang="en-CA" dirty="0"/>
              <a:t>The relationship between x and y has a ceiling effect (like logarithms)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Let’s run a simulation model to get the feel for it.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3DEB2-C0F4-4F66-92AC-035FE8DE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873125"/>
            <a:ext cx="5553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8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D3-577B-48C1-B046-A8F120A4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causative constructions in Dutch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AA3-9701-42C2-8F40-A3043CBD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en-CA" i="1" dirty="0" err="1"/>
              <a:t>Doen</a:t>
            </a:r>
            <a:r>
              <a:rPr lang="en-CA" i="1" dirty="0"/>
              <a:t> </a:t>
            </a:r>
            <a:r>
              <a:rPr lang="en-CA" dirty="0"/>
              <a:t>relates to direct causation</a:t>
            </a:r>
          </a:p>
          <a:p>
            <a:pPr marL="0" indent="0">
              <a:buNone/>
            </a:pPr>
            <a:r>
              <a:rPr lang="en-CA" i="1" dirty="0"/>
              <a:t>Laten </a:t>
            </a:r>
            <a:r>
              <a:rPr lang="en-CA" dirty="0"/>
              <a:t>relates to indirect causation</a:t>
            </a:r>
            <a:endParaRPr lang="es-BO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06DCD-9CDC-47A7-9E92-772B8635658B}"/>
              </a:ext>
            </a:extLst>
          </p:cNvPr>
          <p:cNvSpPr txBox="1"/>
          <p:nvPr/>
        </p:nvSpPr>
        <p:spPr>
          <a:xfrm>
            <a:off x="982980" y="3246120"/>
            <a:ext cx="909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(1)	</a:t>
            </a:r>
            <a:r>
              <a:rPr lang="en-CA" sz="2400" i="1" dirty="0" err="1"/>
              <a:t>Hij</a:t>
            </a:r>
            <a:r>
              <a:rPr lang="en-CA" sz="2400" i="1" dirty="0"/>
              <a:t> 	</a:t>
            </a:r>
            <a:r>
              <a:rPr lang="en-CA" sz="2400" b="1" i="1" dirty="0"/>
              <a:t>deed</a:t>
            </a:r>
            <a:r>
              <a:rPr lang="en-CA" sz="2400" i="1" dirty="0"/>
              <a:t> 	me 	</a:t>
            </a:r>
            <a:r>
              <a:rPr lang="en-CA" sz="2400" i="1" dirty="0" err="1"/>
              <a:t>denken</a:t>
            </a:r>
            <a:r>
              <a:rPr lang="en-CA" sz="2400" i="1" dirty="0"/>
              <a:t> 	</a:t>
            </a:r>
            <a:r>
              <a:rPr lang="en-CA" sz="2400" i="1" dirty="0" err="1"/>
              <a:t>aan</a:t>
            </a:r>
            <a:r>
              <a:rPr lang="en-CA" sz="2400" i="1" dirty="0"/>
              <a:t> 	</a:t>
            </a:r>
            <a:r>
              <a:rPr lang="en-CA" sz="2400" i="1" dirty="0" err="1"/>
              <a:t>mijn</a:t>
            </a:r>
            <a:r>
              <a:rPr lang="en-CA" sz="2400" i="1" dirty="0"/>
              <a:t> 	</a:t>
            </a:r>
            <a:r>
              <a:rPr lang="en-CA" sz="2400" i="1" dirty="0" err="1"/>
              <a:t>vader</a:t>
            </a:r>
            <a:endParaRPr lang="en-CA" sz="2400" dirty="0"/>
          </a:p>
          <a:p>
            <a:r>
              <a:rPr lang="en-CA" sz="2400" dirty="0"/>
              <a:t>	He 	</a:t>
            </a:r>
            <a:r>
              <a:rPr lang="en-CA" sz="2400" b="1" dirty="0"/>
              <a:t>did</a:t>
            </a:r>
            <a:r>
              <a:rPr lang="en-CA" sz="2400" dirty="0"/>
              <a:t> 	me 	think		at 	my 	father</a:t>
            </a:r>
          </a:p>
          <a:p>
            <a:r>
              <a:rPr lang="en-CA" sz="2400" dirty="0"/>
              <a:t>	‘He reminded me of my father.’</a:t>
            </a:r>
          </a:p>
          <a:p>
            <a:r>
              <a:rPr lang="en-CA" sz="2400" dirty="0"/>
              <a:t>(2)	</a:t>
            </a:r>
            <a:r>
              <a:rPr lang="en-CA" sz="2400" i="1" dirty="0" err="1"/>
              <a:t>Ik</a:t>
            </a:r>
            <a:r>
              <a:rPr lang="en-CA" sz="2400" i="1" dirty="0"/>
              <a:t>	</a:t>
            </a:r>
            <a:r>
              <a:rPr lang="en-CA" sz="2400" b="1" i="1" dirty="0" err="1"/>
              <a:t>liet</a:t>
            </a:r>
            <a:r>
              <a:rPr lang="en-CA" sz="2400" i="1" dirty="0"/>
              <a:t>	hem	</a:t>
            </a:r>
            <a:r>
              <a:rPr lang="en-CA" sz="2400" i="1" dirty="0" err="1"/>
              <a:t>mijn</a:t>
            </a:r>
            <a:r>
              <a:rPr lang="en-CA" sz="2400" i="1" dirty="0"/>
              <a:t>	huis	</a:t>
            </a:r>
            <a:r>
              <a:rPr lang="en-CA" sz="2400" i="1" dirty="0" err="1"/>
              <a:t>schilderen</a:t>
            </a:r>
            <a:endParaRPr lang="en-CA" sz="2400" i="1" dirty="0"/>
          </a:p>
          <a:p>
            <a:r>
              <a:rPr lang="es-BO" sz="2400" dirty="0"/>
              <a:t>	I	</a:t>
            </a:r>
            <a:r>
              <a:rPr lang="es-BO" sz="2400" b="1" dirty="0" err="1"/>
              <a:t>let</a:t>
            </a:r>
            <a:r>
              <a:rPr lang="es-BO" sz="2400" dirty="0"/>
              <a:t>	</a:t>
            </a:r>
            <a:r>
              <a:rPr lang="es-BO" sz="2400" dirty="0" err="1"/>
              <a:t>him</a:t>
            </a:r>
            <a:r>
              <a:rPr lang="es-BO" sz="2400" dirty="0"/>
              <a:t>	</a:t>
            </a:r>
            <a:r>
              <a:rPr lang="es-BO" sz="2400" dirty="0" err="1"/>
              <a:t>my</a:t>
            </a:r>
            <a:r>
              <a:rPr lang="es-BO" sz="2400" dirty="0"/>
              <a:t>	</a:t>
            </a:r>
            <a:r>
              <a:rPr lang="es-BO" sz="2400" dirty="0" err="1"/>
              <a:t>house</a:t>
            </a:r>
            <a:r>
              <a:rPr lang="es-BO" sz="2400" dirty="0"/>
              <a:t> 	Paint</a:t>
            </a:r>
          </a:p>
          <a:p>
            <a:r>
              <a:rPr lang="es-BO" sz="2400" dirty="0"/>
              <a:t>	‘I </a:t>
            </a:r>
            <a:r>
              <a:rPr lang="es-BO" sz="2400" dirty="0" err="1"/>
              <a:t>had</a:t>
            </a:r>
            <a:r>
              <a:rPr lang="es-BO" sz="2400" dirty="0"/>
              <a:t> </a:t>
            </a:r>
            <a:r>
              <a:rPr lang="es-BO" sz="2400" dirty="0" err="1"/>
              <a:t>him</a:t>
            </a:r>
            <a:r>
              <a:rPr lang="es-BO" sz="2400" dirty="0"/>
              <a:t> </a:t>
            </a:r>
            <a:r>
              <a:rPr lang="es-BO" sz="2400" dirty="0" err="1"/>
              <a:t>paint</a:t>
            </a:r>
            <a:r>
              <a:rPr lang="es-BO" sz="2400" dirty="0"/>
              <a:t> </a:t>
            </a:r>
            <a:r>
              <a:rPr lang="es-BO" sz="2400" dirty="0" err="1"/>
              <a:t>my</a:t>
            </a:r>
            <a:r>
              <a:rPr lang="es-BO" sz="2400" dirty="0"/>
              <a:t> </a:t>
            </a:r>
            <a:r>
              <a:rPr lang="es-BO" sz="2400" dirty="0" err="1"/>
              <a:t>house</a:t>
            </a:r>
            <a:r>
              <a:rPr lang="es-BO" sz="2400" dirty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3610204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E5D-4674-4B40-8E45-CFFB8776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and reading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B7F-F221-47B3-8401-9D987F03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Chapter 11 and 12 of </a:t>
            </a:r>
            <a:r>
              <a:rPr lang="en-CA" dirty="0" err="1"/>
              <a:t>Levshina</a:t>
            </a:r>
            <a:r>
              <a:rPr lang="en-CA" dirty="0"/>
              <a:t> (2016)</a:t>
            </a:r>
          </a:p>
          <a:p>
            <a:r>
              <a:rPr lang="en-CA" dirty="0"/>
              <a:t>Chapter 7 </a:t>
            </a:r>
            <a:r>
              <a:rPr lang="en-CA" dirty="0" err="1"/>
              <a:t>Baayen</a:t>
            </a:r>
            <a:r>
              <a:rPr lang="en-CA" dirty="0"/>
              <a:t> (2008)</a:t>
            </a:r>
          </a:p>
          <a:p>
            <a:r>
              <a:rPr lang="en-CA" dirty="0"/>
              <a:t>Please finish homework!</a:t>
            </a:r>
          </a:p>
          <a:p>
            <a:endParaRPr lang="en-CA" dirty="0"/>
          </a:p>
          <a:p>
            <a:r>
              <a:rPr lang="en-CA" dirty="0"/>
              <a:t>Next lecture:</a:t>
            </a:r>
          </a:p>
          <a:p>
            <a:pPr lvl="1"/>
            <a:r>
              <a:rPr lang="en-CA" dirty="0"/>
              <a:t>Interpreting logistic regression</a:t>
            </a:r>
          </a:p>
          <a:p>
            <a:pPr lvl="1"/>
            <a:r>
              <a:rPr lang="en-CA" dirty="0"/>
              <a:t>The descendent confound</a:t>
            </a:r>
          </a:p>
          <a:p>
            <a:pPr lvl="1"/>
            <a:r>
              <a:rPr lang="en-CA" dirty="0"/>
              <a:t>Hierarchical models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639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B7D9-47A5-4877-9C6E-AB664FDD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confounds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987AD-49A8-4102-A702-860B41F6D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F64F9-E83C-4D76-B6EF-B86C72EA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13724"/>
            <a:ext cx="2930013" cy="3007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D4DC3-2AB3-4699-84B0-D362180E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39" y="13724"/>
            <a:ext cx="3041567" cy="3122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6FC15-41EE-4FD6-B1A2-50C061BE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6" y="13725"/>
            <a:ext cx="3041567" cy="31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282-57F8-4247-8CB8-DC98FE0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809-2A86-4968-A2FD-DA90D851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You want to estimate the effect of X on Y, but the relationship is forked by another variable Z</a:t>
            </a:r>
          </a:p>
          <a:p>
            <a:r>
              <a:rPr lang="en-CA" dirty="0"/>
              <a:t>What do you do?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50D74-8C75-4DA9-9269-468F3A67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154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282-57F8-4247-8CB8-DC98FE0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809-2A86-4968-A2FD-DA90D851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You want to estimate the effect of X on Y, but the relationship is forked by another variable Z</a:t>
            </a:r>
          </a:p>
          <a:p>
            <a:r>
              <a:rPr lang="en-CA" dirty="0"/>
              <a:t>What do you do?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50D74-8C75-4DA9-9269-468F3A67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154"/>
            <a:ext cx="3943350" cy="4048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B2691-343F-43AF-BA4B-009E6C1F8504}"/>
              </a:ext>
            </a:extLst>
          </p:cNvPr>
          <p:cNvCxnSpPr/>
          <p:nvPr/>
        </p:nvCxnSpPr>
        <p:spPr>
          <a:xfrm flipV="1">
            <a:off x="5344998" y="2536154"/>
            <a:ext cx="1743959" cy="273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3E20A-3CDD-4C33-90EE-B1A8AD3DABE4}"/>
              </a:ext>
            </a:extLst>
          </p:cNvPr>
          <p:cNvCxnSpPr/>
          <p:nvPr/>
        </p:nvCxnSpPr>
        <p:spPr>
          <a:xfrm>
            <a:off x="9030878" y="2627312"/>
            <a:ext cx="1734532" cy="268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EFC62-B646-431B-BB65-507BBCB0100E}"/>
              </a:ext>
            </a:extLst>
          </p:cNvPr>
          <p:cNvSpPr txBox="1"/>
          <p:nvPr/>
        </p:nvSpPr>
        <p:spPr>
          <a:xfrm>
            <a:off x="4884746" y="3049225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Non-casual path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485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282-57F8-4247-8CB8-DC98FE0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809-2A86-4968-A2FD-DA90D851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0899"/>
          </a:xfrm>
        </p:spPr>
        <p:txBody>
          <a:bodyPr/>
          <a:lstStyle/>
          <a:p>
            <a:r>
              <a:rPr lang="en-CA" dirty="0"/>
              <a:t>You want to estimate the effect of X on Y, but the relationship is forked by another variable Z</a:t>
            </a:r>
          </a:p>
          <a:p>
            <a:r>
              <a:rPr lang="en-CA" dirty="0"/>
              <a:t>What do you do?</a:t>
            </a:r>
          </a:p>
          <a:p>
            <a:r>
              <a:rPr lang="en-CA" dirty="0"/>
              <a:t>You condition on Z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50D74-8C75-4DA9-9269-468F3A67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154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282-57F8-4247-8CB8-DC98FE0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809-2A86-4968-A2FD-DA90D851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0899"/>
          </a:xfrm>
        </p:spPr>
        <p:txBody>
          <a:bodyPr/>
          <a:lstStyle/>
          <a:p>
            <a:r>
              <a:rPr lang="en-CA" dirty="0"/>
              <a:t>You want to estimate the effect of X on Y, but the relationship is forked by another variable Z</a:t>
            </a:r>
          </a:p>
          <a:p>
            <a:r>
              <a:rPr lang="en-CA" dirty="0"/>
              <a:t>What do you do?</a:t>
            </a:r>
          </a:p>
          <a:p>
            <a:r>
              <a:rPr lang="en-CA" dirty="0"/>
              <a:t>You condition on Z</a:t>
            </a:r>
          </a:p>
          <a:p>
            <a:r>
              <a:rPr lang="en-CA" dirty="0"/>
              <a:t>That means putting Z in as a </a:t>
            </a:r>
          </a:p>
          <a:p>
            <a:pPr marL="0" indent="0">
              <a:buNone/>
            </a:pPr>
            <a:r>
              <a:rPr lang="en-CA" dirty="0"/>
              <a:t>predictor in your model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50D74-8C75-4DA9-9269-468F3A67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154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F8BE-A13D-4440-81A1-3F90156E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0E20-AA55-4206-8A60-7B6A22A3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9109"/>
          </a:xfrm>
        </p:spPr>
        <p:txBody>
          <a:bodyPr/>
          <a:lstStyle/>
          <a:p>
            <a:r>
              <a:rPr lang="en-CA" dirty="0"/>
              <a:t>You want to estimate the relationship of X on Y, but the relationship is piped by Z.</a:t>
            </a:r>
          </a:p>
          <a:p>
            <a:r>
              <a:rPr lang="en-CA" dirty="0"/>
              <a:t>What do you do?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258F8-8763-4BB4-8654-356198BD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04" y="2620995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7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1341</Words>
  <Application>Microsoft Office PowerPoint</Application>
  <PresentationFormat>Widescreen</PresentationFormat>
  <Paragraphs>186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Statistics for Linguistics</vt:lpstr>
      <vt:lpstr>From last class</vt:lpstr>
      <vt:lpstr>Today’s class</vt:lpstr>
      <vt:lpstr>More confounds</vt:lpstr>
      <vt:lpstr>The fork</vt:lpstr>
      <vt:lpstr>The fork</vt:lpstr>
      <vt:lpstr>The fork</vt:lpstr>
      <vt:lpstr>The fork</vt:lpstr>
      <vt:lpstr>The pipe</vt:lpstr>
      <vt:lpstr>The pipe</vt:lpstr>
      <vt:lpstr>The pipe</vt:lpstr>
      <vt:lpstr>The collider</vt:lpstr>
      <vt:lpstr>The collider</vt:lpstr>
      <vt:lpstr>The collider</vt:lpstr>
      <vt:lpstr>The collider</vt:lpstr>
      <vt:lpstr>The collider</vt:lpstr>
      <vt:lpstr>The collider</vt:lpstr>
      <vt:lpstr>The collider</vt:lpstr>
      <vt:lpstr>The collider</vt:lpstr>
      <vt:lpstr>The collider</vt:lpstr>
      <vt:lpstr>In the real world</vt:lpstr>
      <vt:lpstr>Causal inference</vt:lpstr>
      <vt:lpstr>Generalized linear models</vt:lpstr>
      <vt:lpstr>Generalized linear models</vt:lpstr>
      <vt:lpstr>Generalized linear models</vt:lpstr>
      <vt:lpstr>Logistic regression</vt:lpstr>
      <vt:lpstr>Logistic regression</vt:lpstr>
      <vt:lpstr>Logistic regression (typical uses)</vt:lpstr>
      <vt:lpstr>Logistic regression</vt:lpstr>
      <vt:lpstr>Odds,log odds, oddrs ratios and log odds ratios</vt:lpstr>
      <vt:lpstr>Logistic regression </vt:lpstr>
      <vt:lpstr>Two causative constructions in Dutch</vt:lpstr>
      <vt:lpstr>Homework and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Linguistics</dc:title>
  <dc:creator>Adam Tallman</dc:creator>
  <cp:lastModifiedBy>Adam Tallman</cp:lastModifiedBy>
  <cp:revision>20</cp:revision>
  <dcterms:created xsi:type="dcterms:W3CDTF">2021-06-01T09:01:51Z</dcterms:created>
  <dcterms:modified xsi:type="dcterms:W3CDTF">2021-06-07T21:37:30Z</dcterms:modified>
</cp:coreProperties>
</file>