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FAF431-0FD1-4320-8A23-945DB69BE2A6}">
          <p14:sldIdLst>
            <p14:sldId id="256"/>
            <p14:sldId id="257"/>
            <p14:sldId id="258"/>
            <p14:sldId id="260"/>
          </p14:sldIdLst>
        </p14:section>
        <p14:section name="Logistic regression" id="{9C97E1C9-32DC-4B81-A6A3-43CB3EDE37D7}">
          <p14:sldIdLst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</p14:sldIdLst>
        </p14:section>
        <p14:section name="Conditional inference trees" id="{BC1CCA43-C36E-4E43-9B80-37C61ADFDCA7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9DFE-74E7-6659-54A1-EF45B51ED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C9748-83E6-6535-5D03-9A9623CCD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4C31-196E-F538-C115-745FE410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0E9B-D04D-C451-BEE3-535EC53A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7F5D-2C21-AB73-2272-6F2D8624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379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F43-AA37-7F55-518E-53E44902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AC04B-DAF3-13A0-C45E-880B21B4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1F3E-8608-706D-219F-D388C35A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5970-2EA8-0E03-3611-81E5CBE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FCD7-096A-727F-60C2-43791885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53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0B0C9-0A98-420D-CF1F-236F3072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A830-C1CD-7BD7-46E1-31A8C40E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A5DE-985C-3737-712C-5AD7FE91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BB08-D95B-0412-5584-B688A6EC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0C34-EB98-2DEA-EC9F-E9D7207E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7639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01E-D0D3-50E0-0383-FB94D0D0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0A04-E90C-AC54-6840-2AC3BB08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812A-A0AC-118B-288C-A6D5C46E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A7E9-C52F-D149-1C5B-7377BE2D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8347-30E7-F735-DC45-52F0C44D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273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2B5E-937D-B1BF-FCB0-93985E6C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4FB3-9FDF-863A-3791-DC829F6B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96D-1EF8-71CD-54D2-B9FB2DFB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9A3D-F76C-0C96-C464-17B68B7B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11DF-605F-0A70-93E9-177C473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310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8B94-04CA-7E09-7608-D74EDCB8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2C6E-A4C1-723E-311D-36B81E14B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693F0-00F4-56CD-EF48-356513E0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D19E-2743-610C-A001-3E18E493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08739-139A-BAD0-031F-3B56FEDD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62135-65FB-3BBD-C959-FE382328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53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A2BD-9347-7F61-9B1D-4791C969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C5E8-9912-4922-CC7C-15686EE9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D391-0BC5-38D5-EDE4-BCA853EF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C8B7B-BCF7-B3AF-E2F5-D3C8DC988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F6406-9AF5-271C-F28E-00ADD5B9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AE7DA-13EE-1764-127B-3BC55D29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A118D-5F1E-1BA7-E4C6-7B0AE50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DF933-3694-2C49-E9C4-D84E1C0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47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4B8B-A261-B774-D1B7-96B04B9A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8582E-20DC-9ED3-E2A3-3659FFF8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4EC45-7563-7F44-A6F0-215882F6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D770-4160-A480-8F12-F09F50B5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216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4CC7B-834F-592F-E9F1-776B0D6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E7B11-CAF3-CE66-8F35-725479E0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E3B7-D868-9383-8699-D09B97FA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5363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8C5C-8F74-19D2-B42F-D4D220CC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CE59-D61D-21E0-902F-F520D4AD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A520-6753-411A-E962-D0702FE7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923C-714A-0487-ABA3-65284429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C1F4-D947-A25F-530F-320CB89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4DD4-11B5-8AF4-5C94-8A9C7F44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92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8C1C-A747-23D6-CD71-86FEC3C6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8FB63-6640-95DE-0614-37C8B0BFE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E3559-6A08-FF53-B9C9-B5FF27FE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CA5D-3888-4008-EDB2-E3DF9EA4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8411-C85E-6957-2670-C1F07AAD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88AC-F20B-D7DF-D4A8-C5C4F4C4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38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CFF05-85C8-3E9B-F6FD-6AF8294E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7BAD-3C38-1554-C221-C63E7683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EB7D-6BB7-7DC5-2B00-37C223D4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1572-A84B-4C70-AA31-79409282DED7}" type="datetimeFigureOut">
              <a:rPr lang="es-BO" smtClean="0"/>
              <a:t>24/1/2023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C16B-1EAE-889E-CA22-03C8A4165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C7BC-D27E-AD5B-D113-056CB82C6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94B1-3825-494F-B806-DBF57198834C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96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BB84B-F741-14F4-4757-F9632576D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is-IS" sz="6600">
                <a:solidFill>
                  <a:schemeClr val="bg1"/>
                </a:solidFill>
              </a:rPr>
              <a:t>Statistics for Linguists</a:t>
            </a:r>
            <a:endParaRPr lang="es-BO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693-F2B1-7951-68B7-BDE63357E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is-IS" sz="3200">
                <a:solidFill>
                  <a:schemeClr val="bg1"/>
                </a:solidFill>
              </a:rPr>
              <a:t>Adam J.R. Tallman</a:t>
            </a:r>
          </a:p>
          <a:p>
            <a:pPr algn="l"/>
            <a:r>
              <a:rPr lang="is-IS" sz="3200">
                <a:solidFill>
                  <a:schemeClr val="bg1"/>
                </a:solidFill>
              </a:rPr>
              <a:t>2023-01-24</a:t>
            </a:r>
            <a:endParaRPr lang="es-BO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B400-6D9D-C978-1155-96CECA0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Bernouilli</a:t>
            </a:r>
            <a:r>
              <a:rPr lang="en-CA" dirty="0"/>
              <a:t> distribution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4A9A-5A94-852E-5F72-9FB032D6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/>
          <a:lstStyle/>
          <a:p>
            <a:r>
              <a:rPr lang="en-CA" dirty="0"/>
              <a:t>A </a:t>
            </a:r>
            <a:r>
              <a:rPr lang="en-CA" dirty="0" err="1"/>
              <a:t>Bernouilli</a:t>
            </a:r>
            <a:r>
              <a:rPr lang="en-CA" dirty="0"/>
              <a:t> distribution is a discrete distribution with two possible outcomes.</a:t>
            </a:r>
          </a:p>
          <a:p>
            <a:r>
              <a:rPr lang="en-CA" dirty="0"/>
              <a:t>We want to account for the distribution of </a:t>
            </a:r>
            <a:r>
              <a:rPr lang="en-CA" i="1" dirty="0"/>
              <a:t>y. </a:t>
            </a:r>
            <a:endParaRPr lang="en-CA" dirty="0"/>
          </a:p>
          <a:p>
            <a:r>
              <a:rPr lang="en-CA" dirty="0"/>
              <a:t>You can model it with </a:t>
            </a:r>
            <a:r>
              <a:rPr lang="en-CA" dirty="0" err="1"/>
              <a:t>rbinom</a:t>
            </a:r>
            <a:r>
              <a:rPr lang="en-CA" dirty="0"/>
              <a:t>()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4BB97-E8BF-1B53-029E-CEA5ED71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51" y="4396514"/>
            <a:ext cx="3147085" cy="1988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B9A9E-BC64-5460-1CDB-9EBD59ADF0E4}"/>
              </a:ext>
            </a:extLst>
          </p:cNvPr>
          <p:cNvSpPr txBox="1"/>
          <p:nvPr/>
        </p:nvSpPr>
        <p:spPr>
          <a:xfrm>
            <a:off x="6927925" y="4475181"/>
            <a:ext cx="257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data &lt;- </a:t>
            </a:r>
            <a:r>
              <a:rPr lang="en-CA" dirty="0" err="1"/>
              <a:t>rbinom</a:t>
            </a:r>
            <a:r>
              <a:rPr lang="en-CA" dirty="0"/>
              <a:t>(20, 1, 0.5)</a:t>
            </a:r>
          </a:p>
          <a:p>
            <a:r>
              <a:rPr lang="en-CA" dirty="0"/>
              <a:t>data</a:t>
            </a:r>
            <a:endParaRPr lang="es-BO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C65EE6B-89C6-B74D-F881-C921969862BE}"/>
              </a:ext>
            </a:extLst>
          </p:cNvPr>
          <p:cNvSpPr/>
          <p:nvPr/>
        </p:nvSpPr>
        <p:spPr>
          <a:xfrm>
            <a:off x="2822986" y="3594736"/>
            <a:ext cx="5917602" cy="1793052"/>
          </a:xfrm>
          <a:prstGeom prst="arc">
            <a:avLst>
              <a:gd name="adj1" fmla="val 1079050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373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68F6-C6A8-BC1C-42A6-914E7A1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979-0E61-60E4-F0C7-0B7BF638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important point about log odds ratios as that they take any numbers and transform them to a number from 0 to 1 along a sigmoid shape.</a:t>
            </a:r>
          </a:p>
          <a:p>
            <a:endParaRPr lang="en-CA" dirty="0"/>
          </a:p>
          <a:p>
            <a:r>
              <a:rPr lang="en-CA" dirty="0"/>
              <a:t>Why is this good?</a:t>
            </a:r>
          </a:p>
          <a:p>
            <a:endParaRPr lang="en-CA" dirty="0"/>
          </a:p>
          <a:p>
            <a:r>
              <a:rPr lang="en-CA" dirty="0"/>
              <a:t>Because we are interested in modelling a binary outcome,0 or 1, and we want to have a function that translates the effect of predictors into that scale for </a:t>
            </a:r>
            <a:r>
              <a:rPr lang="en-CA" i="1" dirty="0"/>
              <a:t>y.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156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F532-166F-1205-167B-F3A236D2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5116-7E3D-E41B-FF97-C206B944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/>
          <a:lstStyle/>
          <a:p>
            <a:r>
              <a:rPr lang="en-CA"/>
              <a:t>Any value of </a:t>
            </a:r>
            <a:r>
              <a:rPr lang="en-CA" i="1"/>
              <a:t>x</a:t>
            </a:r>
            <a:r>
              <a:rPr lang="en-CA"/>
              <a:t> will be transformed into a number that varies from 0 to 1 with ceiling effects.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5E0BE-2980-E3C9-593F-269C97D0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93" y="3507655"/>
            <a:ext cx="4405577" cy="10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CCF-BEBE-7216-3833-0113D5B0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28FE-1772-8AE0-20DD-D68DE38C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48082" cy="4548281"/>
          </a:xfrm>
        </p:spPr>
        <p:txBody>
          <a:bodyPr/>
          <a:lstStyle/>
          <a:p>
            <a:r>
              <a:rPr lang="en-CA" i="1" dirty="0"/>
              <a:t>y </a:t>
            </a:r>
            <a:r>
              <a:rPr lang="en-CA" dirty="0"/>
              <a:t>is bounded to 0 or 1</a:t>
            </a:r>
          </a:p>
          <a:p>
            <a:endParaRPr lang="en-CA" i="1" dirty="0"/>
          </a:p>
          <a:p>
            <a:r>
              <a:rPr lang="en-CA" dirty="0"/>
              <a:t>The relationship between x and y has a ceiling effect (like logarithms)</a:t>
            </a:r>
          </a:p>
          <a:p>
            <a:endParaRPr lang="en-CA" i="1" dirty="0"/>
          </a:p>
          <a:p>
            <a:r>
              <a:rPr lang="en-CA" dirty="0"/>
              <a:t>Let’s run a simulation model to get the feel for  it.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79CF3-29B9-A538-8AD7-11A00B2B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76" y="1428750"/>
            <a:ext cx="4419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8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DBA7-B208-8818-9EDA-A3598285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Simulated example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C336-7E3E-40CF-ABF0-B158FFEA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Simulate whether someone will go to class or not.</a:t>
            </a:r>
          </a:p>
          <a:p>
            <a:endParaRPr lang="en-CA" dirty="0"/>
          </a:p>
          <a:p>
            <a:endParaRPr lang="es-BO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FA2D5E2-3888-7B0F-018E-4E2B4E88B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66234" y="26162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34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F366-3DEA-180F-F9BE-A9A16E15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real world example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6FF5-18D1-6527-F289-F3A3343F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/>
          <a:lstStyle/>
          <a:p>
            <a:r>
              <a:rPr lang="en-CA" dirty="0"/>
              <a:t>From </a:t>
            </a:r>
            <a:r>
              <a:rPr lang="en-CA" dirty="0" err="1"/>
              <a:t>Levshina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5E730-CF37-C837-C5E7-C607240978AD}"/>
              </a:ext>
            </a:extLst>
          </p:cNvPr>
          <p:cNvSpPr txBox="1"/>
          <p:nvPr/>
        </p:nvSpPr>
        <p:spPr>
          <a:xfrm>
            <a:off x="2868706" y="2612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 err="1"/>
              <a:t>library</a:t>
            </a:r>
            <a:r>
              <a:rPr lang="es-BO" dirty="0"/>
              <a:t>(</a:t>
            </a:r>
            <a:r>
              <a:rPr lang="es-BO" dirty="0" err="1"/>
              <a:t>Rling</a:t>
            </a:r>
            <a:r>
              <a:rPr lang="es-BO" dirty="0"/>
              <a:t>);</a:t>
            </a:r>
            <a:r>
              <a:rPr lang="es-BO" dirty="0" err="1"/>
              <a:t>library</a:t>
            </a:r>
            <a:r>
              <a:rPr lang="es-BO" dirty="0"/>
              <a:t>(</a:t>
            </a:r>
            <a:r>
              <a:rPr lang="es-BO" dirty="0" err="1"/>
              <a:t>rms</a:t>
            </a:r>
            <a:r>
              <a:rPr lang="es-BO" dirty="0"/>
              <a:t>); </a:t>
            </a:r>
            <a:r>
              <a:rPr lang="es-BO" dirty="0" err="1"/>
              <a:t>library</a:t>
            </a:r>
            <a:r>
              <a:rPr lang="es-BO" dirty="0"/>
              <a:t>(</a:t>
            </a:r>
            <a:r>
              <a:rPr lang="es-BO" dirty="0" err="1"/>
              <a:t>visreg</a:t>
            </a:r>
            <a:r>
              <a:rPr lang="es-BO" dirty="0"/>
              <a:t>); </a:t>
            </a:r>
            <a:r>
              <a:rPr lang="es-BO" dirty="0" err="1"/>
              <a:t>library</a:t>
            </a:r>
            <a:r>
              <a:rPr lang="es-BO" dirty="0"/>
              <a:t>(car)</a:t>
            </a:r>
          </a:p>
        </p:txBody>
      </p:sp>
    </p:spTree>
    <p:extLst>
      <p:ext uri="{BB962C8B-B14F-4D97-AF65-F5344CB8AC3E}">
        <p14:creationId xmlns:p14="http://schemas.microsoft.com/office/powerpoint/2010/main" val="407228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548-89CC-6718-2906-13F37E21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causative constructions in Dutch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1209-6E3B-C926-14DE-AC567BD5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CA" i="1" dirty="0" err="1"/>
              <a:t>Doen</a:t>
            </a:r>
            <a:r>
              <a:rPr lang="en-CA" i="1" dirty="0"/>
              <a:t> </a:t>
            </a:r>
            <a:r>
              <a:rPr lang="en-CA" dirty="0"/>
              <a:t>relates to direct causation</a:t>
            </a:r>
          </a:p>
          <a:p>
            <a:pPr marL="0" indent="0">
              <a:buNone/>
            </a:pPr>
            <a:r>
              <a:rPr lang="en-CA" i="1" dirty="0"/>
              <a:t>Laten </a:t>
            </a:r>
            <a:r>
              <a:rPr lang="en-CA" dirty="0"/>
              <a:t>relates to indirect causation</a:t>
            </a:r>
            <a:endParaRPr lang="es-BO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3265F-7F6C-E86D-58F2-5C9BB835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02" y="3544963"/>
            <a:ext cx="6489364" cy="1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E9C2-5158-A59B-352E-5E68A4B8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logistic regression coefficients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BEC1-0C44-7979-013A-A1997351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hard to interpret logistic regression coefficients because the relationship is non-linear</a:t>
            </a:r>
          </a:p>
          <a:p>
            <a:endParaRPr lang="en-CA" dirty="0"/>
          </a:p>
          <a:p>
            <a:r>
              <a:rPr lang="en-CA" dirty="0"/>
              <a:t>The intercept is interpreted assuming 0 for other predictors</a:t>
            </a:r>
          </a:p>
          <a:p>
            <a:pPr lvl="1"/>
            <a:r>
              <a:rPr lang="en-CA" dirty="0"/>
              <a:t>But sometimes 0 it not interesting</a:t>
            </a:r>
          </a:p>
          <a:p>
            <a:pPr lvl="1"/>
            <a:r>
              <a:rPr lang="en-CA" dirty="0"/>
              <a:t>Alternatively we can interpret the intercept at the center point</a:t>
            </a:r>
          </a:p>
          <a:p>
            <a:r>
              <a:rPr lang="es-BO" dirty="0" err="1"/>
              <a:t>Rather</a:t>
            </a:r>
            <a:r>
              <a:rPr lang="es-BO" dirty="0"/>
              <a:t> </a:t>
            </a:r>
            <a:r>
              <a:rPr lang="es-BO" dirty="0" err="1"/>
              <a:t>than</a:t>
            </a:r>
            <a:r>
              <a:rPr lang="es-BO" dirty="0"/>
              <a:t> </a:t>
            </a:r>
            <a:r>
              <a:rPr lang="es-BO" dirty="0" err="1"/>
              <a:t>consider</a:t>
            </a:r>
            <a:r>
              <a:rPr lang="es-BO" dirty="0"/>
              <a:t> a discrete </a:t>
            </a:r>
            <a:r>
              <a:rPr lang="es-BO" dirty="0" err="1"/>
              <a:t>change</a:t>
            </a:r>
            <a:r>
              <a:rPr lang="es-BO" dirty="0"/>
              <a:t> in </a:t>
            </a:r>
            <a:r>
              <a:rPr lang="es-BO" i="1" dirty="0"/>
              <a:t>x </a:t>
            </a:r>
            <a:r>
              <a:rPr lang="es-BO" dirty="0" err="1"/>
              <a:t>we</a:t>
            </a:r>
            <a:r>
              <a:rPr lang="es-BO" dirty="0"/>
              <a:t> can compute </a:t>
            </a:r>
            <a:r>
              <a:rPr lang="es-BO" dirty="0" err="1"/>
              <a:t>the</a:t>
            </a:r>
            <a:r>
              <a:rPr lang="es-BO" dirty="0"/>
              <a:t> derivative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logistic</a:t>
            </a:r>
            <a:r>
              <a:rPr lang="es-BO" dirty="0"/>
              <a:t> curve at </a:t>
            </a:r>
            <a:r>
              <a:rPr lang="es-BO" dirty="0" err="1"/>
              <a:t>the</a:t>
            </a:r>
            <a:r>
              <a:rPr lang="es-BO" dirty="0"/>
              <a:t> central </a:t>
            </a:r>
            <a:r>
              <a:rPr lang="es-BO" dirty="0" err="1"/>
              <a:t>value</a:t>
            </a:r>
            <a:r>
              <a:rPr lang="es-BO" dirty="0"/>
              <a:t> (</a:t>
            </a:r>
            <a:r>
              <a:rPr lang="es-BO" dirty="0" err="1"/>
              <a:t>where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relationship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steepest</a:t>
            </a:r>
            <a:endParaRPr lang="es-BO" dirty="0"/>
          </a:p>
          <a:p>
            <a:pPr lvl="1"/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get</a:t>
            </a:r>
            <a:r>
              <a:rPr lang="es-BO" dirty="0"/>
              <a:t> </a:t>
            </a:r>
            <a:r>
              <a:rPr lang="es-BO" dirty="0" err="1"/>
              <a:t>this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</a:t>
            </a:r>
            <a:r>
              <a:rPr lang="es-BO" dirty="0" err="1"/>
              <a:t>dividing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coefficient</a:t>
            </a:r>
            <a:r>
              <a:rPr lang="es-BO" dirty="0"/>
              <a:t> </a:t>
            </a:r>
            <a:r>
              <a:rPr lang="es-BO" dirty="0" err="1"/>
              <a:t>by</a:t>
            </a:r>
            <a:r>
              <a:rPr lang="es-BO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1364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B08-51A0-DBF7-4FE9-11845B45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E56E-A309-9193-6406-D5533C15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Basically a data mining tool – most typically used when ...</a:t>
            </a:r>
          </a:p>
          <a:p>
            <a:endParaRPr lang="en-CA" dirty="0"/>
          </a:p>
          <a:p>
            <a:r>
              <a:rPr lang="en-CA" dirty="0"/>
              <a:t>There is lots of “collinearity” (correlations between lots of predictors) and you are trying to figure out which ones you should use.</a:t>
            </a:r>
          </a:p>
          <a:p>
            <a:endParaRPr lang="en-CA" dirty="0"/>
          </a:p>
          <a:p>
            <a:r>
              <a:rPr lang="en-CA" dirty="0"/>
              <a:t>Perhaps getting a sense of which of a set of related predictors are best ...</a:t>
            </a:r>
          </a:p>
        </p:txBody>
      </p:sp>
    </p:spTree>
    <p:extLst>
      <p:ext uri="{BB962C8B-B14F-4D97-AF65-F5344CB8AC3E}">
        <p14:creationId xmlns:p14="http://schemas.microsoft.com/office/powerpoint/2010/main" val="230264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EF00-9B93-D3F8-8B8D-A504DB31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</a:t>
            </a:r>
            <a:r>
              <a:rPr lang="es-ES" dirty="0" err="1"/>
              <a:t>ácobo</a:t>
            </a:r>
            <a:r>
              <a:rPr lang="es-ES" dirty="0"/>
              <a:t> pitch </a:t>
            </a:r>
            <a:r>
              <a:rPr lang="es-ES" dirty="0" err="1"/>
              <a:t>measurements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510-EAA8-E6FB-2586-A3E1417B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576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Let’s try this with a subset of tonal data in Ch</a:t>
            </a:r>
            <a:r>
              <a:rPr lang="es-ES" dirty="0" err="1"/>
              <a:t>ácobo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measurements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discerning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and </a:t>
            </a:r>
            <a:r>
              <a:rPr lang="es-ES" dirty="0" err="1"/>
              <a:t>high</a:t>
            </a:r>
            <a:r>
              <a:rPr lang="es-ES" dirty="0"/>
              <a:t> tones.</a:t>
            </a:r>
          </a:p>
          <a:p>
            <a:endParaRPr lang="es-ES" dirty="0"/>
          </a:p>
          <a:p>
            <a:r>
              <a:rPr lang="es-ES" dirty="0" err="1"/>
              <a:t>Obviously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pitch,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n-CA" dirty="0"/>
              <a:t>?</a:t>
            </a:r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F5CF5-4D12-1299-92C8-A48D273A51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50" y="1921679"/>
            <a:ext cx="6441872" cy="4255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19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451-2655-42D5-4374-5FB1BAE5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From last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F914-0787-0F14-2A53-C7953765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Hierarchical model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757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D2D9-A8B6-6B73-6378-144A8CF0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For this class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D9D4-8A51-D259-96F7-16076A1A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Logistic regression</a:t>
            </a:r>
          </a:p>
          <a:p>
            <a:r>
              <a:rPr lang="is-IS" dirty="0"/>
              <a:t>Conditional inference trees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4959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5855-EB12-B225-44B7-5B22A65A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Loglinear model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F59F-541E-8FF6-EC6B-426B06DA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 loglinear model is a method for modelling binary data.</a:t>
            </a:r>
          </a:p>
          <a:p>
            <a:endParaRPr lang="is-IS" dirty="0"/>
          </a:p>
          <a:p>
            <a:r>
              <a:rPr lang="is-IS" dirty="0"/>
              <a:t>The basic ideas can be extended to non-binary data as long as they can be organized into levels.</a:t>
            </a:r>
          </a:p>
          <a:p>
            <a:endParaRPr lang="is-IS" dirty="0"/>
          </a:p>
          <a:p>
            <a:r>
              <a:rPr lang="is-IS" dirty="0"/>
              <a:t>It is typically used when the dependent variable is binary and there is na interest in knowing how a change in </a:t>
            </a:r>
            <a:r>
              <a:rPr lang="is-IS" i="1" dirty="0"/>
              <a:t>x </a:t>
            </a:r>
            <a:r>
              <a:rPr lang="is-IS" dirty="0"/>
              <a:t>effects the probability that  something is y (y =1, not y =0)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975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0DF-4884-8F5F-3F83-1D50D8AA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Logistic regression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25D7-3636-393F-D689-43D5662E0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BF880-787F-4253-C610-1E7461E2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31" y="0"/>
            <a:ext cx="4419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D3E-67BE-C126-03F1-8C1A893B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2BC0-F619-8CA7-4A07-96E18367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logistic regression is a method for modelling binary data.</a:t>
            </a:r>
          </a:p>
          <a:p>
            <a:endParaRPr lang="en-CA" dirty="0"/>
          </a:p>
          <a:p>
            <a:r>
              <a:rPr lang="en-CA" dirty="0"/>
              <a:t>The basic ideas can be extended to non-binary data as long as they are organized into levels.</a:t>
            </a:r>
          </a:p>
          <a:p>
            <a:endParaRPr lang="en-CA" dirty="0"/>
          </a:p>
          <a:p>
            <a:r>
              <a:rPr lang="en-CA" dirty="0"/>
              <a:t>It is typically used when the dependent variable is binary and there is an interest in knowing how a change in </a:t>
            </a:r>
            <a:r>
              <a:rPr lang="en-CA" i="1" dirty="0"/>
              <a:t>x </a:t>
            </a:r>
            <a:r>
              <a:rPr lang="en-CA" dirty="0"/>
              <a:t>effects the probability that something is </a:t>
            </a:r>
            <a:r>
              <a:rPr lang="en-CA" i="1" dirty="0"/>
              <a:t>y.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949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3F83-50FE-B5B6-C31C-6A005D82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C153-F25F-2051-ADF0-444C4A46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Psycholingustic</a:t>
            </a:r>
            <a:r>
              <a:rPr lang="en-CA" dirty="0"/>
              <a:t> experiments where subjects have to give yes or no answers.</a:t>
            </a:r>
          </a:p>
          <a:p>
            <a:endParaRPr lang="en-CA" dirty="0"/>
          </a:p>
          <a:p>
            <a:r>
              <a:rPr lang="en-CA" dirty="0"/>
              <a:t>Various uses in natural language processing</a:t>
            </a:r>
          </a:p>
          <a:p>
            <a:endParaRPr lang="en-CA" dirty="0"/>
          </a:p>
          <a:p>
            <a:r>
              <a:rPr lang="en-CA" dirty="0"/>
              <a:t>Predict the risk of developing a specific disease</a:t>
            </a:r>
          </a:p>
          <a:p>
            <a:endParaRPr lang="en-CA" dirty="0"/>
          </a:p>
          <a:p>
            <a:r>
              <a:rPr lang="en-CA" dirty="0"/>
              <a:t>Predict the probability that someone will vote for a particular political party.</a:t>
            </a:r>
          </a:p>
          <a:p>
            <a:endParaRPr lang="en-CA" dirty="0"/>
          </a:p>
          <a:p>
            <a:r>
              <a:rPr lang="en-CA" dirty="0"/>
              <a:t>...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1747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982-D78F-057B-F3F0-FB628470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0C78-E1F9-19BF-2ABC-A82572C0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9293"/>
          </a:xfrm>
        </p:spPr>
        <p:txBody>
          <a:bodyPr/>
          <a:lstStyle/>
          <a:p>
            <a:r>
              <a:rPr lang="en-CA" dirty="0"/>
              <a:t>A logistic regression or logit model can be represented with the following equation.</a:t>
            </a:r>
            <a:endParaRPr lang="es-B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F9031-F732-E5A0-54E4-F1857F4A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18" y="3537248"/>
            <a:ext cx="3494314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2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D2B5-437E-A564-2D82-B2C1B822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logistic function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FD09-198F-301B-672D-C58C6D0B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But let’s back up a bit to see why this makes sense and what this means ...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8242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624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Statistics for Linguists</vt:lpstr>
      <vt:lpstr>From last class</vt:lpstr>
      <vt:lpstr>For this class</vt:lpstr>
      <vt:lpstr>Loglinear model</vt:lpstr>
      <vt:lpstr>Logistic regression</vt:lpstr>
      <vt:lpstr>Logistic regression</vt:lpstr>
      <vt:lpstr>Logistic regression</vt:lpstr>
      <vt:lpstr>Logistic regression</vt:lpstr>
      <vt:lpstr>The logistic function</vt:lpstr>
      <vt:lpstr>Bernouilli distribution</vt:lpstr>
      <vt:lpstr>Logistic function</vt:lpstr>
      <vt:lpstr>Logistic function</vt:lpstr>
      <vt:lpstr>Logistic regression</vt:lpstr>
      <vt:lpstr>Simulated example</vt:lpstr>
      <vt:lpstr>A real world example</vt:lpstr>
      <vt:lpstr>Two causative constructions in Dutch</vt:lpstr>
      <vt:lpstr>Interpreting logistic regression coefficients</vt:lpstr>
      <vt:lpstr>Conditional inference trees</vt:lpstr>
      <vt:lpstr>Chácobo pitch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5</cp:revision>
  <dcterms:created xsi:type="dcterms:W3CDTF">2023-01-23T15:52:24Z</dcterms:created>
  <dcterms:modified xsi:type="dcterms:W3CDTF">2023-01-24T13:30:12Z</dcterms:modified>
</cp:coreProperties>
</file>