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3" r:id="rId6"/>
    <p:sldId id="296" r:id="rId7"/>
    <p:sldId id="300" r:id="rId8"/>
    <p:sldId id="295" r:id="rId9"/>
    <p:sldId id="297" r:id="rId10"/>
    <p:sldId id="345" r:id="rId11"/>
    <p:sldId id="298" r:id="rId12"/>
    <p:sldId id="282" r:id="rId13"/>
    <p:sldId id="283" r:id="rId14"/>
    <p:sldId id="284" r:id="rId15"/>
    <p:sldId id="285" r:id="rId16"/>
    <p:sldId id="268" r:id="rId17"/>
    <p:sldId id="286" r:id="rId18"/>
    <p:sldId id="287" r:id="rId19"/>
    <p:sldId id="271" r:id="rId20"/>
    <p:sldId id="289" r:id="rId21"/>
    <p:sldId id="290" r:id="rId22"/>
    <p:sldId id="291" r:id="rId23"/>
    <p:sldId id="292" r:id="rId24"/>
    <p:sldId id="262" r:id="rId25"/>
    <p:sldId id="261" r:id="rId26"/>
    <p:sldId id="263" r:id="rId27"/>
    <p:sldId id="309" r:id="rId28"/>
    <p:sldId id="310" r:id="rId29"/>
    <p:sldId id="313" r:id="rId30"/>
    <p:sldId id="311" r:id="rId31"/>
    <p:sldId id="312" r:id="rId32"/>
    <p:sldId id="314" r:id="rId33"/>
    <p:sldId id="315" r:id="rId34"/>
    <p:sldId id="301" r:id="rId35"/>
    <p:sldId id="264" r:id="rId36"/>
    <p:sldId id="302" r:id="rId37"/>
    <p:sldId id="303" r:id="rId38"/>
    <p:sldId id="304" r:id="rId39"/>
    <p:sldId id="307" r:id="rId40"/>
    <p:sldId id="308" r:id="rId41"/>
    <p:sldId id="305" r:id="rId42"/>
    <p:sldId id="267" r:id="rId43"/>
    <p:sldId id="316" r:id="rId44"/>
    <p:sldId id="269" r:id="rId45"/>
    <p:sldId id="299" r:id="rId46"/>
    <p:sldId id="259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33" r:id="rId55"/>
    <p:sldId id="324" r:id="rId56"/>
    <p:sldId id="325" r:id="rId57"/>
    <p:sldId id="326" r:id="rId58"/>
    <p:sldId id="327" r:id="rId59"/>
    <p:sldId id="273" r:id="rId60"/>
    <p:sldId id="328" r:id="rId61"/>
    <p:sldId id="334" r:id="rId62"/>
    <p:sldId id="335" r:id="rId63"/>
    <p:sldId id="336" r:id="rId64"/>
    <p:sldId id="330" r:id="rId65"/>
    <p:sldId id="331" r:id="rId66"/>
    <p:sldId id="339" r:id="rId67"/>
    <p:sldId id="344" r:id="rId68"/>
    <p:sldId id="340" r:id="rId69"/>
    <p:sldId id="341" r:id="rId70"/>
    <p:sldId id="342" r:id="rId71"/>
    <p:sldId id="343" r:id="rId72"/>
    <p:sldId id="337" r:id="rId73"/>
    <p:sldId id="338" r:id="rId7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AF9953-CA27-4C8C-A552-B995C3920ADA}">
          <p14:sldIdLst>
            <p14:sldId id="256"/>
            <p14:sldId id="257"/>
            <p14:sldId id="258"/>
            <p14:sldId id="294"/>
            <p14:sldId id="293"/>
            <p14:sldId id="296"/>
            <p14:sldId id="300"/>
            <p14:sldId id="295"/>
            <p14:sldId id="297"/>
            <p14:sldId id="345"/>
            <p14:sldId id="298"/>
            <p14:sldId id="282"/>
            <p14:sldId id="283"/>
            <p14:sldId id="284"/>
            <p14:sldId id="285"/>
            <p14:sldId id="268"/>
            <p14:sldId id="286"/>
            <p14:sldId id="287"/>
            <p14:sldId id="271"/>
            <p14:sldId id="289"/>
            <p14:sldId id="290"/>
            <p14:sldId id="291"/>
            <p14:sldId id="292"/>
          </p14:sldIdLst>
        </p14:section>
        <p14:section name="Logistic regression" id="{E6F772AE-74D0-4E93-9454-D384151CFF89}">
          <p14:sldIdLst>
            <p14:sldId id="262"/>
            <p14:sldId id="261"/>
            <p14:sldId id="263"/>
            <p14:sldId id="309"/>
            <p14:sldId id="310"/>
            <p14:sldId id="313"/>
            <p14:sldId id="311"/>
            <p14:sldId id="312"/>
            <p14:sldId id="314"/>
            <p14:sldId id="315"/>
            <p14:sldId id="301"/>
            <p14:sldId id="264"/>
            <p14:sldId id="302"/>
            <p14:sldId id="303"/>
            <p14:sldId id="304"/>
            <p14:sldId id="307"/>
            <p14:sldId id="308"/>
            <p14:sldId id="305"/>
            <p14:sldId id="267"/>
            <p14:sldId id="316"/>
            <p14:sldId id="269"/>
            <p14:sldId id="299"/>
            <p14:sldId id="259"/>
            <p14:sldId id="317"/>
            <p14:sldId id="318"/>
            <p14:sldId id="319"/>
            <p14:sldId id="320"/>
            <p14:sldId id="321"/>
            <p14:sldId id="322"/>
            <p14:sldId id="323"/>
            <p14:sldId id="333"/>
            <p14:sldId id="324"/>
            <p14:sldId id="325"/>
            <p14:sldId id="326"/>
            <p14:sldId id="327"/>
            <p14:sldId id="273"/>
            <p14:sldId id="328"/>
            <p14:sldId id="334"/>
            <p14:sldId id="335"/>
            <p14:sldId id="336"/>
            <p14:sldId id="330"/>
            <p14:sldId id="331"/>
          </p14:sldIdLst>
        </p14:section>
        <p14:section name="Chacobo MFC" id="{3DB56D48-01B3-4C03-A4B2-4707D38D247A}">
          <p14:sldIdLst>
            <p14:sldId id="339"/>
            <p14:sldId id="344"/>
            <p14:sldId id="340"/>
            <p14:sldId id="341"/>
            <p14:sldId id="342"/>
            <p14:sldId id="343"/>
          </p14:sldIdLst>
        </p14:section>
        <p14:section name="Dutch causatives" id="{311517A9-960C-48A7-BE52-D28C3D6CE7E3}">
          <p14:sldIdLst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1179-DA0B-23E7-F3D7-E3B5C81CFE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56970-4174-88E6-17D1-C0AD636BF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306D-8117-C3E6-DE89-AEE2CA0272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7A75F9-563A-445B-AB0E-3AD1D4E8B269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A21E-D6DB-E2EC-8B41-DCD165D0CC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E145-07A3-09EA-4E94-9EFCB6C4DA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6338F8-7138-404D-99A7-42266A6ED3C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76318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D2FF-7E00-3073-D690-30C7106C81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EB05A-55A7-4844-B332-1665712D263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21C8-9092-94BB-18A1-191E5B85FA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AC0DD2-48F5-4EE3-9350-4898D53B0AC9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4687-C4C2-3406-1B6F-D2B86BE81B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BB41-278B-7DE2-3803-B29448BEE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F789E0-1FDD-41BE-8FED-EE135B9A0FF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48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075D5-042A-EB6F-066E-4A6C40D8A9B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0C64-BA9B-7FCC-072E-6AF1623B92F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11A4-BBA0-0B06-5D2E-8DD77C21C7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0CE8CE-3732-4FAC-A341-E81027D649F0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3FE2-31CE-34BA-11C2-4086355BDB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8038-C00D-1244-AC59-A15412B8A6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6C125C-0E2E-49D9-B944-7CD392594979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91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70F-FDA2-7737-EABC-AB9D16F71C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D70-9063-417C-15D5-C2405635E83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C6D6-A948-B65F-3633-26A3B6EAD8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B1EA48-981F-4AC3-9FD2-7AFAB76EBEC3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98B7-F3F8-5922-93D7-8F47BDADBA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7BF9-74EB-A26F-481D-94EFE06973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A02A2F-05E1-433E-A477-FFD0C8344D9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81984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8788-C7B9-7D74-F600-7B22A3182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094E-30CE-02A6-48E5-BB5C41564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45EE-C892-DF2F-7B05-6E18CEABB9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5A092C-4ED8-412D-9EC5-F8E365ECEEBB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46CF-FB84-9D96-7E34-35FEC885E2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13C0-E59C-99B2-1C46-54C3D3062D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B61191-CE18-4287-BC6D-D877118A50CE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827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3016-7DF6-B96D-1A74-A3C0D892C6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25DB-BE52-63F0-265C-9012EDD4F9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02EB0-6DDA-577F-E036-8DEDECA3EF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BDF1D-212E-D9BF-DD91-30ED09C0A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874037-EAC2-47A7-AB1F-E9534BEFC2AD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D053-0CBA-3DFB-4BC9-621CF8D86B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5219-8364-0ED5-C21A-166DBEEFE3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B2E5C0-2AAE-4BD1-83DA-264DD02B6C0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058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C34A-1C90-F63F-9018-165EB0D45E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043C-4867-00F8-D5ED-F7BD18C2C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F4C5B-1967-7702-F7EA-CC8825DA058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F15FA-1C05-BCBC-8A9B-E959E554D6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06EEA-7FD5-290F-ECA0-CFED67AF64B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7F318-7731-5CA3-E77F-D4FB2F2360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2FBF3-488D-4725-A653-1366E49771A0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CFC80-FDC5-1AC1-27AB-6DDB311D5D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19474-1072-D145-A590-EB5015D03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618E3-298E-4B59-B41B-92A994FC357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13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197-B822-F70F-684D-5522DD2FEB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83EF3-6A85-437E-30D0-47ED0ECCAC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95796-10D5-43D3-B5BC-42F932F6423D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5CE4F-40D1-BDE3-1374-A64EB47341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1992-2280-678B-7AA6-1613DF5DC9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CAAD15-30EB-4EDC-BB7E-6388631AF0A8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51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84969-5922-23AA-95B9-16086325DD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43A7D-28F5-4045-824F-2A8EAE5C3370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324C-7938-2982-ACBB-DAA878560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314F-16AC-5351-F61D-C157F323D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F9EBA8-7240-457A-9ADD-FB7DA4A3000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50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1EB-D594-E308-0ADE-AA72172C2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ED9A-9C00-9D0D-4762-8E802256E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F43B-9AF3-05F8-96E4-840387A01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AFD2-F7D4-6997-7A70-2AE80FBACE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E2B0-A442-4318-8CC5-2F1D9FC9BF02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B6D-9B9D-FD0F-4A8D-C1AE401771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46A7D-CAD6-0B82-3B4E-F8305464E7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95FED-BA49-43D5-9AC4-A60473AF03F0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6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5B1C-4DDB-6AEE-A624-6CF5CF9AA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3A5FC-87EA-852E-7C82-6AC0972CAD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BO" sz="3200"/>
            </a:lvl1pPr>
          </a:lstStyle>
          <a:p>
            <a:pPr lvl="0"/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AD075-3C39-345D-E1B5-A20DBBC7F8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F44DA-C1AE-58BC-7830-2A88AE233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E97259-FCF2-44D7-828D-EAE18C1C62AD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3CCB4-C3B7-8B7C-425B-21938E361B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B855-2178-CCD0-8C7E-E8169616C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04530C-F6A3-4D40-866D-D11E2D72DC2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02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2F09E-1592-D0C4-DD03-363C2FD09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9279-8187-9B84-25D9-F9B519F985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B1F2-A52A-4C94-3AA4-FAD8A094A61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739731E-5663-4109-A7AD-51500A3FAEC9}" type="datetime1">
              <a:rPr lang="es-BO"/>
              <a:pPr lvl="0"/>
              <a:t>6/12/2023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8F36-7CCA-75C6-1B0B-A3D49828A91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8D5A-8AB7-B940-75EA-DFE986C024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469750F-D83E-41AE-A34C-3DF9D7D2FFCE}" type="slidenum"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595-1BB2-E198-D8AB-EC43C4B5409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A4B0-6D03-FFCF-BA73-5695B7E207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CA" dirty="0"/>
              <a:t>2023-12-06</a:t>
            </a:r>
          </a:p>
          <a:p>
            <a:pPr lvl="0"/>
            <a:r>
              <a:rPr lang="en-CA" dirty="0"/>
              <a:t>Chi-squared test, loglinear models</a:t>
            </a:r>
            <a:endParaRPr lang="es-B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4093-490F-D343-B5B2-F477A16E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acyclic graph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C5EC-C31C-BA98-7D6A-7E34EFF3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5257797" cy="4351336"/>
          </a:xfrm>
        </p:spPr>
        <p:txBody>
          <a:bodyPr/>
          <a:lstStyle/>
          <a:p>
            <a:r>
              <a:rPr lang="en-CA" dirty="0"/>
              <a:t>Naturally there can be more than one cause</a:t>
            </a:r>
          </a:p>
          <a:p>
            <a:endParaRPr lang="en-CA" dirty="0"/>
          </a:p>
          <a:p>
            <a:r>
              <a:rPr lang="en-CA" dirty="0"/>
              <a:t>Next week we will start looking at </a:t>
            </a:r>
            <a:r>
              <a:rPr lang="en-CA" i="1" dirty="0"/>
              <a:t>multivariate </a:t>
            </a:r>
            <a:r>
              <a:rPr lang="en-CA" dirty="0"/>
              <a:t>models in more detail</a:t>
            </a:r>
            <a:endParaRPr lang="es-BO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6C0FB8D-335C-8720-C8F7-81E11199E6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48462" y="1825627"/>
            <a:ext cx="4824410" cy="39941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27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8D1F48E9-CFCD-B070-CC24-476C16C506FB}"/>
              </a:ext>
            </a:extLst>
          </p:cNvPr>
          <p:cNvSpPr txBox="1"/>
          <p:nvPr/>
        </p:nvSpPr>
        <p:spPr>
          <a:xfrm>
            <a:off x="832250" y="984589"/>
            <a:ext cx="6093616" cy="2031321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coord_dag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list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our_dag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ggdag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::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dagify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(Y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X,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          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coords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coord_dag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ggdag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::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our_dag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theme_void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68FEBEC-83B0-9947-2D15-29DE243D9F00}"/>
              </a:ext>
            </a:extLst>
          </p:cNvPr>
          <p:cNvSpPr txBox="1"/>
          <p:nvPr/>
        </p:nvSpPr>
        <p:spPr>
          <a:xfrm>
            <a:off x="832250" y="3547286"/>
            <a:ext cx="4073125" cy="2585319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dagitty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{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X1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X1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Y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X3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Y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T -&gt; Y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X3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T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 }"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graphLayout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) 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72575-B5B7-00F6-D0F2-18EB0E8517A6}"/>
              </a:ext>
            </a:extLst>
          </p:cNvPr>
          <p:cNvSpPr txBox="1"/>
          <p:nvPr/>
        </p:nvSpPr>
        <p:spPr>
          <a:xfrm>
            <a:off x="5568550" y="3685783"/>
            <a:ext cx="5791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our_dag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dagify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Y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Z,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our_dag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0DB3-DECD-AFA7-0DDB-3A8D925CE7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8E9C-2C84-B1B5-0668-DF4AF31F816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A lot of statistical information comes from counts (e.g. frequency of words in different texts)</a:t>
            </a:r>
          </a:p>
          <a:p>
            <a:pPr lvl="0"/>
            <a:r>
              <a:rPr lang="en-CA"/>
              <a:t>The data are usually presented in a contingency table.</a:t>
            </a:r>
          </a:p>
          <a:p>
            <a:pPr lvl="0"/>
            <a:r>
              <a:rPr lang="en-CA"/>
              <a:t>Data from Matthew Dryer (1992)</a:t>
            </a:r>
          </a:p>
          <a:p>
            <a:pPr lvl="0"/>
            <a:r>
              <a:rPr lang="en-CA"/>
              <a:t>OV = Object-Verb words order / VO = Verb-Object word order</a:t>
            </a:r>
          </a:p>
          <a:p>
            <a:pPr lvl="0"/>
            <a:r>
              <a:rPr lang="en-CA"/>
              <a:t>Postp = positions / Prep = prepositions</a:t>
            </a:r>
          </a:p>
          <a:p>
            <a:pPr lvl="0"/>
            <a:r>
              <a:rPr lang="en-CA"/>
              <a:t>H1:postpositions are associated with OV word order and prepositions are associated with VO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79431-BFCB-0687-BBF5-1E488C7A6912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2F2B-3F75-66C3-FABE-A6381CE9C2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B6A4EC-37F8-1422-D256-162466D59E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839" y="2743200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711957">
                  <a:extLst>
                    <a:ext uri="{9D8B030D-6E8A-4147-A177-3AD203B41FA5}">
                      <a16:colId xmlns:a16="http://schemas.microsoft.com/office/drawing/2014/main" val="714678272"/>
                    </a:ext>
                  </a:extLst>
                </a:gridCol>
                <a:gridCol w="1656078">
                  <a:extLst>
                    <a:ext uri="{9D8B030D-6E8A-4147-A177-3AD203B41FA5}">
                      <a16:colId xmlns:a16="http://schemas.microsoft.com/office/drawing/2014/main" val="3374384298"/>
                    </a:ext>
                  </a:extLst>
                </a:gridCol>
                <a:gridCol w="1615443">
                  <a:extLst>
                    <a:ext uri="{9D8B030D-6E8A-4147-A177-3AD203B41FA5}">
                      <a16:colId xmlns:a16="http://schemas.microsoft.com/office/drawing/2014/main" val="238480266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848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3115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34031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7F0D4059-AC9A-C1DA-FE28-92D17A55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2756">
            <a:off x="6321200" y="2142111"/>
            <a:ext cx="5548661" cy="12022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B37032E-F997-F40D-9FBD-B1FE8CED6047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8507D58-5ED8-1BDE-F89A-237AA5BEA20C}"/>
              </a:ext>
            </a:extLst>
          </p:cNvPr>
          <p:cNvSpPr txBox="1"/>
          <p:nvPr/>
        </p:nvSpPr>
        <p:spPr>
          <a:xfrm>
            <a:off x="838203" y="4761107"/>
            <a:ext cx="8740374" cy="1323438"/>
          </a:xfrm>
          <a:prstGeom prst="rect">
            <a:avLst/>
          </a:prstGeom>
          <a:noFill/>
          <a:ln w="9528" cap="flat">
            <a:solidFill>
              <a:srgbClr val="0D0D0D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adpos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matrix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ncol=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byrow=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TRUE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(adpos)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(adpos)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adpos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FF7B-D0E0-BE32-9333-537D7ED574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6BBA-DC11-705D-E429-F1965A0E61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These are </a:t>
            </a:r>
            <a:r>
              <a:rPr lang="en-CA" b="1">
                <a:solidFill>
                  <a:srgbClr val="C00000"/>
                </a:solidFill>
              </a:rPr>
              <a:t>observed frequencies</a:t>
            </a:r>
          </a:p>
          <a:p>
            <a:pPr lvl="0"/>
            <a:endParaRPr lang="en-CA"/>
          </a:p>
          <a:p>
            <a:pPr lvl="0"/>
            <a:r>
              <a:rPr lang="en-CA"/>
              <a:t>We now need a model that predicts the </a:t>
            </a:r>
            <a:r>
              <a:rPr lang="en-CA" b="1">
                <a:solidFill>
                  <a:srgbClr val="C00000"/>
                </a:solidFill>
              </a:rPr>
              <a:t>expected frequencies</a:t>
            </a:r>
          </a:p>
          <a:p>
            <a:pPr lvl="0"/>
            <a:endParaRPr lang="en-CA"/>
          </a:p>
          <a:p>
            <a:pPr lvl="0"/>
            <a:r>
              <a:rPr lang="en-CA"/>
              <a:t>Using these data, what is the probability of a random language from this sample having OV?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0C6B9-D68D-62A1-C500-BC458996768B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FCDD-313B-23AC-862A-D02B251169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9CB72B1-D1AA-74BC-B4E2-E4E257091E6C}"/>
              </a:ext>
            </a:extLst>
          </p:cNvPr>
          <p:cNvSpPr txBox="1"/>
          <p:nvPr/>
        </p:nvSpPr>
        <p:spPr>
          <a:xfrm>
            <a:off x="1032275" y="1912110"/>
            <a:ext cx="9640491" cy="255454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"Column Total"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"Row total"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5E612B7-5720-F51D-6F16-A41D53D856A0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E32-0561-F854-7367-4C06B1C736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C5B6-4F4D-21A4-C64C-FC29035717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/>
          </a:p>
          <a:p>
            <a:pPr lvl="0"/>
            <a:r>
              <a:rPr lang="en-CA"/>
              <a:t>Raw total (Postp = 119, Prep = 77)</a:t>
            </a:r>
          </a:p>
          <a:p>
            <a:pPr lvl="0"/>
            <a:endParaRPr lang="en-CA"/>
          </a:p>
          <a:p>
            <a:pPr lvl="0"/>
            <a:r>
              <a:rPr lang="en-CA"/>
              <a:t>Column total (OV = 114, VO = 82)</a:t>
            </a:r>
          </a:p>
          <a:p>
            <a:pPr lvl="0"/>
            <a:endParaRPr lang="en-CA"/>
          </a:p>
          <a:p>
            <a:pPr lvl="0"/>
            <a:r>
              <a:rPr lang="en-CA"/>
              <a:t>Grand total  = 196</a:t>
            </a:r>
          </a:p>
          <a:p>
            <a:pPr lvl="0"/>
            <a:endParaRPr lang="en-CA"/>
          </a:p>
          <a:p>
            <a:pPr lvl="0"/>
            <a:r>
              <a:rPr lang="en-CA"/>
              <a:t>Expected = (Raw total * Column total) / Grand total</a:t>
            </a:r>
          </a:p>
          <a:p>
            <a:pPr lvl="0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6521D-874D-39A2-7CD1-E69BA142DA29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343F88-1071-8556-18E7-D3F43BCBDBB0}"/>
              </a:ext>
            </a:extLst>
          </p:cNvPr>
          <p:cNvSpPr txBox="1"/>
          <p:nvPr/>
        </p:nvSpPr>
        <p:spPr>
          <a:xfrm>
            <a:off x="838197" y="5942567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DC6D-8BF7-6F3E-C27F-B7C3CB8431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EA4B-4101-19B8-4662-B87B262211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pPr lvl="0"/>
            <a:r>
              <a:rPr lang="en-CA"/>
              <a:t>The expected frequency refers to what the values would be if VO/OV and Postp/Prep were independent.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098107-C563-A1AC-5591-50110EEFEE90}"/>
              </a:ext>
            </a:extLst>
          </p:cNvPr>
          <p:cNvGraphicFramePr>
            <a:graphicFrameLocks noGrp="1"/>
          </p:cNvGraphicFramePr>
          <p:nvPr/>
        </p:nvGraphicFramePr>
        <p:xfrm>
          <a:off x="984040" y="30210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530794146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824299335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35976644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2255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(114*119)/196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(82*119)/196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192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(114*77)/196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(82*77)/196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40513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A0D52415-9917-C3A7-AA9F-4D62DAB92AFA}"/>
              </a:ext>
            </a:extLst>
          </p:cNvPr>
          <p:cNvSpPr txBox="1"/>
          <p:nvPr/>
        </p:nvSpPr>
        <p:spPr>
          <a:xfrm>
            <a:off x="984040" y="4618506"/>
            <a:ext cx="7331284" cy="163121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Postp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2CC57-8504-0C0C-BD33-46DC78D76586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18EF-CA78-D286-C46A-F7C1598162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D7E7-66F1-082B-63ED-FBCA0B8520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BC4930-8C01-225E-94A7-A62A7F291FF0}"/>
              </a:ext>
            </a:extLst>
          </p:cNvPr>
          <p:cNvGraphicFramePr>
            <a:graphicFrameLocks noGrp="1"/>
          </p:cNvGraphicFramePr>
          <p:nvPr/>
        </p:nvGraphicFramePr>
        <p:xfrm>
          <a:off x="1598407" y="37068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727393317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250018893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130440235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3788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444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9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0CF06F-551A-993F-B943-FD279879D281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CAB9-2B62-A2D7-DC85-F60040E978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B936-577A-9AFE-2DD9-D48DB2BAAF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19A70D-E376-EB4C-6C65-68B6A76D67E8}"/>
              </a:ext>
            </a:extLst>
          </p:cNvPr>
          <p:cNvGraphicFramePr>
            <a:graphicFrameLocks noGrp="1"/>
          </p:cNvGraphicFramePr>
          <p:nvPr/>
        </p:nvGraphicFramePr>
        <p:xfrm>
          <a:off x="3427198" y="3013542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3829047170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1481611286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236022284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5985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3963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823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A71340-AC84-9F3D-4AFA-920632EE2085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4940302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2771801731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4133326907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16604879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8488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3363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73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4A62-EC61-EFC0-89D9-D1094C0B7A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From last class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BAB-DEC6-3D76-661E-13FD2D56ED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Linear models</a:t>
            </a:r>
          </a:p>
          <a:p>
            <a:pPr lvl="0"/>
            <a:r>
              <a:rPr lang="en-CA"/>
              <a:t>Errors and residuals</a:t>
            </a:r>
          </a:p>
          <a:p>
            <a:pPr lvl="0"/>
            <a:r>
              <a:rPr lang="en-CA"/>
              <a:t>Sum of squares</a:t>
            </a:r>
          </a:p>
          <a:p>
            <a:pPr lvl="0"/>
            <a:r>
              <a:rPr lang="en-CA"/>
              <a:t>ANOVA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B4F-6C15-9138-D8EC-B9CFDDC456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E157-0880-302D-6696-5F0EBA2CB1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78504" cy="1603372"/>
          </a:xfrm>
        </p:spPr>
        <p:txBody>
          <a:bodyPr/>
          <a:lstStyle/>
          <a:p>
            <a:pPr lvl="0"/>
            <a:r>
              <a:rPr lang="en-CA"/>
              <a:t>The classical way of doing this is Karl Pearson’s chi-squared test.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pic>
        <p:nvPicPr>
          <p:cNvPr id="4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527D7608-97E0-32FD-32A8-DAF3DC58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83" y="244794"/>
            <a:ext cx="4255901" cy="5184455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745CBFBF-5CBC-EDD7-8151-041F096BF430}"/>
                  </a:ext>
                </a:extLst>
              </p:cNvPr>
              <p:cNvSpPr txBox="1"/>
              <p:nvPr/>
            </p:nvSpPr>
            <p:spPr>
              <a:xfrm>
                <a:off x="533442" y="3996056"/>
                <a:ext cx="6096003" cy="128727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745CBFBF-5CBC-EDD7-8151-041F096B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" y="3996056"/>
                <a:ext cx="6096003" cy="1287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7194536A-074F-5F53-0E40-02590229C807}"/>
              </a:ext>
            </a:extLst>
          </p:cNvPr>
          <p:cNvSpPr txBox="1"/>
          <p:nvPr/>
        </p:nvSpPr>
        <p:spPr>
          <a:xfrm>
            <a:off x="7442201" y="5641235"/>
            <a:ext cx="391160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https://upload.wikimedia.org/wikipedia/commons/2/21/Karl_Pearson_2.jpg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45FCA-E197-153B-6E45-EA6817610887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0">
                <a:extLst>
                  <a:ext uri="{FF2B5EF4-FFF2-40B4-BE49-F238E27FC236}">
                    <a16:creationId xmlns:a16="http://schemas.microsoft.com/office/drawing/2014/main" id="{2277CF01-0EE2-FA0A-69AD-D27678A535FD}"/>
                  </a:ext>
                </a:extLst>
              </p:cNvPr>
              <p:cNvSpPr txBox="1"/>
              <p:nvPr/>
            </p:nvSpPr>
            <p:spPr>
              <a:xfrm>
                <a:off x="7362721" y="742117"/>
                <a:ext cx="5062127" cy="6768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i="1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𝑅𝑜𝑤𝑡𝑜𝑡𝑎𝑙</m:t>
                          </m:r>
                          <m:r>
                            <a:rPr lang="es-BO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𝐶𝑜𝑙𝑢𝑚𝑛𝑡𝑜𝑡𝑎𝑙</m:t>
                          </m:r>
                        </m:num>
                        <m:den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𝐺𝑟𝑎𝑛𝑑𝑡𝑜𝑡𝑎𝑙</m:t>
                          </m:r>
                        </m:den>
                      </m:f>
                    </m:oMath>
                  </m:oMathPara>
                </a14:m>
                <a:endParaRPr lang="en-CA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" name="TextBox 10">
                <a:extLst>
                  <a:ext uri="{FF2B5EF4-FFF2-40B4-BE49-F238E27FC236}">
                    <a16:creationId xmlns:a16="http://schemas.microsoft.com/office/drawing/2014/main" id="{2277CF01-0EE2-FA0A-69AD-D27678A5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21" y="742117"/>
                <a:ext cx="5062127" cy="676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F1EB8BE-0CA1-D210-F09B-A81E84D186E4}"/>
              </a:ext>
            </a:extLst>
          </p:cNvPr>
          <p:cNvSpPr/>
          <p:nvPr/>
        </p:nvSpPr>
        <p:spPr>
          <a:xfrm flipH="1">
            <a:off x="7185510" y="409029"/>
            <a:ext cx="797896" cy="1362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ight Brace 12">
            <a:extLst>
              <a:ext uri="{FF2B5EF4-FFF2-40B4-BE49-F238E27FC236}">
                <a16:creationId xmlns:a16="http://schemas.microsoft.com/office/drawing/2014/main" id="{73A25210-AE31-46E2-71CB-2785617FFBC5}"/>
              </a:ext>
            </a:extLst>
          </p:cNvPr>
          <p:cNvSpPr/>
          <p:nvPr/>
        </p:nvSpPr>
        <p:spPr>
          <a:xfrm flipH="1">
            <a:off x="7002859" y="2524822"/>
            <a:ext cx="1163217" cy="107441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9550C51-F910-642F-9B65-90133D6412F6}"/>
              </a:ext>
            </a:extLst>
          </p:cNvPr>
          <p:cNvSpPr txBox="1"/>
          <p:nvPr/>
        </p:nvSpPr>
        <p:spPr>
          <a:xfrm>
            <a:off x="7863071" y="2711122"/>
            <a:ext cx="365980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Putting expected and observed data in the same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6">
                <a:extLst>
                  <a:ext uri="{FF2B5EF4-FFF2-40B4-BE49-F238E27FC236}">
                    <a16:creationId xmlns:a16="http://schemas.microsoft.com/office/drawing/2014/main" id="{861F16A0-B19F-9493-85A3-A408EE062FEC}"/>
                  </a:ext>
                </a:extLst>
              </p:cNvPr>
              <p:cNvSpPr txBox="1"/>
              <p:nvPr/>
            </p:nvSpPr>
            <p:spPr>
              <a:xfrm>
                <a:off x="4313078" y="5361063"/>
                <a:ext cx="5101282" cy="108811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16">
                <a:extLst>
                  <a:ext uri="{FF2B5EF4-FFF2-40B4-BE49-F238E27FC236}">
                    <a16:creationId xmlns:a16="http://schemas.microsoft.com/office/drawing/2014/main" id="{861F16A0-B19F-9493-85A3-A408EE06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78" y="5361063"/>
                <a:ext cx="5101282" cy="1088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0">
            <a:extLst>
              <a:ext uri="{FF2B5EF4-FFF2-40B4-BE49-F238E27FC236}">
                <a16:creationId xmlns:a16="http://schemas.microsoft.com/office/drawing/2014/main" id="{AFB4C173-C470-0DA0-19F5-7B86E00E2D5F}"/>
              </a:ext>
            </a:extLst>
          </p:cNvPr>
          <p:cNvSpPr txBox="1"/>
          <p:nvPr/>
        </p:nvSpPr>
        <p:spPr>
          <a:xfrm>
            <a:off x="299054" y="291666"/>
            <a:ext cx="6307933" cy="163121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8816A43-507A-900E-360B-08EDDA2746ED}"/>
              </a:ext>
            </a:extLst>
          </p:cNvPr>
          <p:cNvSpPr txBox="1"/>
          <p:nvPr/>
        </p:nvSpPr>
        <p:spPr>
          <a:xfrm>
            <a:off x="299054" y="2408858"/>
            <a:ext cx="6215057" cy="160556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melt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(E.df)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"Adposition"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"Verb.Object"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"Expected.Frequency"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Observed.Frequency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107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A63D2808-A9C2-82E2-6CDC-A5293436981F}"/>
              </a:ext>
            </a:extLst>
          </p:cNvPr>
          <p:cNvSpPr txBox="1"/>
          <p:nvPr/>
        </p:nvSpPr>
        <p:spPr>
          <a:xfrm>
            <a:off x="226835" y="4358825"/>
            <a:ext cx="11738326" cy="64633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oe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((E.df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Observed.Frequency 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Expected.Frequency)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^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Expected.Frequency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oe)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10" name="Arc 15">
            <a:extLst>
              <a:ext uri="{FF2B5EF4-FFF2-40B4-BE49-F238E27FC236}">
                <a16:creationId xmlns:a16="http://schemas.microsoft.com/office/drawing/2014/main" id="{2BA95316-6504-DB65-3184-64A6C9A480C7}"/>
              </a:ext>
            </a:extLst>
          </p:cNvPr>
          <p:cNvSpPr/>
          <p:nvPr/>
        </p:nvSpPr>
        <p:spPr>
          <a:xfrm flipH="1" flipV="1">
            <a:off x="3829049" y="4257675"/>
            <a:ext cx="1600200" cy="166727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73"/>
              <a:gd name="f11" fmla="+- 0 0 -270"/>
              <a:gd name="f12" fmla="+- 0 0 -226"/>
              <a:gd name="f13" fmla="+- 0 0 -183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1E4F-13C8-51C6-9DA4-7FE344EF39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7B01-F36B-787B-D582-089B77FF576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Is this number big?</a:t>
            </a:r>
          </a:p>
          <a:p>
            <a:pPr lvl="0"/>
            <a:r>
              <a:rPr lang="en-CA"/>
              <a:t>What is the critical value of the chi-squared test?</a:t>
            </a:r>
          </a:p>
          <a:p>
            <a:pPr lvl="0"/>
            <a:r>
              <a:rPr lang="en-CA"/>
              <a:t>To calculate this, we need the degrees of freedom and the cut off area you want.</a:t>
            </a:r>
          </a:p>
          <a:p>
            <a:pPr lvl="0"/>
            <a:r>
              <a:rPr lang="en-CA"/>
              <a:t>R = number of rows</a:t>
            </a:r>
          </a:p>
          <a:p>
            <a:pPr lvl="0"/>
            <a:r>
              <a:rPr lang="en-CA"/>
              <a:t>C = number of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EF43-9CC2-2CE4-303E-7C70E86F988A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D5D5-3760-B36A-1095-F411E0BC9D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8254-D001-8E0E-D5ED-C7BB404E6B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85321"/>
          </a:xfrm>
        </p:spPr>
        <p:txBody>
          <a:bodyPr/>
          <a:lstStyle/>
          <a:p>
            <a:pPr lvl="0"/>
            <a:r>
              <a:rPr lang="en-CA"/>
              <a:t>We have another hypothetical distribution based like the t distribution.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26AE654-AB78-E603-05E9-08610678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13" y="2319686"/>
            <a:ext cx="5216469" cy="41731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D3E2-CC5B-BC15-E5BD-C2C47B4D52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Logistic regression 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EAEE-0669-0607-7F0D-403A2DEBB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5AE3E5E-F791-8F7C-0A94-32AAB104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26" y="0"/>
            <a:ext cx="4419596" cy="40005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F980-44D7-7A51-1B55-A1BF3E728F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D9B5-2963-1052-ED8E-48C3A53F30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 logistic regression is a method for modelling binary data.</a:t>
            </a:r>
          </a:p>
          <a:p>
            <a:pPr lvl="0"/>
            <a:endParaRPr lang="en-CA"/>
          </a:p>
          <a:p>
            <a:pPr lvl="0"/>
            <a:r>
              <a:rPr lang="en-CA"/>
              <a:t>The basic ideas can be extended to non-binary data as long as they are organized into levels.</a:t>
            </a:r>
          </a:p>
          <a:p>
            <a:pPr lvl="0"/>
            <a:endParaRPr lang="en-CA"/>
          </a:p>
          <a:p>
            <a:pPr lvl="0"/>
            <a:r>
              <a:rPr lang="en-CA"/>
              <a:t>It is typically used when the dependent variable is binary and there is an interest in knowing how a change in </a:t>
            </a:r>
            <a:r>
              <a:rPr lang="en-CA" i="1"/>
              <a:t>x </a:t>
            </a:r>
            <a:r>
              <a:rPr lang="en-CA"/>
              <a:t>effects the probability that something is </a:t>
            </a:r>
            <a:r>
              <a:rPr lang="en-CA" i="1"/>
              <a:t>y. </a:t>
            </a:r>
            <a:endParaRPr lang="es-BO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1940-7611-626A-A38E-1EF6EBFD87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B712-EA4B-7687-338E-43E786A763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</a:pPr>
            <a:r>
              <a:rPr lang="en-CA" sz="2600"/>
              <a:t>Psycholingustic experiments where subjects have to give yes or no answers.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Various uses in natural language processing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Predict the risk of developing a specific disease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Predict the probability that someone will vote for a particular political party.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...</a:t>
            </a:r>
            <a:endParaRPr lang="es-BO"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A886-ABFA-B60C-3205-4D4827F23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Field experiment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142C-ACE4-EDBA-39B9-44AA59C210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 dirty="0"/>
              <a:t>Let’s look at data with a binary response variable.</a:t>
            </a:r>
          </a:p>
          <a:p>
            <a:pPr lvl="0">
              <a:lnSpc>
                <a:spcPct val="80000"/>
              </a:lnSpc>
            </a:pPr>
            <a:endParaRPr lang="en-CA" sz="2600" dirty="0"/>
          </a:p>
          <a:p>
            <a:pPr lvl="0">
              <a:lnSpc>
                <a:spcPct val="80000"/>
              </a:lnSpc>
            </a:pPr>
            <a:r>
              <a:rPr lang="en-CA" sz="2600" dirty="0"/>
              <a:t>A </a:t>
            </a:r>
            <a:r>
              <a:rPr lang="en-CA" sz="2600" b="1" dirty="0"/>
              <a:t>multiple forced choice </a:t>
            </a:r>
            <a:r>
              <a:rPr lang="en-CA" sz="2600" dirty="0"/>
              <a:t>test was used with Ch</a:t>
            </a:r>
            <a:r>
              <a:rPr lang="es-ES" sz="2600" dirty="0" err="1"/>
              <a:t>ácobo</a:t>
            </a:r>
            <a:r>
              <a:rPr lang="es-ES" sz="2600" dirty="0"/>
              <a:t> </a:t>
            </a:r>
            <a:r>
              <a:rPr lang="es-ES" sz="2600" dirty="0" err="1"/>
              <a:t>speakers</a:t>
            </a:r>
            <a:r>
              <a:rPr lang="es-ES" sz="2600" dirty="0"/>
              <a:t> in 2022 </a:t>
            </a:r>
            <a:r>
              <a:rPr lang="es-ES" sz="2600" dirty="0" err="1"/>
              <a:t>using</a:t>
            </a:r>
            <a:r>
              <a:rPr lang="es-ES" sz="2600" dirty="0"/>
              <a:t> Praat </a:t>
            </a:r>
          </a:p>
          <a:p>
            <a:pPr lvl="0">
              <a:lnSpc>
                <a:spcPct val="80000"/>
              </a:lnSpc>
            </a:pPr>
            <a:endParaRPr lang="es-ES" sz="2600" dirty="0"/>
          </a:p>
          <a:p>
            <a:pPr lvl="0">
              <a:lnSpc>
                <a:spcPct val="80000"/>
              </a:lnSpc>
            </a:pPr>
            <a:r>
              <a:rPr lang="es-ES" sz="2600" dirty="0"/>
              <a:t>Pitch and </a:t>
            </a:r>
            <a:r>
              <a:rPr lang="es-ES" sz="2600" dirty="0" err="1"/>
              <a:t>duration</a:t>
            </a:r>
            <a:r>
              <a:rPr lang="es-ES" sz="2600" dirty="0"/>
              <a:t> </a:t>
            </a:r>
            <a:r>
              <a:rPr lang="es-ES" sz="2600" dirty="0" err="1"/>
              <a:t>values</a:t>
            </a:r>
            <a:r>
              <a:rPr lang="es-ES" sz="2600" dirty="0"/>
              <a:t> </a:t>
            </a:r>
            <a:r>
              <a:rPr lang="es-ES" sz="2600" dirty="0" err="1"/>
              <a:t>of</a:t>
            </a:r>
            <a:r>
              <a:rPr lang="es-ES" sz="2600" dirty="0"/>
              <a:t> a </a:t>
            </a:r>
            <a:r>
              <a:rPr lang="es-ES" sz="2600" dirty="0" err="1"/>
              <a:t>form</a:t>
            </a:r>
            <a:r>
              <a:rPr lang="es-ES" sz="2600" dirty="0"/>
              <a:t> </a:t>
            </a:r>
            <a:r>
              <a:rPr lang="es-ES" sz="2600" i="1" dirty="0"/>
              <a:t>jana</a:t>
            </a:r>
            <a:r>
              <a:rPr lang="is-IS" sz="2600" i="1" dirty="0"/>
              <a:t>́</a:t>
            </a:r>
            <a:r>
              <a:rPr lang="smn-FI" sz="2600" i="1" dirty="0"/>
              <a:t>quë </a:t>
            </a:r>
            <a:r>
              <a:rPr lang="smn-FI" sz="2600" dirty="0"/>
              <a:t>[hanákɨ] were manipulated systematically to create a matrix of duration and pitch values.</a:t>
            </a:r>
          </a:p>
          <a:p>
            <a:pPr lvl="0">
              <a:lnSpc>
                <a:spcPct val="80000"/>
              </a:lnSpc>
            </a:pPr>
            <a:endParaRPr lang="smn-FI" sz="2600" dirty="0"/>
          </a:p>
          <a:p>
            <a:pPr lvl="0">
              <a:lnSpc>
                <a:spcPct val="80000"/>
              </a:lnSpc>
            </a:pPr>
            <a:r>
              <a:rPr lang="es-BO" sz="2600" dirty="0" err="1"/>
              <a:t>Speakers</a:t>
            </a:r>
            <a:r>
              <a:rPr lang="es-BO" sz="2600" dirty="0"/>
              <a:t> Heard </a:t>
            </a:r>
            <a:r>
              <a:rPr lang="es-BO" sz="2600" dirty="0" err="1"/>
              <a:t>these</a:t>
            </a:r>
            <a:r>
              <a:rPr lang="es-BO" sz="2600" dirty="0"/>
              <a:t> and </a:t>
            </a:r>
            <a:r>
              <a:rPr lang="es-BO" sz="2600" dirty="0" err="1"/>
              <a:t>had</a:t>
            </a:r>
            <a:r>
              <a:rPr lang="es-BO" sz="2600" dirty="0"/>
              <a:t> </a:t>
            </a:r>
            <a:r>
              <a:rPr lang="es-BO" sz="2600" dirty="0" err="1"/>
              <a:t>to</a:t>
            </a:r>
            <a:r>
              <a:rPr lang="es-BO" sz="2600" dirty="0"/>
              <a:t> </a:t>
            </a:r>
            <a:r>
              <a:rPr lang="es-BO" sz="2600" dirty="0" err="1"/>
              <a:t>guess</a:t>
            </a:r>
            <a:r>
              <a:rPr lang="es-BO" sz="2600" dirty="0"/>
              <a:t> </a:t>
            </a:r>
            <a:r>
              <a:rPr lang="es-BO" sz="2600" dirty="0" err="1"/>
              <a:t>whether</a:t>
            </a:r>
            <a:r>
              <a:rPr lang="es-BO" sz="2600" dirty="0"/>
              <a:t> </a:t>
            </a:r>
            <a:r>
              <a:rPr lang="es-BO" sz="2600" dirty="0" err="1"/>
              <a:t>they</a:t>
            </a:r>
            <a:r>
              <a:rPr lang="es-BO" sz="2600" dirty="0"/>
              <a:t> </a:t>
            </a:r>
            <a:r>
              <a:rPr lang="es-BO" sz="2600" dirty="0" err="1"/>
              <a:t>were</a:t>
            </a:r>
            <a:r>
              <a:rPr lang="es-BO" sz="2600" dirty="0"/>
              <a:t> </a:t>
            </a:r>
            <a:r>
              <a:rPr lang="es-BO" sz="2600" dirty="0" err="1"/>
              <a:t>hearing</a:t>
            </a:r>
            <a:r>
              <a:rPr lang="es-BO" sz="2600" dirty="0"/>
              <a:t> </a:t>
            </a:r>
            <a:r>
              <a:rPr lang="es-BO" sz="2600" i="1" dirty="0" err="1"/>
              <a:t>jána</a:t>
            </a:r>
            <a:r>
              <a:rPr lang="smn-FI" sz="2600" i="1" dirty="0"/>
              <a:t>quë </a:t>
            </a:r>
            <a:r>
              <a:rPr lang="smn-FI" sz="2600" dirty="0"/>
              <a:t>’s/he left it’</a:t>
            </a:r>
            <a:r>
              <a:rPr lang="smn-FI" sz="2600" i="1" dirty="0"/>
              <a:t> </a:t>
            </a:r>
            <a:r>
              <a:rPr lang="smn-FI" sz="2600" dirty="0"/>
              <a:t>or </a:t>
            </a:r>
            <a:r>
              <a:rPr lang="smn-FI" sz="2600" i="1" dirty="0"/>
              <a:t>jana</a:t>
            </a:r>
            <a:r>
              <a:rPr lang="is-IS" sz="2600" i="1" dirty="0"/>
              <a:t>́</a:t>
            </a:r>
            <a:r>
              <a:rPr lang="smn-FI" sz="2600" i="1" dirty="0"/>
              <a:t>quë  </a:t>
            </a:r>
            <a:r>
              <a:rPr lang="smn-FI" sz="2600" dirty="0"/>
              <a:t>’s/he vomited’</a:t>
            </a:r>
            <a:endParaRPr lang="es-BO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610F7-FA19-173E-3C7C-4B9E1AA07008}"/>
              </a:ext>
            </a:extLst>
          </p:cNvPr>
          <p:cNvSpPr txBox="1"/>
          <p:nvPr/>
        </p:nvSpPr>
        <p:spPr>
          <a:xfrm>
            <a:off x="1057275" y="6308207"/>
            <a:ext cx="677227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https://www.fon.hum.uva.nl/praat/manual/ExperimentMFC.html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0E50-12A3-6DD4-A15F-54BF22F68F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Multiple forced choice experiment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B3FB1A8-90B5-307B-D0CC-BBF3B5B952F5}"/>
              </a:ext>
            </a:extLst>
          </p:cNvPr>
          <p:cNvSpPr txBox="1"/>
          <p:nvPr/>
        </p:nvSpPr>
        <p:spPr>
          <a:xfrm>
            <a:off x="838203" y="2810170"/>
            <a:ext cx="9248771" cy="284179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read.csv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“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YourPathway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chacobo.mcf.df.csv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ifelse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janáquë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vomitó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str_remove_all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janaquë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_"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as.data.frame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(response, stimulus))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[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Duration_ms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)]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str_split_fixed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"_"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04296-B0F1-E166-6A20-1E7412A638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688972"/>
          </a:xfrm>
        </p:spPr>
        <p:txBody>
          <a:bodyPr/>
          <a:lstStyle/>
          <a:p>
            <a:pPr lvl="0"/>
            <a:r>
              <a:rPr lang="en-CA"/>
              <a:t>You’ll have to wrangle the data a bit.</a:t>
            </a:r>
            <a:endParaRPr lang="es-B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3F84B70-EEC5-0751-0233-B9911B2D10B1}"/>
              </a:ext>
            </a:extLst>
          </p:cNvPr>
          <p:cNvSpPr txBox="1"/>
          <p:nvPr/>
        </p:nvSpPr>
        <p:spPr>
          <a:xfrm>
            <a:off x="295278" y="936537"/>
            <a:ext cx="8277221" cy="395492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read.csv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“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YourPathway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chacobo.mcf.df.csv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ifelse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6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janáquë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vomitó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str_remove_all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janaquë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_"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as.data.frame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(response, stimulus))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[</a:t>
            </a:r>
            <a:r>
              <a:rPr lang="en-US" sz="16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Duration_ms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)]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str_split_fixed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"_"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1200" cap="none" spc="0" baseline="0" dirty="0">
              <a:solidFill>
                <a:srgbClr val="204A87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1C8A1FE-EBEA-69C7-ACF4-923F8BE70390}"/>
              </a:ext>
            </a:extLst>
          </p:cNvPr>
          <p:cNvSpPr txBox="1"/>
          <p:nvPr/>
        </p:nvSpPr>
        <p:spPr>
          <a:xfrm>
            <a:off x="8777289" y="1228926"/>
            <a:ext cx="3414707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Change values so that they are 0 or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7F6000"/>
                </a:solidFill>
                <a:uFillTx/>
                <a:latin typeface="Calibri"/>
              </a:rPr>
              <a:t>Extract the pitch and duration values from the stimuli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7F6000"/>
                </a:solidFill>
                <a:uFillTx/>
                <a:latin typeface="Calibri"/>
              </a:rPr>
              <a:t>Make the values numeric</a:t>
            </a:r>
            <a:endParaRPr lang="es-BO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</p:txBody>
      </p: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FCEBF9D7-2056-2AA7-F580-CCC3C477E785}"/>
              </a:ext>
            </a:extLst>
          </p:cNvPr>
          <p:cNvCxnSpPr/>
          <p:nvPr/>
        </p:nvCxnSpPr>
        <p:spPr>
          <a:xfrm flipH="1">
            <a:off x="6734171" y="1428750"/>
            <a:ext cx="204311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84AEEAE1-9D70-04B4-26A3-EC076E11B7CB}"/>
              </a:ext>
            </a:extLst>
          </p:cNvPr>
          <p:cNvCxnSpPr/>
          <p:nvPr/>
        </p:nvCxnSpPr>
        <p:spPr>
          <a:xfrm flipH="1">
            <a:off x="6734171" y="3638553"/>
            <a:ext cx="204311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6" name="Right Brace 10">
            <a:extLst>
              <a:ext uri="{FF2B5EF4-FFF2-40B4-BE49-F238E27FC236}">
                <a16:creationId xmlns:a16="http://schemas.microsoft.com/office/drawing/2014/main" id="{F7CB0A0D-5229-F663-0916-0B06C45183F0}"/>
              </a:ext>
            </a:extLst>
          </p:cNvPr>
          <p:cNvSpPr/>
          <p:nvPr/>
        </p:nvSpPr>
        <p:spPr>
          <a:xfrm>
            <a:off x="8215317" y="1914525"/>
            <a:ext cx="357182" cy="1171575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3713-8D6D-FD0C-3B23-257665331C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class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AECD-8F75-4354-85C5-E2D0A1D747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672482"/>
          </a:xfrm>
        </p:spPr>
        <p:txBody>
          <a:bodyPr/>
          <a:lstStyle/>
          <a:p>
            <a:pPr lvl="0"/>
            <a:r>
              <a:rPr lang="en-CA" dirty="0"/>
              <a:t>Directed acyclic graphs (introduction)</a:t>
            </a:r>
          </a:p>
          <a:p>
            <a:pPr lvl="0"/>
            <a:r>
              <a:rPr lang="en-CA" dirty="0"/>
              <a:t>Chi-squared test</a:t>
            </a:r>
          </a:p>
          <a:p>
            <a:pPr lvl="0"/>
            <a:r>
              <a:rPr lang="en-CA" dirty="0"/>
              <a:t>Loglinear model / logistic regression</a:t>
            </a:r>
          </a:p>
          <a:p>
            <a:pPr lvl="0"/>
            <a:r>
              <a:rPr lang="en-CA" dirty="0"/>
              <a:t>Some data wrangling (</a:t>
            </a:r>
            <a:r>
              <a:rPr lang="en-CA" dirty="0" err="1"/>
              <a:t>splitstr</a:t>
            </a:r>
            <a:r>
              <a:rPr lang="en-CA" dirty="0"/>
              <a:t> etc.)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F912-6B13-3434-3A08-B6A6F09797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Linear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8098-12FE-2D74-4BBB-C3E02227E5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360615"/>
          </a:xfrm>
        </p:spPr>
        <p:txBody>
          <a:bodyPr/>
          <a:lstStyle/>
          <a:p>
            <a:pPr lvl="0"/>
            <a:r>
              <a:rPr lang="is-IS"/>
              <a:t>You could run a normal linear model on these data once the response variable is coded as 0 or 1.</a:t>
            </a:r>
          </a:p>
          <a:p>
            <a:pPr lvl="0"/>
            <a:endParaRPr lang="is-IS"/>
          </a:p>
          <a:p>
            <a:pPr lvl="0"/>
            <a:r>
              <a:rPr lang="is-IS"/>
              <a:t>It is not very realistic or well-fit – but let‘s illustrate this anyways.</a:t>
            </a:r>
            <a:endParaRPr lang="es-BO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F1D2B54-76AB-877D-8CEC-BCA0F4097252}"/>
              </a:ext>
            </a:extLst>
          </p:cNvPr>
          <p:cNvSpPr txBox="1"/>
          <p:nvPr/>
        </p:nvSpPr>
        <p:spPr>
          <a:xfrm>
            <a:off x="838203" y="4335463"/>
            <a:ext cx="7748589" cy="193899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(response)))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geom_point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stat_smooth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method=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formula =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x,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</a:t>
            </a:r>
            <a:r>
              <a:rPr lang="en-US" sz="20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"smooth"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D430E46-79C5-4BB7-DCA1-9A1511F1BA18}"/>
              </a:ext>
            </a:extLst>
          </p:cNvPr>
          <p:cNvSpPr txBox="1"/>
          <p:nvPr/>
        </p:nvSpPr>
        <p:spPr>
          <a:xfrm>
            <a:off x="8801100" y="4321180"/>
            <a:ext cx="2986082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20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Note that we use </a:t>
            </a:r>
            <a:r>
              <a:rPr lang="is-IS" sz="2000" b="1" i="1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jitter() </a:t>
            </a:r>
            <a:r>
              <a:rPr lang="is-IS" sz="20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when lots of data points are overlapping so we can see the distribution.</a:t>
            </a:r>
            <a:endParaRPr lang="es-BO" sz="20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486-29A8-732E-3589-3978D5A655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mn-FI"/>
              <a:t>Normal linear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6A01-30A4-8B20-7DFB-6E4138A049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233864" cy="4351336"/>
          </a:xfrm>
        </p:spPr>
        <p:txBody>
          <a:bodyPr/>
          <a:lstStyle/>
          <a:p>
            <a:pPr lvl="0"/>
            <a:r>
              <a:rPr lang="is-IS" sz="2600" dirty="0"/>
              <a:t>You can see that as the pitch increases on the second vowel, the probability that </a:t>
            </a:r>
            <a:r>
              <a:rPr lang="is-IS" sz="2600" b="1" i="1" dirty="0">
                <a:solidFill>
                  <a:srgbClr val="C00000"/>
                </a:solidFill>
              </a:rPr>
              <a:t>janá</a:t>
            </a:r>
            <a:r>
              <a:rPr lang="smn-FI" sz="2600" b="1" i="1" dirty="0">
                <a:solidFill>
                  <a:srgbClr val="C00000"/>
                </a:solidFill>
              </a:rPr>
              <a:t>quë ’vomit’ = 1 </a:t>
            </a:r>
            <a:r>
              <a:rPr lang="smn-FI" sz="2600" dirty="0"/>
              <a:t>is chosen over </a:t>
            </a:r>
            <a:r>
              <a:rPr lang="smn-FI" sz="2600" b="1" i="1" dirty="0">
                <a:solidFill>
                  <a:srgbClr val="C00000"/>
                </a:solidFill>
              </a:rPr>
              <a:t>ja</a:t>
            </a:r>
            <a:r>
              <a:rPr lang="is-IS" sz="2600" b="1" i="1" dirty="0">
                <a:solidFill>
                  <a:srgbClr val="C00000"/>
                </a:solidFill>
              </a:rPr>
              <a:t>́</a:t>
            </a:r>
            <a:r>
              <a:rPr lang="smn-FI" sz="2600" b="1" i="1" dirty="0">
                <a:solidFill>
                  <a:srgbClr val="C00000"/>
                </a:solidFill>
              </a:rPr>
              <a:t>naquë ’leave’ = 0 </a:t>
            </a:r>
            <a:r>
              <a:rPr lang="smn-FI" sz="2600" dirty="0"/>
              <a:t>increases.</a:t>
            </a:r>
          </a:p>
          <a:p>
            <a:pPr lvl="0"/>
            <a:endParaRPr lang="smn-FI" sz="2600" dirty="0"/>
          </a:p>
          <a:p>
            <a:pPr lvl="0"/>
            <a:r>
              <a:rPr lang="smn-FI" sz="2600" dirty="0"/>
              <a:t>But the linear model makes predictions way beyond the structure of the data.</a:t>
            </a:r>
            <a:endParaRPr lang="es-BO" sz="2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5A43152-3240-C9A3-0101-23383A93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7" y="1485900"/>
            <a:ext cx="6415082" cy="5186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9E4474D-39FA-15CC-BEDC-047A5986E14E}"/>
              </a:ext>
            </a:extLst>
          </p:cNvPr>
          <p:cNvSpPr txBox="1"/>
          <p:nvPr/>
        </p:nvSpPr>
        <p:spPr>
          <a:xfrm>
            <a:off x="247052" y="191438"/>
            <a:ext cx="11697891" cy="1051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"Response (0=accent first, 1=accent second)"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"Frequency stimuli (Hz)"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D901BF31-A030-2FE6-A93A-738FF034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0" y="1555915"/>
            <a:ext cx="7229475" cy="51106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ABE7-002A-11BD-6BFF-547348D95B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Asymptotic function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F0DE-F157-3CA9-3A28-1FB3A2A0B9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To model probability of one answer over another in relation to some data point </a:t>
            </a:r>
            <a:r>
              <a:rPr lang="en-CA" i="1" dirty="0"/>
              <a:t>x, </a:t>
            </a:r>
            <a:r>
              <a:rPr lang="en-CA" dirty="0"/>
              <a:t>we want a line that has</a:t>
            </a:r>
            <a:r>
              <a:rPr lang="en-CA" i="1" dirty="0"/>
              <a:t> </a:t>
            </a:r>
            <a:r>
              <a:rPr lang="en-CA" b="1" dirty="0"/>
              <a:t>asymptotic </a:t>
            </a:r>
            <a:r>
              <a:rPr lang="en-CA" dirty="0"/>
              <a:t>properties</a:t>
            </a:r>
            <a:endParaRPr lang="en-CA" b="1" dirty="0"/>
          </a:p>
          <a:p>
            <a:pPr lvl="0"/>
            <a:endParaRPr lang="en-CA" b="1" dirty="0"/>
          </a:p>
          <a:p>
            <a:pPr lvl="0"/>
            <a:r>
              <a:rPr lang="en-CA" b="1" dirty="0"/>
              <a:t>Asymptotic function: </a:t>
            </a:r>
            <a:r>
              <a:rPr lang="en-CA" dirty="0"/>
              <a:t>A function which gets closer and closer to a value or condition but never reaches it.</a:t>
            </a:r>
          </a:p>
          <a:p>
            <a:pPr lvl="0"/>
            <a:endParaRPr lang="en-CA" b="1" dirty="0"/>
          </a:p>
          <a:p>
            <a:pPr lvl="0"/>
            <a:r>
              <a:rPr lang="en-CA" dirty="0"/>
              <a:t>Why? The difference between 125 and 150 Hz should be huge in terms of predicting the response but the difference between 150 and 175 Hz should be smaller. </a:t>
            </a:r>
            <a:endParaRPr lang="es-B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A919-849E-973E-ABF2-BCD49837F3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DCB-8995-DBEE-78EF-5154CA205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7FB725-1CAA-5C9D-84B7-71F38F9A8A7F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863126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7FB725-1CAA-5C9D-84B7-71F38F9A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863126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778F-4434-A078-AAAD-29F4E24120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E866-EC5A-64A9-DAD7-6B4EF8F06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5081C6-BF94-5657-5E67-AECD0B2FBEBA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5115696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s-BO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BO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BO" sz="2400" b="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CA" sz="32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5081C6-BF94-5657-5E67-AECD0B2FB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5115696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049B556-DC11-422F-773A-E1DF6D8A37E3}"/>
                  </a:ext>
                </a:extLst>
              </p:cNvPr>
              <p:cNvSpPr txBox="1"/>
              <p:nvPr/>
            </p:nvSpPr>
            <p:spPr>
              <a:xfrm>
                <a:off x="6491289" y="3201725"/>
                <a:ext cx="5181603" cy="284054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normAutofit/>
              </a:bodyPr>
              <a:lstStyle/>
              <a:p>
                <a:pPr marL="0" marR="0" lvl="0" indent="0" algn="l" defTabSz="914400" rtl="0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CA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The intercept plus the coefficient </a:t>
                </a:r>
                <a14:m>
                  <m:oMath xmlns:m="http://schemas.openxmlformats.org/officeDocument/2006/math">
                    <m:r>
                      <a:rPr lang="es-BO" sz="28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times </a:t>
                </a:r>
                <a:r>
                  <a:rPr lang="es-BO" sz="2800" b="1" i="1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x 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(plus error etc.)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is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equal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to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1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y 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output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from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a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logit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function</a:t>
                </a:r>
                <a:endParaRPr lang="es-BO" sz="28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049B556-DC11-422F-773A-E1DF6D8A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289" y="3201725"/>
                <a:ext cx="5181603" cy="2840547"/>
              </a:xfrm>
              <a:prstGeom prst="rect">
                <a:avLst/>
              </a:prstGeom>
              <a:blipFill>
                <a:blip r:embed="rId3"/>
                <a:stretch>
                  <a:fillRect l="-2471" t="-3433" r="-352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D94D-FDFF-7F34-BC13-0CDCB1ED56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096D-DC7C-71B2-8365-E1F664C30E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9A7C4-D407-609C-931E-E55B139DFB6C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863126" cy="290592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b="1" i="0">
                          <a:latin typeface="Cambria Math" panose="02040503050406030204" pitchFamily="18" charset="0"/>
                        </a:rPr>
                        <m:t>𝐥𝐨</m:t>
                      </m:r>
                      <m:func>
                        <m:funcPr>
                          <m:ctrlPr>
                            <a:rPr lang="es-BO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fName>
                        <m:e>
                          <m:f>
                            <m:fPr>
                              <m:ctrlPr>
                                <a:rPr lang="es-BO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s-BO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BO" sz="2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9A7C4-D407-609C-931E-E55B139D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863126" cy="2905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47D9AC-16EC-FF11-6761-92F49CD0B15C}"/>
              </a:ext>
            </a:extLst>
          </p:cNvPr>
          <p:cNvSpPr txBox="1"/>
          <p:nvPr/>
        </p:nvSpPr>
        <p:spPr>
          <a:xfrm>
            <a:off x="6505571" y="3844923"/>
            <a:ext cx="5181603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logit function is the log of a probability divided by 1 minus that probability – the “log odds”</a:t>
            </a:r>
            <a:endParaRPr lang="es-BO" sz="28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E180-9385-9EA4-E3E3-07B05EAAC2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BD05-5B5E-6A68-8A84-93DBDC8364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CF01F-2152-260C-4532-C0C63A6F3A1B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𝑷𝒓𝒐𝒃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𝐞𝐱</m:t>
                          </m:r>
                          <m:func>
                            <m:funcPr>
                              <m:ctrlPr>
                                <a:rPr lang="es-BO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fName>
                            <m:e>
                              <m:r>
                                <a:rPr lang="es-BO" sz="24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CF01F-2152-260C-4532-C0C63A6F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05B1D9-C758-24FF-EF04-40A60567CB6A}"/>
              </a:ext>
            </a:extLst>
          </p:cNvPr>
          <p:cNvSpPr txBox="1"/>
          <p:nvPr/>
        </p:nvSpPr>
        <p:spPr>
          <a:xfrm>
            <a:off x="6591296" y="5016498"/>
            <a:ext cx="5181603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So to get the probability that y is 1 given x, you divide the loglinear variables by an equation that reverses the logit function.</a:t>
            </a:r>
            <a:endParaRPr lang="es-BO" sz="26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63C1-F05A-2DEB-5ECB-25F9D230E2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E7BA-A714-E8CC-80F9-A7597AA8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0B96B3-841F-7939-B992-31E71102EC28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𝑷𝒓𝒐𝒃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𝐞𝐱</m:t>
                          </m:r>
                          <m:func>
                            <m:funcPr>
                              <m:ctrlPr>
                                <a:rPr lang="es-BO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fName>
                            <m:e>
                              <m:r>
                                <a:rPr lang="es-BO" sz="24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24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0B96B3-841F-7939-B992-31E71102E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523A9B-7906-DCA6-F8E8-D536A0E94007}"/>
              </a:ext>
            </a:extLst>
          </p:cNvPr>
          <p:cNvSpPr txBox="1"/>
          <p:nvPr/>
        </p:nvSpPr>
        <p:spPr>
          <a:xfrm>
            <a:off x="6591296" y="5016498"/>
            <a:ext cx="5181603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So to get the probability that y is 1 given x, you divide the loglinear variables by an equation that reverses the logit function.</a:t>
            </a:r>
            <a:endParaRPr lang="es-BO" sz="26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C1D65D1-C51A-CED3-E240-F169E4BE147B}"/>
              </a:ext>
            </a:extLst>
          </p:cNvPr>
          <p:cNvSpPr/>
          <p:nvPr/>
        </p:nvSpPr>
        <p:spPr>
          <a:xfrm rot="16200004">
            <a:off x="-10282" y="3707593"/>
            <a:ext cx="2085975" cy="1528767"/>
          </a:xfrm>
          <a:custGeom>
            <a:avLst>
              <a:gd name="f12" fmla="val 79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79"/>
              <a:gd name="f13" fmla="val 270"/>
              <a:gd name="f14" fmla="+- 0 0 -169"/>
              <a:gd name="f15" fmla="+- 0 0 -174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0E34F-7A0A-0A5B-5D57-89DE42A9539B}"/>
              </a:ext>
            </a:extLst>
          </p:cNvPr>
          <p:cNvSpPr txBox="1"/>
          <p:nvPr/>
        </p:nvSpPr>
        <p:spPr>
          <a:xfrm>
            <a:off x="312880" y="4241151"/>
            <a:ext cx="16939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Just algebra</a:t>
            </a:r>
            <a:endParaRPr lang="es-BO" sz="2400" b="1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4C60-4BD3-9CC5-20C1-0420BB8FC6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Bernouilli distribution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3191-92E4-2BF4-55C4-FBA58DC011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81685" cy="2574922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/>
              <a:t>A Bernouilli distribution is a </a:t>
            </a:r>
            <a:r>
              <a:rPr lang="en-CA" b="1"/>
              <a:t>discrete distribution </a:t>
            </a:r>
            <a:r>
              <a:rPr lang="en-CA"/>
              <a:t>with </a:t>
            </a:r>
            <a:r>
              <a:rPr lang="en-CA" b="1"/>
              <a:t>two possible outcomes</a:t>
            </a:r>
            <a:r>
              <a:rPr lang="en-CA"/>
              <a:t>.</a:t>
            </a:r>
          </a:p>
          <a:p>
            <a:pPr lvl="0">
              <a:lnSpc>
                <a:spcPct val="80000"/>
              </a:lnSpc>
            </a:pPr>
            <a:r>
              <a:rPr lang="en-CA"/>
              <a:t>We want to account for the distribution of </a:t>
            </a:r>
            <a:r>
              <a:rPr lang="en-CA" i="1"/>
              <a:t>y. </a:t>
            </a: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You can model it with rbinom()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2E4757-1359-4674-97FF-09174F97A53B}"/>
                  </a:ext>
                </a:extLst>
              </p:cNvPr>
              <p:cNvSpPr txBox="1"/>
              <p:nvPr/>
            </p:nvSpPr>
            <p:spPr>
              <a:xfrm>
                <a:off x="838203" y="4808052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2E4757-1359-4674-97FF-09174F97A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4808052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 person with a collar around his neck&#10;&#10;Description automatically generated">
            <a:extLst>
              <a:ext uri="{FF2B5EF4-FFF2-40B4-BE49-F238E27FC236}">
                <a16:creationId xmlns:a16="http://schemas.microsoft.com/office/drawing/2014/main" id="{A127C22B-0C4F-56B0-49F3-077C36E6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08" y="534192"/>
            <a:ext cx="4107466" cy="4800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B4B54A9C-1287-A244-AE21-E0F5AF3EB946}"/>
              </a:ext>
            </a:extLst>
          </p:cNvPr>
          <p:cNvSpPr txBox="1"/>
          <p:nvPr/>
        </p:nvSpPr>
        <p:spPr>
          <a:xfrm>
            <a:off x="5990033" y="5677473"/>
            <a:ext cx="609361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By Niklaus Bernoulli (1662-1716) - [2] [3], Public Domain, https://commons.wikimedia.org/w/index.php?curid=266673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5B61-7D69-F42F-A5F7-09619B866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Packages for today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5FAC9-F3C0-DF78-D475-BA4717C87FC9}"/>
              </a:ext>
            </a:extLst>
          </p:cNvPr>
          <p:cNvSpPr txBox="1"/>
          <p:nvPr/>
        </p:nvSpPr>
        <p:spPr>
          <a:xfrm>
            <a:off x="969818" y="208286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tidyverse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V8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dagitty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Rling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(rms)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visreg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(car)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0D0A-75F3-DAD5-4F1E-C5D17F074C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Bernouilli distribution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CEEE-821D-A312-AC0A-778EB4ED0F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217740"/>
          </a:xfrm>
        </p:spPr>
        <p:txBody>
          <a:bodyPr/>
          <a:lstStyle/>
          <a:p>
            <a:pPr lvl="0"/>
            <a:r>
              <a:rPr lang="en-CA"/>
              <a:t>A Bernouilli distribution is a discrete distribution with two possible outcomes.</a:t>
            </a:r>
          </a:p>
          <a:p>
            <a:pPr lvl="0"/>
            <a:r>
              <a:rPr lang="en-CA"/>
              <a:t>We want to account for the distribution of </a:t>
            </a:r>
            <a:r>
              <a:rPr lang="en-CA" i="1"/>
              <a:t>y. </a:t>
            </a:r>
            <a:endParaRPr lang="en-CA"/>
          </a:p>
          <a:p>
            <a:pPr lvl="0"/>
            <a:r>
              <a:rPr lang="en-CA"/>
              <a:t>You can model it with rbinom()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558185-C64B-AA6F-14C9-2A03C000282B}"/>
                  </a:ext>
                </a:extLst>
              </p:cNvPr>
              <p:cNvSpPr txBox="1"/>
              <p:nvPr/>
            </p:nvSpPr>
            <p:spPr>
              <a:xfrm>
                <a:off x="838203" y="4513268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558185-C64B-AA6F-14C9-2A03C000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4513268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ECA50F-3D1B-F658-933D-BD50AC4442DF}"/>
              </a:ext>
            </a:extLst>
          </p:cNvPr>
          <p:cNvSpPr txBox="1"/>
          <p:nvPr/>
        </p:nvSpPr>
        <p:spPr>
          <a:xfrm>
            <a:off x="6391281" y="4513268"/>
            <a:ext cx="528161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548235"/>
                </a:solidFill>
                <a:uFillTx/>
                <a:latin typeface="Calibri"/>
              </a:rPr>
              <a:t>‘The probability of y being 1 is p and the probability of y being 0 is p – 1’</a:t>
            </a:r>
            <a:endParaRPr lang="es-BO" sz="2400" b="1" i="0" u="none" strike="noStrike" kern="1200" cap="none" spc="0" baseline="0">
              <a:solidFill>
                <a:srgbClr val="548235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383-3548-BC62-EEE9-C4CA9F6736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Bernouilli distribution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F0F4-5E81-B7F7-A698-BA71B57955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7AFE016-88AE-2ED3-83D1-F5C0618A0A2F}"/>
              </a:ext>
            </a:extLst>
          </p:cNvPr>
          <p:cNvSpPr txBox="1"/>
          <p:nvPr/>
        </p:nvSpPr>
        <p:spPr>
          <a:xfrm>
            <a:off x="5753103" y="4043083"/>
            <a:ext cx="6093616" cy="1051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bernouilli_data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rbinom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0.5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(bernouilli_data)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[1] 1 1 1 0 0 1 0 0 1 0 0 1 0 0 0 1 0 0 0 1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DEF5E16-1A7D-9B6A-6CEF-12AD2EFFD8E4}"/>
                  </a:ext>
                </a:extLst>
              </p:cNvPr>
              <p:cNvSpPr txBox="1"/>
              <p:nvPr/>
            </p:nvSpPr>
            <p:spPr>
              <a:xfrm>
                <a:off x="481020" y="4041163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DEF5E16-1A7D-9B6A-6CEF-12AD2EFFD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0" y="4041163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156E-C60A-7661-9D5B-1BB2FE0D27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function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FC02-F636-F4AC-B49C-59A0A527BF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814637"/>
            <a:ext cx="10515600" cy="33623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The important point about log odds ratios as that they take any numbers and transform them to a number from 0 to 1 along a sigmoid shape.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Why is this good?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Because we are interested in modelling a binary </a:t>
            </a:r>
            <a:r>
              <a:rPr lang="en-CA" dirty="0" err="1"/>
              <a:t>outcome,0</a:t>
            </a:r>
            <a:r>
              <a:rPr lang="en-CA" dirty="0"/>
              <a:t> or 1, and we want to have a function that translates the effect of predictors into that scale for </a:t>
            </a:r>
            <a:r>
              <a:rPr lang="en-CA" i="1" dirty="0"/>
              <a:t>y. </a:t>
            </a:r>
            <a:endParaRPr lang="es-B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395B42-C2E0-758F-74E9-51FD29D045CF}"/>
                  </a:ext>
                </a:extLst>
              </p:cNvPr>
              <p:cNvSpPr txBox="1"/>
              <p:nvPr/>
            </p:nvSpPr>
            <p:spPr>
              <a:xfrm>
                <a:off x="2875360" y="1690688"/>
                <a:ext cx="6093618" cy="78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395B42-C2E0-758F-74E9-51FD29D04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60" y="1690688"/>
                <a:ext cx="6093618" cy="787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653-2AAA-E006-AB12-4F068A12A2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function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EA82-692B-3BAB-CD82-9818D27AE6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168584"/>
          </a:xfrm>
        </p:spPr>
        <p:txBody>
          <a:bodyPr/>
          <a:lstStyle/>
          <a:p>
            <a:pPr lvl="0"/>
            <a:r>
              <a:rPr lang="en-CA"/>
              <a:t>Any value of </a:t>
            </a:r>
            <a:r>
              <a:rPr lang="en-CA" i="1"/>
              <a:t>x</a:t>
            </a:r>
            <a:r>
              <a:rPr lang="en-CA"/>
              <a:t> will be transformed into a number that varies from 0 to 1 with ceiling effects.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FB416540-35E4-B53F-FE67-686A11BF86B0}"/>
                  </a:ext>
                </a:extLst>
              </p:cNvPr>
              <p:cNvSpPr txBox="1"/>
              <p:nvPr/>
            </p:nvSpPr>
            <p:spPr>
              <a:xfrm>
                <a:off x="2624135" y="3863788"/>
                <a:ext cx="6093616" cy="85170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FB416540-35E4-B53F-FE67-686A11BF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5" y="3863788"/>
                <a:ext cx="6093616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945-8CCE-F407-8B4B-5E1AF155F5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3A20-BCE4-4983-146C-52F339F0DB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948080" cy="4548280"/>
          </a:xfrm>
        </p:spPr>
        <p:txBody>
          <a:bodyPr/>
          <a:lstStyle/>
          <a:p>
            <a:pPr lvl="0"/>
            <a:r>
              <a:rPr lang="en-CA" i="1" dirty="0"/>
              <a:t>y </a:t>
            </a:r>
            <a:r>
              <a:rPr lang="en-CA" dirty="0"/>
              <a:t>is bounded to 0 or 1</a:t>
            </a:r>
          </a:p>
          <a:p>
            <a:pPr lvl="0"/>
            <a:endParaRPr lang="en-CA" i="1" dirty="0"/>
          </a:p>
          <a:p>
            <a:pPr lvl="0"/>
            <a:r>
              <a:rPr lang="en-CA" dirty="0"/>
              <a:t>The relationship between x and y has a ceiling effect (like logarithms)</a:t>
            </a:r>
          </a:p>
          <a:p>
            <a:pPr lvl="0"/>
            <a:endParaRPr lang="en-CA" i="1" dirty="0"/>
          </a:p>
          <a:p>
            <a:pPr lvl="0"/>
            <a:r>
              <a:rPr lang="en-CA" dirty="0"/>
              <a:t>Let’s run a simulation model to get the feel for  it.</a:t>
            </a:r>
            <a:endParaRPr lang="es-BO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5D92417-4703-CAE3-5137-7ACD872F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83" y="1238710"/>
            <a:ext cx="4839489" cy="43805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205-88B8-74F4-A8AE-BA3EE277CF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Functions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03DD-4B51-3FDA-0DF9-22CDF737E5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219821" cy="4667243"/>
          </a:xfrm>
        </p:spPr>
        <p:txBody>
          <a:bodyPr/>
          <a:lstStyle/>
          <a:p>
            <a:pPr lvl="0"/>
            <a:r>
              <a:rPr lang="en-CA" dirty="0"/>
              <a:t>There are two functions in R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The logarithmic function and the exponential function – they are basically mirror-images of each other.</a:t>
            </a:r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pPr lvl="0"/>
            <a:r>
              <a:rPr lang="en-CA" dirty="0"/>
              <a:t>The </a:t>
            </a:r>
            <a:r>
              <a:rPr lang="en-CA" i="1" dirty="0"/>
              <a:t>odds </a:t>
            </a:r>
            <a:r>
              <a:rPr lang="en-CA" dirty="0"/>
              <a:t>function is pretty straightforward</a:t>
            </a:r>
          </a:p>
          <a:p>
            <a:pPr marL="0" lvl="0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39822EB9-9568-989F-0CC3-4476C219C6B5}"/>
                  </a:ext>
                </a:extLst>
              </p:cNvPr>
              <p:cNvSpPr txBox="1"/>
              <p:nvPr/>
            </p:nvSpPr>
            <p:spPr>
              <a:xfrm>
                <a:off x="5514975" y="5083588"/>
                <a:ext cx="1757367" cy="9743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BO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BO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39822EB9-9568-989F-0CC3-4476C219C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5" y="5083588"/>
                <a:ext cx="1757367" cy="974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6">
            <a:extLst>
              <a:ext uri="{FF2B5EF4-FFF2-40B4-BE49-F238E27FC236}">
                <a16:creationId xmlns:a16="http://schemas.microsoft.com/office/drawing/2014/main" id="{BF7AFAB2-8EDE-BC91-D5B7-C0138A80AFCC}"/>
              </a:ext>
            </a:extLst>
          </p:cNvPr>
          <p:cNvSpPr txBox="1"/>
          <p:nvPr/>
        </p:nvSpPr>
        <p:spPr>
          <a:xfrm>
            <a:off x="7872407" y="2297201"/>
            <a:ext cx="2471742" cy="186204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log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[1] 2.302585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(t)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[1] 10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6D55-AC5B-BD0D-DE4A-E02FF1851F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Odds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747A-FC09-AAB6-89AF-BE4714C753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69814"/>
            <a:ext cx="10515600" cy="760415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/>
              <a:t>If you plot probabilities versus odds, you can see that odds has an asymptotic property in relation to probability</a:t>
            </a:r>
            <a:endParaRPr lang="es-BO" sz="260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680F98C-9792-3892-D138-94ECB103E159}"/>
              </a:ext>
            </a:extLst>
          </p:cNvPr>
          <p:cNvSpPr txBox="1"/>
          <p:nvPr/>
        </p:nvSpPr>
        <p:spPr>
          <a:xfrm>
            <a:off x="838203" y="3700009"/>
            <a:ext cx="3119439" cy="114390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948BB3E-76FC-13AF-B09C-CC244D45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110" y="2330229"/>
            <a:ext cx="6017620" cy="4088721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6E321610-4365-C199-0BBA-300966BA53E1}"/>
                  </a:ext>
                </a:extLst>
              </p:cNvPr>
              <p:cNvSpPr txBox="1"/>
              <p:nvPr/>
            </p:nvSpPr>
            <p:spPr>
              <a:xfrm>
                <a:off x="3957642" y="3700009"/>
                <a:ext cx="1757367" cy="9743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BO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6E321610-4365-C199-0BBA-300966BA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42" y="3700009"/>
                <a:ext cx="1757367" cy="974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13F-9A5D-6C45-BD7F-E5A3BF1ACD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Plotting odds</a:t>
            </a:r>
            <a:endParaRPr lang="es-BO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ACA25AC-9180-17F9-7EE1-1895246E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6" y="2420919"/>
            <a:ext cx="5672142" cy="43444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">
            <a:extLst>
              <a:ext uri="{FF2B5EF4-FFF2-40B4-BE49-F238E27FC236}">
                <a16:creationId xmlns:a16="http://schemas.microsoft.com/office/drawing/2014/main" id="{EEE7E96D-1109-2B87-578F-190920EB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7" y="2518833"/>
            <a:ext cx="5672142" cy="42957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762A2D5-9E05-EF5F-EF1A-69D285E69B5D}"/>
              </a:ext>
            </a:extLst>
          </p:cNvPr>
          <p:cNvSpPr txBox="1"/>
          <p:nvPr/>
        </p:nvSpPr>
        <p:spPr>
          <a:xfrm>
            <a:off x="6916338" y="2148986"/>
            <a:ext cx="2168124" cy="36933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x),x)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03A3921-4D0E-2AF1-8F7A-606C9B6AFC62}"/>
              </a:ext>
            </a:extLst>
          </p:cNvPr>
          <p:cNvSpPr txBox="1"/>
          <p:nvPr/>
        </p:nvSpPr>
        <p:spPr>
          <a:xfrm>
            <a:off x="1007266" y="2148986"/>
            <a:ext cx="2405064" cy="36933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FB8E-A425-B5B2-9253-A71503CD8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2875" y="115552"/>
            <a:ext cx="4643524" cy="1325559"/>
          </a:xfrm>
        </p:spPr>
        <p:txBody>
          <a:bodyPr/>
          <a:lstStyle/>
          <a:p>
            <a:pPr lvl="0"/>
            <a:r>
              <a:rPr lang="en-CA"/>
              <a:t>Logs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D9C2-F734-FD6F-5B2B-BB45BA2683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3530" y="1491230"/>
            <a:ext cx="5257800" cy="1003297"/>
          </a:xfrm>
        </p:spPr>
        <p:txBody>
          <a:bodyPr/>
          <a:lstStyle/>
          <a:p>
            <a:pPr lvl="0"/>
            <a:r>
              <a:rPr lang="en-CA"/>
              <a:t>Logs also have this asymptotic property on both sides.</a:t>
            </a:r>
            <a:endParaRPr lang="es-BO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778DA0C-8C44-3D8C-AE3B-A36395A0F733}"/>
              </a:ext>
            </a:extLst>
          </p:cNvPr>
          <p:cNvSpPr txBox="1"/>
          <p:nvPr/>
        </p:nvSpPr>
        <p:spPr>
          <a:xfrm>
            <a:off x="982266" y="2678113"/>
            <a:ext cx="3918350" cy="70788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log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(x))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9F9C8B8-27FF-B1DC-7B0B-847FACA44FC2}"/>
              </a:ext>
            </a:extLst>
          </p:cNvPr>
          <p:cNvSpPr txBox="1"/>
          <p:nvPr/>
        </p:nvSpPr>
        <p:spPr>
          <a:xfrm>
            <a:off x="982266" y="4040312"/>
            <a:ext cx="3918350" cy="70788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(x))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367CF7E2-19AC-A825-6725-A74101E0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8" y="296174"/>
            <a:ext cx="4539758" cy="3167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F6B37AC8-A357-7BAD-FD5B-CC3325F9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811" y="3690253"/>
            <a:ext cx="4470931" cy="31677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5709A6-3702-0561-4192-7EB6FC88F463}"/>
              </a:ext>
            </a:extLst>
          </p:cNvPr>
          <p:cNvSpPr txBox="1"/>
          <p:nvPr/>
        </p:nvSpPr>
        <p:spPr>
          <a:xfrm>
            <a:off x="833530" y="5291248"/>
            <a:ext cx="5667286" cy="14511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But not exactly how we want because we want a ceiling effect approaching 0 and approaching 1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BAAA-BFF6-F36B-FF80-5C9832C1C5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Log-odds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95DD0EB-F8EB-D1B7-6C01-FB632AA19032}"/>
              </a:ext>
            </a:extLst>
          </p:cNvPr>
          <p:cNvSpPr txBox="1"/>
          <p:nvPr/>
        </p:nvSpPr>
        <p:spPr>
          <a:xfrm>
            <a:off x="838193" y="2057363"/>
            <a:ext cx="3233739" cy="92333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log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x)),x)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7D416A7-A5B9-B4DF-4F91-E26A9745F3E8}"/>
              </a:ext>
            </a:extLst>
          </p:cNvPr>
          <p:cNvSpPr txBox="1"/>
          <p:nvPr/>
        </p:nvSpPr>
        <p:spPr>
          <a:xfrm>
            <a:off x="838193" y="4150534"/>
            <a:ext cx="3233739" cy="92333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2008F13-D97C-00A3-4447-CDE39E51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19" y="265733"/>
            <a:ext cx="5031586" cy="35165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BE588FAD-9E48-90E8-19A5-7C1C8D22F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3578440"/>
            <a:ext cx="4838703" cy="32795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CDD9-2687-D60D-FE66-9EB58B4F90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Directed acyclic graph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2426-8B83-4F66-E5C4-BB8D436E0C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7182273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A directed acyclic graph represents our assumptions about causal direction.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When you use a statistical model you imply assumptions about causation between your variables.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So far, we have just been dealing with very simple causal relations (simple ‘bivariate’ models)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endParaRPr lang="es-BO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4AF0C4-5777-3098-4FB8-1CABF611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76" y="1080189"/>
            <a:ext cx="1437848" cy="50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ED160CF-BCAB-C495-8B10-5DCF1CE451A5}"/>
              </a:ext>
            </a:extLst>
          </p:cNvPr>
          <p:cNvSpPr txBox="1"/>
          <p:nvPr/>
        </p:nvSpPr>
        <p:spPr>
          <a:xfrm>
            <a:off x="8972550" y="3241328"/>
            <a:ext cx="264319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read as ‘X causes Y’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61A-DEC8-5799-1CD7-239FEE9F45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Slope of an S-curve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66D7-0B8C-3F08-D044-CFB1948507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989390"/>
          </a:xfrm>
        </p:spPr>
        <p:txBody>
          <a:bodyPr/>
          <a:lstStyle/>
          <a:p>
            <a:pPr lvl="0"/>
            <a:r>
              <a:rPr lang="en-CA"/>
              <a:t>Does a slope make sense?</a:t>
            </a:r>
          </a:p>
          <a:p>
            <a:pPr lvl="0"/>
            <a:endParaRPr lang="en-CA"/>
          </a:p>
          <a:p>
            <a:pPr lvl="0"/>
            <a:r>
              <a:rPr lang="en-CA"/>
              <a:t>The slope changes as x changes – so there’s not a single slope.</a:t>
            </a:r>
          </a:p>
          <a:p>
            <a:pPr lvl="0"/>
            <a:endParaRPr lang="en-CA"/>
          </a:p>
          <a:p>
            <a:pPr lvl="0"/>
            <a:r>
              <a:rPr lang="en-CA"/>
              <a:t>There are concepts we can make use of (e.g. the slope at the steepest point of the curve)</a:t>
            </a:r>
          </a:p>
          <a:p>
            <a:pPr lvl="0"/>
            <a:endParaRPr lang="en-CA"/>
          </a:p>
          <a:p>
            <a:pPr lvl="0"/>
            <a:r>
              <a:rPr lang="en-CA"/>
              <a:t>It is hard to interpret coefficients in logistic regressions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49C8D-4966-C4C9-926F-B4182983C55F}"/>
              </a:ext>
            </a:extLst>
          </p:cNvPr>
          <p:cNvSpPr txBox="1"/>
          <p:nvPr/>
        </p:nvSpPr>
        <p:spPr>
          <a:xfrm>
            <a:off x="938220" y="6086475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69C-750B-7B99-4592-009AA18787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Slope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903F-AE05-AE70-BA03-B4B3EA9F20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774697"/>
          </a:xfrm>
        </p:spPr>
        <p:txBody>
          <a:bodyPr/>
          <a:lstStyle/>
          <a:p>
            <a:pPr lvl="0"/>
            <a:r>
              <a:rPr lang="en-CA" dirty="0"/>
              <a:t>Adding a slope coefficient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E083AF9-2D9B-7052-3C86-013E4DD1BF37}"/>
              </a:ext>
            </a:extLst>
          </p:cNvPr>
          <p:cNvSpPr txBox="1"/>
          <p:nvPr/>
        </p:nvSpPr>
        <p:spPr>
          <a:xfrm>
            <a:off x="2246708" y="2735263"/>
            <a:ext cx="6093616" cy="31700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2"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8"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0.5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0.5"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-1"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9CDC-B629-7A65-D781-B6994E2E66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Slope of a logistic function</a:t>
            </a:r>
            <a:endParaRPr lang="es-BO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D104A7E3-DF90-49A1-8125-C5462730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260464"/>
            <a:ext cx="7086600" cy="52324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26F6C-EDC9-4956-705C-C4A5A2AEB1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86725" y="1868490"/>
            <a:ext cx="3667128" cy="4260848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Intuitively, the slope corresponds to how steep the curve is around its center point</a:t>
            </a:r>
          </a:p>
          <a:p>
            <a:pPr lvl="0"/>
            <a:r>
              <a:rPr lang="en-CA" sz="2400" dirty="0"/>
              <a:t>Large slope = small change in </a:t>
            </a:r>
            <a:r>
              <a:rPr lang="en-CA" sz="2400" i="1" dirty="0"/>
              <a:t>x </a:t>
            </a:r>
            <a:r>
              <a:rPr lang="en-CA" sz="2400" dirty="0"/>
              <a:t>is equal to a large change in the probability that </a:t>
            </a:r>
            <a:r>
              <a:rPr lang="en-CA" sz="2400" i="1" dirty="0"/>
              <a:t>y </a:t>
            </a:r>
            <a:r>
              <a:rPr lang="en-CA" sz="2400" dirty="0"/>
              <a:t>= 1 </a:t>
            </a:r>
            <a:r>
              <a:rPr lang="en-CA" sz="2400" b="1" dirty="0"/>
              <a:t>around the middle of the S-curve (where the slope is changing the fastest)</a:t>
            </a:r>
            <a:endParaRPr lang="es-BO" sz="2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F024-630E-32AA-2C93-F27700E682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A727-61A6-86F2-3C7E-67EBE2FFF3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31865"/>
          </a:xfrm>
        </p:spPr>
        <p:txBody>
          <a:bodyPr/>
          <a:lstStyle/>
          <a:p>
            <a:pPr lvl="0"/>
            <a:r>
              <a:rPr lang="en-CA"/>
              <a:t>Simulate whether someone will go to class other not</a:t>
            </a:r>
            <a:endParaRPr lang="es-BO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FA3B5E-E83A-764B-78B1-68945C785465}"/>
              </a:ext>
            </a:extLst>
          </p:cNvPr>
          <p:cNvSpPr txBox="1"/>
          <p:nvPr/>
        </p:nvSpPr>
        <p:spPr>
          <a:xfrm>
            <a:off x="1103708" y="2757492"/>
            <a:ext cx="4082649" cy="175432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set.seed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happiness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9C27382-FC4B-DB91-4073-F89B8B09B82C}"/>
              </a:ext>
            </a:extLst>
          </p:cNvPr>
          <p:cNvSpPr txBox="1"/>
          <p:nvPr/>
        </p:nvSpPr>
        <p:spPr>
          <a:xfrm>
            <a:off x="1103708" y="4906057"/>
            <a:ext cx="7797399" cy="774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happiness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coffee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F024-630E-32AA-2C93-F27700E682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A727-61A6-86F2-3C7E-67EBE2FFF3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31865"/>
          </a:xfrm>
        </p:spPr>
        <p:txBody>
          <a:bodyPr/>
          <a:lstStyle/>
          <a:p>
            <a:pPr lvl="0"/>
            <a:r>
              <a:rPr lang="en-CA"/>
              <a:t>Simulate whether someone will go to class other not</a:t>
            </a:r>
            <a:endParaRPr lang="es-BO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FA3B5E-E83A-764B-78B1-68945C785465}"/>
              </a:ext>
            </a:extLst>
          </p:cNvPr>
          <p:cNvSpPr txBox="1"/>
          <p:nvPr/>
        </p:nvSpPr>
        <p:spPr>
          <a:xfrm>
            <a:off x="1103708" y="2757492"/>
            <a:ext cx="4082649" cy="175432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set.seed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happiness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9C27382-FC4B-DB91-4073-F89B8B09B82C}"/>
              </a:ext>
            </a:extLst>
          </p:cNvPr>
          <p:cNvSpPr txBox="1"/>
          <p:nvPr/>
        </p:nvSpPr>
        <p:spPr>
          <a:xfrm>
            <a:off x="1103708" y="4906057"/>
            <a:ext cx="7797399" cy="774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happiness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coffee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16F54-7C81-A3CE-1DC9-8BB773C77710}"/>
              </a:ext>
            </a:extLst>
          </p:cNvPr>
          <p:cNvSpPr txBox="1"/>
          <p:nvPr/>
        </p:nvSpPr>
        <p:spPr>
          <a:xfrm>
            <a:off x="5395921" y="5928323"/>
            <a:ext cx="595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</a:rPr>
              <a:t>We have to subject our </a:t>
            </a:r>
            <a:r>
              <a:rPr lang="en-CA" sz="2400" b="1" i="1" dirty="0">
                <a:solidFill>
                  <a:srgbClr val="C00000"/>
                </a:solidFill>
              </a:rPr>
              <a:t>y </a:t>
            </a:r>
            <a:r>
              <a:rPr lang="en-CA" sz="2400" b="1" dirty="0">
                <a:solidFill>
                  <a:srgbClr val="C00000"/>
                </a:solidFill>
              </a:rPr>
              <a:t>to the inverse of the logit function to get the actual probabilities</a:t>
            </a:r>
            <a:endParaRPr lang="es-BO" sz="2400" b="1" dirty="0">
              <a:solidFill>
                <a:srgbClr val="C00000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AA181A3-879B-51EE-2110-567BCD21F5FC}"/>
              </a:ext>
            </a:extLst>
          </p:cNvPr>
          <p:cNvSpPr/>
          <p:nvPr/>
        </p:nvSpPr>
        <p:spPr>
          <a:xfrm flipH="1" flipV="1">
            <a:off x="3307549" y="5389711"/>
            <a:ext cx="3979075" cy="968226"/>
          </a:xfrm>
          <a:prstGeom prst="arc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31A49BEB-31EA-1168-3662-29FBC7339817}"/>
                  </a:ext>
                </a:extLst>
              </p:cNvPr>
              <p:cNvSpPr txBox="1"/>
              <p:nvPr/>
            </p:nvSpPr>
            <p:spPr>
              <a:xfrm>
                <a:off x="5451862" y="3065345"/>
                <a:ext cx="6093616" cy="85170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31A49BEB-31EA-1168-3662-29FBC733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62" y="3065345"/>
                <a:ext cx="6093616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55A71126-402D-3E4E-81EF-E1DC193B9765}"/>
              </a:ext>
            </a:extLst>
          </p:cNvPr>
          <p:cNvSpPr/>
          <p:nvPr/>
        </p:nvSpPr>
        <p:spPr>
          <a:xfrm flipH="1">
            <a:off x="2563982" y="3539613"/>
            <a:ext cx="7169951" cy="3318387"/>
          </a:xfrm>
          <a:prstGeom prst="arc">
            <a:avLst>
              <a:gd name="adj1" fmla="val 16200000"/>
              <a:gd name="adj2" fmla="val 215860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4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004F-D305-2C2D-2AD5-2F3819598D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BB13FEE-2C36-B9E4-91DE-1468EFB0A0A4}"/>
              </a:ext>
            </a:extLst>
          </p:cNvPr>
          <p:cNvSpPr txBox="1"/>
          <p:nvPr/>
        </p:nvSpPr>
        <p:spPr>
          <a:xfrm>
            <a:off x="1118000" y="1690689"/>
            <a:ext cx="8283174" cy="173381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(p)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Min.   1st Qu.    Median      Mean   3rd Qu.      Max.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0.0000497 0.0780173 0.7105522 0.5493012 0.9611723 0.9999948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(p)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B68BE7C-4B8F-3780-FC63-BBC925A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3531138"/>
            <a:ext cx="4672017" cy="32455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7B1D-FCA4-68CE-852F-AEF364180C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7CA04D2-8519-ED76-CE29-737258601306}"/>
              </a:ext>
            </a:extLst>
          </p:cNvPr>
          <p:cNvSpPr txBox="1"/>
          <p:nvPr/>
        </p:nvSpPr>
        <p:spPr>
          <a:xfrm>
            <a:off x="946550" y="1805674"/>
            <a:ext cx="10740624" cy="2010811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gotoclass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rbinom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n=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size=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prob=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gotoclass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[1] 0 0 0 1 0 0 1 1 0 0 1 1 0 0 1 1 1 1 1 1 1 1 1 0 1 0 0 0 0 1 1 1 1 1 0 1 0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[38] 1 1 1 1 0 1 1 1 0 0 1 1 1 1 0 1 0 1 1 0 0 1 0 1 0 1 0 0 0 0 1 1 1 0 0 1 0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[75] 0 1 0 0 0 0 1 0 1 0 1 1 1 1 1 1 0 1 1 1 1 1 0 0 0 0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8C86B6F2-B6FA-A5D1-FF61-6D4C6DADD5A9}"/>
                  </a:ext>
                </a:extLst>
              </p:cNvPr>
              <p:cNvSpPr txBox="1"/>
              <p:nvPr/>
            </p:nvSpPr>
            <p:spPr>
              <a:xfrm>
                <a:off x="4838708" y="4525153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8C86B6F2-B6FA-A5D1-FF61-6D4C6DAD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8" y="4525153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9C826173-2D40-EF49-4991-D30DD23E42AA}"/>
              </a:ext>
            </a:extLst>
          </p:cNvPr>
          <p:cNvSpPr/>
          <p:nvPr/>
        </p:nvSpPr>
        <p:spPr>
          <a:xfrm flipH="1" flipV="1">
            <a:off x="2869403" y="-159358"/>
            <a:ext cx="4450565" cy="5142585"/>
          </a:xfrm>
          <a:prstGeom prst="arc">
            <a:avLst>
              <a:gd name="adj1" fmla="val 16200000"/>
              <a:gd name="adj2" fmla="val 1339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7272B-F485-95FF-7945-A7C5D0B5087C}"/>
              </a:ext>
            </a:extLst>
          </p:cNvPr>
          <p:cNvSpPr txBox="1"/>
          <p:nvPr/>
        </p:nvSpPr>
        <p:spPr>
          <a:xfrm>
            <a:off x="4645821" y="5541759"/>
            <a:ext cx="595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</a:rPr>
              <a:t>We are creating a </a:t>
            </a:r>
            <a:r>
              <a:rPr lang="en-CA" sz="2400" b="1" dirty="0" err="1">
                <a:solidFill>
                  <a:srgbClr val="C00000"/>
                </a:solidFill>
              </a:rPr>
              <a:t>Bernouilli</a:t>
            </a:r>
            <a:r>
              <a:rPr lang="en-CA" sz="2400" b="1" dirty="0">
                <a:solidFill>
                  <a:srgbClr val="C00000"/>
                </a:solidFill>
              </a:rPr>
              <a:t> distribution from our probabilities which are produced from the stochastic model we simulated earlier</a:t>
            </a:r>
            <a:endParaRPr lang="es-BO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E600-CEC1-826E-3771-85826806E0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Generalized linear models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2224-E1F4-D8FB-2E5A-BE6634E6F1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39919"/>
            <a:ext cx="10515600" cy="3417890"/>
          </a:xfrm>
        </p:spPr>
        <p:txBody>
          <a:bodyPr/>
          <a:lstStyle/>
          <a:p>
            <a:pPr lvl="0"/>
            <a:r>
              <a:rPr lang="en-CA"/>
              <a:t>Logistic regressions are a type of </a:t>
            </a:r>
            <a:r>
              <a:rPr lang="en-CA" b="1"/>
              <a:t>generalized linear models</a:t>
            </a:r>
          </a:p>
          <a:p>
            <a:pPr lvl="0"/>
            <a:endParaRPr lang="en-CA" b="1"/>
          </a:p>
          <a:p>
            <a:pPr lvl="0"/>
            <a:r>
              <a:rPr lang="en-CA"/>
              <a:t>Unlike normal linear models, glms do not use ordinary least squared (OLS) but rather use </a:t>
            </a:r>
            <a:r>
              <a:rPr lang="en-CA" b="1"/>
              <a:t>Maximum Likelihood </a:t>
            </a:r>
            <a:r>
              <a:rPr lang="en-CA"/>
              <a:t>to estimate parameters.</a:t>
            </a:r>
          </a:p>
          <a:p>
            <a:pPr lvl="1"/>
            <a:r>
              <a:rPr lang="en-CA"/>
              <a:t>(We will discuss Maximum Likelihood later in in class)</a:t>
            </a:r>
          </a:p>
          <a:p>
            <a:pPr lvl="1"/>
            <a:endParaRPr lang="en-CA"/>
          </a:p>
          <a:p>
            <a:pPr lvl="0"/>
            <a:r>
              <a:rPr lang="en-CA"/>
              <a:t>Use the package glm2()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F447C09-5D40-4980-6292-2CBC6386280F}"/>
              </a:ext>
            </a:extLst>
          </p:cNvPr>
          <p:cNvSpPr txBox="1"/>
          <p:nvPr/>
        </p:nvSpPr>
        <p:spPr>
          <a:xfrm>
            <a:off x="1003700" y="5586417"/>
            <a:ext cx="10350102" cy="83612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library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(glm2)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model.logit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(gotoclass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happiness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family=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"binomial"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4935961-79E6-D33A-327E-E2F80B2DBA06}"/>
              </a:ext>
            </a:extLst>
          </p:cNvPr>
          <p:cNvSpPr txBox="1"/>
          <p:nvPr/>
        </p:nvSpPr>
        <p:spPr>
          <a:xfrm>
            <a:off x="246458" y="745263"/>
            <a:ext cx="9683349" cy="5760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model.logit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(formula =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gotoclass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~ happiness + coffee, family = "binomial")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z value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(&gt;|z|)   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-4.1157     2.8897  -1.424  0.15438   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happiness    -1.6263     0.5221  -3.115  0.00184 **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coffee        1.3600     0.3348   4.062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4.87e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-05 ***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Signif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 codes:  0 '***' 0.001 '**' 0.01 '*' 0.05 '.' 0.1 ' ' 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(Dispersion parameter for binomial family taken to be 1)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Null deviance: 137.186  on 99  degrees of freedom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deviance:  36.172  on 97  degrees of freedom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AIC: 42.172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Number of Fisher Scoring iterations: 8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A5C6-44A8-DD18-7209-B7BC282106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Interpreting logistic regression coefficients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5713-780C-AC12-CF3F-F6412FAF00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It is hard to interpret logistic regression coefficients because the relationship is non-linear</a:t>
            </a:r>
          </a:p>
          <a:p>
            <a:pPr lvl="0"/>
            <a:r>
              <a:rPr lang="en-CA" dirty="0"/>
              <a:t>The intercept is interpreted assuming 0 for other predictors</a:t>
            </a:r>
          </a:p>
          <a:p>
            <a:pPr lvl="1"/>
            <a:r>
              <a:rPr lang="en-CA" dirty="0"/>
              <a:t>But sometimes 0 it not interesting</a:t>
            </a:r>
          </a:p>
          <a:p>
            <a:pPr lvl="1"/>
            <a:r>
              <a:rPr lang="en-CA" dirty="0"/>
              <a:t>Alternatively we can interpret the intercept at the center point</a:t>
            </a:r>
          </a:p>
          <a:p>
            <a:pPr lvl="0"/>
            <a:r>
              <a:rPr lang="es-BO" dirty="0" err="1"/>
              <a:t>Rather</a:t>
            </a:r>
            <a:r>
              <a:rPr lang="es-BO" dirty="0"/>
              <a:t> </a:t>
            </a:r>
            <a:r>
              <a:rPr lang="es-BO" dirty="0" err="1"/>
              <a:t>than</a:t>
            </a:r>
            <a:r>
              <a:rPr lang="es-BO" dirty="0"/>
              <a:t> </a:t>
            </a:r>
            <a:r>
              <a:rPr lang="es-BO" dirty="0" err="1"/>
              <a:t>consider</a:t>
            </a:r>
            <a:r>
              <a:rPr lang="es-BO" dirty="0"/>
              <a:t> a discrete </a:t>
            </a:r>
            <a:r>
              <a:rPr lang="es-BO" dirty="0" err="1"/>
              <a:t>change</a:t>
            </a:r>
            <a:r>
              <a:rPr lang="es-BO" dirty="0"/>
              <a:t> in </a:t>
            </a:r>
            <a:r>
              <a:rPr lang="es-BO" i="1" dirty="0"/>
              <a:t>x </a:t>
            </a:r>
            <a:r>
              <a:rPr lang="es-BO" dirty="0" err="1"/>
              <a:t>we</a:t>
            </a:r>
            <a:r>
              <a:rPr lang="es-BO" dirty="0"/>
              <a:t> can compute </a:t>
            </a:r>
            <a:r>
              <a:rPr lang="es-BO" dirty="0" err="1"/>
              <a:t>an</a:t>
            </a:r>
            <a:r>
              <a:rPr lang="es-BO" dirty="0"/>
              <a:t> </a:t>
            </a:r>
            <a:r>
              <a:rPr lang="es-BO" dirty="0" err="1"/>
              <a:t>approximation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derivative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logistic</a:t>
            </a:r>
            <a:r>
              <a:rPr lang="es-BO" dirty="0"/>
              <a:t> curve at </a:t>
            </a:r>
            <a:r>
              <a:rPr lang="es-BO" dirty="0" err="1"/>
              <a:t>the</a:t>
            </a:r>
            <a:r>
              <a:rPr lang="es-BO" dirty="0"/>
              <a:t> central </a:t>
            </a:r>
            <a:r>
              <a:rPr lang="es-BO" dirty="0" err="1"/>
              <a:t>value</a:t>
            </a:r>
            <a:r>
              <a:rPr lang="es-BO" dirty="0"/>
              <a:t> (</a:t>
            </a:r>
            <a:r>
              <a:rPr lang="es-BO" dirty="0" err="1"/>
              <a:t>where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relationship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steepest</a:t>
            </a:r>
            <a:r>
              <a:rPr lang="es-BO" dirty="0"/>
              <a:t>)</a:t>
            </a:r>
          </a:p>
          <a:p>
            <a:pPr lvl="1"/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get</a:t>
            </a:r>
            <a:r>
              <a:rPr lang="es-BO" dirty="0"/>
              <a:t> </a:t>
            </a:r>
            <a:r>
              <a:rPr lang="es-BO" dirty="0" err="1"/>
              <a:t>this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</a:t>
            </a:r>
            <a:r>
              <a:rPr lang="es-BO" dirty="0" err="1"/>
              <a:t>dividing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coefficient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01C2C-3141-B916-3A0C-56B0D2F10F9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0EF-0C62-C9FA-9EE9-045AAFF32D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Directed acyclic graph (DAG)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918F-4F1A-C377-CB4B-D667B81A77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032247"/>
          </a:xfrm>
        </p:spPr>
        <p:txBody>
          <a:bodyPr/>
          <a:lstStyle/>
          <a:p>
            <a:pPr lvl="0"/>
            <a:r>
              <a:rPr lang="en-CA"/>
              <a:t>The causal relations can get very complicated though.</a:t>
            </a:r>
          </a:p>
          <a:p>
            <a:pPr lvl="0"/>
            <a:endParaRPr lang="en-CA"/>
          </a:p>
          <a:p>
            <a:pPr lvl="0"/>
            <a:r>
              <a:rPr lang="en-CA"/>
              <a:t>DAGs are used for </a:t>
            </a:r>
            <a:r>
              <a:rPr lang="en-CA" b="1"/>
              <a:t>causal inference </a:t>
            </a:r>
            <a:r>
              <a:rPr lang="en-CA"/>
              <a:t>– if your statistical model is paired with DAG it means you can infer causation from your model</a:t>
            </a:r>
            <a:r>
              <a:rPr lang="en-CA" b="1"/>
              <a:t>, </a:t>
            </a:r>
            <a:r>
              <a:rPr lang="en-CA"/>
              <a:t>rather than just correlation</a:t>
            </a:r>
          </a:p>
          <a:p>
            <a:pPr lvl="0"/>
            <a:endParaRPr lang="es-BO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4D9FD4B-7FB2-D1AE-7083-2685CDC2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36" y="1690689"/>
            <a:ext cx="6196760" cy="38242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91AAA4A-BECC-4412-FB63-08AB572583D3}"/>
              </a:ext>
            </a:extLst>
          </p:cNvPr>
          <p:cNvSpPr txBox="1"/>
          <p:nvPr/>
        </p:nvSpPr>
        <p:spPr>
          <a:xfrm>
            <a:off x="1143000" y="5992813"/>
            <a:ext cx="9905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Pearl, Judea. 2009.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Causality: Models, Reasoning and Inference.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CF02-FBC7-F3AD-9CFA-2AAF1D67D6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Interpreting logistic regression coefficients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42A5-453E-7B75-6550-5F707E5557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060572"/>
          </a:xfrm>
        </p:spPr>
        <p:txBody>
          <a:bodyPr/>
          <a:lstStyle/>
          <a:p>
            <a:pPr lvl="0"/>
            <a:r>
              <a:rPr lang="en-CA" b="1" dirty="0"/>
              <a:t>Divide by 4 rule (this will give you the coefficient)</a:t>
            </a:r>
            <a:endParaRPr lang="en-CA" dirty="0"/>
          </a:p>
          <a:p>
            <a:pPr lvl="0"/>
            <a:endParaRPr lang="en-CA" dirty="0"/>
          </a:p>
          <a:p>
            <a:pPr lvl="0"/>
            <a:r>
              <a:rPr lang="en-CA" dirty="0"/>
              <a:t>Dividing by 4 gives you the </a:t>
            </a:r>
            <a:r>
              <a:rPr lang="en-CA" b="1" dirty="0"/>
              <a:t>maximum difference </a:t>
            </a:r>
            <a:r>
              <a:rPr lang="en-CA" dirty="0"/>
              <a:t>in </a:t>
            </a:r>
            <a:r>
              <a:rPr lang="en-CA" i="1" dirty="0"/>
              <a:t>y</a:t>
            </a:r>
            <a:r>
              <a:rPr lang="en-CA" dirty="0"/>
              <a:t> corresponding to a </a:t>
            </a:r>
            <a:r>
              <a:rPr lang="en-CA" b="1" dirty="0"/>
              <a:t>unit of difference </a:t>
            </a:r>
            <a:r>
              <a:rPr lang="en-CA" dirty="0"/>
              <a:t>in </a:t>
            </a:r>
            <a:r>
              <a:rPr lang="en-CA" i="1" dirty="0"/>
              <a:t>x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A93EF1A-DD8B-9295-6C8C-6DEC6B66C158}"/>
              </a:ext>
            </a:extLst>
          </p:cNvPr>
          <p:cNvSpPr txBox="1"/>
          <p:nvPr/>
        </p:nvSpPr>
        <p:spPr>
          <a:xfrm>
            <a:off x="1160858" y="4549780"/>
            <a:ext cx="3053949" cy="774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1.6263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[1] -0.406575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1E5B49-5234-E949-584C-D5BBFBAD8E7E}"/>
              </a:ext>
            </a:extLst>
          </p:cNvPr>
          <p:cNvSpPr txBox="1"/>
          <p:nvPr/>
        </p:nvSpPr>
        <p:spPr>
          <a:xfrm>
            <a:off x="5126830" y="4336898"/>
            <a:ext cx="644604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A decrease in 0.4 of happiness corresponds to the steepest rise in the probability of going to class where coffee is at its mean value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F9D9F-6440-C9B0-2F0C-E8D3EA741C89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18-FCF8-1EF7-8C02-7452B19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164-6751-7E00-39CB-9B00B5A2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r>
              <a:rPr lang="en-CA" dirty="0"/>
              <a:t>The intercept is what the logit probability of y is when all the predictors are 0. 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D354-ACD8-1210-CA64-E0235D8CCB9A}"/>
              </a:ext>
            </a:extLst>
          </p:cNvPr>
          <p:cNvSpPr txBox="1"/>
          <p:nvPr/>
        </p:nvSpPr>
        <p:spPr>
          <a:xfrm>
            <a:off x="1017985" y="3294061"/>
            <a:ext cx="6093618" cy="114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(x) {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x))}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4.1157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0.01605263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9A4-22C1-1CE3-852E-31E7B37413C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6D0A671-C046-D175-1482-302F30657ACD}"/>
              </a:ext>
            </a:extLst>
          </p:cNvPr>
          <p:cNvSpPr txBox="1"/>
          <p:nvPr/>
        </p:nvSpPr>
        <p:spPr>
          <a:xfrm>
            <a:off x="7529513" y="3224303"/>
            <a:ext cx="4662487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This is a function I wrote in R (actually in Gelman &amp; Hill 2007), to calculate the probability from the logit probability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7C0DA-050E-490C-F786-C00E34EAD981}"/>
              </a:ext>
            </a:extLst>
          </p:cNvPr>
          <p:cNvCxnSpPr/>
          <p:nvPr/>
        </p:nvCxnSpPr>
        <p:spPr>
          <a:xfrm flipH="1">
            <a:off x="6800850" y="3429000"/>
            <a:ext cx="67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1ACB88E0-0CD3-BF1E-5617-71690DC50433}"/>
                  </a:ext>
                </a:extLst>
              </p:cNvPr>
              <p:cNvSpPr txBox="1"/>
              <p:nvPr/>
            </p:nvSpPr>
            <p:spPr>
              <a:xfrm>
                <a:off x="5894775" y="4993988"/>
                <a:ext cx="6093616" cy="85170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1ACB88E0-0CD3-BF1E-5617-71690DC5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75" y="4993988"/>
                <a:ext cx="6093616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B98F94-2DFF-6540-2C0C-A321E662F686}"/>
              </a:ext>
            </a:extLst>
          </p:cNvPr>
          <p:cNvSpPr/>
          <p:nvPr/>
        </p:nvSpPr>
        <p:spPr>
          <a:xfrm>
            <a:off x="9058275" y="4793963"/>
            <a:ext cx="2394345" cy="1344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1283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18-FCF8-1EF7-8C02-7452B19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164-6751-7E00-39CB-9B00B5A2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r>
              <a:rPr lang="en-CA" dirty="0"/>
              <a:t>The intercept is what the logit probability of y is when all the predictors are 0. 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D354-ACD8-1210-CA64-E0235D8CCB9A}"/>
              </a:ext>
            </a:extLst>
          </p:cNvPr>
          <p:cNvSpPr txBox="1"/>
          <p:nvPr/>
        </p:nvSpPr>
        <p:spPr>
          <a:xfrm>
            <a:off x="1017985" y="3294061"/>
            <a:ext cx="6093618" cy="114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(x) {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x))}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4.1157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0.01605263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9A4-22C1-1CE3-852E-31E7B37413C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6D0A671-C046-D175-1482-302F30657ACD}"/>
              </a:ext>
            </a:extLst>
          </p:cNvPr>
          <p:cNvSpPr txBox="1"/>
          <p:nvPr/>
        </p:nvSpPr>
        <p:spPr>
          <a:xfrm>
            <a:off x="7293539" y="4067255"/>
            <a:ext cx="4662487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probability of 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y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(going to class)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when happiness is 0 and coffee consumption is 0.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7C0DA-050E-490C-F786-C00E34EAD981}"/>
              </a:ext>
            </a:extLst>
          </p:cNvPr>
          <p:cNvCxnSpPr>
            <a:cxnSpLocks/>
          </p:cNvCxnSpPr>
          <p:nvPr/>
        </p:nvCxnSpPr>
        <p:spPr>
          <a:xfrm flipH="1" flipV="1">
            <a:off x="3583858" y="3866012"/>
            <a:ext cx="3527745" cy="9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4EBE4639-59D0-22EF-D2A4-FD0D217CD975}"/>
              </a:ext>
            </a:extLst>
          </p:cNvPr>
          <p:cNvSpPr txBox="1"/>
          <p:nvPr/>
        </p:nvSpPr>
        <p:spPr>
          <a:xfrm>
            <a:off x="1157289" y="4772252"/>
            <a:ext cx="4938711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If someone has 0 happiness score and they have had no coffee, there is a 1.6% chance they will go to class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614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18-FCF8-1EF7-8C02-7452B19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164-6751-7E00-39CB-9B00B5A2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r>
              <a:rPr lang="en-CA" dirty="0"/>
              <a:t>The intercept is what the logit probability of y is when all the predictors are 0. 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D354-ACD8-1210-CA64-E0235D8CCB9A}"/>
              </a:ext>
            </a:extLst>
          </p:cNvPr>
          <p:cNvSpPr txBox="1"/>
          <p:nvPr/>
        </p:nvSpPr>
        <p:spPr>
          <a:xfrm>
            <a:off x="1194791" y="3083436"/>
            <a:ext cx="9154715" cy="105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(x) {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x))}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4.1157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1.6263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(happiness)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1.3600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(coffee))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0.707797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9A4-22C1-1CE3-852E-31E7B37413C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6D0A671-C046-D175-1482-302F30657ACD}"/>
              </a:ext>
            </a:extLst>
          </p:cNvPr>
          <p:cNvSpPr txBox="1"/>
          <p:nvPr/>
        </p:nvSpPr>
        <p:spPr>
          <a:xfrm>
            <a:off x="7369451" y="4241008"/>
            <a:ext cx="4662487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probability of 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y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(going to class)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when happiness is at its mean value (-16.41)  and coffee consumption is at its mean value (21.1)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7C0DA-050E-490C-F786-C00E34EAD98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14700" y="3972778"/>
            <a:ext cx="4054751" cy="123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4EBE4639-59D0-22EF-D2A4-FD0D217CD975}"/>
              </a:ext>
            </a:extLst>
          </p:cNvPr>
          <p:cNvSpPr txBox="1"/>
          <p:nvPr/>
        </p:nvSpPr>
        <p:spPr>
          <a:xfrm>
            <a:off x="1157288" y="4569203"/>
            <a:ext cx="4938711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If someone has a mean happiness score and they have had the average amount of coffee, there is a 70.1% chance they will go to class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841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F906-728B-06EA-B877-B6A8F2BC86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logistic regression in </a:t>
            </a:r>
            <a:r>
              <a:rPr lang="en-CA" dirty="0" err="1"/>
              <a:t>ggplot</a:t>
            </a:r>
            <a:endParaRPr lang="es-BO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FF58140-480C-2E41-E3AC-694294F59126}"/>
              </a:ext>
            </a:extLst>
          </p:cNvPr>
          <p:cNvSpPr txBox="1"/>
          <p:nvPr/>
        </p:nvSpPr>
        <p:spPr>
          <a:xfrm>
            <a:off x="838203" y="2210717"/>
            <a:ext cx="10348914" cy="160556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data.frame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(gotoclass, happiness, coffee)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plotline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(data,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gotoclass))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geom_point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geom_abline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intercept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0.11105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slope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0.076446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color=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"red"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size=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"Probability of going to class"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7536DD0-3B82-F792-FF70-439F4939814D}"/>
              </a:ext>
            </a:extLst>
          </p:cNvPr>
          <p:cNvSpPr txBox="1"/>
          <p:nvPr/>
        </p:nvSpPr>
        <p:spPr>
          <a:xfrm>
            <a:off x="838203" y="4249692"/>
            <a:ext cx="10515600" cy="147733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plotS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(data,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gotoclass))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geom_point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alpha=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stat_smooth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method=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"glm"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se=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FALSE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method.args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family=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binomial))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"Probability of going to class"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plotS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CD9148C4-8F0B-2F03-2B02-C4F2A176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07" y="795335"/>
            <a:ext cx="8072442" cy="5634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DC45-D024-372F-5690-05BECD61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on Chácobo </a:t>
            </a:r>
            <a:r>
              <a:rPr lang="en-CA" dirty="0" err="1"/>
              <a:t>MFC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3B9E-43DF-CFBF-3F26-8A778C1E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499464"/>
          </a:xfrm>
        </p:spPr>
        <p:txBody>
          <a:bodyPr/>
          <a:lstStyle/>
          <a:p>
            <a:r>
              <a:rPr lang="en-CA" dirty="0"/>
              <a:t>Try running a logistic regression model on the Chacobo Forced Experiment data, with the response as the dependent variable and the simulated Pitch (Hz) as the independent variable.</a:t>
            </a:r>
            <a:endParaRPr lang="es-B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FA405-FC79-08C2-5977-0AC6CE35EC16}"/>
              </a:ext>
            </a:extLst>
          </p:cNvPr>
          <p:cNvSpPr txBox="1"/>
          <p:nvPr/>
        </p:nvSpPr>
        <p:spPr>
          <a:xfrm>
            <a:off x="1099127" y="3920990"/>
            <a:ext cx="88853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logit_model_01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family=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"binomial"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logit_model_01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94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1B6B5-CA53-32F9-54D8-92E7025F4631}"/>
              </a:ext>
            </a:extLst>
          </p:cNvPr>
          <p:cNvSpPr txBox="1"/>
          <p:nvPr/>
        </p:nvSpPr>
        <p:spPr>
          <a:xfrm>
            <a:off x="775854" y="1326583"/>
            <a:ext cx="9144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response ~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family = "binomial", 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Estimate Std. Error z value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(&gt;|z|)   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-9.109549   0.626233  -14.55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-16 ***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0.075658   0.005149   14.70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-16 ***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(Dispersion parameter for binomial family taken to be 1)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Null deviance: 2242.6  on 1619  degrees of freedom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deviance: 1980.1  on 1618  degrees of freedom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AIC: 1984.1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Fisher Scoring iterations: 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97141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411D-A0DB-A351-7A67-B42A2D4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Interpreting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3B9D-BD5A-A562-21DB-84795DB0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Divide </a:t>
            </a:r>
            <a:r>
              <a:rPr lang="es-ES" dirty="0" err="1"/>
              <a:t>by</a:t>
            </a:r>
            <a:r>
              <a:rPr lang="es-ES" dirty="0"/>
              <a:t> 4 rule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slope</a:t>
            </a:r>
            <a:r>
              <a:rPr lang="es-ES" dirty="0"/>
              <a:t> </a:t>
            </a:r>
            <a:r>
              <a:rPr lang="es-ES" dirty="0" err="1"/>
              <a:t>coefficient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Interpret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intercept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mean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Pitch </a:t>
            </a:r>
            <a:r>
              <a:rPr lang="en-CA" dirty="0"/>
              <a:t>(Hz)</a:t>
            </a:r>
          </a:p>
          <a:p>
            <a:endParaRPr lang="en-CA" dirty="0"/>
          </a:p>
          <a:p>
            <a:r>
              <a:rPr lang="en-CA" dirty="0"/>
              <a:t>Plot the logistic regression using </a:t>
            </a:r>
            <a:r>
              <a:rPr lang="en-CA" dirty="0" err="1"/>
              <a:t>ggplot</a:t>
            </a:r>
            <a:r>
              <a:rPr lang="en-CA" dirty="0"/>
              <a:t>()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490498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9A47-B129-22F1-79A2-2B4516B4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slope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064A-9558-5EF9-29FB-D23EC7C7190B}"/>
              </a:ext>
            </a:extLst>
          </p:cNvPr>
          <p:cNvSpPr txBox="1"/>
          <p:nvPr/>
        </p:nvSpPr>
        <p:spPr>
          <a:xfrm>
            <a:off x="838203" y="2120388"/>
            <a:ext cx="2671615" cy="7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0.075658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0.0189145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CD7B431-1EF8-FB59-1523-676BB96208D8}"/>
              </a:ext>
            </a:extLst>
          </p:cNvPr>
          <p:cNvSpPr txBox="1"/>
          <p:nvPr/>
        </p:nvSpPr>
        <p:spPr>
          <a:xfrm>
            <a:off x="3944576" y="3597652"/>
            <a:ext cx="6446044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An increase in 0.02 Hz of </a:t>
            </a:r>
            <a:r>
              <a:rPr lang="en-CA" sz="2400" b="1" dirty="0">
                <a:solidFill>
                  <a:srgbClr val="C00000"/>
                </a:solidFill>
                <a:latin typeface="Calibri"/>
              </a:rPr>
              <a:t>pitch</a:t>
            </a: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corresponds to the steepest rise in the probability of a Ch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ácobo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speaker 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chosing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s-E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jana</a:t>
            </a:r>
            <a:r>
              <a:rPr lang="is-I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́qu</a:t>
            </a:r>
            <a:r>
              <a:rPr lang="smn-FI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ë </a:t>
            </a:r>
            <a:r>
              <a:rPr lang="smn-FI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’s/he vomited’ over </a:t>
            </a:r>
            <a:r>
              <a:rPr lang="smn-FI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jánaquë</a:t>
            </a:r>
            <a:r>
              <a:rPr lang="smn-FI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‘ s/he left’ in the MCF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A5C317E-7354-1976-00D7-6D071C562B1E}"/>
              </a:ext>
            </a:extLst>
          </p:cNvPr>
          <p:cNvSpPr/>
          <p:nvPr/>
        </p:nvSpPr>
        <p:spPr>
          <a:xfrm flipH="1" flipV="1">
            <a:off x="2174010" y="2606964"/>
            <a:ext cx="3066475" cy="1644072"/>
          </a:xfrm>
          <a:prstGeom prst="arc">
            <a:avLst>
              <a:gd name="adj1" fmla="val 16200000"/>
              <a:gd name="adj2" fmla="val 692657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book cover with a drawing of a person&#10;&#10;Description automatically generated">
            <a:extLst>
              <a:ext uri="{FF2B5EF4-FFF2-40B4-BE49-F238E27FC236}">
                <a16:creationId xmlns:a16="http://schemas.microsoft.com/office/drawing/2014/main" id="{3ABCC37C-E189-55FB-AD07-C379F863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8" y="425470"/>
            <a:ext cx="3301998" cy="48767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 descr="A book cover with text&#10;&#10;Description automatically generated">
            <a:extLst>
              <a:ext uri="{FF2B5EF4-FFF2-40B4-BE49-F238E27FC236}">
                <a16:creationId xmlns:a16="http://schemas.microsoft.com/office/drawing/2014/main" id="{C897A69D-C8B4-0F55-1B08-9742E5B0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89" y="425470"/>
            <a:ext cx="3121148" cy="4876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D72BB8A0-F3F0-D972-A009-9863460AA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4303" y="1335115"/>
            <a:ext cx="4976814" cy="1528767"/>
          </a:xfrm>
        </p:spPr>
        <p:txBody>
          <a:bodyPr/>
          <a:lstStyle/>
          <a:p>
            <a:pPr lvl="0"/>
            <a:r>
              <a:rPr lang="en-CA" sz="4000"/>
              <a:t>Causal inference &amp;</a:t>
            </a:r>
            <a:br>
              <a:rPr lang="en-CA" sz="4000"/>
            </a:br>
            <a:r>
              <a:rPr lang="en-CA" sz="4000"/>
              <a:t>the Causal revolution</a:t>
            </a:r>
            <a:endParaRPr lang="es-BO" sz="400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FD74F60-DF24-DE19-4541-2890FA7D3E07}"/>
              </a:ext>
            </a:extLst>
          </p:cNvPr>
          <p:cNvSpPr txBox="1"/>
          <p:nvPr/>
        </p:nvSpPr>
        <p:spPr>
          <a:xfrm>
            <a:off x="512758" y="5875138"/>
            <a:ext cx="99059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Pearl, Judea. 2009.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Causality: Models, Reasoning and Inference.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Cambridge University Press.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Pearl, Judea (with Dana Mackenzie).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book of Why: The new science of cause and effect.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Penguin.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2098-053E-1A10-5A1D-D29856C0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intercept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577C-AB3E-695E-D8B7-9A8A8BBC495A}"/>
              </a:ext>
            </a:extLst>
          </p:cNvPr>
          <p:cNvSpPr txBox="1"/>
          <p:nvPr/>
        </p:nvSpPr>
        <p:spPr>
          <a:xfrm>
            <a:off x="914400" y="2092098"/>
            <a:ext cx="6096000" cy="7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9.109549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0.075658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0.5287489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FE44126-66BA-7975-BD49-ADD20BE78495}"/>
              </a:ext>
            </a:extLst>
          </p:cNvPr>
          <p:cNvSpPr txBox="1"/>
          <p:nvPr/>
        </p:nvSpPr>
        <p:spPr>
          <a:xfrm>
            <a:off x="4053596" y="3466206"/>
            <a:ext cx="6401967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probability of 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y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</a:t>
            </a: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a Ch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ácobo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speaker 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chosing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s-E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jana</a:t>
            </a:r>
            <a:r>
              <a:rPr lang="is-I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́qu</a:t>
            </a:r>
            <a:r>
              <a:rPr lang="smn-FI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ë </a:t>
            </a:r>
            <a:r>
              <a:rPr lang="smn-FI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’s/he vomited’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)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when pitch (Hz) is at its mean for the experiment (121.93 Hz) is 52% (when  the first syllable is fixed at 80 Hz)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91B59BD-F0B8-B508-0DAC-F7A45BAF39D2}"/>
              </a:ext>
            </a:extLst>
          </p:cNvPr>
          <p:cNvSpPr/>
          <p:nvPr/>
        </p:nvSpPr>
        <p:spPr>
          <a:xfrm flipH="1" flipV="1">
            <a:off x="2174010" y="2606964"/>
            <a:ext cx="3066475" cy="1644072"/>
          </a:xfrm>
          <a:prstGeom prst="arc">
            <a:avLst>
              <a:gd name="adj1" fmla="val 16200000"/>
              <a:gd name="adj2" fmla="val 692657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4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4761-94AB-61FB-E42B-C4B2126B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Plotting the loglinear relation</a:t>
            </a:r>
            <a:endParaRPr lang="es-BO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ABE60AC-EF05-92DE-86CE-5B91832DE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92223" y="316801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3C249-F98D-8107-849E-8E53AD78ECCC}"/>
              </a:ext>
            </a:extLst>
          </p:cNvPr>
          <p:cNvSpPr txBox="1"/>
          <p:nvPr/>
        </p:nvSpPr>
        <p:spPr>
          <a:xfrm>
            <a:off x="838197" y="1690688"/>
            <a:ext cx="96889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plotS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response))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alpha=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se=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method.args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family=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binomial))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"Probability of choosing 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janáquë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plotS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24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55A0-02C9-82F9-F94F-D44E417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Dutch causative constructions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C176-00DD-3543-4D70-71F472EA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931861"/>
          </a:xfrm>
        </p:spPr>
        <p:txBody>
          <a:bodyPr/>
          <a:lstStyle/>
          <a:p>
            <a:r>
              <a:rPr lang="en-CA" dirty="0"/>
              <a:t>Predict which causative occurs in Dutch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345C-5024-CC7E-55EB-582D3E3C7C50}"/>
              </a:ext>
            </a:extLst>
          </p:cNvPr>
          <p:cNvSpPr txBox="1"/>
          <p:nvPr/>
        </p:nvSpPr>
        <p:spPr>
          <a:xfrm>
            <a:off x="838197" y="2757488"/>
            <a:ext cx="6205535" cy="30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(d)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Aux Country  Causation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laten      NL   Inducive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laten      NL   Physical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BE  Affective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laten      NL Volitional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29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55A0-02C9-82F9-F94F-D44E417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Dutch causative constructions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C176-00DD-3543-4D70-71F472EA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7"/>
            <a:ext cx="10515600" cy="931861"/>
          </a:xfrm>
        </p:spPr>
        <p:txBody>
          <a:bodyPr/>
          <a:lstStyle/>
          <a:p>
            <a:r>
              <a:rPr lang="en-CA" dirty="0"/>
              <a:t>Predict which causative occurs in Dutch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345C-5024-CC7E-55EB-582D3E3C7C50}"/>
              </a:ext>
            </a:extLst>
          </p:cNvPr>
          <p:cNvSpPr txBox="1"/>
          <p:nvPr/>
        </p:nvSpPr>
        <p:spPr>
          <a:xfrm>
            <a:off x="838197" y="2757488"/>
            <a:ext cx="6205535" cy="30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(d)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Aux Country  Causation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laten      NL   Inducive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laten      NL   Physical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BE  Affective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laten      NL Volitional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C7279-6652-3701-0549-73EC2302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41" y="4333851"/>
            <a:ext cx="7770136" cy="217003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4EC022-9A7F-F609-1A37-2A3DC4241057}"/>
              </a:ext>
            </a:extLst>
          </p:cNvPr>
          <p:cNvSpPr/>
          <p:nvPr/>
        </p:nvSpPr>
        <p:spPr>
          <a:xfrm>
            <a:off x="2066925" y="4179759"/>
            <a:ext cx="2514600" cy="901829"/>
          </a:xfrm>
          <a:custGeom>
            <a:avLst/>
            <a:gdLst>
              <a:gd name="connsiteX0" fmla="*/ 2514600 w 2514600"/>
              <a:gd name="connsiteY0" fmla="*/ 416054 h 901829"/>
              <a:gd name="connsiteX1" fmla="*/ 871538 w 2514600"/>
              <a:gd name="connsiteY1" fmla="*/ 16004 h 901829"/>
              <a:gd name="connsiteX2" fmla="*/ 0 w 2514600"/>
              <a:gd name="connsiteY2" fmla="*/ 901829 h 90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901829">
                <a:moveTo>
                  <a:pt x="2514600" y="416054"/>
                </a:moveTo>
                <a:cubicBezTo>
                  <a:pt x="1902619" y="175548"/>
                  <a:pt x="1290638" y="-64958"/>
                  <a:pt x="871538" y="16004"/>
                </a:cubicBezTo>
                <a:cubicBezTo>
                  <a:pt x="452438" y="96966"/>
                  <a:pt x="226219" y="499397"/>
                  <a:pt x="0" y="901829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355844-1E6B-8A3F-75A4-F353CEF0C80A}"/>
              </a:ext>
            </a:extLst>
          </p:cNvPr>
          <p:cNvSpPr/>
          <p:nvPr/>
        </p:nvSpPr>
        <p:spPr>
          <a:xfrm>
            <a:off x="2085975" y="4899324"/>
            <a:ext cx="2528888" cy="487064"/>
          </a:xfrm>
          <a:custGeom>
            <a:avLst/>
            <a:gdLst>
              <a:gd name="connsiteX0" fmla="*/ 0 w 2528888"/>
              <a:gd name="connsiteY0" fmla="*/ 372764 h 487064"/>
              <a:gd name="connsiteX1" fmla="*/ 1500188 w 2528888"/>
              <a:gd name="connsiteY1" fmla="*/ 1289 h 487064"/>
              <a:gd name="connsiteX2" fmla="*/ 2528888 w 2528888"/>
              <a:gd name="connsiteY2" fmla="*/ 487064 h 4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888" h="487064">
                <a:moveTo>
                  <a:pt x="0" y="372764"/>
                </a:moveTo>
                <a:cubicBezTo>
                  <a:pt x="539353" y="177501"/>
                  <a:pt x="1078707" y="-17761"/>
                  <a:pt x="1500188" y="1289"/>
                </a:cubicBezTo>
                <a:cubicBezTo>
                  <a:pt x="1921669" y="20339"/>
                  <a:pt x="2225278" y="253701"/>
                  <a:pt x="2528888" y="487064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EF061F-F702-00DC-18EC-F6B611201B94}"/>
              </a:ext>
            </a:extLst>
          </p:cNvPr>
          <p:cNvSpPr txBox="1">
            <a:spLocks/>
          </p:cNvSpPr>
          <p:nvPr/>
        </p:nvSpPr>
        <p:spPr>
          <a:xfrm>
            <a:off x="7334558" y="2966985"/>
            <a:ext cx="4493648" cy="931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CA" sz="2400" b="1" i="1" dirty="0" err="1">
                <a:solidFill>
                  <a:srgbClr val="C00000"/>
                </a:solidFill>
              </a:rPr>
              <a:t>Doen</a:t>
            </a:r>
            <a:r>
              <a:rPr lang="en-CA" sz="2400" b="1" i="1" dirty="0">
                <a:solidFill>
                  <a:srgbClr val="C00000"/>
                </a:solidFill>
              </a:rPr>
              <a:t> </a:t>
            </a:r>
            <a:r>
              <a:rPr lang="en-CA" sz="2400" b="1" dirty="0">
                <a:solidFill>
                  <a:srgbClr val="C00000"/>
                </a:solidFill>
              </a:rPr>
              <a:t>relates to direct causation</a:t>
            </a:r>
          </a:p>
          <a:p>
            <a:pPr marL="0" indent="0">
              <a:buFont typeface="Arial" pitchFamily="34"/>
              <a:buNone/>
            </a:pPr>
            <a:r>
              <a:rPr lang="en-CA" sz="2400" b="1" i="1" dirty="0">
                <a:solidFill>
                  <a:srgbClr val="C00000"/>
                </a:solidFill>
              </a:rPr>
              <a:t>Laten </a:t>
            </a:r>
            <a:r>
              <a:rPr lang="en-CA" sz="2400" b="1" dirty="0">
                <a:solidFill>
                  <a:srgbClr val="C00000"/>
                </a:solidFill>
              </a:rPr>
              <a:t>relates to indirect causation</a:t>
            </a:r>
            <a:endParaRPr lang="es-BO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C775-7BB2-9D21-958E-71A8D6E46E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Direct acyclic graph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25DE-8F12-BB2D-8B88-0F2DFDED7D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3" y="1690689"/>
            <a:ext cx="6834189" cy="2175668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CA" sz="2600"/>
              <a:t>Linear model / Regression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X = continuous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Y = continuous</a:t>
            </a:r>
          </a:p>
          <a:p>
            <a:pPr lvl="0">
              <a:lnSpc>
                <a:spcPct val="70000"/>
              </a:lnSpc>
            </a:pPr>
            <a:r>
              <a:rPr lang="en-CA" sz="2600"/>
              <a:t>ANOVA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X is categorical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Y is continuous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B3A0FD-E3C3-1386-3BDB-2119B150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76" y="1080189"/>
            <a:ext cx="1437848" cy="50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171C6A0-15F4-8D14-B1EA-765CA80B3C8C}"/>
              </a:ext>
            </a:extLst>
          </p:cNvPr>
          <p:cNvSpPr txBox="1"/>
          <p:nvPr/>
        </p:nvSpPr>
        <p:spPr>
          <a:xfrm>
            <a:off x="8972550" y="3241328"/>
            <a:ext cx="264319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read as X causes Y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583-BF67-FF24-79C4-7F49AE7882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Direct acyclic graph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4251-FD8F-E515-DA65-3598E8C3A8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834189" cy="435133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CA" sz="2600" dirty="0"/>
              <a:t>Linear model / Regression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= continuous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= continuous</a:t>
            </a:r>
          </a:p>
          <a:p>
            <a:pPr lvl="0">
              <a:lnSpc>
                <a:spcPct val="70000"/>
              </a:lnSpc>
            </a:pPr>
            <a:r>
              <a:rPr lang="en-CA" sz="2600" dirty="0"/>
              <a:t>ANOVA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is categorical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is continuous</a:t>
            </a:r>
          </a:p>
          <a:p>
            <a:pPr lvl="0">
              <a:lnSpc>
                <a:spcPct val="70000"/>
              </a:lnSpc>
            </a:pPr>
            <a:r>
              <a:rPr lang="en-CA" sz="2600" dirty="0"/>
              <a:t>Chi-squared 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is categorical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is categorical</a:t>
            </a:r>
          </a:p>
          <a:p>
            <a:pPr lvl="0">
              <a:lnSpc>
                <a:spcPct val="70000"/>
              </a:lnSpc>
            </a:pPr>
            <a:r>
              <a:rPr lang="en-CA" sz="2600" dirty="0"/>
              <a:t>Loglinear model / Logistic regression 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is continuous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is categorical</a:t>
            </a:r>
            <a:endParaRPr lang="es-BO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D52A66-BB9D-24F9-48CE-BB59FD97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76" y="1080189"/>
            <a:ext cx="1437848" cy="50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8D2341F-37F4-8740-8DA9-65AB0965300A}"/>
              </a:ext>
            </a:extLst>
          </p:cNvPr>
          <p:cNvSpPr txBox="1"/>
          <p:nvPr/>
        </p:nvSpPr>
        <p:spPr>
          <a:xfrm>
            <a:off x="8972550" y="3241328"/>
            <a:ext cx="264319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read as X causes Y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5259</Words>
  <Application>Microsoft Office PowerPoint</Application>
  <PresentationFormat>Widescreen</PresentationFormat>
  <Paragraphs>444</Paragraphs>
  <Slides>73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Statistics for linguists</vt:lpstr>
      <vt:lpstr>From last class</vt:lpstr>
      <vt:lpstr>For this class</vt:lpstr>
      <vt:lpstr>Packages for today</vt:lpstr>
      <vt:lpstr>Directed acyclic graph</vt:lpstr>
      <vt:lpstr>Directed acyclic graph (DAG)</vt:lpstr>
      <vt:lpstr>Causal inference &amp; the Causal revolution</vt:lpstr>
      <vt:lpstr>Direct acyclic graph</vt:lpstr>
      <vt:lpstr>Direct acyclic graph</vt:lpstr>
      <vt:lpstr>Directed acyclic graph</vt:lpstr>
      <vt:lpstr>PowerPoint Presentation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  <vt:lpstr>Logistic regression </vt:lpstr>
      <vt:lpstr>Logistic regression</vt:lpstr>
      <vt:lpstr>Logistic regression</vt:lpstr>
      <vt:lpstr>Field experiment</vt:lpstr>
      <vt:lpstr>Multiple forced choice experiment</vt:lpstr>
      <vt:lpstr>PowerPoint Presentation</vt:lpstr>
      <vt:lpstr>Linear model</vt:lpstr>
      <vt:lpstr>Normal linear model</vt:lpstr>
      <vt:lpstr>PowerPoint Presentation</vt:lpstr>
      <vt:lpstr>Asymptotic function</vt:lpstr>
      <vt:lpstr>Logistic regression</vt:lpstr>
      <vt:lpstr>Logistic regression</vt:lpstr>
      <vt:lpstr>Logistic regression</vt:lpstr>
      <vt:lpstr>Logistic regression</vt:lpstr>
      <vt:lpstr>Logistic regression</vt:lpstr>
      <vt:lpstr>Bernouilli distribution</vt:lpstr>
      <vt:lpstr>Bernouilli distribution</vt:lpstr>
      <vt:lpstr>Bernouilli distribution</vt:lpstr>
      <vt:lpstr>Logistic function</vt:lpstr>
      <vt:lpstr>Logistic function</vt:lpstr>
      <vt:lpstr>Logistic regression</vt:lpstr>
      <vt:lpstr>Functions</vt:lpstr>
      <vt:lpstr>Odds</vt:lpstr>
      <vt:lpstr>Plotting odds</vt:lpstr>
      <vt:lpstr>Logs</vt:lpstr>
      <vt:lpstr>Log-odds</vt:lpstr>
      <vt:lpstr>Slope of an S-curve</vt:lpstr>
      <vt:lpstr>Slope</vt:lpstr>
      <vt:lpstr>Slope of a logistic function</vt:lpstr>
      <vt:lpstr>Simulation exercise</vt:lpstr>
      <vt:lpstr>Simulation exercise</vt:lpstr>
      <vt:lpstr>Simulation exercise</vt:lpstr>
      <vt:lpstr>Simulation exercise</vt:lpstr>
      <vt:lpstr>Generalized linear models</vt:lpstr>
      <vt:lpstr>PowerPoint Presentation</vt:lpstr>
      <vt:lpstr>Interpreting logistic regression coefficients</vt:lpstr>
      <vt:lpstr>Interpreting logistic regression coefficients</vt:lpstr>
      <vt:lpstr>Interpreting logistic regression</vt:lpstr>
      <vt:lpstr>Interpreting logistic regression</vt:lpstr>
      <vt:lpstr>Interpreting logistic regression</vt:lpstr>
      <vt:lpstr>Visualizing logistic regression in ggplot</vt:lpstr>
      <vt:lpstr>PowerPoint Presentation</vt:lpstr>
      <vt:lpstr>Logistic regression on Chácobo MFC</vt:lpstr>
      <vt:lpstr>PowerPoint Presentation</vt:lpstr>
      <vt:lpstr>Interpreting the results</vt:lpstr>
      <vt:lpstr>Interpreting the slope</vt:lpstr>
      <vt:lpstr>Interpreting the intercept</vt:lpstr>
      <vt:lpstr>Plotting the loglinear relation</vt:lpstr>
      <vt:lpstr>Dutch causative constructions</vt:lpstr>
      <vt:lpstr>Dutch causative constructions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22</cp:revision>
  <dcterms:created xsi:type="dcterms:W3CDTF">2023-12-04T15:07:21Z</dcterms:created>
  <dcterms:modified xsi:type="dcterms:W3CDTF">2023-12-06T13:46:27Z</dcterms:modified>
</cp:coreProperties>
</file>