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7" r:id="rId13"/>
    <p:sldId id="294" r:id="rId14"/>
    <p:sldId id="279" r:id="rId15"/>
    <p:sldId id="276" r:id="rId16"/>
    <p:sldId id="280" r:id="rId17"/>
    <p:sldId id="281" r:id="rId18"/>
    <p:sldId id="282" r:id="rId19"/>
    <p:sldId id="283" r:id="rId20"/>
    <p:sldId id="284" r:id="rId21"/>
    <p:sldId id="29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9EA4D0-02A8-42ED-B046-6093861EFB2E}">
          <p14:sldIdLst>
            <p14:sldId id="256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94"/>
            <p14:sldId id="279"/>
            <p14:sldId id="276"/>
            <p14:sldId id="280"/>
            <p14:sldId id="281"/>
            <p14:sldId id="282"/>
            <p14:sldId id="283"/>
            <p14:sldId id="284"/>
            <p14:sldId id="295"/>
          </p14:sldIdLst>
        </p14:section>
        <p14:section name="Untitled Section" id="{F2FCD8EA-7043-46EC-85B5-E5C210172791}">
          <p14:sldIdLst/>
        </p14:section>
        <p14:section name="Break" id="{BD624689-B8A2-44D3-9C2D-3EBBCA87035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11D0-B57A-3D3F-332A-ECE6E223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5FD1A-7AB9-91C5-1F6E-392EEDFC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C362-0A1C-C309-66A0-45394BBD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A2C7-6B58-025F-5DEA-83A31D1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3C67-E3A9-99EC-FFCE-8B4200F1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207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9932-0EFA-F35A-982B-AC5556FA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BF1C7-B8F1-972A-7D10-EBC9DF20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CBD8-4155-E30E-463F-6EAE700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BCA9-B37E-61CB-CCB8-1302D4E9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7E5C-B092-A7DB-2AE9-E4060A0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35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306D8-6067-2942-B397-C792413FE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D7E5E-9B9E-7F64-7985-C8373D52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F7D6-93C4-E96D-0B3C-D987C8BC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64EC-2AEE-E0A3-C7B1-FC9E9ED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3DEB-0EB5-6F95-071D-F25718E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3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971F-CB0C-61F7-B910-14332988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E7D9-E7DB-F67D-3010-05254AA4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5C88-5758-4635-18F5-4D1BD131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4F38-51D8-E5D1-6379-67045895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D8EA-F138-6EF8-69F1-DB9399E1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25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C025-EEFB-44F5-C39E-4A615A85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1E9F-73D5-60C6-5E71-FD2AA529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BE5-E484-0B74-CE99-5870089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E296-8917-98CC-6C52-CF42B52D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32EF-7837-0CC5-184B-DE8D9D06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630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116A-F837-86D1-D20A-B3B68689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AB9F-B7F5-80F4-2415-2405A9FB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9D62-98E5-B2F6-7A68-1883DF6F8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1C98-707A-7931-D12A-9B8BEFE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9B23-F800-CB07-1C56-0810FE47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974-D543-D2E6-EC5C-9E2A5688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663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ED39-164A-B35C-5739-327A260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E7E0-97A5-4CD2-CE1C-A07E5728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5E027-87B2-80E1-3F25-90302F68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DCE54-CA23-3973-2653-2B6B5CBC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27A8B-C856-58EA-B570-E2AC1518D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0C25-A342-C6F7-2CB6-5B3BA62B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69495-69CA-345E-A7A1-18F40397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34DC1-EED4-7191-1748-A9044EB8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54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9F45-C7F0-120B-C7A0-F10E8DE1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C995-23AA-5C43-E302-061A4E29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9026-5D57-A197-602D-B7CF6CC9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2849B-60AE-380A-EC83-D2A36EB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917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D3801-6D53-1F50-15BE-396DE5CD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487E1-3B35-DCE9-6A47-EF47DF4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7A22-1A83-9343-9619-6D0633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67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226C-1A4C-9CDB-3A27-DEDC88E8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B323-405A-E0A1-196E-9718873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BE7F-2552-BD7E-2CF9-45272685D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3E10E-E8E5-7F82-F1F2-32B112A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ACE3-1D37-F0C3-A43B-22D8F04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B5D0-9521-9C43-23D9-A9FAEF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89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AB69-B3FA-14ED-4407-384AD21B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6E553-4D9D-FDAE-A0E6-523FD83CA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35D1-1D85-27A0-35D6-69CBB3CB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C7DF-676B-A974-2880-DA367C09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2DDE-37BE-2909-8B42-56C5D98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C43C-5888-6CAE-BBBE-14C4A78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28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C1D8-1AAC-AC16-946F-C9088544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D2A6-68D2-2335-4DFD-672CE44D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A98E-CBFE-3953-FA5C-A529FA29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92F4-2F75-4DA1-BD4E-F43F1FF3F305}" type="datetimeFigureOut">
              <a:rPr lang="es-BO" smtClean="0"/>
              <a:t>8/11/2023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1B0B-F18A-4362-7156-6F292BFFB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7DBD-2627-7966-2FF5-439CE19A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95B0-74B5-48D5-933C-3F356917A77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19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sj7nu" TargetMode="External"/><Relationship Id="rId2" Type="http://schemas.openxmlformats.org/officeDocument/2006/relationships/hyperlink" Target="https://osf.io/ptq7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C92B-4816-1E3E-B8D0-38DB20E85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	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E699-BA07-7FBD-CC90-99B105CD0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2023-11-08</a:t>
            </a:r>
          </a:p>
          <a:p>
            <a:r>
              <a:rPr lang="en-CA" dirty="0"/>
              <a:t>Adam J.R. Tallman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739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5735-0164-6130-14A4-FDEC75ED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Ordinal variable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EC3D-53DD-FAA9-2AA5-29511495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natural and obvious order to the variables even when the values are discretely distinct</a:t>
            </a:r>
          </a:p>
          <a:p>
            <a:endParaRPr lang="en-CA" dirty="0"/>
          </a:p>
          <a:p>
            <a:r>
              <a:rPr lang="en-CA" dirty="0"/>
              <a:t>The variables can be </a:t>
            </a:r>
            <a:r>
              <a:rPr lang="en-CA" i="1" dirty="0"/>
              <a:t>ranked </a:t>
            </a:r>
            <a:r>
              <a:rPr lang="en-CA" dirty="0"/>
              <a:t>on a scale, but they are not continuous</a:t>
            </a:r>
          </a:p>
          <a:p>
            <a:endParaRPr lang="en-CA" dirty="0"/>
          </a:p>
          <a:p>
            <a:r>
              <a:rPr lang="en-CA" dirty="0"/>
              <a:t>E.g. grade 1, grade 2 etc.; BA, MA, PhD; from careful vs. less careful speech registers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914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2FA-3D73-EF4C-5185-3CA39F0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 plot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083B-A446-C3C9-F0A8-C1698417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have two continuous variables, you can display their relationship with a scatter plot.</a:t>
            </a:r>
          </a:p>
          <a:p>
            <a:endParaRPr lang="en-CA" dirty="0"/>
          </a:p>
          <a:p>
            <a:r>
              <a:rPr lang="en-CA" dirty="0"/>
              <a:t>The horizontal dimension is the x-axis</a:t>
            </a:r>
          </a:p>
          <a:p>
            <a:endParaRPr lang="en-CA" dirty="0"/>
          </a:p>
          <a:p>
            <a:r>
              <a:rPr lang="en-CA" dirty="0"/>
              <a:t>The vertical dimension is the y-axis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6137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7303-D4A1-9F08-E569-0BB54945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size vs. number of languages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5EB70-CC46-A128-3BBC-58AA82FE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63" y="1813161"/>
            <a:ext cx="6983559" cy="43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5EE-24A3-5C9B-844A-C4621ED1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size vs. Area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7701A-FCCD-582B-5E5F-6D1A2A8C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6" y="1458676"/>
            <a:ext cx="7424776" cy="45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C7DD-0B2F-531F-647E-449D545F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Vowel duration vs. intensity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6CAF-1599-B770-6011-4FBFD573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59" y="1690688"/>
            <a:ext cx="7314327" cy="45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1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7A3D-1567-D93B-FFCF-CE802B5A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67B8-E5F3-8B92-2D82-5195EFC2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You use </a:t>
            </a:r>
            <a:r>
              <a:rPr lang="en-CA" b="1" dirty="0"/>
              <a:t>linear models</a:t>
            </a:r>
            <a:r>
              <a:rPr lang="en-CA" dirty="0"/>
              <a:t> with continuous variables – which can also be displayed over a scatter plot.</a:t>
            </a:r>
          </a:p>
          <a:p>
            <a:endParaRPr lang="en-CA" dirty="0"/>
          </a:p>
          <a:p>
            <a:r>
              <a:rPr lang="en-CA" dirty="0"/>
              <a:t>The basic function in R is </a:t>
            </a:r>
            <a:r>
              <a:rPr lang="en-CA" dirty="0" err="1"/>
              <a:t>lm</a:t>
            </a:r>
            <a:r>
              <a:rPr lang="en-CA" dirty="0"/>
              <a:t>()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			y = a + x*b + 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 = x*b	(y is the same as x but multiplied by b)</a:t>
            </a:r>
          </a:p>
          <a:p>
            <a:pPr marL="0" indent="0">
              <a:buNone/>
            </a:pPr>
            <a:r>
              <a:rPr lang="en-CA" dirty="0"/>
              <a:t>y = </a:t>
            </a:r>
            <a:r>
              <a:rPr lang="en-CA" dirty="0" err="1"/>
              <a:t>a+x</a:t>
            </a:r>
            <a:r>
              <a:rPr lang="en-CA" dirty="0"/>
              <a:t> 	(y is the same as x but with a added)</a:t>
            </a:r>
          </a:p>
          <a:p>
            <a:pPr marL="0" indent="0">
              <a:buNone/>
            </a:pPr>
            <a:r>
              <a:rPr lang="en-CA" dirty="0"/>
              <a:t>y = x + e	(y is the same as x but with some probabilistically determined 		error)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0369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0B7F-451D-6611-931A-F5146645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Histograms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0CF5-4FD0-007B-F2EE-FE10F80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Histograms are for relative frequencies – you can use them if you are looking at the distribution of a single continuous variable</a:t>
            </a:r>
          </a:p>
          <a:p>
            <a:endParaRPr lang="en-CA" dirty="0"/>
          </a:p>
          <a:p>
            <a:r>
              <a:rPr lang="en-CA" dirty="0"/>
              <a:t>Categorical variables are most stereotypically depicted with histograms displaying the relative frequency of each category</a:t>
            </a:r>
          </a:p>
          <a:p>
            <a:endParaRPr lang="en-CA" dirty="0"/>
          </a:p>
          <a:p>
            <a:r>
              <a:rPr lang="en-CA" dirty="0"/>
              <a:t>x-axis gives you your category</a:t>
            </a:r>
          </a:p>
          <a:p>
            <a:endParaRPr lang="en-CA" dirty="0"/>
          </a:p>
          <a:p>
            <a:r>
              <a:rPr lang="en-CA" dirty="0"/>
              <a:t>y-axis gives you the frequency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8211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FE8-0CF1-593B-FA1C-B82F669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of Languages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BD03-FEAB-4617-2418-B7FC9F85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38" y="1867753"/>
            <a:ext cx="6816772" cy="42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6988-7C1D-4B6B-05AE-55410C5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of words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E8A37-E9B0-DC6E-8D0A-E2A8FD25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73" y="1690688"/>
            <a:ext cx="7399216" cy="45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9E26-6035-D08F-7461-DB8FF626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Boxplots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62B3-4B48-0BCB-A09B-773CD8B2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Comparing a continuous parameter and a categorical one.</a:t>
            </a:r>
          </a:p>
          <a:p>
            <a:endParaRPr lang="en-CA" dirty="0"/>
          </a:p>
          <a:p>
            <a:r>
              <a:rPr lang="en-CA" dirty="0"/>
              <a:t>y-axis: the </a:t>
            </a:r>
            <a:r>
              <a:rPr lang="en-CA" dirty="0" err="1"/>
              <a:t>continunous</a:t>
            </a:r>
            <a:r>
              <a:rPr lang="en-CA" dirty="0"/>
              <a:t> variable</a:t>
            </a:r>
          </a:p>
          <a:p>
            <a:endParaRPr lang="en-CA" dirty="0"/>
          </a:p>
          <a:p>
            <a:r>
              <a:rPr lang="en-CA" dirty="0"/>
              <a:t>x-axis: the categorical variable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1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DF0-54B5-C1AA-5C6D-3421EE84A4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Exercises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7FFC-6F4B-B7B7-FBC2-ACD0F24139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lvl="0"/>
            <a:r>
              <a:rPr lang="en-CA" dirty="0"/>
              <a:t>Let’s read a </a:t>
            </a:r>
            <a:r>
              <a:rPr lang="en-CA" dirty="0" err="1"/>
              <a:t>dataframe</a:t>
            </a:r>
            <a:r>
              <a:rPr lang="en-CA" dirty="0"/>
              <a:t> in </a:t>
            </a:r>
            <a:r>
              <a:rPr lang="en-CA" dirty="0">
                <a:hlinkClick r:id="rId2"/>
              </a:rPr>
              <a:t>https://osf.io/ptq7u</a:t>
            </a:r>
            <a:endParaRPr lang="en-CA" dirty="0"/>
          </a:p>
          <a:p>
            <a:pPr lvl="0"/>
            <a:endParaRPr lang="en-CA" dirty="0"/>
          </a:p>
          <a:p>
            <a:pPr lvl="0"/>
            <a:r>
              <a:rPr lang="en-CA" dirty="0">
                <a:hlinkClick r:id="rId3"/>
              </a:rPr>
              <a:t>https://osf.io/sj7nu</a:t>
            </a:r>
            <a:endParaRPr lang="en-CA" dirty="0"/>
          </a:p>
          <a:p>
            <a:pPr lvl="0"/>
            <a:endParaRPr lang="en-CA" dirty="0"/>
          </a:p>
          <a:p>
            <a:pPr lvl="0"/>
            <a:r>
              <a:rPr lang="en-CA" dirty="0"/>
              <a:t>And the vowels2 </a:t>
            </a:r>
            <a:r>
              <a:rPr lang="en-CA" dirty="0" err="1"/>
              <a:t>dataframe</a:t>
            </a:r>
            <a:r>
              <a:rPr lang="en-CA" dirty="0"/>
              <a:t> on </a:t>
            </a:r>
            <a:r>
              <a:rPr lang="en-CA" dirty="0" err="1"/>
              <a:t>moodle</a:t>
            </a:r>
            <a:endParaRPr lang="en-CA" dirty="0"/>
          </a:p>
          <a:p>
            <a:pPr lvl="0"/>
            <a:endParaRPr lang="en-CA" dirty="0"/>
          </a:p>
          <a:p>
            <a:pPr marL="0" lvl="0" indent="0">
              <a:buNone/>
            </a:pPr>
            <a:endParaRPr lang="es-B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2705-493A-66AD-A18E-9A7F442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Duration by stress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09F96-A25E-A5DB-9D5A-6D8DE677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581150"/>
            <a:ext cx="5981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5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DE22-9FE4-1CBA-EF90-75D3EA25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EC53-EA81-EE93-1394-FD846750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			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sz="4400" dirty="0"/>
              <a:t>Break for coding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5422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5F75-E68D-76DB-27F0-10AD1868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Density distribution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6DD8-57C9-B3F7-92C6-3AB1BA86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Density distribution presents all the possible values and their relative probabilities.</a:t>
            </a:r>
          </a:p>
          <a:p>
            <a:endParaRPr lang="en-CA" dirty="0"/>
          </a:p>
          <a:p>
            <a:r>
              <a:rPr lang="en-CA" dirty="0"/>
              <a:t>There’s an important conceptual shift from frequencies to probabilities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8675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3105-17A1-8C8E-3562-E989557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6E96-1502-E608-83B6-EED76F24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a probability? </a:t>
            </a:r>
          </a:p>
          <a:p>
            <a:pPr lvl="1"/>
            <a:r>
              <a:rPr lang="en-CA" dirty="0"/>
              <a:t>Probabilities assign numbers to possibilities.</a:t>
            </a:r>
          </a:p>
          <a:p>
            <a:r>
              <a:rPr lang="en-CA" dirty="0"/>
              <a:t>Bayesian </a:t>
            </a:r>
          </a:p>
          <a:p>
            <a:pPr lvl="1"/>
            <a:r>
              <a:rPr lang="en-CA" dirty="0"/>
              <a:t>Degree of belief</a:t>
            </a:r>
          </a:p>
          <a:p>
            <a:r>
              <a:rPr lang="en-CA" dirty="0"/>
              <a:t>Frequentist</a:t>
            </a:r>
          </a:p>
          <a:p>
            <a:pPr lvl="1"/>
            <a:r>
              <a:rPr lang="en-CA" dirty="0"/>
              <a:t>Long run frequency over an infinite amount of trials</a:t>
            </a:r>
          </a:p>
        </p:txBody>
      </p:sp>
    </p:spTree>
    <p:extLst>
      <p:ext uri="{BB962C8B-B14F-4D97-AF65-F5344CB8AC3E}">
        <p14:creationId xmlns:p14="http://schemas.microsoft.com/office/powerpoint/2010/main" val="224640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FEA-9B8C-C3F4-5181-C6814040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CA" sz="540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DDC6-F5E0-AA23-3269-98DA6C17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CA" sz="2400" dirty="0"/>
              <a:t>Axioms of probability</a:t>
            </a:r>
          </a:p>
          <a:p>
            <a:r>
              <a:rPr lang="en-CA" sz="2400" dirty="0"/>
              <a:t>1. A probability value must be non-negative (i.e., zero or positive).</a:t>
            </a:r>
          </a:p>
          <a:p>
            <a:r>
              <a:rPr lang="en-CA" sz="2400" dirty="0"/>
              <a:t>2. The sum of the probabilities across all events in the sample space must be 1</a:t>
            </a:r>
          </a:p>
          <a:p>
            <a:r>
              <a:rPr lang="en-CA" sz="2400" dirty="0"/>
              <a:t>3. For any two mutually exclusive events, the probability that one or the other occurs is the sum of their individual probabilities. </a:t>
            </a:r>
          </a:p>
        </p:txBody>
      </p:sp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A86DE0C5-D688-ED54-8132-56EF44617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637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probability distribution is a list of all possible outcomes and their corresponding probabilities.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4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endParaRPr lang="en-CA" dirty="0"/>
          </a:p>
          <a:p>
            <a:pPr lvl="1"/>
            <a:r>
              <a:rPr lang="en-CA" dirty="0"/>
              <a:t>p and 1 – p</a:t>
            </a:r>
          </a:p>
          <a:p>
            <a:pPr lvl="1"/>
            <a:r>
              <a:rPr lang="en-CA" dirty="0"/>
              <a:t>If its fair its just 0.5 and 0.5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0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for the number of calories you might consume in a day?</a:t>
            </a:r>
          </a:p>
          <a:p>
            <a:endParaRPr lang="en-CA" dirty="0"/>
          </a:p>
          <a:p>
            <a:r>
              <a:rPr lang="en-CA" dirty="0"/>
              <a:t>What’s the probability distribution for the duration of a vowel?</a:t>
            </a:r>
          </a:p>
          <a:p>
            <a:endParaRPr lang="en-CA" dirty="0"/>
          </a:p>
          <a:p>
            <a:r>
              <a:rPr lang="en-CA" dirty="0"/>
              <a:t>What’s the probability distribution for a word being used in a given syntactic construction?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29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D58-B8F4-D42B-D711-03E4F47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549-A259-050A-C585-D8290D6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mass: when we are talking about discrete outcomes.</a:t>
            </a:r>
          </a:p>
          <a:p>
            <a:endParaRPr lang="en-CA" dirty="0"/>
          </a:p>
          <a:p>
            <a:r>
              <a:rPr lang="en-CA" dirty="0"/>
              <a:t>Probability density: when we are talking about continuous outcomes.</a:t>
            </a:r>
          </a:p>
          <a:p>
            <a:endParaRPr lang="en-CA" dirty="0"/>
          </a:p>
          <a:p>
            <a:r>
              <a:rPr lang="en-CA" dirty="0"/>
              <a:t>There’s a conceptual difference here: its easy to talk about the probability of specific outcomes which are discrete … but this isn’t true when the values are on a continuum.</a:t>
            </a:r>
          </a:p>
        </p:txBody>
      </p:sp>
    </p:spTree>
    <p:extLst>
      <p:ext uri="{BB962C8B-B14F-4D97-AF65-F5344CB8AC3E}">
        <p14:creationId xmlns:p14="http://schemas.microsoft.com/office/powerpoint/2010/main" val="55213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550-654B-1447-615C-FD3E6A8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F09-A24D-367A-B5C8-2B8E789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the probability that you will consume exactly 2000.00000…. calories?</a:t>
            </a:r>
          </a:p>
          <a:p>
            <a:pPr lvl="1"/>
            <a:r>
              <a:rPr lang="en-CA" dirty="0"/>
              <a:t>Pretty much zero.</a:t>
            </a:r>
          </a:p>
          <a:p>
            <a:r>
              <a:rPr lang="en-CA" dirty="0"/>
              <a:t>What’s the probability that a vowel will be exactly 80.00000…. milliseconds long</a:t>
            </a:r>
          </a:p>
          <a:p>
            <a:pPr lvl="1"/>
            <a:r>
              <a:rPr lang="en-CA" dirty="0"/>
              <a:t>Pretty much zero.</a:t>
            </a:r>
          </a:p>
          <a:p>
            <a:pPr lvl="1"/>
            <a:endParaRPr lang="en-CA" dirty="0"/>
          </a:p>
          <a:p>
            <a:r>
              <a:rPr lang="en-CA" dirty="0"/>
              <a:t>Instead, we talk about </a:t>
            </a:r>
            <a:r>
              <a:rPr lang="en-CA" i="1" dirty="0"/>
              <a:t>intervals</a:t>
            </a:r>
            <a:r>
              <a:rPr lang="en-CA" dirty="0"/>
              <a:t> (e.g. probability of 2000 or higher, probability of vowel being between 70 and 90 milliseconds). </a:t>
            </a:r>
          </a:p>
        </p:txBody>
      </p:sp>
    </p:spTree>
    <p:extLst>
      <p:ext uri="{BB962C8B-B14F-4D97-AF65-F5344CB8AC3E}">
        <p14:creationId xmlns:p14="http://schemas.microsoft.com/office/powerpoint/2010/main" val="9087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783-8A4B-0F2B-4FE4-A968E57F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DD42-CA3A-418A-3ED9-81E6E919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of variables</a:t>
            </a:r>
          </a:p>
          <a:p>
            <a:r>
              <a:rPr lang="en-CA" dirty="0"/>
              <a:t>Operationalization</a:t>
            </a:r>
          </a:p>
          <a:p>
            <a:r>
              <a:rPr lang="en-CA" dirty="0"/>
              <a:t>Scatter plots</a:t>
            </a:r>
          </a:p>
          <a:p>
            <a:r>
              <a:rPr lang="en-CA" dirty="0"/>
              <a:t>Histograms</a:t>
            </a:r>
          </a:p>
          <a:p>
            <a:r>
              <a:rPr lang="en-CA" dirty="0"/>
              <a:t>Boxplots</a:t>
            </a:r>
          </a:p>
          <a:p>
            <a:r>
              <a:rPr lang="en-CA" dirty="0"/>
              <a:t>Density distributions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8212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108C-77D9-3AE6-4AA3-265B61EA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(density) distribution of vowel population size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E633A-DCE7-049D-E9AE-7D8373D8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42" y="1949639"/>
            <a:ext cx="7353485" cy="45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BDF4-CA36-6341-90F8-069241C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types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84DA-DCB8-0FF9-7645-9EA4BB1C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Continuous: varies along a quantifiable continuous (non-discrete) parameter</a:t>
            </a:r>
          </a:p>
          <a:p>
            <a:endParaRPr lang="en-CA" dirty="0"/>
          </a:p>
          <a:p>
            <a:r>
              <a:rPr lang="en-CA" dirty="0"/>
              <a:t>Categorical: unordered (discrete) categories</a:t>
            </a:r>
          </a:p>
          <a:p>
            <a:endParaRPr lang="en-CA" dirty="0"/>
          </a:p>
          <a:p>
            <a:r>
              <a:rPr lang="en-CA" dirty="0"/>
              <a:t>Binary: there are just two (discrete) options</a:t>
            </a:r>
          </a:p>
          <a:p>
            <a:endParaRPr lang="en-CA" dirty="0"/>
          </a:p>
          <a:p>
            <a:r>
              <a:rPr lang="en-CA" dirty="0"/>
              <a:t>Ordinal: there are (discrete) categories that are ordered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A508-0762-C586-5546-03F3FDAE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types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3292-77A0-DCB7-3197-6DC19FE3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from last class</a:t>
            </a:r>
          </a:p>
          <a:p>
            <a:endParaRPr lang="en-CA" dirty="0"/>
          </a:p>
          <a:p>
            <a:r>
              <a:rPr lang="en-CA" dirty="0"/>
              <a:t>Concepts like ‘central tendency’ and ‘spread’ are the baseline of what is important for statistical analysis.</a:t>
            </a:r>
          </a:p>
          <a:p>
            <a:endParaRPr lang="en-CA" dirty="0"/>
          </a:p>
          <a:p>
            <a:r>
              <a:rPr lang="en-CA" dirty="0"/>
              <a:t>The concepts of central tendency and spread are differ depending on the variable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58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16CA-EEB3-23FE-E0DF-FB8C1CD9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Continuous variable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EA4E-EED2-ED72-08AE-E229EB03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variable that varies along a continuous parameter</a:t>
            </a:r>
          </a:p>
          <a:p>
            <a:endParaRPr lang="en-CA" dirty="0"/>
          </a:p>
          <a:p>
            <a:r>
              <a:rPr lang="en-CA" dirty="0"/>
              <a:t>In linguistics:</a:t>
            </a:r>
          </a:p>
          <a:p>
            <a:pPr lvl="1"/>
            <a:r>
              <a:rPr lang="en-CA" dirty="0"/>
              <a:t>Vowel duration, Response time, Test scores, Pitch, Frequency ...</a:t>
            </a:r>
          </a:p>
          <a:p>
            <a:endParaRPr lang="en-CA" dirty="0"/>
          </a:p>
          <a:p>
            <a:r>
              <a:rPr lang="en-CA" dirty="0"/>
              <a:t>Outside of linguistics:</a:t>
            </a:r>
          </a:p>
          <a:p>
            <a:pPr lvl="1"/>
            <a:r>
              <a:rPr lang="en-CA" dirty="0"/>
              <a:t>weight,  temperature, distance, speed, income, time, etc.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3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805-F826-7CDD-4D03-2E42D083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Categorical variable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51DD-AF2C-9028-C9DB-449D297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 which takes on values which are discrete (qualitatively distinct)</a:t>
            </a:r>
          </a:p>
          <a:p>
            <a:endParaRPr lang="en-CA" dirty="0"/>
          </a:p>
          <a:p>
            <a:r>
              <a:rPr lang="es-BO" dirty="0" err="1"/>
              <a:t>Outside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linguistics</a:t>
            </a:r>
            <a:endParaRPr lang="es-BO" dirty="0"/>
          </a:p>
          <a:p>
            <a:pPr lvl="1"/>
            <a:r>
              <a:rPr lang="es-BO" dirty="0"/>
              <a:t>social </a:t>
            </a:r>
            <a:r>
              <a:rPr lang="es-BO" dirty="0" err="1"/>
              <a:t>class</a:t>
            </a:r>
            <a:r>
              <a:rPr lang="es-BO" dirty="0"/>
              <a:t>, </a:t>
            </a:r>
            <a:r>
              <a:rPr lang="es-BO" dirty="0" err="1"/>
              <a:t>employment</a:t>
            </a:r>
            <a:r>
              <a:rPr lang="es-BO" dirty="0"/>
              <a:t>, </a:t>
            </a:r>
            <a:r>
              <a:rPr lang="es-BO" dirty="0" err="1"/>
              <a:t>school</a:t>
            </a:r>
            <a:r>
              <a:rPr lang="es-BO" dirty="0"/>
              <a:t>, color, </a:t>
            </a:r>
            <a:r>
              <a:rPr lang="es-BO" dirty="0" err="1"/>
              <a:t>voting</a:t>
            </a:r>
            <a:r>
              <a:rPr lang="es-BO" dirty="0"/>
              <a:t>, </a:t>
            </a:r>
            <a:r>
              <a:rPr lang="es-BO" dirty="0" err="1"/>
              <a:t>gender</a:t>
            </a:r>
            <a:r>
              <a:rPr lang="es-BO" dirty="0"/>
              <a:t>?, </a:t>
            </a:r>
          </a:p>
          <a:p>
            <a:endParaRPr lang="es-BO" dirty="0"/>
          </a:p>
          <a:p>
            <a:r>
              <a:rPr lang="es-BO" dirty="0" err="1"/>
              <a:t>Inside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linguistics</a:t>
            </a:r>
            <a:endParaRPr lang="es-BO" dirty="0"/>
          </a:p>
          <a:p>
            <a:pPr lvl="1"/>
            <a:r>
              <a:rPr lang="es-BO" dirty="0" err="1"/>
              <a:t>phoneme</a:t>
            </a:r>
            <a:r>
              <a:rPr lang="es-BO" dirty="0"/>
              <a:t>, </a:t>
            </a:r>
            <a:r>
              <a:rPr lang="es-BO" dirty="0" err="1"/>
              <a:t>morpheme</a:t>
            </a:r>
            <a:r>
              <a:rPr lang="es-BO" dirty="0"/>
              <a:t>, </a:t>
            </a:r>
            <a:r>
              <a:rPr lang="es-BO" dirty="0" err="1"/>
              <a:t>genre</a:t>
            </a:r>
            <a:r>
              <a:rPr lang="es-BO" dirty="0"/>
              <a:t>, speaker, </a:t>
            </a:r>
            <a:r>
              <a:rPr lang="es-BO" dirty="0" err="1"/>
              <a:t>language</a:t>
            </a:r>
            <a:r>
              <a:rPr lang="es-BO" dirty="0"/>
              <a:t>, </a:t>
            </a:r>
            <a:r>
              <a:rPr lang="es-BO" dirty="0" err="1"/>
              <a:t>family</a:t>
            </a:r>
            <a:r>
              <a:rPr lang="es-BO" dirty="0"/>
              <a:t>, </a:t>
            </a:r>
            <a:r>
              <a:rPr lang="es-BO" dirty="0" err="1"/>
              <a:t>gender</a:t>
            </a:r>
            <a:r>
              <a:rPr lang="es-B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998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EAF5-213F-5930-AF8B-A3FEB598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Operationalization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4CAD-95F2-C164-51B7-11348DCC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difference between a concept being continuous in theory and in our data model</a:t>
            </a:r>
          </a:p>
          <a:p>
            <a:endParaRPr lang="en-CA" dirty="0"/>
          </a:p>
          <a:p>
            <a:r>
              <a:rPr lang="en-CA" dirty="0"/>
              <a:t>Something could be continuous in principle, but not </a:t>
            </a:r>
            <a:r>
              <a:rPr lang="en-CA" b="1" dirty="0"/>
              <a:t>operationalized</a:t>
            </a:r>
            <a:r>
              <a:rPr lang="en-CA" dirty="0"/>
              <a:t> in this fashion in our dataset.</a:t>
            </a:r>
          </a:p>
          <a:p>
            <a:endParaRPr lang="en-CA" dirty="0"/>
          </a:p>
          <a:p>
            <a:r>
              <a:rPr lang="en-CA" dirty="0"/>
              <a:t>Age – 22 years, 3 months, 4 days </a:t>
            </a:r>
            <a:r>
              <a:rPr lang="en-CA" i="1" dirty="0"/>
              <a:t>or ‘</a:t>
            </a:r>
            <a:r>
              <a:rPr lang="en-CA" dirty="0"/>
              <a:t>young’</a:t>
            </a:r>
          </a:p>
          <a:p>
            <a:endParaRPr lang="en-CA" dirty="0"/>
          </a:p>
          <a:p>
            <a:r>
              <a:rPr lang="en-CA" dirty="0"/>
              <a:t>Gender – ‘male’ or 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709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DBC-75F7-55BA-A8EB-5CAE277D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variable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A106-A8D5-813A-F631-B4B2BAA0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there are only two options we refer to a variable as binary:</a:t>
            </a:r>
          </a:p>
          <a:p>
            <a:endParaRPr lang="en-CA" dirty="0"/>
          </a:p>
          <a:p>
            <a:r>
              <a:rPr lang="en-CA" dirty="0"/>
              <a:t>Outside linguistics</a:t>
            </a:r>
          </a:p>
          <a:p>
            <a:pPr lvl="1"/>
            <a:r>
              <a:rPr lang="en-CA" dirty="0"/>
              <a:t>A yes/no response in an experiment, voting in the U.S.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Inside Linguistics</a:t>
            </a:r>
          </a:p>
          <a:p>
            <a:pPr lvl="1"/>
            <a:r>
              <a:rPr lang="es-BO" dirty="0" err="1"/>
              <a:t>Voiced</a:t>
            </a:r>
            <a:r>
              <a:rPr lang="es-BO" dirty="0"/>
              <a:t> vs. </a:t>
            </a:r>
            <a:r>
              <a:rPr lang="es-BO" dirty="0" err="1"/>
              <a:t>voiceless</a:t>
            </a:r>
            <a:r>
              <a:rPr lang="es-BO" dirty="0"/>
              <a:t> </a:t>
            </a:r>
            <a:r>
              <a:rPr lang="es-BO" dirty="0" err="1"/>
              <a:t>stops</a:t>
            </a:r>
            <a:r>
              <a:rPr lang="es-BO" dirty="0"/>
              <a:t>, Word </a:t>
            </a:r>
            <a:r>
              <a:rPr lang="es-BO" dirty="0" err="1"/>
              <a:t>choice</a:t>
            </a:r>
            <a:r>
              <a:rPr lang="es-BO" dirty="0"/>
              <a:t> in </a:t>
            </a:r>
            <a:r>
              <a:rPr lang="es-BO" dirty="0" err="1"/>
              <a:t>an</a:t>
            </a:r>
            <a:r>
              <a:rPr lang="es-BO" dirty="0"/>
              <a:t> </a:t>
            </a:r>
            <a:r>
              <a:rPr lang="es-BO" dirty="0" err="1"/>
              <a:t>experiment</a:t>
            </a:r>
            <a:r>
              <a:rPr lang="es-BO" dirty="0"/>
              <a:t>, </a:t>
            </a:r>
            <a:r>
              <a:rPr lang="es-BO" dirty="0" err="1"/>
              <a:t>choice</a:t>
            </a:r>
            <a:r>
              <a:rPr lang="es-BO" dirty="0"/>
              <a:t> </a:t>
            </a:r>
            <a:r>
              <a:rPr lang="es-BO" dirty="0" err="1"/>
              <a:t>between</a:t>
            </a:r>
            <a:r>
              <a:rPr lang="es-BO" dirty="0"/>
              <a:t> 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variant</a:t>
            </a:r>
            <a:r>
              <a:rPr lang="es-BO" dirty="0"/>
              <a:t> </a:t>
            </a:r>
            <a:r>
              <a:rPr lang="es-BO" dirty="0" err="1"/>
              <a:t>pronunciations</a:t>
            </a:r>
            <a:r>
              <a:rPr lang="es-BO" dirty="0"/>
              <a:t>, </a:t>
            </a:r>
            <a:r>
              <a:rPr lang="es-BO" dirty="0" err="1"/>
              <a:t>gender</a:t>
            </a:r>
            <a:r>
              <a:rPr lang="es-B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62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1008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Statistics for linguists </vt:lpstr>
      <vt:lpstr>Exercises</vt:lpstr>
      <vt:lpstr>Concepts</vt:lpstr>
      <vt:lpstr>Variable types</vt:lpstr>
      <vt:lpstr>Variable types</vt:lpstr>
      <vt:lpstr>Continuous variable</vt:lpstr>
      <vt:lpstr>Categorical variable</vt:lpstr>
      <vt:lpstr>Operationalization</vt:lpstr>
      <vt:lpstr>Binary variable</vt:lpstr>
      <vt:lpstr>Ordinal variable</vt:lpstr>
      <vt:lpstr>Scatter plot</vt:lpstr>
      <vt:lpstr>Population size vs. number of languages</vt:lpstr>
      <vt:lpstr>Population size vs. Area</vt:lpstr>
      <vt:lpstr>Vowel duration vs. intensity</vt:lpstr>
      <vt:lpstr>Models</vt:lpstr>
      <vt:lpstr>Histograms</vt:lpstr>
      <vt:lpstr>Number of Languages</vt:lpstr>
      <vt:lpstr>Frequency of words</vt:lpstr>
      <vt:lpstr>Boxplots</vt:lpstr>
      <vt:lpstr>Duration by stress</vt:lpstr>
      <vt:lpstr>PowerPoint Presentation</vt:lpstr>
      <vt:lpstr>Density distribution</vt:lpstr>
      <vt:lpstr>Probability</vt:lpstr>
      <vt:lpstr>Probability</vt:lpstr>
      <vt:lpstr>Probability distributions</vt:lpstr>
      <vt:lpstr>Probability distributions</vt:lpstr>
      <vt:lpstr>Probability distributions</vt:lpstr>
      <vt:lpstr>Probability distributions</vt:lpstr>
      <vt:lpstr>Probability distributions</vt:lpstr>
      <vt:lpstr>Probability (density) distribution of vowel population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 </dc:title>
  <dc:creator>Adam Tallman</dc:creator>
  <cp:lastModifiedBy>Adam Tallman</cp:lastModifiedBy>
  <cp:revision>10</cp:revision>
  <dcterms:created xsi:type="dcterms:W3CDTF">2023-11-08T08:01:59Z</dcterms:created>
  <dcterms:modified xsi:type="dcterms:W3CDTF">2023-11-08T10:50:16Z</dcterms:modified>
</cp:coreProperties>
</file>