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115B-73DC-B7D5-76BD-9C0D17C38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81244-CA24-FE62-EE79-E257ECF3A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92687-7A9B-F492-8856-B98225D3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E6EA-D48B-4586-A5A1-B029554A4C3B}" type="datetimeFigureOut">
              <a:rPr lang="es-BO" smtClean="0"/>
              <a:t>30/11/2023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F77DA-3D46-BAE3-F1A4-88B086E5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F81D-5055-5E1D-3A55-09FB12B6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765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8CA8-FABB-CD27-880B-4AD95FE9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431C5-9B55-2F27-1F9F-B87789D80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598F9-4BE1-9B30-7952-DEC1F76E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E6EA-D48B-4586-A5A1-B029554A4C3B}" type="datetimeFigureOut">
              <a:rPr lang="es-BO" smtClean="0"/>
              <a:t>30/11/2023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2571D-C31F-2536-BEA7-BC42218E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83728-F0CA-472F-3688-B9F153E9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9512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76B32-CCD9-9A2F-8806-15E57C38E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DF832-333B-BFF4-1444-6FB79A693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1645-C776-C01D-7986-5FFBF61C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E6EA-D48B-4586-A5A1-B029554A4C3B}" type="datetimeFigureOut">
              <a:rPr lang="es-BO" smtClean="0"/>
              <a:t>30/11/2023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3B47-DC67-E1CB-7905-C427EC6F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FEE1F-6EBD-68EA-CA07-E68FC813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3993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4D76-AB0A-CEA2-ABA3-4B8A3360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E58F6-2A16-5C34-81B7-EEE19D9C9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9862-76E7-CC95-B9E5-DDA9DC13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E6EA-D48B-4586-A5A1-B029554A4C3B}" type="datetimeFigureOut">
              <a:rPr lang="es-BO" smtClean="0"/>
              <a:t>30/11/2023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0EF62-DC5A-7858-32D4-EF1112DB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89F0A-2995-4974-5E95-2E61D75B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028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9C19-6AB3-F2DE-6FD4-BF711F3B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C119F-EF80-8E4A-402F-A311C0A29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183F9-AB43-9531-0888-87A9A83F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E6EA-D48B-4586-A5A1-B029554A4C3B}" type="datetimeFigureOut">
              <a:rPr lang="es-BO" smtClean="0"/>
              <a:t>30/11/2023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99A29-A57F-380F-0893-696794F4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EE15C-E205-E0A3-86D1-6CCF16CB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0862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C025-AD6B-4CC6-A297-06CA52F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2AB2E-76D5-2C00-95FA-77CD55753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260B0-7D30-1E8E-CCA1-107EF25DB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FD197-7FD9-54AF-C734-7E9EB513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E6EA-D48B-4586-A5A1-B029554A4C3B}" type="datetimeFigureOut">
              <a:rPr lang="es-BO" smtClean="0"/>
              <a:t>30/11/2023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14CF2-1A6C-DD6D-1C17-49814443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84E2F-309F-6F9E-B7ED-9E7EE5B1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3001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5712-B31C-7DE1-A59C-7FADF45E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580DC-8834-FAAC-70B3-6ACA3D89D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5A091-C2C9-12C0-1DAD-3E837ED3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41F27-C40B-4B2F-393C-2B37C0309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0B9B2-95BC-ADFC-3C59-0199DBB10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1CE21-F199-1C5C-68CD-4AD22CF7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E6EA-D48B-4586-A5A1-B029554A4C3B}" type="datetimeFigureOut">
              <a:rPr lang="es-BO" smtClean="0"/>
              <a:t>30/11/2023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A4063-4362-E1E4-B5A5-8D3F1190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A92BA-250C-1196-9BED-E990AF7F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1448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B83A-6CBB-8330-7239-002CC4F5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4CADD-9831-3D42-C9A1-B43B81EC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E6EA-D48B-4586-A5A1-B029554A4C3B}" type="datetimeFigureOut">
              <a:rPr lang="es-BO" smtClean="0"/>
              <a:t>30/11/2023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B1E41-23AC-183B-C0E2-5FB1DAFA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010DB-6C91-68CE-ECF3-A71B44E9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7139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DBA57-7649-30C0-8346-371CB6C9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E6EA-D48B-4586-A5A1-B029554A4C3B}" type="datetimeFigureOut">
              <a:rPr lang="es-BO" smtClean="0"/>
              <a:t>30/11/2023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751F1-3D1C-B100-0878-7D72D6FA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C0D35-8501-0227-4332-4FD3713B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9759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C011-AC88-6FF4-6B9A-A91EB559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6859-D86A-1CCD-0313-40F94E4A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39D20-4C06-E676-E073-A66B3A8F9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07F74-017E-8BD0-3960-0C24F19D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E6EA-D48B-4586-A5A1-B029554A4C3B}" type="datetimeFigureOut">
              <a:rPr lang="es-BO" smtClean="0"/>
              <a:t>30/11/2023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040BD-5F0E-B276-6942-C62EDDD3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763A8-0F78-A83A-BA07-C1F12003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9649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5D23-CC73-DA75-20F4-8F738079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807B5-996A-1A1A-ADD8-EC4908626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AF282-E8DF-B1EF-90DC-56B1DD93C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DB928-9557-B719-9EFD-6AA97C8D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E6EA-D48B-4586-A5A1-B029554A4C3B}" type="datetimeFigureOut">
              <a:rPr lang="es-BO" smtClean="0"/>
              <a:t>30/11/2023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DB1EF-8366-D3DC-3BC8-FEE49CC1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075B1-A129-33A0-1BD4-057405B9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4990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76AB4-B8AD-3A5A-BEAF-0820738C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B0005-7948-1520-BE84-6CCB74776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CD635-2664-46EB-CC3B-036E6D3B0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0E6EA-D48B-4586-A5A1-B029554A4C3B}" type="datetimeFigureOut">
              <a:rPr lang="es-BO" smtClean="0"/>
              <a:t>30/11/2023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2EA9-1199-5DA9-16F3-C63D9269A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9899-841C-0BE0-E10D-D9CD762EF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7440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://lib.stat.cmu.edu/R/CRA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CEB0-9C7F-1217-D90A-93B5CF085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Statistics for Linguists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83718-C6D8-3040-D8C0-B43C384B8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2023-10-18</a:t>
            </a:r>
          </a:p>
          <a:p>
            <a:r>
              <a:rPr lang="en-CA" dirty="0"/>
              <a:t>Adam J.R. Tallman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075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B74A-9067-BAC4-FF2C-ABFE6491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management 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4162-20A1-7027-4278-A6ECB3AB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Moodle</a:t>
            </a:r>
          </a:p>
          <a:p>
            <a:pPr lvl="1"/>
            <a:r>
              <a:rPr lang="en-CA" dirty="0"/>
              <a:t>Slides, </a:t>
            </a:r>
            <a:r>
              <a:rPr lang="en-CA" dirty="0" err="1"/>
              <a:t>homeworks</a:t>
            </a:r>
            <a:r>
              <a:rPr lang="en-CA" dirty="0"/>
              <a:t>, textbook, other optional readings, databases for exercises</a:t>
            </a:r>
          </a:p>
          <a:p>
            <a:pPr lvl="1"/>
            <a:endParaRPr lang="en-CA" dirty="0"/>
          </a:p>
          <a:p>
            <a:r>
              <a:rPr lang="en-CA" dirty="0"/>
              <a:t>Project</a:t>
            </a:r>
          </a:p>
          <a:p>
            <a:pPr lvl="1"/>
            <a:r>
              <a:rPr lang="en-CA" dirty="0"/>
              <a:t>You are not graded for </a:t>
            </a:r>
            <a:r>
              <a:rPr lang="en-CA" dirty="0" err="1"/>
              <a:t>homeworks</a:t>
            </a:r>
            <a:r>
              <a:rPr lang="en-CA" dirty="0"/>
              <a:t>, </a:t>
            </a:r>
          </a:p>
          <a:p>
            <a:pPr lvl="1"/>
            <a:r>
              <a:rPr lang="en-CA" dirty="0"/>
              <a:t>You must: write a project description in December</a:t>
            </a:r>
          </a:p>
          <a:p>
            <a:pPr lvl="1"/>
            <a:r>
              <a:rPr lang="en-CA" dirty="0"/>
              <a:t>You must: write a draft of your paper</a:t>
            </a:r>
          </a:p>
          <a:p>
            <a:pPr lvl="1"/>
            <a:r>
              <a:rPr lang="en-CA" dirty="0"/>
              <a:t>You must: write a final paper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5296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1F0F-4193-7C72-E94B-FE797302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Textbooks</a:t>
            </a:r>
            <a:endParaRPr lang="es-BO" dirty="0"/>
          </a:p>
        </p:txBody>
      </p:sp>
      <p:pic>
        <p:nvPicPr>
          <p:cNvPr id="5" name="Picture 4" descr="A book cover of a book&#10;&#10;Description automatically generated">
            <a:extLst>
              <a:ext uri="{FF2B5EF4-FFF2-40B4-BE49-F238E27FC236}">
                <a16:creationId xmlns:a16="http://schemas.microsoft.com/office/drawing/2014/main" id="{A8E16CC8-6677-8920-7F12-5AAF5E700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20" y="1690688"/>
            <a:ext cx="4113180" cy="5167312"/>
          </a:xfrm>
          <a:prstGeom prst="rect">
            <a:avLst/>
          </a:prstGeom>
        </p:spPr>
      </p:pic>
      <p:pic>
        <p:nvPicPr>
          <p:cNvPr id="7" name="Picture 6" descr="A book cover with text&#10;&#10;Description automatically generated">
            <a:extLst>
              <a:ext uri="{FF2B5EF4-FFF2-40B4-BE49-F238E27FC236}">
                <a16:creationId xmlns:a16="http://schemas.microsoft.com/office/drawing/2014/main" id="{F5768A19-C39D-46BB-F52A-7D67E19E0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504" y="1690687"/>
            <a:ext cx="3668792" cy="51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8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4BD6-29E0-F329-BAE5-626443F9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Starting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1B3B-1A36-DAEF-4BC9-6A0C5FF5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Download R</a:t>
            </a:r>
          </a:p>
          <a:p>
            <a:pPr lvl="1"/>
            <a:r>
              <a:rPr lang="es-BO" dirty="0">
                <a:hlinkClick r:id="rId2"/>
              </a:rPr>
              <a:t>http://lib.stat.cmu.edu/R/CRAN/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Download R Studio</a:t>
            </a:r>
          </a:p>
          <a:p>
            <a:pPr lvl="1"/>
            <a:r>
              <a:rPr lang="es-BO" dirty="0">
                <a:hlinkClick r:id="rId3"/>
              </a:rPr>
              <a:t>https://posit.co/download/rstudio-desktop/</a:t>
            </a:r>
            <a:endParaRPr lang="en-CA" dirty="0"/>
          </a:p>
          <a:p>
            <a:pPr lvl="1"/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8319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7FBB-0E19-1B01-0ABF-3FE857F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this course does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F53C-9097-3324-8187-F26146C2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CA" dirty="0"/>
              <a:t>Using R</a:t>
            </a:r>
          </a:p>
          <a:p>
            <a:endParaRPr lang="en-CA" dirty="0"/>
          </a:p>
          <a:p>
            <a:r>
              <a:rPr lang="en-CA" dirty="0"/>
              <a:t>Descriptive statistics</a:t>
            </a:r>
          </a:p>
          <a:p>
            <a:pPr lvl="1"/>
            <a:r>
              <a:rPr lang="en-CA" dirty="0"/>
              <a:t>Aggregating and summarizing data (e.g. sums, means etc.)</a:t>
            </a:r>
          </a:p>
          <a:p>
            <a:endParaRPr lang="en-CA" dirty="0"/>
          </a:p>
          <a:p>
            <a:r>
              <a:rPr lang="en-CA" dirty="0"/>
              <a:t>Inferential statistics </a:t>
            </a:r>
          </a:p>
          <a:p>
            <a:pPr lvl="1"/>
            <a:r>
              <a:rPr lang="en-CA" dirty="0"/>
              <a:t>Making inferences about the validity of a hypothesis from data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Exploratory data analysis</a:t>
            </a:r>
          </a:p>
          <a:p>
            <a:pPr lvl="1"/>
            <a:r>
              <a:rPr lang="en-CA" dirty="0"/>
              <a:t>Figuring out what is going on with data, with plots and machine learning etc.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9408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97AD-38D0-B502-2D3B-8B3625F6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terms you may have heard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0312-6900-0490-A59E-9A0AB17A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P-values</a:t>
            </a:r>
          </a:p>
          <a:p>
            <a:pPr lvl="1"/>
            <a:r>
              <a:rPr lang="en-CA" dirty="0"/>
              <a:t>Counterintuitive and often misinterpreted</a:t>
            </a:r>
          </a:p>
          <a:p>
            <a:pPr lvl="1"/>
            <a:r>
              <a:rPr lang="en-CA" dirty="0"/>
              <a:t>Used in ‘null hypothesis testing’</a:t>
            </a:r>
          </a:p>
          <a:p>
            <a:pPr lvl="1"/>
            <a:r>
              <a:rPr lang="en-CA" dirty="0"/>
              <a:t>Becoming controversial for actual </a:t>
            </a:r>
            <a:r>
              <a:rPr lang="en-CA" dirty="0" err="1"/>
              <a:t>stati</a:t>
            </a:r>
            <a:endParaRPr lang="en-CA" dirty="0"/>
          </a:p>
          <a:p>
            <a:r>
              <a:rPr lang="es-BO" dirty="0"/>
              <a:t>Linear </a:t>
            </a:r>
            <a:r>
              <a:rPr lang="es-BO" dirty="0" err="1"/>
              <a:t>models</a:t>
            </a:r>
            <a:r>
              <a:rPr lang="es-BO" dirty="0"/>
              <a:t> (“</a:t>
            </a:r>
            <a:r>
              <a:rPr lang="es-BO" dirty="0" err="1"/>
              <a:t>Regression</a:t>
            </a:r>
            <a:r>
              <a:rPr lang="es-BO" dirty="0"/>
              <a:t>”)</a:t>
            </a:r>
          </a:p>
          <a:p>
            <a:pPr lvl="1"/>
            <a:r>
              <a:rPr lang="es-BO" dirty="0" err="1"/>
              <a:t>When</a:t>
            </a:r>
            <a:r>
              <a:rPr lang="es-BO" dirty="0"/>
              <a:t> </a:t>
            </a:r>
            <a:r>
              <a:rPr lang="es-BO" dirty="0" err="1"/>
              <a:t>you</a:t>
            </a:r>
            <a:r>
              <a:rPr lang="es-BO" dirty="0"/>
              <a:t> </a:t>
            </a:r>
            <a:r>
              <a:rPr lang="es-BO" dirty="0" err="1"/>
              <a:t>have</a:t>
            </a:r>
            <a:r>
              <a:rPr lang="es-BO" dirty="0"/>
              <a:t> </a:t>
            </a:r>
            <a:r>
              <a:rPr lang="es-BO" dirty="0" err="1"/>
              <a:t>to</a:t>
            </a:r>
            <a:r>
              <a:rPr lang="es-BO" dirty="0"/>
              <a:t> </a:t>
            </a:r>
            <a:r>
              <a:rPr lang="es-BO" dirty="0" err="1"/>
              <a:t>continuous</a:t>
            </a:r>
            <a:r>
              <a:rPr lang="es-BO" dirty="0"/>
              <a:t> variables and </a:t>
            </a:r>
            <a:r>
              <a:rPr lang="es-BO" dirty="0" err="1"/>
              <a:t>they</a:t>
            </a:r>
            <a:r>
              <a:rPr lang="es-BO" dirty="0"/>
              <a:t> </a:t>
            </a:r>
            <a:r>
              <a:rPr lang="es-BO" dirty="0" err="1"/>
              <a:t>change</a:t>
            </a:r>
            <a:r>
              <a:rPr lang="es-BO" dirty="0"/>
              <a:t> </a:t>
            </a:r>
            <a:r>
              <a:rPr lang="es-BO" dirty="0" err="1"/>
              <a:t>together</a:t>
            </a:r>
            <a:endParaRPr lang="es-BO" dirty="0"/>
          </a:p>
          <a:p>
            <a:r>
              <a:rPr lang="es-BO" dirty="0" err="1"/>
              <a:t>Multivariate</a:t>
            </a:r>
            <a:r>
              <a:rPr lang="es-BO" dirty="0"/>
              <a:t> linear </a:t>
            </a:r>
            <a:r>
              <a:rPr lang="es-BO" dirty="0" err="1"/>
              <a:t>model</a:t>
            </a:r>
            <a:endParaRPr lang="es-BO" dirty="0"/>
          </a:p>
          <a:p>
            <a:pPr lvl="1"/>
            <a:r>
              <a:rPr lang="es-BO" dirty="0" err="1"/>
              <a:t>When</a:t>
            </a:r>
            <a:r>
              <a:rPr lang="es-BO" dirty="0"/>
              <a:t> </a:t>
            </a:r>
            <a:r>
              <a:rPr lang="es-BO" dirty="0" err="1"/>
              <a:t>you</a:t>
            </a:r>
            <a:r>
              <a:rPr lang="es-BO" dirty="0"/>
              <a:t> </a:t>
            </a:r>
            <a:r>
              <a:rPr lang="es-BO" dirty="0" err="1"/>
              <a:t>have</a:t>
            </a:r>
            <a:r>
              <a:rPr lang="es-BO" dirty="0"/>
              <a:t> more tan </a:t>
            </a:r>
            <a:r>
              <a:rPr lang="es-BO" dirty="0" err="1"/>
              <a:t>two</a:t>
            </a:r>
            <a:r>
              <a:rPr lang="es-BO" dirty="0"/>
              <a:t> </a:t>
            </a:r>
            <a:r>
              <a:rPr lang="es-BO" dirty="0" err="1"/>
              <a:t>quantitative</a:t>
            </a:r>
            <a:r>
              <a:rPr lang="es-BO" dirty="0"/>
              <a:t> variables </a:t>
            </a:r>
            <a:r>
              <a:rPr lang="es-BO" dirty="0" err="1"/>
              <a:t>that</a:t>
            </a:r>
            <a:r>
              <a:rPr lang="es-BO" dirty="0"/>
              <a:t> </a:t>
            </a:r>
            <a:r>
              <a:rPr lang="es-BO" dirty="0" err="1"/>
              <a:t>change</a:t>
            </a:r>
            <a:r>
              <a:rPr lang="es-BO" dirty="0"/>
              <a:t> </a:t>
            </a:r>
            <a:r>
              <a:rPr lang="es-BO" dirty="0" err="1"/>
              <a:t>together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8505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73C9-C6AD-AF47-2679-0D1B75D1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concepts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6C48-F173-151F-3B73-62AA8E521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Binominal / logistic models</a:t>
            </a:r>
          </a:p>
          <a:p>
            <a:pPr lvl="1"/>
            <a:r>
              <a:rPr lang="en-CA" dirty="0"/>
              <a:t>Predicting one of two outcomes from continuous data</a:t>
            </a:r>
          </a:p>
          <a:p>
            <a:pPr lvl="1"/>
            <a:endParaRPr lang="en-CA" dirty="0"/>
          </a:p>
          <a:p>
            <a:r>
              <a:rPr lang="en-CA" dirty="0"/>
              <a:t>Interactions</a:t>
            </a:r>
          </a:p>
          <a:p>
            <a:pPr lvl="1"/>
            <a:r>
              <a:rPr lang="en-CA" dirty="0"/>
              <a:t>Where the strength and type of relationship between two variables depends on another variable</a:t>
            </a:r>
          </a:p>
          <a:p>
            <a:pPr lvl="1"/>
            <a:endParaRPr lang="en-CA" dirty="0"/>
          </a:p>
          <a:p>
            <a:r>
              <a:rPr lang="en-CA" dirty="0"/>
              <a:t>Multilevel models</a:t>
            </a:r>
          </a:p>
          <a:p>
            <a:pPr lvl="1"/>
            <a:r>
              <a:rPr lang="en-CA" dirty="0"/>
              <a:t>Looking at relationships between lots of groups at once allowing different aspects of the model to vary depending on the group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78459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54EC-E78D-3FC8-46A9-BB8EDFA1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Bad practices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0991F-3367-B3A6-796B-6D329014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data dredging: </a:t>
            </a:r>
          </a:p>
          <a:p>
            <a:pPr lvl="1"/>
            <a:r>
              <a:rPr lang="en-CA" dirty="0"/>
              <a:t>grouping the data in different ways until it looks convincing</a:t>
            </a:r>
          </a:p>
          <a:p>
            <a:endParaRPr lang="en-CA" dirty="0"/>
          </a:p>
          <a:p>
            <a:r>
              <a:rPr lang="en-CA" dirty="0"/>
              <a:t>p-hacking: </a:t>
            </a:r>
          </a:p>
          <a:p>
            <a:pPr lvl="1"/>
            <a:r>
              <a:rPr lang="en-CA" dirty="0"/>
              <a:t>doing statistical tests on data in different ways until a desirable p-value (e.g. below 0.05)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causal salad: </a:t>
            </a:r>
          </a:p>
          <a:p>
            <a:pPr lvl="1"/>
            <a:r>
              <a:rPr lang="en-CA" dirty="0"/>
              <a:t>throwing in lots of variables without a theory and consideration of causal structure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11017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8994-98FA-887C-EBF8-07D15ADD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‘Best’ (or better) practices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BD2F-E225-881B-F708-89C3B0EBE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Practice preregistration instead of data dredging</a:t>
            </a:r>
          </a:p>
          <a:p>
            <a:pPr lvl="1"/>
            <a:r>
              <a:rPr lang="en-CA" dirty="0"/>
              <a:t>Say what you think the hypothesis is going to be in some report prior to publication and make a distinction between confirmatory and exploratory analysis</a:t>
            </a:r>
          </a:p>
          <a:p>
            <a:endParaRPr lang="en-CA" dirty="0"/>
          </a:p>
          <a:p>
            <a:r>
              <a:rPr lang="en-CA" dirty="0"/>
              <a:t>Causal inference instead of causal salad</a:t>
            </a:r>
          </a:p>
          <a:p>
            <a:pPr lvl="1"/>
            <a:r>
              <a:rPr lang="en-CA" dirty="0"/>
              <a:t>Use statistical models to test specific causal relations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9290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353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Statistics for Linguists</vt:lpstr>
      <vt:lpstr>Course management </vt:lpstr>
      <vt:lpstr>Textbooks</vt:lpstr>
      <vt:lpstr>Starting</vt:lpstr>
      <vt:lpstr>What this course does</vt:lpstr>
      <vt:lpstr>Some terms you may have heard</vt:lpstr>
      <vt:lpstr>Other concepts</vt:lpstr>
      <vt:lpstr>Bad practices</vt:lpstr>
      <vt:lpstr>‘Best’ (or better)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Linguists</dc:title>
  <dc:creator>Adam Tallman</dc:creator>
  <cp:lastModifiedBy>Adam Tallman</cp:lastModifiedBy>
  <cp:revision>3</cp:revision>
  <dcterms:created xsi:type="dcterms:W3CDTF">2023-10-18T06:18:49Z</dcterms:created>
  <dcterms:modified xsi:type="dcterms:W3CDTF">2023-11-30T16:13:35Z</dcterms:modified>
</cp:coreProperties>
</file>