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74" r:id="rId8"/>
    <p:sldId id="261" r:id="rId9"/>
    <p:sldId id="262" r:id="rId10"/>
    <p:sldId id="264" r:id="rId11"/>
    <p:sldId id="263" r:id="rId12"/>
    <p:sldId id="266" r:id="rId13"/>
    <p:sldId id="270" r:id="rId14"/>
    <p:sldId id="267" r:id="rId15"/>
    <p:sldId id="273" r:id="rId16"/>
    <p:sldId id="272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65" r:id="rId25"/>
    <p:sldId id="293" r:id="rId26"/>
    <p:sldId id="294" r:id="rId27"/>
    <p:sldId id="295" r:id="rId28"/>
    <p:sldId id="296" r:id="rId29"/>
    <p:sldId id="298" r:id="rId30"/>
    <p:sldId id="297" r:id="rId31"/>
    <p:sldId id="299" r:id="rId32"/>
    <p:sldId id="301" r:id="rId33"/>
    <p:sldId id="302" r:id="rId34"/>
    <p:sldId id="303" r:id="rId35"/>
    <p:sldId id="300" r:id="rId36"/>
    <p:sldId id="304" r:id="rId37"/>
    <p:sldId id="306" r:id="rId38"/>
    <p:sldId id="305" r:id="rId39"/>
    <p:sldId id="307" r:id="rId40"/>
    <p:sldId id="282" r:id="rId41"/>
    <p:sldId id="283" r:id="rId42"/>
    <p:sldId id="284" r:id="rId43"/>
    <p:sldId id="285" r:id="rId44"/>
    <p:sldId id="268" r:id="rId45"/>
    <p:sldId id="286" r:id="rId46"/>
    <p:sldId id="287" r:id="rId47"/>
    <p:sldId id="271" r:id="rId48"/>
    <p:sldId id="288" r:id="rId49"/>
    <p:sldId id="289" r:id="rId50"/>
    <p:sldId id="290" r:id="rId51"/>
    <p:sldId id="291" r:id="rId52"/>
    <p:sldId id="292" r:id="rId5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FF474B-FC5C-40AE-9757-1CEBF39E2A3C}">
          <p14:sldIdLst>
            <p14:sldId id="256"/>
            <p14:sldId id="257"/>
            <p14:sldId id="258"/>
            <p14:sldId id="260"/>
            <p14:sldId id="269"/>
            <p14:sldId id="259"/>
            <p14:sldId id="274"/>
            <p14:sldId id="261"/>
            <p14:sldId id="262"/>
            <p14:sldId id="264"/>
            <p14:sldId id="263"/>
            <p14:sldId id="266"/>
            <p14:sldId id="270"/>
            <p14:sldId id="267"/>
            <p14:sldId id="273"/>
            <p14:sldId id="272"/>
            <p14:sldId id="275"/>
            <p14:sldId id="276"/>
            <p14:sldId id="278"/>
            <p14:sldId id="277"/>
            <p14:sldId id="279"/>
            <p14:sldId id="280"/>
            <p14:sldId id="281"/>
          </p14:sldIdLst>
        </p14:section>
        <p14:section name="Analysis of Variance" id="{22FF6505-E84D-406C-9D3E-D5668ADDED7A}">
          <p14:sldIdLst>
            <p14:sldId id="265"/>
            <p14:sldId id="293"/>
            <p14:sldId id="294"/>
            <p14:sldId id="295"/>
            <p14:sldId id="296"/>
            <p14:sldId id="298"/>
            <p14:sldId id="297"/>
            <p14:sldId id="299"/>
            <p14:sldId id="301"/>
            <p14:sldId id="302"/>
            <p14:sldId id="303"/>
            <p14:sldId id="300"/>
            <p14:sldId id="304"/>
            <p14:sldId id="306"/>
            <p14:sldId id="305"/>
            <p14:sldId id="307"/>
          </p14:sldIdLst>
        </p14:section>
        <p14:section name="Chi squared" id="{895E7CE6-BBF5-418B-811B-157B2DEAC256}">
          <p14:sldIdLst>
            <p14:sldId id="282"/>
            <p14:sldId id="283"/>
            <p14:sldId id="284"/>
            <p14:sldId id="285"/>
            <p14:sldId id="268"/>
            <p14:sldId id="286"/>
            <p14:sldId id="287"/>
            <p14:sldId id="271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0F1E-E27D-3251-4C82-BE53FAAC3B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35CA5-D20F-9D19-F1B7-86892CF96D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CE40-3463-738A-22AD-B131E67118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6B583C-CB3F-4320-90AB-5D7880EB4600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F10D-3A23-3497-6115-C3079A475E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FF32-16B8-DFF6-F5E9-1062D9B8AB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DCD398-15A5-4EC4-950B-D1FEF4E24CA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70718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753A-8F35-37ED-9933-E41CFD5C9A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B871E-6A51-482E-72F3-6F65494DC6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A0E7-24A7-BE6C-2373-9797C9036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CDBFCD-FEAB-4B3A-9170-FA87733847B1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FD96-F942-1106-4A57-26E5311DFC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269C-5267-7D75-81D0-6AE5AE97A2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9F068-89FF-48AF-9019-6B990C9E9302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277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E2D24-3652-1F80-87E3-7775D74F23B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047FD-8947-709C-FB34-AFC47856E7A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DA7E-43FA-E3E2-2D8A-38C558BDEC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3F8085-B216-4DCE-854D-926A29902BED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1810-6E1E-E417-108F-662474798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DD0B-DD5D-497D-6B43-BDDB23F89D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1C9B8E-B72C-4079-B1AE-FD124B478170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200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9CF-86E7-66BC-C2E4-27FE499AA9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5D2A-04FD-D6EE-EDBE-EF4A38D1814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2215-AE3D-3C74-7965-DD82B428E2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0F9925-0AA9-4886-BE22-717A27813901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297D-8019-8A0B-B7E4-8D71BD1277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2A7A-E7F3-1B9D-0F98-9F24847A50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2EA1C-F579-4960-8934-DC83E68E617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9233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8C83-AE11-054B-1D4D-6112E16BE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6971-A45B-8F8F-3C6E-C4E6FC8DA0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7255-A01B-19A6-4DC4-2A4DD234C9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81A73-B306-4E29-A7B1-961AF3F96974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B382-F885-567A-527F-0689175F06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4C4B-41E3-6A2C-E89D-2B33D08D7E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7DC117-2DE8-4AC6-9BE8-45675399862A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99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F1B3-9622-3B41-75EB-825BDA8D6B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D3B7-4857-9DAE-EE55-DD952F2E0D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2DAB-8D9C-B197-F95D-B27F9E9A669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4F06-A008-6B47-8019-C029F45BCC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4A31B-5107-42DF-838D-7BE0D5925B29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28E5-CDBE-615A-DE18-A40F8FC8AA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A4D6-1EE7-9559-7BD8-4E419B47DD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DD041B-7A11-4B61-AA57-2F6E8A6A5F7E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151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BA42-3EF9-D2A0-B47D-4DE905634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3ADA-B36E-A985-F728-CCAE92D02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46A07-4CB8-BA0A-C3C7-3E80FBC3A59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AC3B9-82B2-DD98-5C57-DC4FC658E6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FFB31-D132-1CB9-F9BE-8ED05F5DB8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B4AD2-77E6-7606-FFB3-641496EDFC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6339D2-98A0-4385-8045-F50A15CF62F2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93F8D-C338-BE8F-55BF-F9F4E33BF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DB5C-2B4B-6537-080F-60E210F9D1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2B3796-7800-49D5-8847-5C034208587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89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27CE-8E60-2904-678A-2FAB00A843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B28CA-0D15-ACA4-C8BA-7351FFC246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B873B7-79F3-4980-BFF9-93A68AB13DC7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2551-9023-B99F-A496-FCCB70B32A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2D1F9-7CD0-BE3A-42A9-B4B8396C44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ECA174-508D-43AD-9F27-5C4B5714CB0F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89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22D7E-24B6-7E6B-0077-94F17D4A34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5AA441-6C1F-48A8-8C59-187BDDFFB634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8C111-E656-2D44-DE04-14E46E2EF5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0E714-F6D4-EC5F-C6D0-BB9C02F6F2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B1D64-6BE6-4AEF-84ED-F4132641DF1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74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72E4-49A6-99BF-FFAA-F4FBAC8CD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BF73-CA66-C853-D35E-7F36A1CA56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CB48B-89DB-5698-98A2-C7CF8DF72A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F7666-3570-FF10-1C97-4FA5E3417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17F501-1AC7-48FD-BC91-AF5293903EC9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ADC55-2C92-BA7A-8952-8F78C8AD8C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1C2F-744C-89E1-7540-15823004D9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E327B2-E39C-489E-8648-01A1E46825F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686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F2D-DA0B-4466-B06E-3807045CC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82543-3366-A796-8105-08CB30F2B0F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BO" sz="3200"/>
            </a:lvl1pPr>
          </a:lstStyle>
          <a:p>
            <a:pPr lvl="0"/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BD07-EEFF-4DC8-5DDA-ED6AEC6DF09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0DAB-9B63-8FF9-6041-521F81B3EA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FAEEF7-BDB7-478B-99D9-0766A931006F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3DD9-128A-D765-E7E8-8CCA59F557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D616-25FF-EBA3-BB5A-7ED450DD6F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0C814B-1842-4546-930F-16BE3ABE746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11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9606C-B30C-61B5-AFF1-160212178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DBB2-F02B-EB2C-FEAA-FAAC0034D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2980-B9AC-697F-D9BE-5F3C1244239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2B171B8-1F4E-4F34-9C9E-F7BD185BCAF2}" type="datetime1">
              <a:rPr lang="es-BO"/>
              <a:pPr lvl="0"/>
              <a:t>29/11/2023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FCB5-110C-0825-163C-D47553FC92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D42D-E142-9B3B-0467-D975C123B9A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09FD77D-9AEB-40CD-A274-A15E8D378FCC}" type="slidenum">
              <a:t>‹#›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34mq9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4mq9/" TargetMode="External"/><Relationship Id="rId2" Type="http://schemas.openxmlformats.org/officeDocument/2006/relationships/hyperlink" Target="http://dx.doi.org/10.1080/23273798.2016.119361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4mq9/" TargetMode="External"/><Relationship Id="rId2" Type="http://schemas.openxmlformats.org/officeDocument/2006/relationships/hyperlink" Target="http://dx.doi.org/10.1080/23273798.2016.1193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CD1B-9173-5F6F-536C-194CD033FBD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/>
              <a:t>Statistics for linguists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DDFFA-9E96-47AD-119E-79C3B83966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CA"/>
              <a:t>2023-11-29</a:t>
            </a:r>
          </a:p>
          <a:p>
            <a:pPr lvl="0"/>
            <a:r>
              <a:rPr lang="en-CA"/>
              <a:t>Linear models, ANOVA, Chi-squared test</a:t>
            </a:r>
            <a:endParaRPr lang="es-B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9D2D-9EDF-57C0-ABE9-3EA1A7BD5C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Regression model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5AFF-2D2E-21A9-DDFC-2DC7EEA61F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b="1"/>
              <a:t>Null model</a:t>
            </a:r>
            <a:r>
              <a:rPr lang="en-CA"/>
              <a:t>: For Response latencies – you can develop a ‘model’ of response latencies based </a:t>
            </a:r>
            <a:r>
              <a:rPr lang="en-CA" i="1"/>
              <a:t>only </a:t>
            </a:r>
            <a:r>
              <a:rPr lang="en-CA"/>
              <a:t>on response latencies – it just says “assume the mean”</a:t>
            </a:r>
          </a:p>
          <a:p>
            <a:pPr lvl="0"/>
            <a:endParaRPr lang="en-CA"/>
          </a:p>
          <a:p>
            <a:pPr lvl="0"/>
            <a:r>
              <a:rPr lang="en-CA" b="1"/>
              <a:t>Regression model</a:t>
            </a:r>
            <a:r>
              <a:rPr lang="en-CA"/>
              <a:t>: Or you can develop a model of response latencies based on the length of words – this model says “assume a response latency </a:t>
            </a:r>
            <a:r>
              <a:rPr lang="en-CA" i="1"/>
              <a:t>i </a:t>
            </a:r>
            <a:r>
              <a:rPr lang="en-CA"/>
              <a:t>for a given length of word </a:t>
            </a:r>
            <a:r>
              <a:rPr lang="en-CA" i="1"/>
              <a:t>j </a:t>
            </a:r>
            <a:r>
              <a:rPr lang="en-CA"/>
              <a:t>according to the following line”</a:t>
            </a:r>
          </a:p>
          <a:p>
            <a:pPr lvl="0"/>
            <a:endParaRPr lang="en-CA"/>
          </a:p>
          <a:p>
            <a:pPr lvl="0"/>
            <a:r>
              <a:rPr lang="en-CA"/>
              <a:t>Your statistics are asking which one is better</a:t>
            </a:r>
            <a:endParaRPr lang="es-B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BC119BC-CBD5-4A23-E61F-80BD70DA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1" y="569762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7B369AF5-4E06-D1E9-E630-9FC3E6F20163}"/>
              </a:ext>
            </a:extLst>
          </p:cNvPr>
          <p:cNvSpPr txBox="1"/>
          <p:nvPr/>
        </p:nvSpPr>
        <p:spPr>
          <a:xfrm>
            <a:off x="1991535" y="250207"/>
            <a:ext cx="356707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model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– just add a horizontal line through y datapoints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corresponds to the mean of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 makes no reference to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x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B6A1F57-9E22-600F-EE5C-31C3BF39753F}"/>
              </a:ext>
            </a:extLst>
          </p:cNvPr>
          <p:cNvSpPr txBox="1"/>
          <p:nvPr/>
        </p:nvSpPr>
        <p:spPr>
          <a:xfrm>
            <a:off x="6096003" y="307210"/>
            <a:ext cx="319404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Regression model (linear model):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 a line that corresponds to y changing as x changes: x informs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27594CDB-24FE-A114-57F7-38986AB20091}"/>
              </a:ext>
            </a:extLst>
          </p:cNvPr>
          <p:cNvSpPr/>
          <p:nvPr/>
        </p:nvSpPr>
        <p:spPr>
          <a:xfrm>
            <a:off x="954276" y="774917"/>
            <a:ext cx="774917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7D951F3-0646-88FD-3B9B-059B68397245}"/>
              </a:ext>
            </a:extLst>
          </p:cNvPr>
          <p:cNvSpPr/>
          <p:nvPr/>
        </p:nvSpPr>
        <p:spPr>
          <a:xfrm flipH="1">
            <a:off x="9038917" y="569762"/>
            <a:ext cx="809682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F82F9E1-1753-EBC5-B13B-BE341627CD3E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AF43E08-80D3-7AEC-7286-6101C7A9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1" y="569762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Arrow: Curved Right 4">
            <a:extLst>
              <a:ext uri="{FF2B5EF4-FFF2-40B4-BE49-F238E27FC236}">
                <a16:creationId xmlns:a16="http://schemas.microsoft.com/office/drawing/2014/main" id="{075832D4-201C-47AF-4F76-F687CEB9DE01}"/>
              </a:ext>
            </a:extLst>
          </p:cNvPr>
          <p:cNvSpPr/>
          <p:nvPr/>
        </p:nvSpPr>
        <p:spPr>
          <a:xfrm>
            <a:off x="954276" y="774917"/>
            <a:ext cx="774917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Arrow: Curved Right 5">
            <a:extLst>
              <a:ext uri="{FF2B5EF4-FFF2-40B4-BE49-F238E27FC236}">
                <a16:creationId xmlns:a16="http://schemas.microsoft.com/office/drawing/2014/main" id="{F56A3C20-F4C1-C4F3-E6CF-D08B3B59082D}"/>
              </a:ext>
            </a:extLst>
          </p:cNvPr>
          <p:cNvSpPr/>
          <p:nvPr/>
        </p:nvSpPr>
        <p:spPr>
          <a:xfrm flipH="1">
            <a:off x="9038917" y="569762"/>
            <a:ext cx="809682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FC239CD-41DC-AD38-C36B-2D4832D2BD11}"/>
              </a:ext>
            </a:extLst>
          </p:cNvPr>
          <p:cNvSpPr txBox="1"/>
          <p:nvPr/>
        </p:nvSpPr>
        <p:spPr>
          <a:xfrm>
            <a:off x="2053522" y="224722"/>
            <a:ext cx="631555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I test whether a y-variable only line (null) is better than an x predicts y linear model?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Add up all the residuals (distances from the means) and see if there is a big enough difference given your sample size.</a:t>
            </a:r>
            <a:endParaRPr lang="es-BO" sz="1800" b="1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5DF7F243-A5A5-66DB-AC68-76D59C833374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607A-A58F-853D-3BCE-D0BF74E124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39A7954E-8683-D074-90DA-882B07CF4D08}"/>
                  </a:ext>
                </a:extLst>
              </p:cNvPr>
              <p:cNvSpPr txBox="1"/>
              <p:nvPr/>
            </p:nvSpPr>
            <p:spPr>
              <a:xfrm>
                <a:off x="2132956" y="3772631"/>
                <a:ext cx="6094704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39A7954E-8683-D074-90DA-882B07CF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956" y="3772631"/>
                <a:ext cx="60947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BF36C8AC-2901-1DBC-2462-46F025029D8A}"/>
                  </a:ext>
                </a:extLst>
              </p:cNvPr>
              <p:cNvSpPr txBox="1"/>
              <p:nvPr/>
            </p:nvSpPr>
            <p:spPr>
              <a:xfrm>
                <a:off x="1890064" y="2492572"/>
                <a:ext cx="6094704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BO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BF36C8AC-2901-1DBC-2462-46F02502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64" y="2492572"/>
                <a:ext cx="60947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B1D55-0AA6-F302-1A59-C8C85A36792C}"/>
                  </a:ext>
                </a:extLst>
              </p:cNvPr>
              <p:cNvSpPr txBox="1"/>
              <p:nvPr/>
            </p:nvSpPr>
            <p:spPr>
              <a:xfrm>
                <a:off x="4014408" y="5283512"/>
                <a:ext cx="2081595" cy="43088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BO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B1D55-0AA6-F302-1A59-C8C85A367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08" y="5283512"/>
                <a:ext cx="208159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1843-CA81-9692-890B-D339E5D515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42B7F69F-B166-CADE-3679-8546D22EC66C}"/>
                  </a:ext>
                </a:extLst>
              </p:cNvPr>
              <p:cNvSpPr txBox="1"/>
              <p:nvPr/>
            </p:nvSpPr>
            <p:spPr>
              <a:xfrm>
                <a:off x="3048646" y="3779169"/>
                <a:ext cx="6094704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CA" sz="32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42B7F69F-B166-CADE-3679-8546D22E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46" y="3779169"/>
                <a:ext cx="6094704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A7FF6ABF-7EA5-72C6-C791-D89D2487F3E9}"/>
                  </a:ext>
                </a:extLst>
              </p:cNvPr>
              <p:cNvSpPr txBox="1"/>
              <p:nvPr/>
            </p:nvSpPr>
            <p:spPr>
              <a:xfrm>
                <a:off x="2855443" y="2676503"/>
                <a:ext cx="6094704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A7FF6ABF-7EA5-72C6-C791-D89D2487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43" y="2676503"/>
                <a:ext cx="609470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92838-A852-EA5E-02E4-139CB7961F24}"/>
                  </a:ext>
                </a:extLst>
              </p:cNvPr>
              <p:cNvSpPr txBox="1"/>
              <p:nvPr/>
            </p:nvSpPr>
            <p:spPr>
              <a:xfrm>
                <a:off x="4976603" y="5240655"/>
                <a:ext cx="2081595" cy="36933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92838-A852-EA5E-02E4-139CB796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03" y="5240655"/>
                <a:ext cx="2081595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24C454-6C43-5B9B-C794-8364F5EFC7FB}"/>
              </a:ext>
            </a:extLst>
          </p:cNvPr>
          <p:cNvSpPr txBox="1"/>
          <p:nvPr/>
        </p:nvSpPr>
        <p:spPr>
          <a:xfrm>
            <a:off x="7707779" y="2585612"/>
            <a:ext cx="35595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Formula for a straight line</a:t>
            </a:r>
            <a:endParaRPr lang="es-BO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4D4C1-B170-FF9C-3DEB-FCA8075A1793}"/>
              </a:ext>
            </a:extLst>
          </p:cNvPr>
          <p:cNvSpPr txBox="1"/>
          <p:nvPr/>
        </p:nvSpPr>
        <p:spPr>
          <a:xfrm>
            <a:off x="8950147" y="3748390"/>
            <a:ext cx="124495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Error</a:t>
            </a:r>
            <a:endParaRPr lang="es-BO" sz="28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2E75A-76DF-B241-0FEC-06F78695108C}"/>
              </a:ext>
            </a:extLst>
          </p:cNvPr>
          <p:cNvSpPr/>
          <p:nvPr/>
        </p:nvSpPr>
        <p:spPr>
          <a:xfrm>
            <a:off x="6787207" y="3831771"/>
            <a:ext cx="442917" cy="461662"/>
          </a:xfrm>
          <a:prstGeom prst="rect">
            <a:avLst/>
          </a:prstGeom>
          <a:noFill/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1B241B3A-C9D9-547A-1ADC-BD497FC7E9A2}"/>
              </a:ext>
            </a:extLst>
          </p:cNvPr>
          <p:cNvCxnSpPr/>
          <p:nvPr/>
        </p:nvCxnSpPr>
        <p:spPr>
          <a:xfrm flipH="1">
            <a:off x="7423327" y="4010000"/>
            <a:ext cx="152682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34E623-3DB1-D5B4-F34B-C1D9F11302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064352" cy="4046540"/>
          </a:xfrm>
        </p:spPr>
        <p:txBody>
          <a:bodyPr/>
          <a:lstStyle/>
          <a:p>
            <a:pPr lvl="0"/>
            <a:r>
              <a:rPr lang="en-CA" sz="2600" dirty="0"/>
              <a:t>What makes a model a </a:t>
            </a:r>
            <a:r>
              <a:rPr lang="en-CA" sz="2600" b="1" i="1" dirty="0"/>
              <a:t>statistical</a:t>
            </a:r>
            <a:r>
              <a:rPr lang="en-CA" sz="2600" i="1" dirty="0"/>
              <a:t> </a:t>
            </a:r>
            <a:r>
              <a:rPr lang="en-CA" sz="2600" b="1" dirty="0"/>
              <a:t>model</a:t>
            </a:r>
            <a:r>
              <a:rPr lang="en-CA" sz="2600" dirty="0"/>
              <a:t> is that it has some </a:t>
            </a:r>
            <a:r>
              <a:rPr lang="en-CA" sz="2600" i="1" dirty="0"/>
              <a:t>stochastic component </a:t>
            </a:r>
            <a:endParaRPr lang="en-CA" sz="2600" dirty="0"/>
          </a:p>
          <a:p>
            <a:pPr lvl="0"/>
            <a:r>
              <a:rPr lang="en-CA" sz="2600" dirty="0"/>
              <a:t>In a classical linear model, this is the error term</a:t>
            </a:r>
          </a:p>
          <a:p>
            <a:pPr lvl="0"/>
            <a:r>
              <a:rPr lang="en-CA" sz="2600" dirty="0"/>
              <a:t>The error term is supposed to follow a normal distribution with 0 mean</a:t>
            </a:r>
            <a:endParaRPr lang="es-BO" sz="2600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5002ECE0-8F6C-D65F-75CF-4D3E1C778F5F}"/>
              </a:ext>
            </a:extLst>
          </p:cNvPr>
          <p:cNvSpPr txBox="1"/>
          <p:nvPr/>
        </p:nvSpPr>
        <p:spPr>
          <a:xfrm>
            <a:off x="7707779" y="4825151"/>
            <a:ext cx="2763508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Normally distributed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 Mean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Standard deviation</a:t>
            </a:r>
            <a:endParaRPr lang="es-BO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Arc 13">
            <a:extLst>
              <a:ext uri="{FF2B5EF4-FFF2-40B4-BE49-F238E27FC236}">
                <a16:creationId xmlns:a16="http://schemas.microsoft.com/office/drawing/2014/main" id="{52448300-1D03-B609-AEDD-4B6C0A658867}"/>
              </a:ext>
            </a:extLst>
          </p:cNvPr>
          <p:cNvSpPr/>
          <p:nvPr/>
        </p:nvSpPr>
        <p:spPr>
          <a:xfrm>
            <a:off x="5959565" y="4825151"/>
            <a:ext cx="1683867" cy="461662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Arc 14">
            <a:extLst>
              <a:ext uri="{FF2B5EF4-FFF2-40B4-BE49-F238E27FC236}">
                <a16:creationId xmlns:a16="http://schemas.microsoft.com/office/drawing/2014/main" id="{A58209DD-7A90-07BE-CA7E-24311DBEE4B2}"/>
              </a:ext>
            </a:extLst>
          </p:cNvPr>
          <p:cNvSpPr/>
          <p:nvPr/>
        </p:nvSpPr>
        <p:spPr>
          <a:xfrm>
            <a:off x="6315075" y="5055991"/>
            <a:ext cx="1337648" cy="369335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Arc 15">
            <a:extLst>
              <a:ext uri="{FF2B5EF4-FFF2-40B4-BE49-F238E27FC236}">
                <a16:creationId xmlns:a16="http://schemas.microsoft.com/office/drawing/2014/main" id="{8D2E5836-0429-F108-C727-6A3609EDAEDD}"/>
              </a:ext>
            </a:extLst>
          </p:cNvPr>
          <p:cNvSpPr/>
          <p:nvPr/>
        </p:nvSpPr>
        <p:spPr>
          <a:xfrm flipV="1">
            <a:off x="6500807" y="5457477"/>
            <a:ext cx="1206971" cy="584292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F8A34CF-6224-2AA8-7603-064CEFF65D8B}"/>
              </a:ext>
            </a:extLst>
          </p:cNvPr>
          <p:cNvSpPr txBox="1"/>
          <p:nvPr/>
        </p:nvSpPr>
        <p:spPr>
          <a:xfrm>
            <a:off x="1232300" y="880201"/>
            <a:ext cx="3925488" cy="1754322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##Deductive model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from=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to=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b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lines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y,x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2CD66CCB-172B-30B1-6D8F-757813396525}"/>
              </a:ext>
            </a:extLst>
          </p:cNvPr>
          <p:cNvSpPr txBox="1"/>
          <p:nvPr/>
        </p:nvSpPr>
        <p:spPr>
          <a:xfrm>
            <a:off x="1232300" y="3429000"/>
            <a:ext cx="3925488" cy="2308320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##Statistical model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from=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to=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m=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sd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3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n=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b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e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y,x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2B67DED-EBC8-FEF4-9CB8-6F52F80D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07" y="0"/>
            <a:ext cx="4619621" cy="36957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2BDBCA73-508F-DD4C-90A5-EDF85E66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07" y="2853869"/>
            <a:ext cx="4619621" cy="3695703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E9F970DB-E375-7499-FECF-A65D5A28EBD1}"/>
                  </a:ext>
                </a:extLst>
              </p:cNvPr>
              <p:cNvSpPr txBox="1"/>
              <p:nvPr/>
            </p:nvSpPr>
            <p:spPr>
              <a:xfrm>
                <a:off x="1060850" y="6180237"/>
                <a:ext cx="2081595" cy="369332"/>
              </a:xfrm>
              <a:prstGeom prst="rect">
                <a:avLst/>
              </a:prstGeom>
              <a:noFill/>
              <a:ln cap="flat">
                <a:solidFill>
                  <a:schemeClr val="tx1"/>
                </a:solidFill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BO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BO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BO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BO" sz="3200" b="1" i="0" u="none" strike="noStrike" kern="1200" cap="none" spc="0" baseline="0" dirty="0">
                  <a:solidFill>
                    <a:schemeClr val="accent2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E9F970DB-E375-7499-FECF-A65D5A28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50" y="6180237"/>
                <a:ext cx="2081595" cy="369332"/>
              </a:xfrm>
              <a:prstGeom prst="rect">
                <a:avLst/>
              </a:prstGeom>
              <a:blipFill>
                <a:blip r:embed="rId4"/>
                <a:stretch>
                  <a:fillRect b="-32258"/>
                </a:stretch>
              </a:blipFill>
              <a:ln cap="flat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3">
            <a:extLst>
              <a:ext uri="{FF2B5EF4-FFF2-40B4-BE49-F238E27FC236}">
                <a16:creationId xmlns:a16="http://schemas.microsoft.com/office/drawing/2014/main" id="{952E5B38-A236-6C47-045B-C9451DD7A1EB}"/>
              </a:ext>
            </a:extLst>
          </p:cNvPr>
          <p:cNvSpPr/>
          <p:nvPr/>
        </p:nvSpPr>
        <p:spPr>
          <a:xfrm rot="5399996" flipV="1">
            <a:off x="536990" y="5234967"/>
            <a:ext cx="1339184" cy="815800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C5E4169-C419-1ADA-C2E0-8FE6F6AF8841}"/>
              </a:ext>
            </a:extLst>
          </p:cNvPr>
          <p:cNvSpPr txBox="1"/>
          <p:nvPr/>
        </p:nvSpPr>
        <p:spPr>
          <a:xfrm>
            <a:off x="1046558" y="649187"/>
            <a:ext cx="6340074" cy="2031321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y_hat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predict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residuals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y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y_hat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error_residuals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make.groups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(e, residuals)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error_residuals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fill=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which))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geom_density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alpha=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0.3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5002A2BC-88D5-32CA-0C99-B0375017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4" y="2808360"/>
            <a:ext cx="5843592" cy="36048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07AE27-D570-7629-2D7A-566EBDE8C3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96120" y="3175382"/>
            <a:ext cx="4064352" cy="1673443"/>
          </a:xfrm>
        </p:spPr>
        <p:txBody>
          <a:bodyPr/>
          <a:lstStyle/>
          <a:p>
            <a:pPr lvl="0"/>
            <a:r>
              <a:rPr lang="en-CA"/>
              <a:t>Our generated errors are almost the same as the residuals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A6C57248-E39C-A7BD-BF1A-BF592718F8DE}"/>
                  </a:ext>
                </a:extLst>
              </p:cNvPr>
              <p:cNvSpPr txBox="1"/>
              <p:nvPr/>
            </p:nvSpPr>
            <p:spPr>
              <a:xfrm>
                <a:off x="5804400" y="515419"/>
                <a:ext cx="6093817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BO" sz="2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BO" sz="2800" b="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BO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BO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sz="4000" b="1" i="0" u="none" strike="noStrike" kern="1200" cap="none" spc="0" baseline="0" dirty="0">
                  <a:solidFill>
                    <a:srgbClr val="ED7D31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A6C57248-E39C-A7BD-BF1A-BF592718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00" y="515419"/>
                <a:ext cx="60938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AA650F95-0D93-56D3-4535-B2A5C2B602A3}"/>
              </a:ext>
            </a:extLst>
          </p:cNvPr>
          <p:cNvCxnSpPr/>
          <p:nvPr/>
        </p:nvCxnSpPr>
        <p:spPr>
          <a:xfrm flipH="1">
            <a:off x="4414842" y="777029"/>
            <a:ext cx="347185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98283858-BAE4-C784-A4C2-A379CCEF2522}"/>
              </a:ext>
            </a:extLst>
          </p:cNvPr>
          <p:cNvSpPr txBox="1"/>
          <p:nvPr/>
        </p:nvSpPr>
        <p:spPr>
          <a:xfrm>
            <a:off x="1046558" y="6261701"/>
            <a:ext cx="651936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4E1-9982-18D3-0325-46CD972A03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models and inference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EDC0-FBA7-17C8-903B-5AC344DBE1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91214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dirty="0"/>
              <a:t>How do I make inferences about my line?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Is my line explaining any of the variability?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Note: you can draw a line through two vectors that are unrelated to one another - this does not mean that they are related.</a:t>
            </a:r>
            <a:endParaRPr lang="es-B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D318778-5068-0843-7B6E-EA7192E48BCB}"/>
              </a:ext>
            </a:extLst>
          </p:cNvPr>
          <p:cNvSpPr txBox="1"/>
          <p:nvPr/>
        </p:nvSpPr>
        <p:spPr>
          <a:xfrm>
            <a:off x="6861575" y="1687758"/>
            <a:ext cx="4911325" cy="1323439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##Line through unrelated vectors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3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a=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b=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0.2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6DEF92D6-237E-0C9F-51E7-81A761A8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7" y="3100931"/>
            <a:ext cx="4729157" cy="37570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DF18B7DD-5DBD-BA1B-CDC2-B472DAF6BEE2}"/>
              </a:ext>
            </a:extLst>
          </p:cNvPr>
          <p:cNvSpPr txBox="1"/>
          <p:nvPr/>
        </p:nvSpPr>
        <p:spPr>
          <a:xfrm>
            <a:off x="942975" y="6055787"/>
            <a:ext cx="924473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46CB31-ABB1-8648-03C3-8F4097127A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8185" y="1793083"/>
            <a:ext cx="4976814" cy="4214844"/>
          </a:xfrm>
        </p:spPr>
        <p:txBody>
          <a:bodyPr/>
          <a:lstStyle/>
          <a:p>
            <a:pPr lvl="0"/>
            <a:r>
              <a:rPr lang="en-CA"/>
              <a:t>Compare the variance accounted for by just predicting the mean of </a:t>
            </a:r>
            <a:r>
              <a:rPr lang="en-CA" i="1"/>
              <a:t>y </a:t>
            </a:r>
            <a:r>
              <a:rPr lang="en-CA"/>
              <a:t>(23472)</a:t>
            </a:r>
          </a:p>
          <a:p>
            <a:pPr marL="0" lvl="0" indent="0">
              <a:buNone/>
            </a:pPr>
            <a:endParaRPr lang="en-CA"/>
          </a:p>
          <a:p>
            <a:pPr lvl="0"/>
            <a:r>
              <a:rPr lang="en-CA"/>
              <a:t>... to the variance accounted for by varying </a:t>
            </a:r>
            <a:r>
              <a:rPr lang="en-CA" i="1"/>
              <a:t>y </a:t>
            </a:r>
            <a:r>
              <a:rPr lang="en-CA"/>
              <a:t>according to </a:t>
            </a:r>
            <a:r>
              <a:rPr lang="en-CA" i="1"/>
              <a:t>x </a:t>
            </a:r>
            <a:r>
              <a:rPr lang="en-CA"/>
              <a:t>in a linear model (1202)</a:t>
            </a:r>
          </a:p>
          <a:p>
            <a:pPr lvl="0"/>
            <a:endParaRPr lang="es-BO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3477FB0-61DC-21F4-214D-BED414D6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93643"/>
            <a:ext cx="6286500" cy="33141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DA0065B-F8D1-6B0F-5DC3-39C0E4B0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450168"/>
            <a:ext cx="6286500" cy="34004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E27C4FAA-7D40-15F7-CCFD-6E7EC1751F4D}"/>
              </a:ext>
            </a:extLst>
          </p:cNvPr>
          <p:cNvSpPr txBox="1"/>
          <p:nvPr/>
        </p:nvSpPr>
        <p:spPr>
          <a:xfrm>
            <a:off x="6096003" y="3025347"/>
            <a:ext cx="457629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vs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3A6C9E-786C-A7C6-E274-EEB8603AF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4876796" cy="1099309"/>
          </a:xfrm>
        </p:spPr>
        <p:txBody>
          <a:bodyPr>
            <a:normAutofit fontScale="90000"/>
          </a:bodyPr>
          <a:lstStyle/>
          <a:p>
            <a:pPr lvl="0"/>
            <a:r>
              <a:rPr lang="en-CA" sz="4000"/>
              <a:t>Linear models and inference</a:t>
            </a:r>
            <a:endParaRPr lang="es-BO" sz="40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ECE004E-3232-8CCF-9507-58AAC3BB5FA2}"/>
              </a:ext>
            </a:extLst>
          </p:cNvPr>
          <p:cNvSpPr txBox="1"/>
          <p:nvPr/>
        </p:nvSpPr>
        <p:spPr>
          <a:xfrm>
            <a:off x="973561" y="6336563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3E0AEB-EF9D-892F-8C61-25F88D338F9B}"/>
              </a:ext>
            </a:extLst>
          </p:cNvPr>
          <p:cNvSpPr/>
          <p:nvPr/>
        </p:nvSpPr>
        <p:spPr>
          <a:xfrm>
            <a:off x="942975" y="1535807"/>
            <a:ext cx="10587042" cy="1290072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0" tIns="0" rIns="0" bIns="8887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data(ldt) RT &lt;- ldt$Mean_RT plot(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,RT,ylim=c(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500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1500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),ylab=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"y"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,xlab=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"order"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,pch=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21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,bg=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"darkred"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abline(h=mean(RT),col=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"darkblue"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for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(i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in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lines(c(i,i),c(mean(RT),RT[i]),col=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"darkgreen"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</a:t>
            </a:r>
            <a:r>
              <a:rPr lang="es-BO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4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3DF6D-5A37-9EED-E94A-9025771F66B9}"/>
              </a:ext>
            </a:extLst>
          </p:cNvPr>
          <p:cNvSpPr/>
          <p:nvPr/>
        </p:nvSpPr>
        <p:spPr>
          <a:xfrm>
            <a:off x="942975" y="4203579"/>
            <a:ext cx="9986967" cy="1567071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0" tIns="0" rIns="0" bIns="8887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Length &lt;- ldt$Length plot(Length,RT,pch=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21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,bg=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"darkblue"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abline(lm(RT~Length),col=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"darkgreen"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fitted &lt;- predict(lm(RT~Length)) lines(c(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),c(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12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11.755556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))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for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(i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in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	lines (c(Length[i],Length[i]),c(RT[i],fitted[i]),col=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"darkred"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</a:t>
            </a:r>
            <a:r>
              <a:rPr lang="es-BO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4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D58FFFB-3F41-4A35-6167-02DFCFB8BE03}"/>
              </a:ext>
            </a:extLst>
          </p:cNvPr>
          <p:cNvSpPr txBox="1"/>
          <p:nvPr/>
        </p:nvSpPr>
        <p:spPr>
          <a:xfrm>
            <a:off x="942975" y="6055787"/>
            <a:ext cx="924473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24DC-9DAC-1EDF-F342-61198D7A3F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From last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3DC7-E76A-0D32-1752-EA9D11653C4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P-values</a:t>
            </a:r>
          </a:p>
          <a:p>
            <a:pPr lvl="0"/>
            <a:endParaRPr lang="en-CA"/>
          </a:p>
          <a:p>
            <a:pPr lvl="0"/>
            <a:r>
              <a:rPr lang="en-CA"/>
              <a:t>Confidence intervals (see video on moodle)</a:t>
            </a:r>
          </a:p>
          <a:p>
            <a:pPr lvl="0"/>
            <a:endParaRPr lang="en-CA"/>
          </a:p>
          <a:p>
            <a:pPr lvl="0"/>
            <a:r>
              <a:rPr lang="en-CA"/>
              <a:t>Models in general</a:t>
            </a:r>
          </a:p>
          <a:p>
            <a:pPr lvl="0"/>
            <a:endParaRPr lang="en-CA"/>
          </a:p>
          <a:p>
            <a:pPr lvl="0"/>
            <a:r>
              <a:rPr lang="en-CA"/>
              <a:t>Linear models</a:t>
            </a:r>
            <a:endParaRPr lang="es-B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998E60B1-7A21-FAAB-6DCA-A92877AD9AF5}"/>
              </a:ext>
            </a:extLst>
          </p:cNvPr>
          <p:cNvSpPr txBox="1"/>
          <p:nvPr/>
        </p:nvSpPr>
        <p:spPr>
          <a:xfrm>
            <a:off x="428625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95A31E4-9C95-B0C3-D6BE-92F80F3CBBAE}"/>
              </a:ext>
            </a:extLst>
          </p:cNvPr>
          <p:cNvSpPr txBox="1"/>
          <p:nvPr/>
        </p:nvSpPr>
        <p:spPr>
          <a:xfrm>
            <a:off x="528038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1842146B-0E9D-E0AD-F395-7EEAFF33466C}"/>
                  </a:ext>
                </a:extLst>
              </p:cNvPr>
              <p:cNvSpPr txBox="1"/>
              <p:nvPr/>
            </p:nvSpPr>
            <p:spPr>
              <a:xfrm>
                <a:off x="8086725" y="3136611"/>
                <a:ext cx="3585517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4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1842146B-0E9D-E0AD-F395-7EEAFF334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25" y="3136611"/>
                <a:ext cx="358551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9D59C73D-CCC2-EE2E-FEAF-428E350FD140}"/>
              </a:ext>
            </a:extLst>
          </p:cNvPr>
          <p:cNvSpPr/>
          <p:nvPr/>
        </p:nvSpPr>
        <p:spPr>
          <a:xfrm flipV="1">
            <a:off x="-1356850" y="3039410"/>
            <a:ext cx="10736829" cy="1163875"/>
          </a:xfrm>
          <a:custGeom>
            <a:avLst>
              <a:gd name="f12" fmla="val 172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172"/>
              <a:gd name="f13" fmla="val 270"/>
              <a:gd name="f14" fmla="+- 0 0 -262"/>
              <a:gd name="f15" fmla="+- 0 0 -221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C582AD0-0A31-44EB-5178-AE4D36E34DFB}"/>
              </a:ext>
            </a:extLst>
          </p:cNvPr>
          <p:cNvSpPr/>
          <p:nvPr/>
        </p:nvSpPr>
        <p:spPr>
          <a:xfrm flipV="1">
            <a:off x="-1961534" y="3039410"/>
            <a:ext cx="12093680" cy="1532589"/>
          </a:xfrm>
          <a:custGeom>
            <a:avLst>
              <a:gd name="f12" fmla="val 172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172"/>
              <a:gd name="f13" fmla="val 270"/>
              <a:gd name="f14" fmla="+- 0 0 -262"/>
              <a:gd name="f15" fmla="+- 0 0 -221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7E0E7D65-E040-9E56-3EFB-88967BC577F4}"/>
              </a:ext>
            </a:extLst>
          </p:cNvPr>
          <p:cNvSpPr txBox="1"/>
          <p:nvPr/>
        </p:nvSpPr>
        <p:spPr>
          <a:xfrm>
            <a:off x="485775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0425D2F-E222-D287-8BE4-5BF442B7278B}"/>
              </a:ext>
            </a:extLst>
          </p:cNvPr>
          <p:cNvSpPr txBox="1"/>
          <p:nvPr/>
        </p:nvSpPr>
        <p:spPr>
          <a:xfrm>
            <a:off x="7827172" y="5858844"/>
            <a:ext cx="1200150" cy="37147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1837810-D12E-9400-A800-AB9E3890BACD}"/>
              </a:ext>
            </a:extLst>
          </p:cNvPr>
          <p:cNvSpPr txBox="1"/>
          <p:nvPr/>
        </p:nvSpPr>
        <p:spPr>
          <a:xfrm>
            <a:off x="3826672" y="5858844"/>
            <a:ext cx="1076321" cy="37147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1D876-E273-93A2-EEE5-85664D514DC0}"/>
              </a:ext>
            </a:extLst>
          </p:cNvPr>
          <p:cNvSpPr txBox="1"/>
          <p:nvPr/>
        </p:nvSpPr>
        <p:spPr>
          <a:xfrm>
            <a:off x="7658100" y="1880856"/>
            <a:ext cx="4048121" cy="1569659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‘R-squared’: How much variabililty the model explains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(0 = no variability, 1 = all the variability)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E4BF04-0936-11F6-19DF-3D6768DB5C66}"/>
              </a:ext>
            </a:extLst>
          </p:cNvPr>
          <p:cNvCxnSpPr>
            <a:stCxn id="5" idx="2"/>
          </p:cNvCxnSpPr>
          <p:nvPr/>
        </p:nvCxnSpPr>
        <p:spPr>
          <a:xfrm flipH="1">
            <a:off x="9027322" y="3450524"/>
            <a:ext cx="654838" cy="2408320"/>
          </a:xfrm>
          <a:prstGeom prst="straightConnector1">
            <a:avLst/>
          </a:prstGeom>
          <a:noFill/>
          <a:ln w="38103" cap="flat">
            <a:solidFill>
              <a:srgbClr val="C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4E9D-FED3-E4DA-AA94-37EF336F55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Exercise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FE2C-74CC-F8A6-9071-FD10502FCC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3746497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dirty="0"/>
              <a:t>Exercise:</a:t>
            </a:r>
          </a:p>
          <a:p>
            <a:pPr lvl="0">
              <a:lnSpc>
                <a:spcPct val="80000"/>
              </a:lnSpc>
            </a:pPr>
            <a:r>
              <a:rPr lang="en-CA" dirty="0"/>
              <a:t>Load the data(</a:t>
            </a:r>
            <a:r>
              <a:rPr lang="en-CA" dirty="0" err="1"/>
              <a:t>ELP_Frequency</a:t>
            </a:r>
            <a:r>
              <a:rPr lang="en-CA" dirty="0"/>
              <a:t>)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Winter 2019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Run </a:t>
            </a:r>
            <a:r>
              <a:rPr lang="en-CA" dirty="0" err="1"/>
              <a:t>lm</a:t>
            </a:r>
            <a:r>
              <a:rPr lang="en-CA" dirty="0"/>
              <a:t>() models with reaction time as dependent variable and once with frequency as predictor and once with length as a predictor.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Which predictor is better?</a:t>
            </a:r>
          </a:p>
          <a:p>
            <a:pPr marL="0" lvl="0" indent="0">
              <a:lnSpc>
                <a:spcPct val="80000"/>
              </a:lnSpc>
              <a:buNone/>
            </a:pP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F317D-A49D-BA74-0E20-4F08418B4B06}"/>
              </a:ext>
            </a:extLst>
          </p:cNvPr>
          <p:cNvSpPr txBox="1"/>
          <p:nvPr/>
        </p:nvSpPr>
        <p:spPr>
          <a:xfrm>
            <a:off x="1143000" y="5572125"/>
            <a:ext cx="870109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Winter, Bodo. 2019.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 for Linguists: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Routledge.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https://osf.io/34mq9/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B58A-D989-A8D8-2948-C848FA8940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6BB4-C139-5A4F-AC79-543AC80FFA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3989390"/>
          </a:xfrm>
        </p:spPr>
        <p:txBody>
          <a:bodyPr/>
          <a:lstStyle/>
          <a:p>
            <a:pPr lvl="0"/>
            <a:r>
              <a:rPr lang="en-CA" dirty="0"/>
              <a:t>ANOVA (Analysis of Variance) does the same type of calculation but its better to think (initially) in terms of multiple lines rather than one line with a slope and intercept.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Null model (</a:t>
            </a:r>
            <a:r>
              <a:rPr lang="en-CA" dirty="0" err="1"/>
              <a:t>H0</a:t>
            </a:r>
            <a:r>
              <a:rPr lang="en-CA" dirty="0"/>
              <a:t>): (same as for linear model) variance with all the data pooled</a:t>
            </a:r>
          </a:p>
          <a:p>
            <a:pPr lvl="0"/>
            <a:r>
              <a:rPr lang="en-CA" dirty="0"/>
              <a:t>Alternative model (</a:t>
            </a:r>
            <a:r>
              <a:rPr lang="en-CA" dirty="0" err="1"/>
              <a:t>H1</a:t>
            </a:r>
            <a:r>
              <a:rPr lang="en-CA" dirty="0"/>
              <a:t>): total variance with all the data put into groups </a:t>
            </a:r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4AB35-92EA-C566-9BAB-86077FAA8A76}"/>
              </a:ext>
            </a:extLst>
          </p:cNvPr>
          <p:cNvSpPr txBox="1"/>
          <p:nvPr/>
        </p:nvSpPr>
        <p:spPr>
          <a:xfrm>
            <a:off x="1002136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C1F-1831-F066-87B7-E8E416DF4E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2ECA-9052-EAE5-3A31-16B73F7351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646115"/>
          </a:xfrm>
        </p:spPr>
        <p:txBody>
          <a:bodyPr/>
          <a:lstStyle/>
          <a:p>
            <a:pPr lvl="0"/>
            <a:r>
              <a:rPr lang="en-CA"/>
              <a:t>Let’s look at the senses data from Winter (2016)</a:t>
            </a:r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E1BB-BD08-F291-741D-CD83912B284D}"/>
              </a:ext>
            </a:extLst>
          </p:cNvPr>
          <p:cNvSpPr txBox="1"/>
          <p:nvPr/>
        </p:nvSpPr>
        <p:spPr>
          <a:xfrm>
            <a:off x="973927" y="5400675"/>
            <a:ext cx="1024413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Winter, Bodo. 2016. Taste and smell words form an affectively loaded and emotionally flexible part of the English lexicon.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Language, Cognition and Neuroscience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http://dx.doi.org/10.1080/23273798.2016.1193619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https://osf.io/34mq9/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88270B7-31CC-24BF-0082-9F9AF77446B0}"/>
              </a:ext>
            </a:extLst>
          </p:cNvPr>
          <p:cNvSpPr txBox="1"/>
          <p:nvPr/>
        </p:nvSpPr>
        <p:spPr>
          <a:xfrm>
            <a:off x="838203" y="2606680"/>
            <a:ext cx="4605335" cy="243656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head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(senses)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Word Modality      Val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1  abrasive    Touch 5.398113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2 absorbent    Sight 5.876667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3    aching    Touch 5.233370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4    acidic    Taste 5.539592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5     acrid    Smell 5.173947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6  adhesive    Touch 5.240000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1FA2-99D8-221D-6702-80F6B45FE1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0D8C-CE23-CB03-8037-1CCADAA158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3" y="1724028"/>
            <a:ext cx="10515600" cy="1325559"/>
          </a:xfrm>
        </p:spPr>
        <p:txBody>
          <a:bodyPr/>
          <a:lstStyle/>
          <a:p>
            <a:pPr lvl="0"/>
            <a:r>
              <a:rPr lang="en-CA"/>
              <a:t>Filter for </a:t>
            </a:r>
            <a:r>
              <a:rPr lang="en-CA" b="1"/>
              <a:t>Taste</a:t>
            </a:r>
            <a:r>
              <a:rPr lang="en-CA"/>
              <a:t> and </a:t>
            </a:r>
            <a:r>
              <a:rPr lang="en-CA" b="1"/>
              <a:t>Sound</a:t>
            </a:r>
          </a:p>
          <a:p>
            <a:pPr lvl="0"/>
            <a:r>
              <a:rPr lang="es-BO"/>
              <a:t>This will simplify our analysis</a:t>
            </a:r>
            <a:endParaRPr lang="en-CA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70F7F-6D7B-6B7B-59B8-3509D637BC80}"/>
              </a:ext>
            </a:extLst>
          </p:cNvPr>
          <p:cNvSpPr txBox="1"/>
          <p:nvPr/>
        </p:nvSpPr>
        <p:spPr>
          <a:xfrm>
            <a:off x="838193" y="3465511"/>
            <a:ext cx="10515600" cy="1015660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filter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(senses, Modality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"Taste"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|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Modality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"Sound"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modality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Modality</a:t>
            </a: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Val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Val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007-A219-A3FF-B53A-661ADD256F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4F65-B66F-9950-F9F3-C002E7C5E0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33954" cy="3003548"/>
          </a:xfrm>
        </p:spPr>
        <p:txBody>
          <a:bodyPr/>
          <a:lstStyle/>
          <a:p>
            <a:pPr lvl="0"/>
            <a:r>
              <a:rPr lang="en-CA" dirty="0"/>
              <a:t>This is how we visualize our </a:t>
            </a:r>
            <a:r>
              <a:rPr lang="en-CA" i="1" dirty="0"/>
              <a:t>null </a:t>
            </a:r>
            <a:r>
              <a:rPr lang="en-CA" dirty="0"/>
              <a:t>model of the </a:t>
            </a:r>
            <a:r>
              <a:rPr lang="en-CA" b="1" dirty="0">
                <a:solidFill>
                  <a:srgbClr val="C00000"/>
                </a:solidFill>
              </a:rPr>
              <a:t>valence metric</a:t>
            </a:r>
            <a:endParaRPr lang="es-BO" b="1" dirty="0">
              <a:solidFill>
                <a:srgbClr val="C0000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4EC6238-E0AC-3213-0548-06BBB75A2DC3}"/>
              </a:ext>
            </a:extLst>
          </p:cNvPr>
          <p:cNvSpPr txBox="1"/>
          <p:nvPr/>
        </p:nvSpPr>
        <p:spPr>
          <a:xfrm>
            <a:off x="733421" y="5216605"/>
            <a:ext cx="9820281" cy="1231102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,Val,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ylim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"y"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"order"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pch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21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bg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darkred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mean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(Val),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darkblue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for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(i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lines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i,i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mean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(Val),Val[i]),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darkgreen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24F6121-1C6A-EDA6-3F72-F2B583541D43}"/>
              </a:ext>
            </a:extLst>
          </p:cNvPr>
          <p:cNvSpPr txBox="1"/>
          <p:nvPr/>
        </p:nvSpPr>
        <p:spPr>
          <a:xfrm>
            <a:off x="733421" y="6421913"/>
            <a:ext cx="81629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FECEA-7098-7208-90D8-30245ECB8F64}"/>
              </a:ext>
            </a:extLst>
          </p:cNvPr>
          <p:cNvSpPr txBox="1"/>
          <p:nvPr/>
        </p:nvSpPr>
        <p:spPr>
          <a:xfrm>
            <a:off x="733421" y="4222907"/>
            <a:ext cx="10848972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Winter, Bodo. 2016. Taste and smell words form an affectively loaded and emotionally flexible part of the English lexicon.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Language, Cognition and Neuroscience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http://</a:t>
            </a:r>
            <a:r>
              <a:rPr lang="en-CA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2"/>
              </a:rPr>
              <a:t>dx.doi.org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/10.1080/23273798.2016.1193619</a:t>
            </a:r>
            <a:endParaRPr lang="en-CA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osf.io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34mq9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/</a:t>
            </a:r>
            <a:endParaRPr lang="en-CA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8E929E-0F5A-62E5-E366-C7101A1F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817971"/>
            <a:ext cx="639127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E6DB-B1F5-CDAA-F268-DCC095B67F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297A-7AB6-FE1D-CFC9-5E8A37C040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8"/>
            <a:ext cx="10906122" cy="941990"/>
          </a:xfrm>
        </p:spPr>
        <p:txBody>
          <a:bodyPr/>
          <a:lstStyle/>
          <a:p>
            <a:pPr lvl="0"/>
            <a:r>
              <a:rPr lang="en-CA" dirty="0"/>
              <a:t>Our alternative hypothesis is that the variance in VAL can be explained by splitting the data into two groups</a:t>
            </a:r>
            <a:endParaRPr lang="es-BO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792D0D8-F7B0-02E2-A051-B60EAD84A594}"/>
              </a:ext>
            </a:extLst>
          </p:cNvPr>
          <p:cNvSpPr txBox="1"/>
          <p:nvPr/>
        </p:nvSpPr>
        <p:spPr>
          <a:xfrm>
            <a:off x="733421" y="6421913"/>
            <a:ext cx="81629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CB50D-4545-CD0B-DD98-6F4299B4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67617"/>
            <a:ext cx="7096133" cy="36542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F856D-8AF8-7901-FB35-0E43A86D38D5}"/>
              </a:ext>
            </a:extLst>
          </p:cNvPr>
          <p:cNvSpPr txBox="1">
            <a:spLocks/>
          </p:cNvSpPr>
          <p:nvPr/>
        </p:nvSpPr>
        <p:spPr>
          <a:xfrm>
            <a:off x="7972425" y="2902557"/>
            <a:ext cx="3986213" cy="244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Quiz: </a:t>
            </a:r>
          </a:p>
          <a:p>
            <a:r>
              <a:rPr lang="en-CA" dirty="0"/>
              <a:t>If the means between the senses were not different, where </a:t>
            </a:r>
            <a:r>
              <a:rPr lang="en-CA" dirty="0" err="1"/>
              <a:t>wowuld</a:t>
            </a:r>
            <a:r>
              <a:rPr lang="en-CA" dirty="0"/>
              <a:t> the lines be?</a:t>
            </a:r>
            <a:endParaRPr lang="es-BO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28499-B38B-2243-9CAC-5058E8E13EA9}"/>
              </a:ext>
            </a:extLst>
          </p:cNvPr>
          <p:cNvSpPr txBox="1"/>
          <p:nvPr/>
        </p:nvSpPr>
        <p:spPr>
          <a:xfrm>
            <a:off x="609600" y="975061"/>
            <a:ext cx="11223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(senses, Modality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Modality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,Val,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(modality)))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(h=mean(Val[modality=="Sight"]),col="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darkgreen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(h=mean(Val[modality=="Smell"]), 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darkred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"black"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(h=mean(Val[modality=="Taste"]), 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cornflowerblue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index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(i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(index)){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(modality[i]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(index[i],index[i]),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[i]))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(index[i],index[i]),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[i]),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6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551-17C9-9D70-471A-2FA8674B76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B7A-DA61-FAF9-42E1-8B8EF4ED9A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/>
            <a:r>
              <a:rPr lang="en-CA" sz="2600"/>
              <a:t>Standard deviation and mean</a:t>
            </a:r>
          </a:p>
          <a:p>
            <a:pPr lvl="0"/>
            <a:r>
              <a:rPr lang="en-CA" sz="2600"/>
              <a:t>Cross-tabulation with a chi-square test</a:t>
            </a:r>
          </a:p>
          <a:p>
            <a:pPr lvl="0"/>
            <a:r>
              <a:rPr lang="en-CA" sz="2600"/>
              <a:t>Binomial test</a:t>
            </a:r>
          </a:p>
          <a:p>
            <a:pPr lvl="0"/>
            <a:r>
              <a:rPr lang="en-CA" sz="2600"/>
              <a:t>Rank tests</a:t>
            </a:r>
          </a:p>
          <a:p>
            <a:pPr lvl="0"/>
            <a:r>
              <a:rPr lang="en-CA" sz="2600"/>
              <a:t>Bivariate analysis</a:t>
            </a:r>
          </a:p>
          <a:p>
            <a:pPr lvl="0"/>
            <a:r>
              <a:rPr lang="en-CA" sz="2600"/>
              <a:t>Multiple logistic regression analysis</a:t>
            </a:r>
          </a:p>
          <a:p>
            <a:pPr lvl="0"/>
            <a:r>
              <a:rPr lang="en-CA" sz="2600"/>
              <a:t>Regression model</a:t>
            </a:r>
          </a:p>
          <a:p>
            <a:pPr lvl="0"/>
            <a:r>
              <a:rPr lang="en-CA" sz="2600"/>
              <a:t>Inter-rater reliability</a:t>
            </a:r>
          </a:p>
          <a:p>
            <a:pPr lvl="0"/>
            <a:endParaRPr lang="en-CA" sz="2600"/>
          </a:p>
          <a:p>
            <a:pPr lvl="0"/>
            <a:endParaRPr lang="en-CA" sz="2600"/>
          </a:p>
          <a:p>
            <a:pPr lvl="0"/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823A23-95BA-71F0-282B-EB6628D04193}"/>
              </a:ext>
            </a:extLst>
          </p:cNvPr>
          <p:cNvSpPr txBox="1"/>
          <p:nvPr/>
        </p:nvSpPr>
        <p:spPr>
          <a:xfrm>
            <a:off x="6298771" y="1825627"/>
            <a:ext cx="5257800" cy="35750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1D1EC8-88AC-C71B-CE6F-DC1031BA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61926"/>
            <a:ext cx="6344202" cy="3267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A5F61-EAD9-7D7D-1B6D-C902EBB4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3590925"/>
            <a:ext cx="6391275" cy="32670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59BF52-BEEA-1B4A-CD71-18637F26902F}"/>
              </a:ext>
            </a:extLst>
          </p:cNvPr>
          <p:cNvSpPr txBox="1">
            <a:spLocks/>
          </p:cNvSpPr>
          <p:nvPr/>
        </p:nvSpPr>
        <p:spPr>
          <a:xfrm>
            <a:off x="7786687" y="708204"/>
            <a:ext cx="4243388" cy="42781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Quiz: </a:t>
            </a:r>
          </a:p>
          <a:p>
            <a:pPr marL="0" indent="0">
              <a:buNone/>
            </a:pPr>
            <a:r>
              <a:rPr lang="en-CA" dirty="0"/>
              <a:t>If the mean difference is different, would the </a:t>
            </a:r>
            <a:r>
              <a:rPr lang="en-CA" b="1" dirty="0"/>
              <a:t>residual lines </a:t>
            </a:r>
            <a:r>
              <a:rPr lang="en-CA" dirty="0"/>
              <a:t>be larger or smaller than when we compute them from the 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residual lines from the groups pooled</a:t>
            </a:r>
            <a:r>
              <a:rPr lang="en-CA" dirty="0"/>
              <a:t>?</a:t>
            </a:r>
            <a:endParaRPr lang="es-B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EDA8B-93AC-1156-5392-A600AF25A36A}"/>
              </a:ext>
            </a:extLst>
          </p:cNvPr>
          <p:cNvCxnSpPr/>
          <p:nvPr/>
        </p:nvCxnSpPr>
        <p:spPr>
          <a:xfrm flipH="1">
            <a:off x="6658526" y="3714750"/>
            <a:ext cx="1128161" cy="6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D5A83-FFE2-8E6A-6EB8-C1A6B66F67C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658526" y="1795463"/>
            <a:ext cx="1064142" cy="43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3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180D-27DB-899D-A85D-75A23564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 (analyzing variances)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5C0D-5CE6-7ED2-8701-F8365F78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Total sum of squares</a:t>
            </a:r>
            <a:r>
              <a:rPr lang="en-CA" dirty="0"/>
              <a:t>: The sum of squares of the residuals of all the pooled.</a:t>
            </a:r>
          </a:p>
          <a:p>
            <a:endParaRPr lang="en-CA" dirty="0"/>
          </a:p>
          <a:p>
            <a:r>
              <a:rPr lang="en-CA" b="1" dirty="0"/>
              <a:t>Error sum of squares</a:t>
            </a:r>
            <a:r>
              <a:rPr lang="en-CA" dirty="0"/>
              <a:t>: The combined sum of squares of the residuals of the data split up.</a:t>
            </a:r>
          </a:p>
          <a:p>
            <a:endParaRPr lang="en-CA" dirty="0"/>
          </a:p>
          <a:p>
            <a:r>
              <a:rPr lang="en-CA" b="1" dirty="0"/>
              <a:t>Treatment effect</a:t>
            </a:r>
            <a:r>
              <a:rPr lang="en-CA" dirty="0"/>
              <a:t>: Total of squares minus the error sum of squares.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26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180D-27DB-899D-A85D-75A23564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 (analyzing variances)</a:t>
            </a:r>
            <a:endParaRPr lang="es-B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45C0D-5CE6-7ED2-8701-F8365F782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dirty="0"/>
                  <a:t>Total sum of squares</a:t>
                </a:r>
                <a:r>
                  <a:rPr lang="en-CA" dirty="0"/>
                  <a:t>: The sum of squares of the residuals of all the pooled.</a:t>
                </a:r>
              </a:p>
              <a:p>
                <a:endParaRPr lang="en-CA" dirty="0"/>
              </a:p>
              <a:p>
                <a:r>
                  <a:rPr lang="en-CA" b="1" dirty="0"/>
                  <a:t>Error sum of squares</a:t>
                </a:r>
                <a:r>
                  <a:rPr lang="en-CA" dirty="0"/>
                  <a:t>: The combined sum of squares of the residuals of the data split up.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BO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</m:nary>
                      <m:sSup>
                        <m:sSupPr>
                          <m:ctrlPr>
                            <a:rPr lang="es-BO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BO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BO" sz="24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BO" sz="24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BO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45C0D-5CE6-7ED2-8701-F8365F782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219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59A3-309C-9DEF-0A35-0A6ABC22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2299-73DF-81DD-8418-5DB2DC556B4B}"/>
              </a:ext>
            </a:extLst>
          </p:cNvPr>
          <p:cNvSpPr txBox="1"/>
          <p:nvPr/>
        </p:nvSpPr>
        <p:spPr>
          <a:xfrm>
            <a:off x="1326776" y="1820299"/>
            <a:ext cx="9663953" cy="21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10.13909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8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A1AA-F795-4D6B-C4E2-33868665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variance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83B1A-4634-3D6E-D0F0-BC5C7C3795FC}"/>
              </a:ext>
            </a:extLst>
          </p:cNvPr>
          <p:cNvSpPr txBox="1"/>
          <p:nvPr/>
        </p:nvSpPr>
        <p:spPr>
          <a:xfrm>
            <a:off x="4258234" y="2146158"/>
            <a:ext cx="37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Total sum of squares </a:t>
            </a:r>
            <a:endParaRPr lang="es-BO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D232-4530-2322-54F3-CB4CD8C122B5}"/>
              </a:ext>
            </a:extLst>
          </p:cNvPr>
          <p:cNvSpPr txBox="1"/>
          <p:nvPr/>
        </p:nvSpPr>
        <p:spPr>
          <a:xfrm>
            <a:off x="1703293" y="3609069"/>
            <a:ext cx="37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Error sum of squares</a:t>
            </a:r>
            <a:endParaRPr lang="es-B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0916C-5FB4-C88C-9560-2E90B2CC6A6E}"/>
              </a:ext>
            </a:extLst>
          </p:cNvPr>
          <p:cNvSpPr txBox="1"/>
          <p:nvPr/>
        </p:nvSpPr>
        <p:spPr>
          <a:xfrm>
            <a:off x="6786283" y="3714981"/>
            <a:ext cx="2312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Treatment effect</a:t>
            </a:r>
            <a:endParaRPr lang="es-BO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9005C7-D8F8-6F27-9188-BD873CF5A0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99329" y="2607823"/>
            <a:ext cx="2554941" cy="100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198D79-C47C-49D9-26A5-5229C8EA90E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65475" y="2607823"/>
            <a:ext cx="1777255" cy="1107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D48877-2CC5-D49D-853B-8E71D69467C0}"/>
                  </a:ext>
                </a:extLst>
              </p:cNvPr>
              <p:cNvSpPr txBox="1"/>
              <p:nvPr/>
            </p:nvSpPr>
            <p:spPr>
              <a:xfrm>
                <a:off x="43701" y="3989240"/>
                <a:ext cx="609600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BO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</m:nary>
                      <m:sSup>
                        <m:sSupPr>
                          <m:ctrlPr>
                            <a:rPr lang="es-BO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BO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BO" sz="18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BO" sz="18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BO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D48877-2CC5-D49D-853B-8E71D694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" y="3989240"/>
                <a:ext cx="6096000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A6F10E9-0388-B4AA-F21C-4A551485764E}"/>
              </a:ext>
            </a:extLst>
          </p:cNvPr>
          <p:cNvSpPr txBox="1"/>
          <p:nvPr/>
        </p:nvSpPr>
        <p:spPr>
          <a:xfrm>
            <a:off x="466165" y="4894807"/>
            <a:ext cx="55861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3063F8-DC12-086B-6784-55E3AA5206CD}"/>
              </a:ext>
            </a:extLst>
          </p:cNvPr>
          <p:cNvSpPr txBox="1"/>
          <p:nvPr/>
        </p:nvSpPr>
        <p:spPr>
          <a:xfrm>
            <a:off x="1972235" y="1746049"/>
            <a:ext cx="8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55F62-E5A5-BFCF-826A-6B4EA8DB67B3}"/>
              </a:ext>
            </a:extLst>
          </p:cNvPr>
          <p:cNvSpPr txBox="1"/>
          <p:nvPr/>
        </p:nvSpPr>
        <p:spPr>
          <a:xfrm>
            <a:off x="6370545" y="4894807"/>
            <a:ext cx="57777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treatment_sum_of_squares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71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8FC-1FF4-7C5B-F0B5-6C60D23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 table</a:t>
            </a:r>
            <a:endParaRPr lang="es-B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6E5EB-3005-9CBF-EB9A-AE24B9BEC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17494"/>
              </p:ext>
            </p:extLst>
          </p:nvPr>
        </p:nvGraphicFramePr>
        <p:xfrm>
          <a:off x="1736164" y="2198844"/>
          <a:ext cx="8128000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7265397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01889618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488036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99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810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B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degrees of freedom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Mean square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F ratio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Sense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</a:t>
                      </a:r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5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Error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10.13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114 – 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0.09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Total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14.62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113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13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5C4496-322F-A4D6-D841-406B360D355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B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/>
              <p:nvPr/>
            </p:nvSpPr>
            <p:spPr>
              <a:xfrm>
                <a:off x="3693424" y="5238597"/>
                <a:ext cx="4423968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ratio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𝑆𝑆𝐴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𝑡𝑟𝑒𝑎𝑡𝑚𝑒𝑛𝑡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𝑆𝑆𝐸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𝑠𝑞𝑢𝑎𝑟𝑒𝑠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den>
                    </m:f>
                  </m:oMath>
                </a14:m>
                <a:endParaRPr lang="es-B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24" y="5238597"/>
                <a:ext cx="4423968" cy="1088631"/>
              </a:xfrm>
              <a:prstGeom prst="rect">
                <a:avLst/>
              </a:prstGeom>
              <a:blipFill>
                <a:blip r:embed="rId2"/>
                <a:stretch>
                  <a:fillRect l="-4270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899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8FC-1FF4-7C5B-F0B5-6C60D23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 table</a:t>
            </a:r>
            <a:endParaRPr lang="es-B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6E5EB-3005-9CBF-EB9A-AE24B9BEC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24150"/>
              </p:ext>
            </p:extLst>
          </p:nvPr>
        </p:nvGraphicFramePr>
        <p:xfrm>
          <a:off x="310775" y="2580923"/>
          <a:ext cx="8128000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7265397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01889618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488036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99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810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B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Degrees of freedom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Mean square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F ratio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Sense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C00000"/>
                          </a:solidFill>
                        </a:rPr>
                        <a:t>4.48</a:t>
                      </a:r>
                      <a:endParaRPr lang="es-BO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s-BO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</a:t>
                      </a:r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5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Error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rgbClr val="0070C0"/>
                          </a:solidFill>
                        </a:rPr>
                        <a:t>10.13</a:t>
                      </a:r>
                      <a:endParaRPr lang="es-BO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 – 2</a:t>
                      </a:r>
                      <a:endParaRPr lang="es-BO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0.09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Total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14.62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 -1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13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/>
              <p:nvPr/>
            </p:nvSpPr>
            <p:spPr>
              <a:xfrm>
                <a:off x="484059" y="5345128"/>
                <a:ext cx="4423968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ratio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𝑆𝑆𝐴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𝑡𝑟𝑒𝑎𝑡𝑚𝑒𝑛𝑡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𝑆𝑆𝐸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𝑠𝑞𝑢𝑎𝑟𝑒𝑠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den>
                    </m:f>
                  </m:oMath>
                </a14:m>
                <a:endParaRPr lang="es-B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9" y="5345128"/>
                <a:ext cx="4423968" cy="1088631"/>
              </a:xfrm>
              <a:prstGeom prst="rect">
                <a:avLst/>
              </a:prstGeom>
              <a:blipFill>
                <a:blip r:embed="rId2"/>
                <a:stretch>
                  <a:fillRect l="-4132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726B35-63B3-40C3-36CB-9609C183DA8D}"/>
              </a:ext>
            </a:extLst>
          </p:cNvPr>
          <p:cNvCxnSpPr>
            <a:cxnSpLocks/>
          </p:cNvCxnSpPr>
          <p:nvPr/>
        </p:nvCxnSpPr>
        <p:spPr>
          <a:xfrm flipV="1">
            <a:off x="3388659" y="3721858"/>
            <a:ext cx="494225" cy="18900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F6347-B2A8-E6F2-A3B5-D5DAEB836630}"/>
              </a:ext>
            </a:extLst>
          </p:cNvPr>
          <p:cNvCxnSpPr>
            <a:cxnSpLocks/>
          </p:cNvCxnSpPr>
          <p:nvPr/>
        </p:nvCxnSpPr>
        <p:spPr>
          <a:xfrm flipH="1" flipV="1">
            <a:off x="2314504" y="4117785"/>
            <a:ext cx="592359" cy="17716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4872EA-681F-ECE3-3DA4-4AB768151449}"/>
              </a:ext>
            </a:extLst>
          </p:cNvPr>
          <p:cNvCxnSpPr>
            <a:cxnSpLocks/>
          </p:cNvCxnSpPr>
          <p:nvPr/>
        </p:nvCxnSpPr>
        <p:spPr>
          <a:xfrm flipV="1">
            <a:off x="3494661" y="4101301"/>
            <a:ext cx="478870" cy="2048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E4DB77-0F58-B74E-6F01-FF648BBC18E7}"/>
              </a:ext>
            </a:extLst>
          </p:cNvPr>
          <p:cNvCxnSpPr>
            <a:cxnSpLocks/>
          </p:cNvCxnSpPr>
          <p:nvPr/>
        </p:nvCxnSpPr>
        <p:spPr>
          <a:xfrm flipH="1" flipV="1">
            <a:off x="2624237" y="3721858"/>
            <a:ext cx="565252" cy="1623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BCBC92-4EB8-E5CC-94AC-7027D270A3D7}"/>
              </a:ext>
            </a:extLst>
          </p:cNvPr>
          <p:cNvSpPr txBox="1"/>
          <p:nvPr/>
        </p:nvSpPr>
        <p:spPr>
          <a:xfrm>
            <a:off x="5522259" y="5966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Degrees of freedom </a:t>
            </a:r>
            <a:r>
              <a:rPr lang="en-US" dirty="0"/>
              <a:t>are the maximum number of logically independent values, which may vary in a data sample. Degrees of freedom are calculated by subtracting one from the number of items within the data sample. </a:t>
            </a:r>
            <a:endParaRPr lang="es-B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48BD1-58E1-BCC9-E3C1-145F334AE25A}"/>
              </a:ext>
            </a:extLst>
          </p:cNvPr>
          <p:cNvSpPr txBox="1"/>
          <p:nvPr/>
        </p:nvSpPr>
        <p:spPr>
          <a:xfrm>
            <a:off x="7227499" y="1834958"/>
            <a:ext cx="4964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400" dirty="0"/>
              <a:t>https://</a:t>
            </a:r>
            <a:r>
              <a:rPr lang="es-BO" sz="1400" dirty="0" err="1"/>
              <a:t>www.investopedia.com</a:t>
            </a:r>
            <a:r>
              <a:rPr lang="es-BO" sz="1400" dirty="0"/>
              <a:t>/</a:t>
            </a:r>
            <a:r>
              <a:rPr lang="es-BO" sz="1400" dirty="0" err="1"/>
              <a:t>terms</a:t>
            </a:r>
            <a:r>
              <a:rPr lang="es-BO" sz="1400" dirty="0"/>
              <a:t>/d/</a:t>
            </a:r>
            <a:r>
              <a:rPr lang="es-BO" sz="1400" dirty="0" err="1"/>
              <a:t>degrees-of-freedom.asp</a:t>
            </a:r>
            <a:endParaRPr lang="es-BO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FF5A9-9D5A-86E1-EC1E-6DFE329C8E2E}"/>
              </a:ext>
            </a:extLst>
          </p:cNvPr>
          <p:cNvSpPr txBox="1"/>
          <p:nvPr/>
        </p:nvSpPr>
        <p:spPr>
          <a:xfrm>
            <a:off x="4654592" y="6323594"/>
            <a:ext cx="74387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F_ratio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treatment_sum_of_squares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31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6BC-6C80-2B55-AB39-08CCDF6E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variance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F09C6-BDEB-D4B4-FAB8-8D8D30C301F8}"/>
              </a:ext>
            </a:extLst>
          </p:cNvPr>
          <p:cNvSpPr txBox="1"/>
          <p:nvPr/>
        </p:nvSpPr>
        <p:spPr>
          <a:xfrm>
            <a:off x="986118" y="2213393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aov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D1EB-DE23-392F-594C-0156BE516DE8}"/>
              </a:ext>
            </a:extLst>
          </p:cNvPr>
          <p:cNvSpPr txBox="1"/>
          <p:nvPr/>
        </p:nvSpPr>
        <p:spPr>
          <a:xfrm>
            <a:off x="986118" y="2944066"/>
            <a:ext cx="93591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 Sq Mean Sq F value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(&gt;F)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Modality      1  4.485   4.485   49.54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1.65e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Residuals   112 10.139   0.091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9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8CE2-A849-CFBB-941F-60AA246F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C7C9-1FD0-E111-B7AE-B2234CDA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Quiz: </a:t>
            </a:r>
            <a:r>
              <a:rPr lang="en-CA" dirty="0" err="1"/>
              <a:t>ceritus</a:t>
            </a:r>
            <a:r>
              <a:rPr lang="en-CA" dirty="0"/>
              <a:t> paribus 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happens to F if the error sum of squares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 treatment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 sample size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there are more groups compared?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201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977F-F3E8-AB75-CC2C-B302E476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108C-2E40-8D8F-FACB-6550B38E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3460748"/>
          </a:xfrm>
        </p:spPr>
        <p:txBody>
          <a:bodyPr/>
          <a:lstStyle/>
          <a:p>
            <a:r>
              <a:rPr lang="en-CA" dirty="0"/>
              <a:t>Load the </a:t>
            </a:r>
            <a:r>
              <a:rPr lang="en-CA" b="1" dirty="0" err="1">
                <a:solidFill>
                  <a:schemeClr val="accent6">
                    <a:lumMod val="75000"/>
                  </a:schemeClr>
                </a:solidFill>
              </a:rPr>
              <a:t>sharedref</a:t>
            </a:r>
            <a:r>
              <a:rPr lang="en-CA" dirty="0"/>
              <a:t> data from </a:t>
            </a:r>
            <a:r>
              <a:rPr lang="en-CA" dirty="0" err="1"/>
              <a:t>lingR</a:t>
            </a:r>
            <a:r>
              <a:rPr lang="en-CA" dirty="0"/>
              <a:t> (Ch. 8 Levshina)</a:t>
            </a:r>
          </a:p>
          <a:p>
            <a:endParaRPr lang="en-CA" dirty="0"/>
          </a:p>
          <a:p>
            <a:r>
              <a:rPr lang="en-CA" dirty="0"/>
              <a:t>Conduct and interpret an ANOVA that uses </a:t>
            </a:r>
            <a:r>
              <a:rPr lang="en-CA" b="1" dirty="0">
                <a:solidFill>
                  <a:srgbClr val="C00000"/>
                </a:solidFill>
              </a:rPr>
              <a:t>cohort</a:t>
            </a:r>
            <a:r>
              <a:rPr lang="en-CA" b="1" dirty="0"/>
              <a:t> </a:t>
            </a:r>
            <a:r>
              <a:rPr lang="en-CA" dirty="0"/>
              <a:t>as the predictor and </a:t>
            </a:r>
            <a:r>
              <a:rPr lang="en-CA" b="1" dirty="0">
                <a:solidFill>
                  <a:srgbClr val="C00000"/>
                </a:solidFill>
              </a:rPr>
              <a:t>mod</a:t>
            </a:r>
            <a:r>
              <a:rPr lang="en-CA" b="1" dirty="0"/>
              <a:t> </a:t>
            </a:r>
            <a:r>
              <a:rPr lang="en-CA" dirty="0"/>
              <a:t>as the dependent variable</a:t>
            </a:r>
          </a:p>
          <a:p>
            <a:endParaRPr lang="en-CA" dirty="0"/>
          </a:p>
          <a:p>
            <a:r>
              <a:rPr lang="es-BO" dirty="0" err="1"/>
              <a:t>Conduct</a:t>
            </a:r>
            <a:r>
              <a:rPr lang="es-BO" dirty="0"/>
              <a:t> and </a:t>
            </a:r>
            <a:r>
              <a:rPr lang="es-BO" dirty="0" err="1"/>
              <a:t>interpret</a:t>
            </a:r>
            <a:r>
              <a:rPr lang="es-BO" dirty="0"/>
              <a:t> </a:t>
            </a:r>
            <a:r>
              <a:rPr lang="es-BO" dirty="0" err="1"/>
              <a:t>an</a:t>
            </a:r>
            <a:r>
              <a:rPr lang="es-BO" dirty="0"/>
              <a:t> ANOVA </a:t>
            </a:r>
            <a:r>
              <a:rPr lang="es-BO" dirty="0" err="1"/>
              <a:t>that</a:t>
            </a:r>
            <a:r>
              <a:rPr lang="es-BO" dirty="0"/>
              <a:t> uses </a:t>
            </a:r>
            <a:r>
              <a:rPr lang="es-BO" b="1" dirty="0" err="1">
                <a:solidFill>
                  <a:srgbClr val="C00000"/>
                </a:solidFill>
              </a:rPr>
              <a:t>age</a:t>
            </a:r>
            <a:r>
              <a:rPr lang="es-BO" b="1" dirty="0"/>
              <a:t> </a:t>
            </a:r>
            <a:r>
              <a:rPr lang="es-BO" dirty="0"/>
              <a:t>as </a:t>
            </a:r>
            <a:r>
              <a:rPr lang="es-BO" dirty="0" err="1"/>
              <a:t>the</a:t>
            </a:r>
            <a:r>
              <a:rPr lang="es-BO" dirty="0"/>
              <a:t> predictor and </a:t>
            </a:r>
            <a:r>
              <a:rPr lang="es-BO" b="1" dirty="0">
                <a:solidFill>
                  <a:srgbClr val="C00000"/>
                </a:solidFill>
              </a:rPr>
              <a:t>mod</a:t>
            </a:r>
            <a:r>
              <a:rPr lang="es-BO" b="1" dirty="0"/>
              <a:t> </a:t>
            </a:r>
            <a:r>
              <a:rPr lang="es-BO" dirty="0"/>
              <a:t>as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dependent</a:t>
            </a:r>
            <a:r>
              <a:rPr lang="es-BO" dirty="0"/>
              <a:t>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C119F-B999-7497-DF0A-E50CA8BD8CF3}"/>
              </a:ext>
            </a:extLst>
          </p:cNvPr>
          <p:cNvSpPr txBox="1"/>
          <p:nvPr/>
        </p:nvSpPr>
        <p:spPr>
          <a:xfrm>
            <a:off x="1014412" y="5686425"/>
            <a:ext cx="991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Levshina, Natalia. 2018. </a:t>
            </a:r>
            <a:r>
              <a:rPr lang="en-CA" i="1" dirty="0"/>
              <a:t>How to do Linguistics with R: Data exploration and statistical analysis. </a:t>
            </a:r>
            <a:r>
              <a:rPr lang="en-CA" dirty="0"/>
              <a:t>John </a:t>
            </a:r>
            <a:r>
              <a:rPr lang="en-CA" dirty="0" err="1"/>
              <a:t>Benjamins</a:t>
            </a:r>
            <a:r>
              <a:rPr lang="en-CA" dirty="0"/>
              <a:t> Publishing.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2693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8441-077E-2851-9C88-DC1F08C88C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679D-C27D-3722-5AA7-9CD8E74319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/>
            <a:r>
              <a:rPr lang="en-CA" sz="2600" b="1">
                <a:solidFill>
                  <a:srgbClr val="C00000"/>
                </a:solidFill>
              </a:rPr>
              <a:t>Standard deviation and mean</a:t>
            </a:r>
          </a:p>
          <a:p>
            <a:pPr lvl="0"/>
            <a:r>
              <a:rPr lang="en-CA" sz="2600"/>
              <a:t>Cross-tabulation with a chi-square test</a:t>
            </a:r>
          </a:p>
          <a:p>
            <a:pPr lvl="0"/>
            <a:r>
              <a:rPr lang="en-CA" sz="2600"/>
              <a:t>Binomial test</a:t>
            </a:r>
          </a:p>
          <a:p>
            <a:pPr lvl="0"/>
            <a:r>
              <a:rPr lang="en-CA" sz="2600" b="1">
                <a:solidFill>
                  <a:srgbClr val="C00000"/>
                </a:solidFill>
              </a:rPr>
              <a:t>Rank tests</a:t>
            </a:r>
          </a:p>
          <a:p>
            <a:pPr lvl="0"/>
            <a:r>
              <a:rPr lang="en-CA" sz="2600"/>
              <a:t>Bivariate analysis</a:t>
            </a:r>
          </a:p>
          <a:p>
            <a:pPr lvl="0"/>
            <a:r>
              <a:rPr lang="en-CA" sz="2600"/>
              <a:t>Multiple logistic regression analysis</a:t>
            </a:r>
          </a:p>
          <a:p>
            <a:pPr lvl="0"/>
            <a:r>
              <a:rPr lang="en-CA" sz="2600" b="1">
                <a:solidFill>
                  <a:srgbClr val="C00000"/>
                </a:solidFill>
              </a:rPr>
              <a:t>Regression model</a:t>
            </a:r>
          </a:p>
          <a:p>
            <a:pPr lvl="0"/>
            <a:r>
              <a:rPr lang="en-CA" sz="2600"/>
              <a:t>Inter-rater reliability</a:t>
            </a:r>
          </a:p>
          <a:p>
            <a:pPr lvl="0"/>
            <a:endParaRPr lang="en-CA" sz="2600"/>
          </a:p>
          <a:p>
            <a:pPr lvl="0"/>
            <a:endParaRPr lang="en-CA" sz="2600"/>
          </a:p>
          <a:p>
            <a:pPr lvl="0"/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1B746-2D6F-A63C-B07A-F92DB6D7DDB7}"/>
              </a:ext>
            </a:extLst>
          </p:cNvPr>
          <p:cNvSpPr txBox="1"/>
          <p:nvPr/>
        </p:nvSpPr>
        <p:spPr>
          <a:xfrm>
            <a:off x="6298771" y="1825627"/>
            <a:ext cx="4916920" cy="35178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9DEA-A3C9-1B35-9B6B-619918D5EC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&amp; 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F27B-EB2C-9925-4BAC-79BF3C20C0D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A lot of statistical information comes from counts (e.g. frequency of words in different texts)</a:t>
            </a:r>
          </a:p>
          <a:p>
            <a:pPr lvl="0"/>
            <a:r>
              <a:rPr lang="en-CA"/>
              <a:t>The data are usually presented in a contingency table.</a:t>
            </a:r>
          </a:p>
          <a:p>
            <a:pPr lvl="0"/>
            <a:r>
              <a:rPr lang="en-CA"/>
              <a:t>Data from Matthew Dryer (1992)</a:t>
            </a:r>
          </a:p>
          <a:p>
            <a:pPr lvl="0"/>
            <a:r>
              <a:rPr lang="en-CA"/>
              <a:t>OV = Object-Verb words order / VO = Verb-Object word order</a:t>
            </a:r>
          </a:p>
          <a:p>
            <a:pPr lvl="0"/>
            <a:r>
              <a:rPr lang="en-CA"/>
              <a:t>Postp = positions / Prep = prepositions</a:t>
            </a:r>
          </a:p>
          <a:p>
            <a:pPr lvl="0"/>
            <a:r>
              <a:rPr lang="en-CA"/>
              <a:t>H1:postpositions are associated with OV word order and prepositions are associated with VO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B8832-714D-26A1-10ED-D3FAEE19AC05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541B-4E10-8F43-1CC0-69F7D06734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Contingency table (word order associations)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36E09D-B141-A4F7-7E7D-5C6E319E6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541714"/>
              </p:ext>
            </p:extLst>
          </p:nvPr>
        </p:nvGraphicFramePr>
        <p:xfrm>
          <a:off x="947841" y="2743200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711957">
                  <a:extLst>
                    <a:ext uri="{9D8B030D-6E8A-4147-A177-3AD203B41FA5}">
                      <a16:colId xmlns:a16="http://schemas.microsoft.com/office/drawing/2014/main" val="2141862798"/>
                    </a:ext>
                  </a:extLst>
                </a:gridCol>
                <a:gridCol w="1656078">
                  <a:extLst>
                    <a:ext uri="{9D8B030D-6E8A-4147-A177-3AD203B41FA5}">
                      <a16:colId xmlns:a16="http://schemas.microsoft.com/office/drawing/2014/main" val="1346983895"/>
                    </a:ext>
                  </a:extLst>
                </a:gridCol>
                <a:gridCol w="1615443">
                  <a:extLst>
                    <a:ext uri="{9D8B030D-6E8A-4147-A177-3AD203B41FA5}">
                      <a16:colId xmlns:a16="http://schemas.microsoft.com/office/drawing/2014/main" val="217255022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284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846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27355"/>
                  </a:ext>
                </a:extLst>
              </a:tr>
            </a:tbl>
          </a:graphicData>
        </a:graphic>
      </p:graphicFrame>
      <p:pic>
        <p:nvPicPr>
          <p:cNvPr id="4" name="Picture 5">
            <a:extLst>
              <a:ext uri="{FF2B5EF4-FFF2-40B4-BE49-F238E27FC236}">
                <a16:creationId xmlns:a16="http://schemas.microsoft.com/office/drawing/2014/main" id="{B0E0C926-D421-AFC1-039E-B01142F9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2756">
            <a:off x="6321198" y="2142097"/>
            <a:ext cx="5548661" cy="12022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1459A69-75F1-FD71-F396-B85E981EBE7E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7F3A-D7F7-DE63-E0AB-C46B3A51C557}"/>
              </a:ext>
            </a:extLst>
          </p:cNvPr>
          <p:cNvSpPr txBox="1"/>
          <p:nvPr/>
        </p:nvSpPr>
        <p:spPr>
          <a:xfrm>
            <a:off x="838203" y="4761108"/>
            <a:ext cx="8740378" cy="13234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20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ncol</a:t>
            </a:r>
            <a:r>
              <a:rPr lang="en-US" sz="2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byrow</a:t>
            </a:r>
            <a:r>
              <a:rPr lang="en-US" sz="2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OV"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C2F5-C319-D914-0883-EB0AC37AA7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EB46-B5D0-BFE5-37DF-9E5911E804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These are </a:t>
            </a:r>
            <a:r>
              <a:rPr lang="en-CA" b="1">
                <a:solidFill>
                  <a:srgbClr val="C00000"/>
                </a:solidFill>
              </a:rPr>
              <a:t>observed frequencies</a:t>
            </a:r>
          </a:p>
          <a:p>
            <a:pPr lvl="0"/>
            <a:endParaRPr lang="en-CA"/>
          </a:p>
          <a:p>
            <a:pPr lvl="0"/>
            <a:r>
              <a:rPr lang="en-CA"/>
              <a:t>We now need a model that predicts the </a:t>
            </a:r>
            <a:r>
              <a:rPr lang="en-CA" b="1">
                <a:solidFill>
                  <a:srgbClr val="C00000"/>
                </a:solidFill>
              </a:rPr>
              <a:t>expected frequencies</a:t>
            </a:r>
          </a:p>
          <a:p>
            <a:pPr lvl="0"/>
            <a:endParaRPr lang="en-CA"/>
          </a:p>
          <a:p>
            <a:pPr lvl="0"/>
            <a:r>
              <a:rPr lang="en-CA"/>
              <a:t>Using these data, what is the probability of a random language from this sample having OV?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80D68-F1F3-B1F9-14A8-35890391B3F1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0FA1-BDB1-9265-FAC4-0F2B1E75CB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7307C-EB24-73D4-784F-F8F897BE04D3}"/>
              </a:ext>
            </a:extLst>
          </p:cNvPr>
          <p:cNvSpPr txBox="1"/>
          <p:nvPr/>
        </p:nvSpPr>
        <p:spPr>
          <a:xfrm>
            <a:off x="1032273" y="1912114"/>
            <a:ext cx="964049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 Total"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"Row total"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4122-6803-33DB-A80C-77639C4F8A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AA1D-90DC-6FD4-9506-D3C03BD9C8E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 dirty="0"/>
          </a:p>
          <a:p>
            <a:pPr lvl="0"/>
            <a:r>
              <a:rPr lang="en-CA" dirty="0"/>
              <a:t>Raw total (</a:t>
            </a:r>
            <a:r>
              <a:rPr lang="en-CA" dirty="0" err="1"/>
              <a:t>Postp</a:t>
            </a:r>
            <a:r>
              <a:rPr lang="en-CA" dirty="0"/>
              <a:t> = 119, Prep = 77)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Column total (OV = 114, VO = 82)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Grand total  = 196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Expected = (Raw total * Column total) / Grand total</a:t>
            </a:r>
          </a:p>
          <a:p>
            <a:pPr lvl="0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DC5C2-EE0F-A0E4-5F84-220FE91C76C0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422E-57EB-ACD4-5AFB-380BD9013D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5506-70E0-D15D-F02F-D507E5C316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pPr lvl="0"/>
            <a:r>
              <a:rPr lang="en-CA"/>
              <a:t>The expected frequency refers to what the values would be if VO/OV and Postp/Prep were independent.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3BE3BC-960E-0F76-B938-5AE8F46C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39448"/>
              </p:ext>
            </p:extLst>
          </p:nvPr>
        </p:nvGraphicFramePr>
        <p:xfrm>
          <a:off x="984044" y="3021015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3415750786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906926121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41103650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6432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(114*119)/196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(82*119)/196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14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(114*77)/196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(82*77)/196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4CEB9F-AA21-843E-ED74-5D54E52B23CC}"/>
              </a:ext>
            </a:extLst>
          </p:cNvPr>
          <p:cNvSpPr txBox="1"/>
          <p:nvPr/>
        </p:nvSpPr>
        <p:spPr>
          <a:xfrm>
            <a:off x="984044" y="4618507"/>
            <a:ext cx="733128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endParaRPr lang="es-BO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721B-9D51-CB57-3D37-55CE9A95F9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F06F-6C79-11CE-3329-36443EDBCD4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75C41-6DD8-847B-DAE2-D785C0212857}"/>
              </a:ext>
            </a:extLst>
          </p:cNvPr>
          <p:cNvGraphicFramePr>
            <a:graphicFrameLocks noGrp="1"/>
          </p:cNvGraphicFramePr>
          <p:nvPr/>
        </p:nvGraphicFramePr>
        <p:xfrm>
          <a:off x="1598407" y="3706813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187117273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3110641190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35370546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9902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9517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023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EAB7-E777-1CCE-72F7-740845186D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4B57-F0C9-4F76-64A0-FB631CDFFA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E75D19-0500-A261-9E1F-C4FE847C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77"/>
              </p:ext>
            </p:extLst>
          </p:nvPr>
        </p:nvGraphicFramePr>
        <p:xfrm>
          <a:off x="3427197" y="3013542"/>
          <a:ext cx="498348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933584">
                  <a:extLst>
                    <a:ext uri="{9D8B030D-6E8A-4147-A177-3AD203B41FA5}">
                      <a16:colId xmlns:a16="http://schemas.microsoft.com/office/drawing/2014/main" val="534251316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2546524907"/>
                    </a:ext>
                  </a:extLst>
                </a:gridCol>
                <a:gridCol w="2278831">
                  <a:extLst>
                    <a:ext uri="{9D8B030D-6E8A-4147-A177-3AD203B41FA5}">
                      <a16:colId xmlns:a16="http://schemas.microsoft.com/office/drawing/2014/main" val="169856152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2222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7698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04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AB470-F77D-1B0C-E582-B7056D0F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0367"/>
              </p:ext>
            </p:extLst>
          </p:nvPr>
        </p:nvGraphicFramePr>
        <p:xfrm>
          <a:off x="3427207" y="4940302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19290">
                  <a:extLst>
                    <a:ext uri="{9D8B030D-6E8A-4147-A177-3AD203B41FA5}">
                      <a16:colId xmlns:a16="http://schemas.microsoft.com/office/drawing/2014/main" val="4278689934"/>
                    </a:ext>
                  </a:extLst>
                </a:gridCol>
                <a:gridCol w="1721220">
                  <a:extLst>
                    <a:ext uri="{9D8B030D-6E8A-4147-A177-3AD203B41FA5}">
                      <a16:colId xmlns:a16="http://schemas.microsoft.com/office/drawing/2014/main" val="2449518093"/>
                    </a:ext>
                  </a:extLst>
                </a:gridCol>
                <a:gridCol w="2242968">
                  <a:extLst>
                    <a:ext uri="{9D8B030D-6E8A-4147-A177-3AD203B41FA5}">
                      <a16:colId xmlns:a16="http://schemas.microsoft.com/office/drawing/2014/main" val="7907980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318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7860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2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AB11-9D8D-B1E6-2BF2-B680C9D047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9D62-4B03-2F44-6B88-1FE45D9C45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Its clear that the expected and the observed are different</a:t>
            </a:r>
          </a:p>
          <a:p>
            <a:pPr lvl="0"/>
            <a:r>
              <a:rPr lang="en-CA"/>
              <a:t>But because of errors in sampling there is always some variation, so we are interested in whether the expected frequencies are significantly different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829E0B-4487-873A-5DD3-498CA0638972}"/>
              </a:ext>
            </a:extLst>
          </p:cNvPr>
          <p:cNvGraphicFramePr>
            <a:graphicFrameLocks noGrp="1"/>
          </p:cNvGraphicFramePr>
          <p:nvPr/>
        </p:nvGraphicFramePr>
        <p:xfrm>
          <a:off x="3427207" y="3801078"/>
          <a:ext cx="498348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933584">
                  <a:extLst>
                    <a:ext uri="{9D8B030D-6E8A-4147-A177-3AD203B41FA5}">
                      <a16:colId xmlns:a16="http://schemas.microsoft.com/office/drawing/2014/main" val="4006501158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1648731413"/>
                    </a:ext>
                  </a:extLst>
                </a:gridCol>
                <a:gridCol w="2278831">
                  <a:extLst>
                    <a:ext uri="{9D8B030D-6E8A-4147-A177-3AD203B41FA5}">
                      <a16:colId xmlns:a16="http://schemas.microsoft.com/office/drawing/2014/main" val="99770154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6581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8947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1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933191-5EC9-6223-BC22-CC27C63CB69C}"/>
              </a:ext>
            </a:extLst>
          </p:cNvPr>
          <p:cNvGraphicFramePr>
            <a:graphicFrameLocks noGrp="1"/>
          </p:cNvGraphicFramePr>
          <p:nvPr/>
        </p:nvGraphicFramePr>
        <p:xfrm>
          <a:off x="3427207" y="5428646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19290">
                  <a:extLst>
                    <a:ext uri="{9D8B030D-6E8A-4147-A177-3AD203B41FA5}">
                      <a16:colId xmlns:a16="http://schemas.microsoft.com/office/drawing/2014/main" val="539579667"/>
                    </a:ext>
                  </a:extLst>
                </a:gridCol>
                <a:gridCol w="1721220">
                  <a:extLst>
                    <a:ext uri="{9D8B030D-6E8A-4147-A177-3AD203B41FA5}">
                      <a16:colId xmlns:a16="http://schemas.microsoft.com/office/drawing/2014/main" val="3957578881"/>
                    </a:ext>
                  </a:extLst>
                </a:gridCol>
                <a:gridCol w="2242968">
                  <a:extLst>
                    <a:ext uri="{9D8B030D-6E8A-4147-A177-3AD203B41FA5}">
                      <a16:colId xmlns:a16="http://schemas.microsoft.com/office/drawing/2014/main" val="335636026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166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81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801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AF57-7486-55FD-5B86-4092F43809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5591-29EB-797A-DC44-29EF8E21BC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78504" cy="1603372"/>
          </a:xfrm>
        </p:spPr>
        <p:txBody>
          <a:bodyPr/>
          <a:lstStyle/>
          <a:p>
            <a:pPr lvl="0"/>
            <a:r>
              <a:rPr lang="en-CA"/>
              <a:t>The classical way of doing this is Karl Pearson’s chi-squared test.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pic>
        <p:nvPicPr>
          <p:cNvPr id="4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6F4198DC-5AB1-5667-F4E9-AFCD3004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83" y="244794"/>
            <a:ext cx="4255901" cy="5184455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592EC402-E073-9790-5682-68E2A1E32737}"/>
                  </a:ext>
                </a:extLst>
              </p:cNvPr>
              <p:cNvSpPr txBox="1"/>
              <p:nvPr/>
            </p:nvSpPr>
            <p:spPr>
              <a:xfrm>
                <a:off x="533442" y="3996056"/>
                <a:ext cx="6096003" cy="128727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sz="24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sz="24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592EC402-E073-9790-5682-68E2A1E3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2" y="3996056"/>
                <a:ext cx="6096003" cy="1287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4">
            <a:extLst>
              <a:ext uri="{FF2B5EF4-FFF2-40B4-BE49-F238E27FC236}">
                <a16:creationId xmlns:a16="http://schemas.microsoft.com/office/drawing/2014/main" id="{6D0F1901-7C5A-1B56-90A3-AB667D0AA9EC}"/>
              </a:ext>
            </a:extLst>
          </p:cNvPr>
          <p:cNvSpPr txBox="1"/>
          <p:nvPr/>
        </p:nvSpPr>
        <p:spPr>
          <a:xfrm>
            <a:off x="7442201" y="5641235"/>
            <a:ext cx="391160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https://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upload.wikimedia.org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wikipedia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commons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/2/21/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Karl_Pearson_2.jpg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0387-A57F-8594-8E41-4487BD10D3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5A75-4C4B-655D-62A6-B2F7E10D13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sz="2600" strike="sngStrike"/>
              <a:t>Standard deviation and mean</a:t>
            </a:r>
          </a:p>
          <a:p>
            <a:pPr lvl="0">
              <a:lnSpc>
                <a:spcPct val="80000"/>
              </a:lnSpc>
            </a:pPr>
            <a:r>
              <a:rPr lang="en-CA" sz="2600" b="1">
                <a:solidFill>
                  <a:srgbClr val="FF0000"/>
                </a:solidFill>
              </a:rPr>
              <a:t>Cross-tabulation with a chi-square test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Binomial test</a:t>
            </a:r>
          </a:p>
          <a:p>
            <a:pPr lvl="0">
              <a:lnSpc>
                <a:spcPct val="80000"/>
              </a:lnSpc>
            </a:pPr>
            <a:r>
              <a:rPr lang="en-CA" sz="2600" strike="sngStrike"/>
              <a:t>Rank tests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Bivariate analysis</a:t>
            </a:r>
          </a:p>
          <a:p>
            <a:pPr lvl="0">
              <a:lnSpc>
                <a:spcPct val="80000"/>
              </a:lnSpc>
            </a:pPr>
            <a:r>
              <a:rPr lang="en-CA" sz="2600" b="1">
                <a:solidFill>
                  <a:srgbClr val="FF0000"/>
                </a:solidFill>
              </a:rPr>
              <a:t>Multiple logistic regression analysis</a:t>
            </a:r>
          </a:p>
          <a:p>
            <a:pPr lvl="0">
              <a:lnSpc>
                <a:spcPct val="80000"/>
              </a:lnSpc>
            </a:pPr>
            <a:r>
              <a:rPr lang="en-CA" sz="2600" strike="sngStrike"/>
              <a:t>Regression model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Inter-rater reliability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6BBDBC-791F-3D37-8855-6818E3A4458E}"/>
              </a:ext>
            </a:extLst>
          </p:cNvPr>
          <p:cNvSpPr txBox="1"/>
          <p:nvPr/>
        </p:nvSpPr>
        <p:spPr>
          <a:xfrm>
            <a:off x="6298771" y="1825627"/>
            <a:ext cx="5257800" cy="35750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E823AE2-93CC-590A-FCE5-EE3409CBB0D5}"/>
                  </a:ext>
                </a:extLst>
              </p:cNvPr>
              <p:cNvSpPr txBox="1"/>
              <p:nvPr/>
            </p:nvSpPr>
            <p:spPr>
              <a:xfrm>
                <a:off x="7362725" y="742122"/>
                <a:ext cx="5062127" cy="67685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i="1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s-BO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B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𝑅𝑜𝑤𝑡𝑜𝑡𝑎𝑙</m:t>
                          </m:r>
                          <m:r>
                            <a:rPr lang="es-BO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𝐶𝑜𝑙𝑢𝑚𝑛𝑡𝑜𝑡𝑎𝑙</m:t>
                          </m:r>
                        </m:num>
                        <m:den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𝐺𝑟𝑎𝑛𝑑𝑡𝑜𝑡𝑎𝑙</m:t>
                          </m:r>
                        </m:den>
                      </m:f>
                    </m:oMath>
                  </m:oMathPara>
                </a14:m>
                <a:endParaRPr lang="en-CA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E823AE2-93CC-590A-FCE5-EE3409CB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25" y="742122"/>
                <a:ext cx="5062127" cy="67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A4171ECA-F091-3472-CCC8-19ED6983078A}"/>
              </a:ext>
            </a:extLst>
          </p:cNvPr>
          <p:cNvSpPr/>
          <p:nvPr/>
        </p:nvSpPr>
        <p:spPr>
          <a:xfrm flipH="1">
            <a:off x="7185513" y="409033"/>
            <a:ext cx="797900" cy="1362273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ight Brace 12">
            <a:extLst>
              <a:ext uri="{FF2B5EF4-FFF2-40B4-BE49-F238E27FC236}">
                <a16:creationId xmlns:a16="http://schemas.microsoft.com/office/drawing/2014/main" id="{E3090027-D4F3-10FE-1E0B-A7991E3E9BA3}"/>
              </a:ext>
            </a:extLst>
          </p:cNvPr>
          <p:cNvSpPr/>
          <p:nvPr/>
        </p:nvSpPr>
        <p:spPr>
          <a:xfrm flipH="1">
            <a:off x="7002855" y="2524819"/>
            <a:ext cx="1163216" cy="1074410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9F063CD5-6414-486B-5BC6-3CBB6745EECE}"/>
              </a:ext>
            </a:extLst>
          </p:cNvPr>
          <p:cNvSpPr txBox="1"/>
          <p:nvPr/>
        </p:nvSpPr>
        <p:spPr>
          <a:xfrm>
            <a:off x="7863069" y="2711123"/>
            <a:ext cx="3659800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Putting expected and observed data in the same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6177487A-F350-BA43-1C3F-4AFDCDEA2BE2}"/>
                  </a:ext>
                </a:extLst>
              </p:cNvPr>
              <p:cNvSpPr txBox="1"/>
              <p:nvPr/>
            </p:nvSpPr>
            <p:spPr>
              <a:xfrm>
                <a:off x="4313081" y="5361067"/>
                <a:ext cx="5101282" cy="108811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sz="20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sz="20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sz="2000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6177487A-F350-BA43-1C3F-4AFDCDEA2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81" y="5361067"/>
                <a:ext cx="5101282" cy="1088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4A38C1-B667-349F-341A-CAC9D9108258}"/>
              </a:ext>
            </a:extLst>
          </p:cNvPr>
          <p:cNvSpPr txBox="1"/>
          <p:nvPr/>
        </p:nvSpPr>
        <p:spPr>
          <a:xfrm>
            <a:off x="299053" y="291666"/>
            <a:ext cx="630793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9E8EFB-8D42-8C27-DBED-5BA15C8034B2}"/>
              </a:ext>
            </a:extLst>
          </p:cNvPr>
          <p:cNvSpPr txBox="1"/>
          <p:nvPr/>
        </p:nvSpPr>
        <p:spPr>
          <a:xfrm>
            <a:off x="299053" y="2408862"/>
            <a:ext cx="6215062" cy="1605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</a:t>
            </a:r>
          </a:p>
          <a:p>
            <a:pPr latinLnBrk="1"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Adposition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Verb.Object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Observed.Frequency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2E1EF-6DD4-A410-BAAC-C7D435E45D4F}"/>
              </a:ext>
            </a:extLst>
          </p:cNvPr>
          <p:cNvSpPr txBox="1"/>
          <p:nvPr/>
        </p:nvSpPr>
        <p:spPr>
          <a:xfrm>
            <a:off x="226835" y="4358826"/>
            <a:ext cx="117383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Observed.Frequency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667D9C1-C903-68B4-42BA-C925BE92B689}"/>
              </a:ext>
            </a:extLst>
          </p:cNvPr>
          <p:cNvSpPr/>
          <p:nvPr/>
        </p:nvSpPr>
        <p:spPr>
          <a:xfrm flipH="1" flipV="1">
            <a:off x="3829051" y="4257675"/>
            <a:ext cx="1600200" cy="1667268"/>
          </a:xfrm>
          <a:prstGeom prst="arc">
            <a:avLst>
              <a:gd name="adj1" fmla="val 16200000"/>
              <a:gd name="adj2" fmla="val 201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5DA-AA20-0C3D-9755-AA76838F78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72A0-4812-DA38-8F99-E78C14543CA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Is this number big?</a:t>
            </a:r>
          </a:p>
          <a:p>
            <a:pPr lvl="0"/>
            <a:r>
              <a:rPr lang="en-CA" dirty="0"/>
              <a:t>What is the critical value of the chi-squared test?</a:t>
            </a:r>
          </a:p>
          <a:p>
            <a:pPr lvl="0"/>
            <a:r>
              <a:rPr lang="en-CA" dirty="0"/>
              <a:t>To calculate this, we need the degrees of freedom and the cut off area you want.</a:t>
            </a:r>
          </a:p>
          <a:p>
            <a:pPr lvl="0"/>
            <a:r>
              <a:rPr lang="en-CA" dirty="0"/>
              <a:t>R = number of rows</a:t>
            </a:r>
          </a:p>
          <a:p>
            <a:pPr lvl="0"/>
            <a:r>
              <a:rPr lang="en-CA" dirty="0"/>
              <a:t>C = number of columns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1395-CD2C-2B7C-B199-56F5D18F1F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53E3-0EB8-44D9-496C-A6A6EBDF01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85321"/>
          </a:xfrm>
        </p:spPr>
        <p:txBody>
          <a:bodyPr/>
          <a:lstStyle/>
          <a:p>
            <a:pPr lvl="0"/>
            <a:r>
              <a:rPr lang="en-CA"/>
              <a:t>We have another hypothetical distribution based like the t distribution.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8D46ABA-EB36-91EC-044C-C7534C2C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17" y="2319688"/>
            <a:ext cx="5216470" cy="41731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45D2-5593-AEA8-CE07-958E9FD51D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For this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C8F0-A541-44E0-C6AA-A4DB50510B7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Linear models (continued)</a:t>
            </a:r>
          </a:p>
          <a:p>
            <a:pPr lvl="0"/>
            <a:endParaRPr lang="en-CA"/>
          </a:p>
          <a:p>
            <a:pPr lvl="0"/>
            <a:r>
              <a:rPr lang="en-CA"/>
              <a:t>Analysis of variance</a:t>
            </a:r>
          </a:p>
          <a:p>
            <a:pPr lvl="0"/>
            <a:endParaRPr lang="en-CA"/>
          </a:p>
          <a:p>
            <a:pPr lvl="0"/>
            <a:r>
              <a:rPr lang="en-CA"/>
              <a:t>Chi-squared test</a:t>
            </a:r>
            <a:endParaRPr lang="es-B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56F-6847-2710-D425-093B6EB893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For this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6826-9643-6377-4FA8-83FCC945C2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Packages to load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DE209-703C-126A-FFEF-8F2F3BB3F462}"/>
              </a:ext>
            </a:extLst>
          </p:cNvPr>
          <p:cNvSpPr txBox="1"/>
          <p:nvPr/>
        </p:nvSpPr>
        <p:spPr>
          <a:xfrm>
            <a:off x="1003696" y="2601396"/>
            <a:ext cx="1071205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tidyverse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(lattice)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Rling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languageR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nhstplot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(reshape)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elp.df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ELP_full_length_frequency.csv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winter_2016_senses_valence.csv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ldt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sharedref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4AD6-0A6A-8297-2D87-22F56B50D1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41D0-A9A8-92CE-5D0A-B2D962D0388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is typically referred to as ANOVA (Analysis of variance) often refers to a type of linear model, where all the predictors are categorical.</a:t>
            </a:r>
          </a:p>
          <a:p>
            <a:pPr lvl="0"/>
            <a:endParaRPr lang="en-CA"/>
          </a:p>
          <a:p>
            <a:pPr lvl="0"/>
            <a:r>
              <a:rPr lang="en-CA"/>
              <a:t>Here’s a way to visualize the difference:</a:t>
            </a:r>
          </a:p>
          <a:p>
            <a:pPr lvl="0"/>
            <a:endParaRPr lang="en-CA"/>
          </a:p>
          <a:p>
            <a:pPr lvl="1"/>
            <a:r>
              <a:rPr lang="en-CA"/>
              <a:t>In a regression (linear model), you add a line that has an intercept and a slope</a:t>
            </a:r>
          </a:p>
          <a:p>
            <a:pPr lvl="1"/>
            <a:r>
              <a:rPr lang="en-CA"/>
              <a:t>In an ANOVA (linear model), you add more than one horizontal line with separate intercepts but 0 slope each</a:t>
            </a:r>
          </a:p>
          <a:p>
            <a:pPr lvl="0"/>
            <a:endParaRPr lang="es-B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2C87CFC7-F75F-C6A4-176C-423C72D4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76" y="345030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9642DF1-82F8-C534-0255-D23E83DA88FA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4058</Words>
  <Application>Microsoft Office PowerPoint</Application>
  <PresentationFormat>Widescreen</PresentationFormat>
  <Paragraphs>390</Paragraphs>
  <Slides>52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Cambria Math</vt:lpstr>
      <vt:lpstr>Consolas</vt:lpstr>
      <vt:lpstr>Courier New</vt:lpstr>
      <vt:lpstr>Office Theme</vt:lpstr>
      <vt:lpstr>Statistics for linguists</vt:lpstr>
      <vt:lpstr>From last week</vt:lpstr>
      <vt:lpstr>Concepts you mentioned</vt:lpstr>
      <vt:lpstr>Concepts you mentioned</vt:lpstr>
      <vt:lpstr>Concepts you mentioned</vt:lpstr>
      <vt:lpstr>For this week</vt:lpstr>
      <vt:lpstr>For this week</vt:lpstr>
      <vt:lpstr>Analysis of Variance</vt:lpstr>
      <vt:lpstr>PowerPoint Presentation</vt:lpstr>
      <vt:lpstr>Regression model</vt:lpstr>
      <vt:lpstr>PowerPoint Presentation</vt:lpstr>
      <vt:lpstr>PowerPoint Presentation</vt:lpstr>
      <vt:lpstr>Linear model</vt:lpstr>
      <vt:lpstr>Linear model</vt:lpstr>
      <vt:lpstr>PowerPoint Presentation</vt:lpstr>
      <vt:lpstr>PowerPoint Presentation</vt:lpstr>
      <vt:lpstr>Linear models and inference</vt:lpstr>
      <vt:lpstr>Linear models and inference</vt:lpstr>
      <vt:lpstr>PowerPoint Presentation</vt:lpstr>
      <vt:lpstr>PowerPoint Presentation</vt:lpstr>
      <vt:lpstr>PowerPoint Presentation</vt:lpstr>
      <vt:lpstr>PowerPoint Presentation</vt:lpstr>
      <vt:lpstr>Exercise</vt:lpstr>
      <vt:lpstr>Analysis of Variance</vt:lpstr>
      <vt:lpstr>Analysis of Variance</vt:lpstr>
      <vt:lpstr>Analysis of Variance</vt:lpstr>
      <vt:lpstr>Analysis of Variance</vt:lpstr>
      <vt:lpstr>Analysis of Variance</vt:lpstr>
      <vt:lpstr>PowerPoint Presentation</vt:lpstr>
      <vt:lpstr>PowerPoint Presentation</vt:lpstr>
      <vt:lpstr>Error sum of squares (analyzing variances)</vt:lpstr>
      <vt:lpstr>Error sum of squares (analyzing variances)</vt:lpstr>
      <vt:lpstr>Error sum of squares</vt:lpstr>
      <vt:lpstr>Analysis of variance</vt:lpstr>
      <vt:lpstr>F table</vt:lpstr>
      <vt:lpstr>F table</vt:lpstr>
      <vt:lpstr>Analysis of variance</vt:lpstr>
      <vt:lpstr>Quiz</vt:lpstr>
      <vt:lpstr>Exercise</vt:lpstr>
      <vt:lpstr>Counts &amp; contingency tables</vt:lpstr>
      <vt:lpstr>Contingency table (word order associations)</vt:lpstr>
      <vt:lpstr>Counts and probabilities</vt:lpstr>
      <vt:lpstr>Counts and probability</vt:lpstr>
      <vt:lpstr>Expected Frequency</vt:lpstr>
      <vt:lpstr>Expected frequency</vt:lpstr>
      <vt:lpstr>Expected frequency</vt:lpstr>
      <vt:lpstr>Expected frequency vs. real frequencies</vt:lpstr>
      <vt:lpstr>Expected frequency vs. real frequencies</vt:lpstr>
      <vt:lpstr>Chi-squared test</vt:lpstr>
      <vt:lpstr>PowerPoint Presentation</vt:lpstr>
      <vt:lpstr>Chi-squared test and p values</vt:lpstr>
      <vt:lpstr>Chi-squared test and p-value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19</cp:revision>
  <dcterms:created xsi:type="dcterms:W3CDTF">2023-11-24T17:50:48Z</dcterms:created>
  <dcterms:modified xsi:type="dcterms:W3CDTF">2023-11-29T14:34:42Z</dcterms:modified>
</cp:coreProperties>
</file>