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300" r:id="rId14"/>
    <p:sldId id="301" r:id="rId15"/>
    <p:sldId id="302" r:id="rId16"/>
    <p:sldId id="303" r:id="rId17"/>
    <p:sldId id="295" r:id="rId18"/>
    <p:sldId id="296" r:id="rId19"/>
    <p:sldId id="298" r:id="rId20"/>
    <p:sldId id="299" r:id="rId21"/>
    <p:sldId id="297" r:id="rId22"/>
    <p:sldId id="294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4" r:id="rId33"/>
    <p:sldId id="313" r:id="rId34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4715-C1EB-3D32-F4E3-49CB1B80E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E9CA0-AF52-9045-6641-F18EAAA2F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EF862-389A-6008-9543-263A90D54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1684-2441-49CF-8496-94C7FCF93AA2}" type="datetimeFigureOut">
              <a:rPr lang="es-BO" smtClean="0"/>
              <a:t>31/1/2024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88E63-F82F-461E-22E3-EAA914E8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D2777-1425-75AA-E3E7-B7EA5787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FE5A-C243-4C12-8BA7-AF7B3DD7A70A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8504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EF0E-FDF4-7670-2819-5CD007A4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F4B2B-BE77-D706-A0F3-A0A36612F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5797A-0B17-11A2-606B-9C23B036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1684-2441-49CF-8496-94C7FCF93AA2}" type="datetimeFigureOut">
              <a:rPr lang="es-BO" smtClean="0"/>
              <a:t>31/1/2024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513AA-9812-FE9D-7FF5-6508FF577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2E801-4F82-61D2-6E87-4B1B3E851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FE5A-C243-4C12-8BA7-AF7B3DD7A70A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0206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F08245-2F8C-B937-F776-361AE31CE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3B468-744C-6BC8-1B2B-D7F38F57A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52006-EC13-34DA-4B5C-FA2632BB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1684-2441-49CF-8496-94C7FCF93AA2}" type="datetimeFigureOut">
              <a:rPr lang="es-BO" smtClean="0"/>
              <a:t>31/1/2024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CE71E-80CA-7039-1BC7-A19E2043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D36D7-816C-5283-6973-F3B17EB52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FE5A-C243-4C12-8BA7-AF7B3DD7A70A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858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41423-3002-6F46-A796-3ADD325D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97ECF-A259-269B-49CF-026FED5DC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FE0F5-AFF8-BFB2-4F94-FA115816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1684-2441-49CF-8496-94C7FCF93AA2}" type="datetimeFigureOut">
              <a:rPr lang="es-BO" smtClean="0"/>
              <a:t>31/1/2024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1BC15-C775-7E9B-BD41-768EA6F4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C4EC3-9C64-4E33-F4F8-EEFB67A7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FE5A-C243-4C12-8BA7-AF7B3DD7A70A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5829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B0073-EEF0-D6EE-6CDA-F0BD5551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0EDDE-9129-B264-4947-65CB61F56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20B69-D98C-1EDC-E108-A39C27997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1684-2441-49CF-8496-94C7FCF93AA2}" type="datetimeFigureOut">
              <a:rPr lang="es-BO" smtClean="0"/>
              <a:t>31/1/2024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A1E90-94C3-D521-3BF2-021978FC7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FE6FA-EB77-E390-2913-317D6EA9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FE5A-C243-4C12-8BA7-AF7B3DD7A70A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7471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3256-D4CE-CD73-5B9C-EF9393D1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3D9DA-E44F-46E7-8452-781BEADC5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F6CAA-F2E5-85B6-CFF2-C9ADF5155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00802-E07E-EE03-4457-17054A38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1684-2441-49CF-8496-94C7FCF93AA2}" type="datetimeFigureOut">
              <a:rPr lang="es-BO" smtClean="0"/>
              <a:t>31/1/2024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6D7A3-DDB1-0420-5DB7-8E17A7EF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012A1-3133-76F9-5685-2A2488968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FE5A-C243-4C12-8BA7-AF7B3DD7A70A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5206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CBE1-738B-C9BE-A9F6-21AB5A845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53D1D-EFB6-429B-425D-C66723DB5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54CA9-7F88-BEE8-D905-DECBFAAB1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376374-E0AB-92FD-6496-AE8EE68D2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ABCD4-4806-CEF5-C891-D67FDAA45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AC390-49A9-3B2B-B934-70D0ED4E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1684-2441-49CF-8496-94C7FCF93AA2}" type="datetimeFigureOut">
              <a:rPr lang="es-BO" smtClean="0"/>
              <a:t>31/1/2024</a:t>
            </a:fld>
            <a:endParaRPr lang="es-B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76DF6-4D63-CBEC-523E-A2442687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8E7A70-C63D-9964-1809-13717102E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FE5A-C243-4C12-8BA7-AF7B3DD7A70A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988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873F-E841-0854-0944-EF79B68D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4FFF57-E845-00EB-CEE2-BB77ED35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1684-2441-49CF-8496-94C7FCF93AA2}" type="datetimeFigureOut">
              <a:rPr lang="es-BO" smtClean="0"/>
              <a:t>31/1/2024</a:t>
            </a:fld>
            <a:endParaRPr lang="es-B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F68A4-39AE-A4A3-5A60-495BDB646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028DA-1FF6-901F-30DD-2C97B90D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FE5A-C243-4C12-8BA7-AF7B3DD7A70A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2119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B25461-342A-3FA3-F9C1-C239FEFA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1684-2441-49CF-8496-94C7FCF93AA2}" type="datetimeFigureOut">
              <a:rPr lang="es-BO" smtClean="0"/>
              <a:t>31/1/2024</a:t>
            </a:fld>
            <a:endParaRPr lang="es-B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853CD0-5657-1688-FE10-875C39F8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B818B-A5E7-D689-5D5D-E75D18B7B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FE5A-C243-4C12-8BA7-AF7B3DD7A70A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6658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0163-E546-A36D-65F6-746973FB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ECD3D-44BF-06B2-0560-154B80EE5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3729A-A5E5-E97E-0D30-52C26D773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59E46-CCFE-F7B2-EE7F-2159DE5D7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1684-2441-49CF-8496-94C7FCF93AA2}" type="datetimeFigureOut">
              <a:rPr lang="es-BO" smtClean="0"/>
              <a:t>31/1/2024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2D986-B5A0-6138-3C45-D171921F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5E4E3-B9C0-6A38-728B-49924FA2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FE5A-C243-4C12-8BA7-AF7B3DD7A70A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3683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F195-856F-C284-CADF-FAE620B7D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86008C-FC52-A3D2-B321-C0EAE0672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39EEB-6F03-1DFC-CCA5-908DEB02D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EC24A-BF73-AA1C-BA36-8F92BB02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1684-2441-49CF-8496-94C7FCF93AA2}" type="datetimeFigureOut">
              <a:rPr lang="es-BO" smtClean="0"/>
              <a:t>31/1/2024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7C2FF-D119-C56D-ADEE-2F67202F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CE6D1-1400-43B8-7E8D-D39817EFE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FE5A-C243-4C12-8BA7-AF7B3DD7A70A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7819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C767E-3DCB-8270-5A4A-ACB2BB479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1271A-774E-DEFB-E939-F17241A50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3FCD5-E064-7ABC-DAC2-40AFBEADB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41684-2441-49CF-8496-94C7FCF93AA2}" type="datetimeFigureOut">
              <a:rPr lang="es-BO" smtClean="0"/>
              <a:t>31/1/2024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EE9C5-A1CF-6A39-BD5E-3ECAF300A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65E71-826F-132A-E327-6CE2D6372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8FE5A-C243-4C12-8BA7-AF7B3DD7A70A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36483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F50A-B236-92DB-6CAB-5838A486C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Statistics for Linguistics</a:t>
            </a:r>
            <a:endParaRPr lang="es-B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79D8D-29DB-7C00-293E-4C1D0AD83B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2024-01-31</a:t>
            </a:r>
          </a:p>
          <a:p>
            <a:r>
              <a:rPr lang="en-CA" dirty="0"/>
              <a:t>Adam J.R. Tallman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46901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A60A-A0B5-986B-1823-F3ADCF37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Cluster has no definition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3520B-70ED-7FDA-AF05-74D5F89ED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8200" cy="4667250"/>
          </a:xfrm>
        </p:spPr>
        <p:txBody>
          <a:bodyPr/>
          <a:lstStyle/>
          <a:p>
            <a:r>
              <a:rPr lang="en-CA" dirty="0"/>
              <a:t>Clusters are calculated based on some measurement of dissimilarity between data points.</a:t>
            </a:r>
          </a:p>
          <a:p>
            <a:endParaRPr lang="en-CA" dirty="0"/>
          </a:p>
          <a:p>
            <a:r>
              <a:rPr lang="en-CA" dirty="0"/>
              <a:t>Representation of some definition of </a:t>
            </a:r>
            <a:r>
              <a:rPr lang="en-CA" dirty="0" err="1"/>
              <a:t>intercluster</a:t>
            </a:r>
            <a:r>
              <a:rPr lang="en-CA" dirty="0"/>
              <a:t> dissimilatory; (a) Group average; (b) Nearest neighbor; (c) Further neighbor</a:t>
            </a:r>
          </a:p>
          <a:p>
            <a:pPr lvl="1"/>
            <a:r>
              <a:rPr lang="en-CA" dirty="0"/>
              <a:t>from Kaufman 1980: 47</a:t>
            </a:r>
            <a:endParaRPr lang="es-B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CE513C-4C4B-00D0-9FA1-03FC8F048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228" y="1825625"/>
            <a:ext cx="4263572" cy="465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11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BD70-43A1-A595-8161-10526C7C9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Cluster has no definition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2B00-17E0-30FB-C302-8E7F0A00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4200" cy="4351338"/>
          </a:xfrm>
        </p:spPr>
        <p:txBody>
          <a:bodyPr/>
          <a:lstStyle/>
          <a:p>
            <a:r>
              <a:rPr lang="en-CA" dirty="0"/>
              <a:t>Types of clusters</a:t>
            </a:r>
          </a:p>
          <a:p>
            <a:r>
              <a:rPr lang="en-CA" dirty="0"/>
              <a:t>(a) Ball shapes</a:t>
            </a:r>
          </a:p>
          <a:p>
            <a:r>
              <a:rPr lang="en-CA" dirty="0"/>
              <a:t>(b) elongated</a:t>
            </a:r>
          </a:p>
          <a:p>
            <a:r>
              <a:rPr lang="en-CA" dirty="0"/>
              <a:t>(c) compact but not well </a:t>
            </a:r>
            <a:r>
              <a:rPr lang="en-CA" dirty="0" err="1"/>
              <a:t>seperated</a:t>
            </a:r>
            <a:endParaRPr lang="es-B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26059-D843-F632-766B-AEB14C45C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328" y="1307971"/>
            <a:ext cx="4479472" cy="486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26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2768-DF4E-439E-1881-0D3C6683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Clustering algorithms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703A6-2384-A409-5E46-00A5109C7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6775"/>
          </a:xfrm>
        </p:spPr>
        <p:txBody>
          <a:bodyPr/>
          <a:lstStyle/>
          <a:p>
            <a:r>
              <a:rPr lang="en-CA" dirty="0"/>
              <a:t>As EDA, clustering is well-known to be a useful tool, but as CDA</a:t>
            </a:r>
            <a:endParaRPr lang="es-BO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40DB7D-8FC3-D7CC-C85C-698AF8CF9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3055258"/>
            <a:ext cx="9704290" cy="314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42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AEB77-75A4-F482-08BC-C223F4B2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concepts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EE867-1FF2-FA78-2C58-E2D6E96AB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Distance measurement</a:t>
            </a:r>
          </a:p>
          <a:p>
            <a:r>
              <a:rPr lang="en-CA" dirty="0"/>
              <a:t>Distance matrix</a:t>
            </a:r>
          </a:p>
          <a:p>
            <a:r>
              <a:rPr lang="en-CA" dirty="0"/>
              <a:t>Clustering algorithm</a:t>
            </a:r>
          </a:p>
          <a:p>
            <a:r>
              <a:rPr lang="en-CA" dirty="0"/>
              <a:t>Cluster</a:t>
            </a:r>
          </a:p>
          <a:p>
            <a:r>
              <a:rPr lang="en-CA" dirty="0"/>
              <a:t>Clustering tendency problem</a:t>
            </a:r>
          </a:p>
          <a:p>
            <a:r>
              <a:rPr lang="en-CA" dirty="0"/>
              <a:t>Validation method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6976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2AFEB-C20A-6CA1-58DB-E7D8CA3B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 of clustering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4A57C-06EB-2DAF-2BAE-B7FB73B61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k-means clustering</a:t>
            </a:r>
          </a:p>
          <a:p>
            <a:r>
              <a:rPr lang="en-CA" dirty="0"/>
              <a:t>k-medoids clustering</a:t>
            </a:r>
          </a:p>
          <a:p>
            <a:r>
              <a:rPr lang="en-CA" dirty="0"/>
              <a:t>fuzzy clustering</a:t>
            </a:r>
          </a:p>
          <a:p>
            <a:r>
              <a:rPr lang="en-CA" dirty="0"/>
              <a:t>divisive hierarchical clustering</a:t>
            </a:r>
          </a:p>
          <a:p>
            <a:r>
              <a:rPr lang="en-CA" dirty="0"/>
              <a:t>agglomerative hierarchical clustering</a:t>
            </a:r>
          </a:p>
          <a:p>
            <a:r>
              <a:rPr lang="en-CA" dirty="0"/>
              <a:t>...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152283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2AFEB-C20A-6CA1-58DB-E7D8CA3B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 of clustering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4A57C-06EB-2DAF-2BAE-B7FB73B61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k-means clustering</a:t>
            </a:r>
          </a:p>
          <a:p>
            <a:r>
              <a:rPr lang="en-CA" dirty="0"/>
              <a:t>k-medoids clustering</a:t>
            </a:r>
          </a:p>
          <a:p>
            <a:r>
              <a:rPr lang="en-CA" dirty="0"/>
              <a:t>fuzzy clustering</a:t>
            </a:r>
          </a:p>
          <a:p>
            <a:r>
              <a:rPr lang="en-CA" dirty="0"/>
              <a:t>divisive hierarchical clustering</a:t>
            </a:r>
          </a:p>
          <a:p>
            <a:r>
              <a:rPr lang="en-CA" b="1" dirty="0"/>
              <a:t>agglomerative hierarchical clustering</a:t>
            </a:r>
          </a:p>
          <a:p>
            <a:r>
              <a:rPr lang="en-CA" dirty="0"/>
              <a:t>...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667528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0152F-1F04-BEF5-711B-0D7218A5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Hierarchical clustering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4433A-16C1-C904-F65A-38F3A68A4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Partition</a:t>
            </a:r>
          </a:p>
          <a:p>
            <a:r>
              <a:rPr lang="en-CA" dirty="0"/>
              <a:t>Height of the partition</a:t>
            </a:r>
          </a:p>
          <a:p>
            <a:r>
              <a:rPr lang="en-CA" dirty="0"/>
              <a:t>Euclidean, </a:t>
            </a:r>
            <a:r>
              <a:rPr lang="en-CA" dirty="0" err="1"/>
              <a:t>manhattan</a:t>
            </a:r>
            <a:r>
              <a:rPr lang="en-CA" dirty="0"/>
              <a:t> and </a:t>
            </a:r>
            <a:r>
              <a:rPr lang="en-CA" dirty="0" err="1"/>
              <a:t>gower</a:t>
            </a:r>
            <a:r>
              <a:rPr lang="en-CA" dirty="0"/>
              <a:t> distance </a:t>
            </a:r>
          </a:p>
          <a:p>
            <a:r>
              <a:rPr lang="en-CA" dirty="0"/>
              <a:t>Cophenetic correlation</a:t>
            </a:r>
          </a:p>
          <a:p>
            <a:r>
              <a:rPr lang="es-BO" dirty="0" err="1"/>
              <a:t>Simulated</a:t>
            </a:r>
            <a:r>
              <a:rPr lang="es-BO" dirty="0"/>
              <a:t> </a:t>
            </a:r>
            <a:r>
              <a:rPr lang="es-BO" dirty="0" err="1"/>
              <a:t>null</a:t>
            </a:r>
            <a:r>
              <a:rPr lang="es-BO" dirty="0"/>
              <a:t> </a:t>
            </a:r>
            <a:r>
              <a:rPr lang="es-BO" dirty="0" err="1"/>
              <a:t>distribution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776279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633A-752B-F8A9-273D-A0534C257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simulated example</a:t>
            </a:r>
            <a:endParaRPr lang="es-B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688DC-5CE2-5048-9E92-1C609BFF91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35213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9E8EE-117F-DFCA-EFD8-2764DF1A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Simulated data</a:t>
            </a:r>
            <a:endParaRPr lang="es-B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CF86F-FA69-E44C-A6C6-6BCB4026D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313" y="1143000"/>
            <a:ext cx="6256137" cy="5349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CC0F59-360F-4E39-B66F-A43037477CA2}"/>
              </a:ext>
            </a:extLst>
          </p:cNvPr>
          <p:cNvSpPr txBox="1"/>
          <p:nvPr/>
        </p:nvSpPr>
        <p:spPr>
          <a:xfrm>
            <a:off x="514350" y="2243256"/>
            <a:ext cx="52119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dirty="0"/>
              <a:t>x &lt;- </a:t>
            </a:r>
            <a:r>
              <a:rPr lang="es-BO" dirty="0" err="1"/>
              <a:t>rnorm</a:t>
            </a:r>
            <a:r>
              <a:rPr lang="es-BO" dirty="0"/>
              <a:t>(12, </a:t>
            </a:r>
            <a:r>
              <a:rPr lang="es-BO" dirty="0" err="1"/>
              <a:t>rep</a:t>
            </a:r>
            <a:r>
              <a:rPr lang="es-BO" dirty="0"/>
              <a:t>(1:3, </a:t>
            </a:r>
            <a:r>
              <a:rPr lang="es-BO" dirty="0" err="1"/>
              <a:t>each</a:t>
            </a:r>
            <a:r>
              <a:rPr lang="es-BO" dirty="0"/>
              <a:t> = 4), 0.2)</a:t>
            </a:r>
          </a:p>
          <a:p>
            <a:r>
              <a:rPr lang="es-BO" dirty="0"/>
              <a:t>y &lt;- </a:t>
            </a:r>
            <a:r>
              <a:rPr lang="es-BO" dirty="0" err="1"/>
              <a:t>rnorm</a:t>
            </a:r>
            <a:r>
              <a:rPr lang="es-BO" dirty="0"/>
              <a:t>(12, </a:t>
            </a:r>
            <a:r>
              <a:rPr lang="es-BO" dirty="0" err="1"/>
              <a:t>rep</a:t>
            </a:r>
            <a:r>
              <a:rPr lang="es-BO" dirty="0"/>
              <a:t>(c(1, 2, 1), </a:t>
            </a:r>
            <a:r>
              <a:rPr lang="es-BO" dirty="0" err="1"/>
              <a:t>each</a:t>
            </a:r>
            <a:r>
              <a:rPr lang="es-BO" dirty="0"/>
              <a:t> = 4), 0.2)</a:t>
            </a:r>
          </a:p>
          <a:p>
            <a:r>
              <a:rPr lang="es-BO" dirty="0" err="1"/>
              <a:t>plot</a:t>
            </a:r>
            <a:r>
              <a:rPr lang="es-BO" dirty="0"/>
              <a:t>(x, y, col = "</a:t>
            </a:r>
            <a:r>
              <a:rPr lang="es-BO" dirty="0" err="1"/>
              <a:t>pink</a:t>
            </a:r>
            <a:r>
              <a:rPr lang="es-BO" dirty="0"/>
              <a:t>", </a:t>
            </a:r>
            <a:r>
              <a:rPr lang="es-BO" dirty="0" err="1"/>
              <a:t>pch</a:t>
            </a:r>
            <a:r>
              <a:rPr lang="es-BO" dirty="0"/>
              <a:t> = 19, </a:t>
            </a:r>
            <a:r>
              <a:rPr lang="es-BO" dirty="0" err="1"/>
              <a:t>cex</a:t>
            </a:r>
            <a:r>
              <a:rPr lang="es-BO" dirty="0"/>
              <a:t> = 2)</a:t>
            </a:r>
          </a:p>
          <a:p>
            <a:r>
              <a:rPr lang="es-BO" dirty="0" err="1"/>
              <a:t>text</a:t>
            </a:r>
            <a:r>
              <a:rPr lang="es-BO" dirty="0"/>
              <a:t>(x + 0.05, y + 0.05, </a:t>
            </a:r>
            <a:r>
              <a:rPr lang="es-BO" dirty="0" err="1"/>
              <a:t>labels</a:t>
            </a:r>
            <a:r>
              <a:rPr lang="es-BO" dirty="0"/>
              <a:t> = </a:t>
            </a:r>
            <a:r>
              <a:rPr lang="es-BO" dirty="0" err="1"/>
              <a:t>as.character</a:t>
            </a:r>
            <a:r>
              <a:rPr lang="es-BO" dirty="0"/>
              <a:t>(1:12))</a:t>
            </a:r>
          </a:p>
        </p:txBody>
      </p:sp>
    </p:spTree>
    <p:extLst>
      <p:ext uri="{BB962C8B-B14F-4D97-AF65-F5344CB8AC3E}">
        <p14:creationId xmlns:p14="http://schemas.microsoft.com/office/powerpoint/2010/main" val="397345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B857-7FB1-6A3F-11EE-A55C8AB1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Distance measures and distance matrix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853CB-EBAF-B079-3D08-80D5B2419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0125"/>
          </a:xfrm>
        </p:spPr>
        <p:txBody>
          <a:bodyPr>
            <a:normAutofit/>
          </a:bodyPr>
          <a:lstStyle/>
          <a:p>
            <a:r>
              <a:rPr lang="en-CA" dirty="0"/>
              <a:t>There are different ways of measuring distance.</a:t>
            </a:r>
          </a:p>
          <a:p>
            <a:endParaRPr lang="en-CA" dirty="0"/>
          </a:p>
          <a:p>
            <a:r>
              <a:rPr lang="en-CA" dirty="0"/>
              <a:t>A distance matrix is a matrix that gives you the distance from each of the data points according to the variables you have.</a:t>
            </a:r>
          </a:p>
          <a:p>
            <a:endParaRPr lang="en-CA" dirty="0"/>
          </a:p>
          <a:p>
            <a:endParaRPr lang="es-B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F9F4F-902C-DA55-3C5E-A3DECD62310D}"/>
              </a:ext>
            </a:extLst>
          </p:cNvPr>
          <p:cNvSpPr txBox="1"/>
          <p:nvPr/>
        </p:nvSpPr>
        <p:spPr>
          <a:xfrm>
            <a:off x="990600" y="4749285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sz="2400" dirty="0" err="1"/>
              <a:t>dataFrame</a:t>
            </a:r>
            <a:r>
              <a:rPr lang="es-BO" sz="2400" dirty="0"/>
              <a:t> &lt;- </a:t>
            </a:r>
            <a:r>
              <a:rPr lang="es-BO" sz="2400" dirty="0" err="1"/>
              <a:t>data.frame</a:t>
            </a:r>
            <a:r>
              <a:rPr lang="es-BO" sz="2400" dirty="0"/>
              <a:t>(x=x, y=y)</a:t>
            </a:r>
          </a:p>
          <a:p>
            <a:r>
              <a:rPr lang="es-BO" sz="2400" dirty="0" err="1"/>
              <a:t>dist</a:t>
            </a:r>
            <a:r>
              <a:rPr lang="es-BO" sz="2400" dirty="0"/>
              <a:t>(</a:t>
            </a:r>
            <a:r>
              <a:rPr lang="es-BO" sz="2400" dirty="0" err="1"/>
              <a:t>dataFrame</a:t>
            </a:r>
            <a:r>
              <a:rPr lang="es-BO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814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316D-A22D-854F-64DE-1375E2B3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From last lecture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206BF-7634-AB0D-E3F0-5995AD5F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Conditional inference trees</a:t>
            </a:r>
          </a:p>
          <a:p>
            <a:r>
              <a:rPr lang="en-CA" dirty="0"/>
              <a:t>Random forests</a:t>
            </a:r>
          </a:p>
          <a:p>
            <a:r>
              <a:rPr lang="en-CA" dirty="0"/>
              <a:t>Introduction to cluster analysis</a:t>
            </a:r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014381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55A20-14D1-F7E8-34C3-7FFD41DC2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Euclidean distance</a:t>
            </a:r>
            <a:endParaRPr lang="es-BO" dirty="0"/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D3E6901C-95EE-823D-E43C-14333C64D3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543749" y="1700408"/>
            <a:ext cx="5984406" cy="463007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0617B3-EEA2-7EE3-0F72-67857C914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43843"/>
            <a:ext cx="4192593" cy="139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06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0DC1-2303-CCA8-BEDF-D60D479B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Manhattan distance</a:t>
            </a:r>
            <a:endParaRPr lang="es-BO" dirty="0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786D72F5-62A5-DEC0-FE27-E72CF3DD46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357259" y="1483654"/>
            <a:ext cx="6442591" cy="500922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C6A1FF-9C26-C8D7-DFA4-A1CBCBEAF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12" y="3119715"/>
            <a:ext cx="3831798" cy="10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89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BF89-02D8-7C73-9839-56C00FC6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Gower distance</a:t>
            </a:r>
            <a:endParaRPr lang="es-B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2607F-D765-CDF4-889A-26735FC18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102" y="4009579"/>
            <a:ext cx="4534819" cy="132556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4F9538-EE45-D964-6D06-644BD6EB1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0125"/>
          </a:xfrm>
        </p:spPr>
        <p:txBody>
          <a:bodyPr>
            <a:normAutofit/>
          </a:bodyPr>
          <a:lstStyle/>
          <a:p>
            <a:r>
              <a:rPr lang="en-CA" dirty="0"/>
              <a:t>This is used for when you have mixed data (or just categorical data).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550846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3D716-0B17-84DD-FC02-507E656B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Distance matrix</a:t>
            </a:r>
            <a:endParaRPr lang="es-B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F42167-16D1-4DD4-286E-0293870F11B8}"/>
              </a:ext>
            </a:extLst>
          </p:cNvPr>
          <p:cNvSpPr txBox="1"/>
          <p:nvPr/>
        </p:nvSpPr>
        <p:spPr>
          <a:xfrm>
            <a:off x="2828499" y="2202429"/>
            <a:ext cx="60937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set.seed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4321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rnorm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rep(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each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rnorm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rep(c(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each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dataFrame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data.frame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dataFrame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method=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euclidean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s-BO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57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85C85D-18E2-13CA-2A2F-A87CCD0410EA}"/>
              </a:ext>
            </a:extLst>
          </p:cNvPr>
          <p:cNvSpPr txBox="1"/>
          <p:nvPr/>
        </p:nvSpPr>
        <p:spPr>
          <a:xfrm>
            <a:off x="150125" y="163773"/>
            <a:ext cx="1172342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1         2         3         4         5         6         7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  0.4818060                                                          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  0.2290071 0.5083847                                                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4  0.6210186 0.2300065 0.5595680                                      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5  1.6516473 1.2874484 1.5084603 1.0675884                            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6  1.7363507 1.4683435 1.5515341 1.2383578 0.4279533                  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7  1.3877613 1.0850453 1.2223180 0.8553386 0.3340584 0.3901532        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8  1.5749957 1.2500236 1.4145687 1.0225625 0.1765242 0.2953299 0.1949666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9  2.3594401 2.2966216 2.1320837 2.0912494 1.5701360 1.1421832 1.4327423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10 1.9578445 1.9146662 1.7299970 1.7171607 1.3448566 0.9336432 1.1423308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11 2.0869817 2.0442189 1.8589258 1.8455955 1.4345148 1.0147559 1.2498504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12 2.1859159 2.1164159 1.9592779 1.9106631 1.4145273 0.9877883 1.2612721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8         9        10        11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                                       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                                       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4                                       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5                                       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6                                       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7                                       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8                                       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9  1.4247104                            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10 1.1798333 0.4037896                  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11 1.2743264 0.2795230 0.1302977        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12 1.2632629 0.1806167 0.2437852 0.1458997</a:t>
            </a:r>
            <a:endParaRPr lang="es-BO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06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D20F-A037-91F7-F819-C4103B5A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Clustering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43EA9-91D9-BF7A-F8C2-ECF8C54C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Once you have a distance matrix you can use your cluster method.</a:t>
            </a:r>
          </a:p>
          <a:p>
            <a:endParaRPr lang="en-CA" dirty="0"/>
          </a:p>
          <a:p>
            <a:r>
              <a:rPr lang="en-CA" dirty="0"/>
              <a:t>The distance matrix is then used to group data points into groups.</a:t>
            </a:r>
          </a:p>
          <a:p>
            <a:endParaRPr lang="en-CA" dirty="0"/>
          </a:p>
          <a:p>
            <a:r>
              <a:rPr lang="en-CA" dirty="0"/>
              <a:t>I’ll exemplify this with the agglomerative hierarchical cluster method.</a:t>
            </a:r>
          </a:p>
          <a:p>
            <a:endParaRPr lang="en-CA" dirty="0"/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699902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59EC3-A702-07F0-A69A-804BF9E9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Hierarchical clustering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3E40F-DF02-4FED-341E-A6C7729DA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CA" dirty="0"/>
              <a:t>First the method takes the closest two points and turns them into one point – “clusters” them</a:t>
            </a:r>
            <a:endParaRPr lang="es-B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45FA45-B199-D78F-67F6-E6441CAB07EF}"/>
              </a:ext>
            </a:extLst>
          </p:cNvPr>
          <p:cNvSpPr txBox="1"/>
          <p:nvPr/>
        </p:nvSpPr>
        <p:spPr>
          <a:xfrm>
            <a:off x="2653352" y="2828022"/>
            <a:ext cx="7596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which(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rdistxy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== min(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rdistxy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arr.ind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TRUE)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ind</a:t>
            </a:r>
            <a:endParaRPr lang="es-BO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D0263F10-D8C5-A4E0-C0DA-9C901CD27E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335811" y="3151187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84520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9056-64C0-9C87-AFC8-D9C3489DA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Hierarchical clustering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2B4F4-412E-C5E8-BF21-5A15DFAA9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1348"/>
          </a:xfrm>
        </p:spPr>
        <p:txBody>
          <a:bodyPr/>
          <a:lstStyle/>
          <a:p>
            <a:r>
              <a:rPr lang="en-CA" dirty="0"/>
              <a:t>On the next run of the algorithm the cluster is now treated as a single data point.</a:t>
            </a:r>
            <a:endParaRPr lang="es-BO" dirty="0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986871B0-0BBD-E4A4-8F6F-C6A9480E9C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185686" y="2708466"/>
            <a:ext cx="4921084" cy="403352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5257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2B0F3-B170-5350-A2D4-66D1AF286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Hierarchical clustering</a:t>
            </a:r>
            <a:endParaRPr lang="es-BO" dirty="0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745EAB74-0008-C597-35D7-12B63CED0D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980969" y="1690688"/>
            <a:ext cx="5289574" cy="450539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0491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ED99-BD3C-4B65-2035-047F7417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Hierarchical clustering</a:t>
            </a:r>
            <a:endParaRPr lang="es-BO" dirty="0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F148E52A-3D76-0553-1281-A77A234313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363674" y="1635231"/>
            <a:ext cx="9464652" cy="522276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9989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147A-CA54-985C-528D-66D8E232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this lecture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FB8BE-9BB5-5989-39E7-E2D4B8813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Hierarchical 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3177124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D670-02F8-646C-DA26-E68A3185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Hierarchical clustering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F916A-B2AC-BBD2-A23B-B6B6CDCD5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4996"/>
          </a:xfrm>
        </p:spPr>
        <p:txBody>
          <a:bodyPr/>
          <a:lstStyle/>
          <a:p>
            <a:r>
              <a:rPr lang="en-CA" dirty="0"/>
              <a:t>It keeps going until everything is clustered into groups.</a:t>
            </a:r>
            <a:endParaRPr lang="es-B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E8B29-9584-1E74-2321-63B04857E7FC}"/>
              </a:ext>
            </a:extLst>
          </p:cNvPr>
          <p:cNvSpPr txBox="1"/>
          <p:nvPr/>
        </p:nvSpPr>
        <p:spPr>
          <a:xfrm>
            <a:off x="3049138" y="2782669"/>
            <a:ext cx="6093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hcluster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dataFrame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clusters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hclust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hcluster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s-B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EF8464-9178-5B5D-A275-89DD0108276F}"/>
              </a:ext>
            </a:extLst>
          </p:cNvPr>
          <p:cNvSpPr txBox="1"/>
          <p:nvPr/>
        </p:nvSpPr>
        <p:spPr>
          <a:xfrm>
            <a:off x="3333466" y="4512944"/>
            <a:ext cx="60937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par(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mfrow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dendro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s-BO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974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85BA-5AC3-2846-FCAD-6F0E284B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Hierarchical clustering</a:t>
            </a:r>
            <a:endParaRPr lang="es-BO" dirty="0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2F7262F1-5A85-E75F-D2EB-8AA7228210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076504" y="1908696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3328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C1D6-78D1-E1ED-04F7-091E162A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Cophenetic correlation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8E4AB-E174-0AF2-9D28-F96E4ACB9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3169"/>
          </a:xfrm>
        </p:spPr>
        <p:txBody>
          <a:bodyPr/>
          <a:lstStyle/>
          <a:p>
            <a:r>
              <a:rPr lang="en-CA" dirty="0"/>
              <a:t>Correlation between cluster distance and matrix distance</a:t>
            </a:r>
          </a:p>
          <a:p>
            <a:endParaRPr lang="en-CA" dirty="0"/>
          </a:p>
          <a:p>
            <a:r>
              <a:rPr lang="en-CA" dirty="0"/>
              <a:t>Shows you how well things cluster overall vis-a-vis your clustering algorithm + distance measurement</a:t>
            </a:r>
            <a:endParaRPr lang="es-B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41478B-F68F-973D-DF51-051BC5DD93DA}"/>
              </a:ext>
            </a:extLst>
          </p:cNvPr>
          <p:cNvSpPr txBox="1"/>
          <p:nvPr/>
        </p:nvSpPr>
        <p:spPr>
          <a:xfrm>
            <a:off x="2541894" y="4624149"/>
            <a:ext cx="80624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sz="2400" dirty="0" err="1"/>
              <a:t>plot</a:t>
            </a:r>
            <a:r>
              <a:rPr lang="es-BO" sz="2400" dirty="0"/>
              <a:t>(</a:t>
            </a:r>
            <a:r>
              <a:rPr lang="es-BO" sz="2400" dirty="0" err="1"/>
              <a:t>hcluster</a:t>
            </a:r>
            <a:r>
              <a:rPr lang="es-BO" sz="2400" dirty="0"/>
              <a:t>, </a:t>
            </a:r>
            <a:r>
              <a:rPr lang="es-BO" sz="2400" dirty="0" err="1"/>
              <a:t>cophenetic</a:t>
            </a:r>
            <a:r>
              <a:rPr lang="es-BO" sz="2400" dirty="0"/>
              <a:t>(</a:t>
            </a:r>
            <a:r>
              <a:rPr lang="es-BO" sz="2400" dirty="0" err="1"/>
              <a:t>clusters</a:t>
            </a:r>
            <a:r>
              <a:rPr lang="es-BO" sz="2400" dirty="0"/>
              <a:t>))</a:t>
            </a:r>
            <a:r>
              <a:rPr lang="es-BO" sz="2400" dirty="0" err="1"/>
              <a:t>abline</a:t>
            </a:r>
            <a:r>
              <a:rPr lang="es-BO" sz="2400" dirty="0"/>
              <a:t>(lm(</a:t>
            </a:r>
            <a:r>
              <a:rPr lang="es-BO" sz="2400" dirty="0" err="1"/>
              <a:t>hcluster~cophenetic</a:t>
            </a:r>
            <a:r>
              <a:rPr lang="es-BO" sz="2400" dirty="0"/>
              <a:t>(</a:t>
            </a:r>
            <a:r>
              <a:rPr lang="es-BO" sz="2400" dirty="0" err="1"/>
              <a:t>clusters</a:t>
            </a:r>
            <a:r>
              <a:rPr lang="es-BO" sz="2400" dirty="0"/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1833275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0840A-FAC8-223C-175B-1286F271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real example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7A05A-8952-C66B-FDDA-EA90CB328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Clause-linkage in cross-linguistic perspective</a:t>
            </a:r>
          </a:p>
          <a:p>
            <a:endParaRPr lang="en-CA" dirty="0"/>
          </a:p>
          <a:p>
            <a:r>
              <a:rPr lang="en-CA" dirty="0"/>
              <a:t>Is there a general distinction between coordinate and subordinate clauses?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34523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95BC-F4A9-32DC-6596-822ABF6F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Clustering</a:t>
            </a:r>
            <a:endParaRPr lang="es-B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60CCC-63D0-CDD0-B791-F96B61A63F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3669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E46E-335B-91F3-3A87-6FDE1687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Clustering analysis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24045-B53B-D466-29C4-CD3EBC49A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Clustering analysis falls under exploratory data analysis.</a:t>
            </a:r>
          </a:p>
          <a:p>
            <a:endParaRPr lang="en-CA" dirty="0"/>
          </a:p>
          <a:p>
            <a:r>
              <a:rPr lang="en-CA" dirty="0"/>
              <a:t>There is a quite a bit of literature on using validation techniques that have a sort of confirmatory / inferential goal – its basically a madhouse.</a:t>
            </a:r>
          </a:p>
          <a:p>
            <a:endParaRPr lang="en-CA" dirty="0"/>
          </a:p>
          <a:p>
            <a:r>
              <a:rPr lang="en-CA" dirty="0"/>
              <a:t>Clustering analysis is a type of machine learning.</a:t>
            </a:r>
          </a:p>
          <a:p>
            <a:endParaRPr lang="en-CA" dirty="0"/>
          </a:p>
          <a:p>
            <a:r>
              <a:rPr lang="en-CA" dirty="0"/>
              <a:t>When people talk about “algorithms” being used to market products, they are basically talking about some type of clustering analysis.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63870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A17B-109B-F376-2DD9-F2080B1C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Clustering analysis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A8CE1-0A27-6B1B-5441-BF72CD50F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Why isn’t clustering inference?</a:t>
            </a:r>
          </a:p>
          <a:p>
            <a:endParaRPr lang="en-CA" dirty="0"/>
          </a:p>
          <a:p>
            <a:r>
              <a:rPr lang="en-CA" dirty="0"/>
              <a:t>There is no distinction between dependent and independent variable.</a:t>
            </a:r>
          </a:p>
          <a:p>
            <a:pPr lvl="1"/>
            <a:r>
              <a:rPr lang="en-CA" dirty="0"/>
              <a:t>There’s no causal structure in the model</a:t>
            </a:r>
          </a:p>
          <a:p>
            <a:pPr lvl="1"/>
            <a:endParaRPr lang="en-CA" dirty="0"/>
          </a:p>
          <a:p>
            <a:r>
              <a:rPr lang="en-CA" dirty="0"/>
              <a:t>You just have a back of variables and you are using algorithms to classify them into groups.</a:t>
            </a:r>
          </a:p>
        </p:txBody>
      </p:sp>
    </p:spTree>
    <p:extLst>
      <p:ext uri="{BB962C8B-B14F-4D97-AF65-F5344CB8AC3E}">
        <p14:creationId xmlns:p14="http://schemas.microsoft.com/office/powerpoint/2010/main" val="265226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372AE-3447-8D7E-5023-32C7EBF35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Clustering conceptualized causally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755E2-41B5-EE99-7E28-34A2994A7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667250"/>
          </a:xfrm>
        </p:spPr>
        <p:txBody>
          <a:bodyPr/>
          <a:lstStyle/>
          <a:p>
            <a:r>
              <a:rPr lang="en-CA" dirty="0"/>
              <a:t>U is an unmeasured variable (assume its a factor)</a:t>
            </a:r>
          </a:p>
          <a:p>
            <a:endParaRPr lang="en-CA" dirty="0"/>
          </a:p>
          <a:p>
            <a:r>
              <a:rPr lang="en-CA" dirty="0"/>
              <a:t>Let us say that U is responsible for the patterns we find in X, Y and Z.</a:t>
            </a:r>
          </a:p>
          <a:p>
            <a:endParaRPr lang="en-CA" dirty="0"/>
          </a:p>
          <a:p>
            <a:r>
              <a:rPr lang="en-CA" dirty="0"/>
              <a:t>Can we figure out the value of U?</a:t>
            </a:r>
            <a:endParaRPr lang="es-B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4A2B88-C6DE-7889-4D0F-8FA3D8069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005" y="2206624"/>
            <a:ext cx="5610995" cy="289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0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566F-FD7B-9D2A-D1A7-717D88DFE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Clustering analysis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94F94-E4B7-94B0-85A5-5ABA44ED8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can use various algorithms to group data points into groups according to their overall closeness with respect to a set of variables considered.</a:t>
            </a:r>
          </a:p>
          <a:p>
            <a:endParaRPr lang="en-CA" dirty="0"/>
          </a:p>
          <a:p>
            <a:r>
              <a:rPr lang="en-CA" dirty="0"/>
              <a:t>But there are </a:t>
            </a:r>
            <a:r>
              <a:rPr lang="en-CA" b="1" i="1" u="sng" dirty="0"/>
              <a:t>a lot </a:t>
            </a:r>
            <a:r>
              <a:rPr lang="en-CA" dirty="0"/>
              <a:t>of different clustering algorithms</a:t>
            </a:r>
          </a:p>
          <a:p>
            <a:endParaRPr lang="en-CA" dirty="0"/>
          </a:p>
          <a:p>
            <a:r>
              <a:rPr lang="en-CA" dirty="0"/>
              <a:t>Why?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97864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75440-41DA-4B62-5DF3-14879C89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Problems with clustering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5C9AB-4068-2AA1-2B26-19A53C805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Cluster </a:t>
            </a:r>
            <a:r>
              <a:rPr lang="en-CA" dirty="0"/>
              <a:t>has no meaning: There “is not a standard or even useful definition of the term “cluster”, and many have argued that it is either too late or irrelevant to create one”</a:t>
            </a:r>
          </a:p>
          <a:p>
            <a:pPr lvl="1"/>
            <a:r>
              <a:rPr lang="en-CA" dirty="0"/>
              <a:t>(</a:t>
            </a:r>
            <a:r>
              <a:rPr lang="en-CA" dirty="0" err="1"/>
              <a:t>Aldenderfer</a:t>
            </a:r>
            <a:r>
              <a:rPr lang="en-CA" dirty="0"/>
              <a:t> &amp; </a:t>
            </a:r>
            <a:r>
              <a:rPr lang="en-CA" dirty="0" err="1"/>
              <a:t>Blashfield</a:t>
            </a:r>
            <a:r>
              <a:rPr lang="en-CA" dirty="0"/>
              <a:t> 1984: 33)</a:t>
            </a:r>
          </a:p>
          <a:p>
            <a:pPr lvl="1"/>
            <a:endParaRPr lang="en-CA" dirty="0"/>
          </a:p>
          <a:p>
            <a:r>
              <a:rPr lang="en-CA" dirty="0"/>
              <a:t>Clustering tendency problem: “the problem of deciding whether data exhibit a predisposition to cluster into natural groups without identifying the groups themselves. Clustering algorithms will create clusters whether the data are naturally clustered or purely random”</a:t>
            </a:r>
          </a:p>
          <a:p>
            <a:pPr lvl="1"/>
            <a:r>
              <a:rPr lang="en-CA" dirty="0"/>
              <a:t>(Jain &amp; </a:t>
            </a:r>
            <a:r>
              <a:rPr lang="en-CA" dirty="0" err="1"/>
              <a:t>Dubes</a:t>
            </a:r>
            <a:r>
              <a:rPr lang="en-CA" dirty="0"/>
              <a:t> 1988: 201)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41381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1045</Words>
  <Application>Microsoft Office PowerPoint</Application>
  <PresentationFormat>Widescreen</PresentationFormat>
  <Paragraphs>128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</vt:lpstr>
      <vt:lpstr>Consolas</vt:lpstr>
      <vt:lpstr>Office Theme</vt:lpstr>
      <vt:lpstr>Statistics for Linguistics</vt:lpstr>
      <vt:lpstr>From last lecture</vt:lpstr>
      <vt:lpstr>For this lecture</vt:lpstr>
      <vt:lpstr>Clustering</vt:lpstr>
      <vt:lpstr>Clustering analysis</vt:lpstr>
      <vt:lpstr>Clustering analysis</vt:lpstr>
      <vt:lpstr>Clustering conceptualized causally</vt:lpstr>
      <vt:lpstr>Clustering analysis</vt:lpstr>
      <vt:lpstr>Problems with clustering</vt:lpstr>
      <vt:lpstr>Cluster has no definition</vt:lpstr>
      <vt:lpstr>Cluster has no definition</vt:lpstr>
      <vt:lpstr>Clustering algorithms</vt:lpstr>
      <vt:lpstr>Basic concepts</vt:lpstr>
      <vt:lpstr>Types of clustering</vt:lpstr>
      <vt:lpstr>Types of clustering</vt:lpstr>
      <vt:lpstr>Hierarchical clustering</vt:lpstr>
      <vt:lpstr>A simulated example</vt:lpstr>
      <vt:lpstr>Simulated data</vt:lpstr>
      <vt:lpstr>Distance measures and distance matrix</vt:lpstr>
      <vt:lpstr>Euclidean distance</vt:lpstr>
      <vt:lpstr>Manhattan distance</vt:lpstr>
      <vt:lpstr>Gower distance</vt:lpstr>
      <vt:lpstr>Distance matrix</vt:lpstr>
      <vt:lpstr>PowerPoint Presentation</vt:lpstr>
      <vt:lpstr>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Cophenetic correlation</vt:lpstr>
      <vt:lpstr>A real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Linguistics</dc:title>
  <dc:creator>Adam Tallman</dc:creator>
  <cp:lastModifiedBy>Adam Tallman</cp:lastModifiedBy>
  <cp:revision>8</cp:revision>
  <dcterms:created xsi:type="dcterms:W3CDTF">2023-02-06T11:07:34Z</dcterms:created>
  <dcterms:modified xsi:type="dcterms:W3CDTF">2024-01-31T09:07:00Z</dcterms:modified>
</cp:coreProperties>
</file>