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75" r:id="rId3"/>
    <p:sldId id="27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72" r:id="rId16"/>
    <p:sldId id="273" r:id="rId17"/>
    <p:sldId id="274" r:id="rId18"/>
    <p:sldId id="276" r:id="rId19"/>
    <p:sldId id="277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31031-CB5A-4CA2-A6B6-B7776E222F44}" type="datetimeFigureOut">
              <a:rPr lang="es-BO" smtClean="0"/>
              <a:t>24/1/2024</a:t>
            </a:fld>
            <a:endParaRPr lang="es-B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B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C5082-E5E0-417B-9350-2921298D3494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9739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Look up heteroskedasticity so you know what it is.</a:t>
            </a:r>
            <a:endParaRPr lang="es-B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C5082-E5E0-417B-9350-2921298D3494}" type="slidenum">
              <a:rPr lang="es-BO" smtClean="0"/>
              <a:t>9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30303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Predicting iconicity from POS and frequency ...</a:t>
            </a:r>
            <a:endParaRPr lang="es-B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C5082-E5E0-417B-9350-2921298D3494}" type="slidenum">
              <a:rPr lang="es-BO" smtClean="0"/>
              <a:t>21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32481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A01D-050D-9B0A-BC26-7654A833B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15A8-A90F-D75A-E245-074E0A0F4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D9EDE-2391-7F4F-A8F1-4EF4635A4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7592-4ABC-472D-A1C7-63083A9A118F}" type="datetimeFigureOut">
              <a:rPr lang="es-BO" smtClean="0"/>
              <a:t>24/1/2024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B723F-ABD8-319C-4C34-9A39E89A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DF28E-214F-899F-FE8D-9A63DBD3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15E5-E71F-44D5-B775-B1734F501A6F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3079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D79C-D726-8CAD-7F12-6712CAB6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41838-F065-1781-926A-99324B3ED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748E9-3107-F97E-3E01-0B991764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7592-4ABC-472D-A1C7-63083A9A118F}" type="datetimeFigureOut">
              <a:rPr lang="es-BO" smtClean="0"/>
              <a:t>24/1/2024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10327-3AAA-5B46-6B90-459A4454B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29352-0AE3-2775-CC6F-8FB30BD8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15E5-E71F-44D5-B775-B1734F501A6F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1550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CF3267-E062-EACF-5A94-FE1C13C05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8B5A2-D5DE-BBBB-94A3-393DF004F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C1C0F-B1B1-89CC-6E60-7178F336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7592-4ABC-472D-A1C7-63083A9A118F}" type="datetimeFigureOut">
              <a:rPr lang="es-BO" smtClean="0"/>
              <a:t>24/1/2024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75672-0743-1CEE-D3FA-B97B1ECF8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4EA69-74B1-0B8D-A96C-FC5D511A8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15E5-E71F-44D5-B775-B1734F501A6F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0968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2F8F-9000-DE8F-E982-DEF6FED2F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64D9E-F6B5-6F20-7463-874E27603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42EF3-0708-7612-4703-920CB84ED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7592-4ABC-472D-A1C7-63083A9A118F}" type="datetimeFigureOut">
              <a:rPr lang="es-BO" smtClean="0"/>
              <a:t>24/1/2024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C7C84-810A-3D34-DCA9-31DE0DDA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E0BB6-0CF2-464D-8488-881B4A3B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15E5-E71F-44D5-B775-B1734F501A6F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2335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0CD2-8303-FAAA-4B4E-63DA83368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F92C2-C3AC-A961-7BAF-F57FB9AAC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1F33E-9C65-EABA-4231-0C793706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7592-4ABC-472D-A1C7-63083A9A118F}" type="datetimeFigureOut">
              <a:rPr lang="es-BO" smtClean="0"/>
              <a:t>24/1/2024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0E42A-679B-C6AD-7E9A-05444234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ACD57-1FC4-FD68-FB5B-5A1E1248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15E5-E71F-44D5-B775-B1734F501A6F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3876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4AD6D-663A-E37D-111A-77CC882B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773D8-893A-4332-93AE-DBD50A410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A906B-DF54-F677-1260-1F424177A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C5425-45E4-4E8C-61F8-607ABBF6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7592-4ABC-472D-A1C7-63083A9A118F}" type="datetimeFigureOut">
              <a:rPr lang="es-BO" smtClean="0"/>
              <a:t>24/1/2024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1EC6F-6078-D64F-BA06-C8DAF956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3575C-FF13-C2C6-C892-6826ECC8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15E5-E71F-44D5-B775-B1734F501A6F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3645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1DAB-1C5A-DC8A-A792-D0E0831AE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63277-B57F-8CAD-7B77-C71F39497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65F35-A065-31E8-043D-569EA9753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B0E63-1845-E7EA-59B8-7F397530A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691E8E-1B9A-2922-EBA2-3CC07BA77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F990F4-FB4B-7DE6-F980-5163B4EB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7592-4ABC-472D-A1C7-63083A9A118F}" type="datetimeFigureOut">
              <a:rPr lang="es-BO" smtClean="0"/>
              <a:t>24/1/2024</a:t>
            </a:fld>
            <a:endParaRPr lang="es-B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2C2D0E-7354-2428-7452-563B34A6D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FB9CDF-FE96-9406-0F59-6AC415E6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15E5-E71F-44D5-B775-B1734F501A6F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1770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B43F-425F-3C31-CD45-4D9879B4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CC252-1237-BAB2-F2F9-F6E8DFC91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7592-4ABC-472D-A1C7-63083A9A118F}" type="datetimeFigureOut">
              <a:rPr lang="es-BO" smtClean="0"/>
              <a:t>24/1/2024</a:t>
            </a:fld>
            <a:endParaRPr lang="es-B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E49C53-7E91-6CC4-E2D9-72A2B2511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47EDA-CF56-7FF3-8A17-56156A49F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15E5-E71F-44D5-B775-B1734F501A6F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3890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761DB-1B2F-C63F-8976-5911D0E04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7592-4ABC-472D-A1C7-63083A9A118F}" type="datetimeFigureOut">
              <a:rPr lang="es-BO" smtClean="0"/>
              <a:t>24/1/2024</a:t>
            </a:fld>
            <a:endParaRPr lang="es-B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5921D8-4713-4CAA-A105-118DA67C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028F8-F4C1-421C-8C17-84F622FF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15E5-E71F-44D5-B775-B1734F501A6F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0679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30EFE-7D1B-1FA7-BDB5-9E613209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0C9B8-877F-3A8D-DB30-25139B6E2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2B255-7FF2-7E97-6229-C284AF9AE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8B2C8-0751-63CE-29CB-45F8B1EA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7592-4ABC-472D-A1C7-63083A9A118F}" type="datetimeFigureOut">
              <a:rPr lang="es-BO" smtClean="0"/>
              <a:t>24/1/2024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597AB-DA14-0021-C39A-7316BB424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EE49D-7CA8-E340-1D04-A461D8C7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15E5-E71F-44D5-B775-B1734F501A6F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8357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505E-10ED-EB7A-D6FA-79CE58EB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80ACC7-97B5-FE8F-44B8-E403A37C5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0E6DB-7B90-A06E-23E0-BEAF631B0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0FE00-0FC1-42B7-F23F-A1EB4E4C3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7592-4ABC-472D-A1C7-63083A9A118F}" type="datetimeFigureOut">
              <a:rPr lang="es-BO" smtClean="0"/>
              <a:t>24/1/2024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2548B-829D-F472-0177-B042279E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FD823-B782-6433-B68D-03CFE91F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15E5-E71F-44D5-B775-B1734F501A6F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068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43C720-4EFD-C07C-202F-9AAA3340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7ECA9-42E5-A2AF-E1CD-17B3744F6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CD217-36D1-7E3D-27FB-5E4696515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D7592-4ABC-472D-A1C7-63083A9A118F}" type="datetimeFigureOut">
              <a:rPr lang="es-BO" smtClean="0"/>
              <a:t>24/1/2024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5A0D7-C707-77AB-2F02-228229B80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24C72-4EB8-E594-EDAC-90B654136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A15E5-E71F-44D5-B775-B1734F501A6F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7173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org/details/exploratorydataa00tuke_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Addison-Wesley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C129B-BF25-B7D5-1B81-D1A640054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Statistics for Linguists</a:t>
            </a:r>
            <a:endParaRPr lang="es-B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47BA9-E791-2955-BA25-E6F6275FA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/>
              <a:t>AdamJ.R</a:t>
            </a:r>
            <a:r>
              <a:rPr lang="en-CA" dirty="0"/>
              <a:t>. Tallman</a:t>
            </a:r>
          </a:p>
          <a:p>
            <a:r>
              <a:rPr lang="en-CA" dirty="0"/>
              <a:t>2024-01-24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994585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836A-56F3-58AF-2D46-2089F994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Algebra lies, so you need graphs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C83A1-A1C2-2BC0-56E1-7089EDFCF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CA" dirty="0"/>
              <a:t>Data analysis is about summation or aggregation over data, but different ways of aggregating the data can provide different results.</a:t>
            </a:r>
          </a:p>
          <a:p>
            <a:endParaRPr lang="en-CA" dirty="0"/>
          </a:p>
          <a:p>
            <a:r>
              <a:rPr lang="en-CA" dirty="0"/>
              <a:t>Imagine </a:t>
            </a:r>
            <a:r>
              <a:rPr lang="en-CA" i="1" dirty="0"/>
              <a:t>x </a:t>
            </a:r>
            <a:r>
              <a:rPr lang="en-CA" dirty="0"/>
              <a:t>has a standard deviation of 3.3 and a mean of 9</a:t>
            </a:r>
          </a:p>
          <a:p>
            <a:endParaRPr lang="en-CA" dirty="0"/>
          </a:p>
          <a:p>
            <a:r>
              <a:rPr lang="en-CA" dirty="0"/>
              <a:t>Imagine y has a standard deviation of 2 and a mean of 7.5</a:t>
            </a:r>
          </a:p>
          <a:p>
            <a:endParaRPr lang="en-CA" dirty="0"/>
          </a:p>
          <a:p>
            <a:r>
              <a:rPr lang="en-CA" dirty="0"/>
              <a:t>For y = a + bx + e, a = 3, b =0.5</a:t>
            </a:r>
          </a:p>
          <a:p>
            <a:endParaRPr lang="en-CA" dirty="0"/>
          </a:p>
          <a:p>
            <a:r>
              <a:rPr lang="en-CA" dirty="0"/>
              <a:t>There are actually a lot of different patterns that can correspond to this statistical summation.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696795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23C9BF7-8EF6-C8DD-EF5C-198FD2B4E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083" y="550628"/>
            <a:ext cx="7797917" cy="57567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5A5E8A-5048-3DE1-1BE8-BACC62D3C2ED}"/>
              </a:ext>
            </a:extLst>
          </p:cNvPr>
          <p:cNvSpPr txBox="1"/>
          <p:nvPr/>
        </p:nvSpPr>
        <p:spPr>
          <a:xfrm>
            <a:off x="497372" y="2690336"/>
            <a:ext cx="60937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sz="2400" dirty="0" err="1">
                <a:solidFill>
                  <a:schemeClr val="accent1">
                    <a:lumMod val="75000"/>
                  </a:schemeClr>
                </a:solidFill>
              </a:rPr>
              <a:t>set.seed</a:t>
            </a:r>
            <a:r>
              <a:rPr lang="es-BO" sz="2400" dirty="0">
                <a:solidFill>
                  <a:schemeClr val="accent1">
                    <a:lumMod val="75000"/>
                  </a:schemeClr>
                </a:solidFill>
              </a:rPr>
              <a:t>(3)</a:t>
            </a:r>
          </a:p>
          <a:p>
            <a:r>
              <a:rPr lang="es-BO" sz="2400" dirty="0">
                <a:solidFill>
                  <a:schemeClr val="accent1">
                    <a:lumMod val="75000"/>
                  </a:schemeClr>
                </a:solidFill>
              </a:rPr>
              <a:t>x1 &lt;- </a:t>
            </a:r>
            <a:r>
              <a:rPr lang="es-BO" sz="2400" dirty="0" err="1">
                <a:solidFill>
                  <a:schemeClr val="accent1">
                    <a:lumMod val="75000"/>
                  </a:schemeClr>
                </a:solidFill>
              </a:rPr>
              <a:t>seq</a:t>
            </a:r>
            <a:r>
              <a:rPr lang="es-BO" sz="2400" dirty="0">
                <a:solidFill>
                  <a:schemeClr val="accent1">
                    <a:lumMod val="75000"/>
                  </a:schemeClr>
                </a:solidFill>
              </a:rPr>
              <a:t>(4,14,by=1)</a:t>
            </a:r>
          </a:p>
          <a:p>
            <a:r>
              <a:rPr lang="es-BO" sz="2400" dirty="0">
                <a:solidFill>
                  <a:schemeClr val="accent1">
                    <a:lumMod val="75000"/>
                  </a:schemeClr>
                </a:solidFill>
              </a:rPr>
              <a:t>y1 &lt;- 3 + 0.5*x1+ </a:t>
            </a:r>
            <a:r>
              <a:rPr lang="es-BO" sz="2400" dirty="0" err="1">
                <a:solidFill>
                  <a:schemeClr val="accent1">
                    <a:lumMod val="75000"/>
                  </a:schemeClr>
                </a:solidFill>
              </a:rPr>
              <a:t>rnorm</a:t>
            </a:r>
            <a:r>
              <a:rPr lang="es-BO" sz="2400" dirty="0">
                <a:solidFill>
                  <a:schemeClr val="accent1">
                    <a:lumMod val="75000"/>
                  </a:schemeClr>
                </a:solidFill>
              </a:rPr>
              <a:t>(11,0,0.7)</a:t>
            </a:r>
          </a:p>
          <a:p>
            <a:r>
              <a:rPr lang="es-BO" sz="2400" dirty="0" err="1">
                <a:solidFill>
                  <a:schemeClr val="accent1">
                    <a:lumMod val="75000"/>
                  </a:schemeClr>
                </a:solidFill>
              </a:rPr>
              <a:t>plot</a:t>
            </a:r>
            <a:r>
              <a:rPr lang="es-BO" sz="2400" dirty="0">
                <a:solidFill>
                  <a:schemeClr val="accent1">
                    <a:lumMod val="75000"/>
                  </a:schemeClr>
                </a:solidFill>
              </a:rPr>
              <a:t>(x1,y1, </a:t>
            </a:r>
            <a:r>
              <a:rPr lang="es-BO" sz="2400" dirty="0" err="1">
                <a:solidFill>
                  <a:schemeClr val="accent1">
                    <a:lumMod val="75000"/>
                  </a:schemeClr>
                </a:solidFill>
              </a:rPr>
              <a:t>xlim</a:t>
            </a:r>
            <a:r>
              <a:rPr lang="es-BO" sz="2400" dirty="0">
                <a:solidFill>
                  <a:schemeClr val="accent1">
                    <a:lumMod val="75000"/>
                  </a:schemeClr>
                </a:solidFill>
              </a:rPr>
              <a:t>=c(0,20), </a:t>
            </a:r>
            <a:r>
              <a:rPr lang="es-BO" sz="2400" dirty="0" err="1">
                <a:solidFill>
                  <a:schemeClr val="accent1">
                    <a:lumMod val="75000"/>
                  </a:schemeClr>
                </a:solidFill>
              </a:rPr>
              <a:t>ylim</a:t>
            </a:r>
            <a:r>
              <a:rPr lang="es-BO" sz="2400" dirty="0">
                <a:solidFill>
                  <a:schemeClr val="accent1">
                    <a:lumMod val="75000"/>
                  </a:schemeClr>
                </a:solidFill>
              </a:rPr>
              <a:t>=c(0,16))</a:t>
            </a:r>
          </a:p>
          <a:p>
            <a:r>
              <a:rPr lang="es-BO" sz="2400" dirty="0" err="1">
                <a:solidFill>
                  <a:schemeClr val="accent1">
                    <a:lumMod val="75000"/>
                  </a:schemeClr>
                </a:solidFill>
              </a:rPr>
              <a:t>abline</a:t>
            </a:r>
            <a:r>
              <a:rPr lang="es-BO" sz="2400" dirty="0">
                <a:solidFill>
                  <a:schemeClr val="accent1">
                    <a:lumMod val="75000"/>
                  </a:schemeClr>
                </a:solidFill>
              </a:rPr>
              <a:t>(a=3, b = 0.5 )</a:t>
            </a:r>
          </a:p>
        </p:txBody>
      </p:sp>
    </p:spTree>
    <p:extLst>
      <p:ext uri="{BB962C8B-B14F-4D97-AF65-F5344CB8AC3E}">
        <p14:creationId xmlns:p14="http://schemas.microsoft.com/office/powerpoint/2010/main" val="1830289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>
            <a:extLst>
              <a:ext uri="{FF2B5EF4-FFF2-40B4-BE49-F238E27FC236}">
                <a16:creationId xmlns:a16="http://schemas.microsoft.com/office/drawing/2014/main" id="{05338C35-8034-60A6-D59C-A4A884DBBC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164729" y="104774"/>
            <a:ext cx="8027271" cy="664845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503987-75FD-A24C-01A7-88FDA75BC0CF}"/>
              </a:ext>
            </a:extLst>
          </p:cNvPr>
          <p:cNvSpPr txBox="1"/>
          <p:nvPr/>
        </p:nvSpPr>
        <p:spPr>
          <a:xfrm>
            <a:off x="412955" y="612843"/>
            <a:ext cx="37517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sz="2000" dirty="0"/>
              <a:t>These will all give you roughly the same result for the slope and the intercept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CA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sz="2000" dirty="0"/>
              <a:t>but it is obvious that the model is only good for the first graph.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CA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sz="2000" dirty="0"/>
              <a:t>Slope = 0.5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CA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sz="2000" dirty="0"/>
              <a:t>Intercept = 3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CA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sz="2000" dirty="0"/>
              <a:t>The point is that without a visual exploration of the data and/or any attempt to test modelling assumptions, your model will make bad predictions.</a:t>
            </a:r>
            <a:endParaRPr lang="es-BO" sz="2000" dirty="0"/>
          </a:p>
        </p:txBody>
      </p:sp>
    </p:spTree>
    <p:extLst>
      <p:ext uri="{BB962C8B-B14F-4D97-AF65-F5344CB8AC3E}">
        <p14:creationId xmlns:p14="http://schemas.microsoft.com/office/powerpoint/2010/main" val="1933911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8052-0AE8-D284-E83B-AF79F96F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Graphs lie, so you need algebra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EEE0D-D009-A105-2887-6519BC303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9200" cy="4351338"/>
          </a:xfrm>
        </p:spPr>
        <p:txBody>
          <a:bodyPr/>
          <a:lstStyle/>
          <a:p>
            <a:r>
              <a:rPr lang="en-CA" dirty="0"/>
              <a:t>It’s easy to give misleading figures – or its easy to give figures that deceive.</a:t>
            </a:r>
          </a:p>
          <a:p>
            <a:endParaRPr lang="en-CA" dirty="0"/>
          </a:p>
          <a:p>
            <a:r>
              <a:rPr lang="en-CA" dirty="0"/>
              <a:t>Governments and other institutional bodies with a vested interest in the public or stakeholders not knowing the truth of the situation are experts in this.</a:t>
            </a:r>
          </a:p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B90FD6-FE75-347B-85C1-356A18777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690688"/>
            <a:ext cx="6159562" cy="404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70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826C-52E4-ABA0-667C-8B020666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Graphs lie, so you need algebra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90EAA-13A9-1D86-64E5-80087A3F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Its also easy to deceive </a:t>
            </a:r>
            <a:r>
              <a:rPr lang="en-CA" i="1" dirty="0"/>
              <a:t>yourself </a:t>
            </a:r>
            <a:r>
              <a:rPr lang="en-CA" dirty="0"/>
              <a:t>with graphs, because the </a:t>
            </a:r>
            <a:r>
              <a:rPr lang="en-CA" dirty="0" err="1"/>
              <a:t>grapahing</a:t>
            </a:r>
            <a:r>
              <a:rPr lang="en-CA" dirty="0"/>
              <a:t> algorithm can do something to the data that you don’t expect.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714497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28EBD-26E2-B62B-27E0-396B7CA38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03" y="1696167"/>
            <a:ext cx="4800600" cy="4351338"/>
          </a:xfrm>
        </p:spPr>
        <p:txBody>
          <a:bodyPr/>
          <a:lstStyle/>
          <a:p>
            <a:r>
              <a:rPr lang="en-CA" dirty="0"/>
              <a:t>These are all from the same data, but setting the bins and bin spacing differently.</a:t>
            </a:r>
          </a:p>
          <a:p>
            <a:endParaRPr lang="en-CA" dirty="0"/>
          </a:p>
          <a:p>
            <a:r>
              <a:rPr lang="en-CA" dirty="0"/>
              <a:t>We know that only the last one is an accurate representation of the data.</a:t>
            </a:r>
            <a:endParaRPr lang="es-BO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39B8A8-3B75-5B72-B2EF-DE69C4CCF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0" y="0"/>
            <a:ext cx="6273800" cy="649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38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C5FE-1DBE-AB0C-E895-736230EC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Hiding structure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02F8D-F1C4-03E2-A5AF-0E0004E5A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Certain types of graphs can also hide structure.</a:t>
            </a:r>
          </a:p>
          <a:p>
            <a:endParaRPr lang="en-CA" dirty="0"/>
          </a:p>
          <a:p>
            <a:r>
              <a:rPr lang="en-CA" dirty="0"/>
              <a:t>The boxplot is a graph based on a 5 number summary of the data.</a:t>
            </a:r>
          </a:p>
          <a:p>
            <a:pPr lvl="1"/>
            <a:r>
              <a:rPr lang="en-CA" dirty="0"/>
              <a:t>The median, the first and second quartile and the lowest and highest numbers or something else separating extreme values (e.g. 5% /95% confidence intervals).</a:t>
            </a:r>
          </a:p>
          <a:p>
            <a:pPr lvl="1"/>
            <a:endParaRPr lang="en-CA" dirty="0"/>
          </a:p>
          <a:p>
            <a:r>
              <a:rPr lang="en-CA" dirty="0"/>
              <a:t>All graphical techniques hide certain aspects of structure, even boxplots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750279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C230EC-07FD-01B2-E02B-C6FE93E1E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897" y="0"/>
            <a:ext cx="7455103" cy="6680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A6BBFE-1D6C-0835-9063-940AD226577E}"/>
              </a:ext>
            </a:extLst>
          </p:cNvPr>
          <p:cNvSpPr txBox="1"/>
          <p:nvPr/>
        </p:nvSpPr>
        <p:spPr>
          <a:xfrm>
            <a:off x="695839" y="1769806"/>
            <a:ext cx="38788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95%  of data below this </a:t>
            </a:r>
            <a:r>
              <a:rPr lang="en-CA" i="1" dirty="0"/>
              <a:t>or </a:t>
            </a:r>
            <a:r>
              <a:rPr lang="en-CA" dirty="0"/>
              <a:t>Max</a:t>
            </a:r>
          </a:p>
          <a:p>
            <a:endParaRPr lang="en-CA" dirty="0"/>
          </a:p>
          <a:p>
            <a:r>
              <a:rPr lang="en-CA" dirty="0"/>
              <a:t>2</a:t>
            </a:r>
            <a:r>
              <a:rPr lang="en-CA" baseline="30000" dirty="0"/>
              <a:t>nd</a:t>
            </a:r>
            <a:r>
              <a:rPr lang="en-CA" dirty="0"/>
              <a:t> quartile</a:t>
            </a:r>
          </a:p>
          <a:p>
            <a:endParaRPr lang="en-CA" dirty="0"/>
          </a:p>
          <a:p>
            <a:r>
              <a:rPr lang="en-CA" dirty="0"/>
              <a:t>Median</a:t>
            </a:r>
          </a:p>
          <a:p>
            <a:endParaRPr lang="en-CA" dirty="0"/>
          </a:p>
          <a:p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quartile</a:t>
            </a:r>
          </a:p>
          <a:p>
            <a:endParaRPr lang="en-CA" dirty="0"/>
          </a:p>
          <a:p>
            <a:r>
              <a:rPr lang="en-CA" dirty="0"/>
              <a:t>5% of data below this </a:t>
            </a:r>
            <a:r>
              <a:rPr lang="en-CA" i="1" dirty="0"/>
              <a:t>or </a:t>
            </a:r>
            <a:r>
              <a:rPr lang="en-CA" dirty="0"/>
              <a:t>Min</a:t>
            </a:r>
          </a:p>
          <a:p>
            <a:endParaRPr lang="es-BO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FD5A6C-5B25-E4E8-FF22-3E27043C721C}"/>
              </a:ext>
            </a:extLst>
          </p:cNvPr>
          <p:cNvCxnSpPr/>
          <p:nvPr/>
        </p:nvCxnSpPr>
        <p:spPr>
          <a:xfrm flipV="1">
            <a:off x="3849329" y="1386348"/>
            <a:ext cx="2448232" cy="560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906B0E-E881-659A-397F-882D9FB89272}"/>
              </a:ext>
            </a:extLst>
          </p:cNvPr>
          <p:cNvCxnSpPr>
            <a:cxnSpLocks/>
          </p:cNvCxnSpPr>
          <p:nvPr/>
        </p:nvCxnSpPr>
        <p:spPr>
          <a:xfrm>
            <a:off x="3793000" y="4178710"/>
            <a:ext cx="2504561" cy="836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15BAD3-162F-DB8D-4E1F-A04DF2BC9523}"/>
              </a:ext>
            </a:extLst>
          </p:cNvPr>
          <p:cNvCxnSpPr>
            <a:cxnSpLocks/>
          </p:cNvCxnSpPr>
          <p:nvPr/>
        </p:nvCxnSpPr>
        <p:spPr>
          <a:xfrm>
            <a:off x="3821164" y="2958376"/>
            <a:ext cx="2476397" cy="242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824FFA-D59B-CBA7-17FE-5E9703CD24B7}"/>
              </a:ext>
            </a:extLst>
          </p:cNvPr>
          <p:cNvCxnSpPr>
            <a:cxnSpLocks/>
          </p:cNvCxnSpPr>
          <p:nvPr/>
        </p:nvCxnSpPr>
        <p:spPr>
          <a:xfrm>
            <a:off x="3793000" y="3552661"/>
            <a:ext cx="2504561" cy="359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8D126F-0874-A95A-60B4-7B07140A230D}"/>
              </a:ext>
            </a:extLst>
          </p:cNvPr>
          <p:cNvCxnSpPr>
            <a:cxnSpLocks/>
          </p:cNvCxnSpPr>
          <p:nvPr/>
        </p:nvCxnSpPr>
        <p:spPr>
          <a:xfrm>
            <a:off x="3793000" y="2395259"/>
            <a:ext cx="2504561" cy="86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11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1605D-4A74-3D9A-D697-32CF44D31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Dot plot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FED5-E667-0D01-B3C1-2E94A13A8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6000" cy="4351338"/>
          </a:xfrm>
        </p:spPr>
        <p:txBody>
          <a:bodyPr/>
          <a:lstStyle/>
          <a:p>
            <a:r>
              <a:rPr lang="en-CA" dirty="0"/>
              <a:t>A dot plot (violin plot) might be more revealing in this case.</a:t>
            </a:r>
            <a:endParaRPr lang="es-B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7B2E1C-9E1B-BD57-F6FC-8889AE57B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00" y="466725"/>
            <a:ext cx="6404058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75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592A-AFEB-1274-B0EF-EDA0FD3A0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Conditional inference trees / Random forests</a:t>
            </a:r>
            <a:endParaRPr lang="es-B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8F38B-B43C-CAA0-A5AF-DF1D67DB2D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83837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8A8C-1E89-FB02-2600-4ECD0953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this lecture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A639C-E8E5-F42E-973D-BEC1FF626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Exploratory data analysis</a:t>
            </a:r>
          </a:p>
          <a:p>
            <a:endParaRPr lang="en-CA" dirty="0"/>
          </a:p>
          <a:p>
            <a:r>
              <a:rPr lang="en-CA" dirty="0"/>
              <a:t>Conditional inference trees</a:t>
            </a:r>
          </a:p>
          <a:p>
            <a:r>
              <a:rPr lang="en-CA" dirty="0"/>
              <a:t>Random forests</a:t>
            </a:r>
          </a:p>
          <a:p>
            <a:endParaRPr lang="en-CA" dirty="0"/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Clustering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(e.g. hierarchical clustering)</a:t>
            </a:r>
            <a:endParaRPr lang="es-BO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309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9B9C0-F3A1-C80B-A94C-FC50857A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Conditional inference tree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A1B20-9E52-F8AD-87AB-3BB003A6C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A conditional inference tree is a combination of regression models that attempts to get the best fit by partitioning the data into </a:t>
            </a:r>
            <a:r>
              <a:rPr lang="en-CA" dirty="0" err="1"/>
              <a:t>biivariate</a:t>
            </a:r>
            <a:r>
              <a:rPr lang="en-CA" dirty="0"/>
              <a:t> models.</a:t>
            </a:r>
          </a:p>
          <a:p>
            <a:endParaRPr lang="en-CA" dirty="0"/>
          </a:p>
          <a:p>
            <a:r>
              <a:rPr lang="en-CA" dirty="0"/>
              <a:t>Example – say you are looking at “stress” with part of speech and duration as a correlates – the model might tell you – first split the data into function words and then into {verbs, nouns and adjectives}, then duration is a good predictor for the latter group, but less so for the former.</a:t>
            </a:r>
          </a:p>
          <a:p>
            <a:endParaRPr lang="en-CA" dirty="0"/>
          </a:p>
          <a:p>
            <a:r>
              <a:rPr lang="en-CA" dirty="0"/>
              <a:t>This sounds really complicated, but once its visualized it is actually fairly intuitive.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422715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>
            <a:extLst>
              <a:ext uri="{FF2B5EF4-FFF2-40B4-BE49-F238E27FC236}">
                <a16:creationId xmlns:a16="http://schemas.microsoft.com/office/drawing/2014/main" id="{A51A8EA7-6444-6FB2-93BC-532E643C2B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033587" y="511174"/>
            <a:ext cx="8258078" cy="619753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7861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26988-7B2A-4060-C531-CE6ADDD4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Trees to forests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0CC0-5779-3876-6C28-529C7D6B7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Conditional inference trees aren’t </a:t>
            </a:r>
            <a:r>
              <a:rPr lang="en-CA" i="1" dirty="0"/>
              <a:t>stable </a:t>
            </a:r>
            <a:endParaRPr lang="en-CA" dirty="0"/>
          </a:p>
          <a:p>
            <a:endParaRPr lang="en-CA" dirty="0"/>
          </a:p>
          <a:p>
            <a:r>
              <a:rPr lang="en-CA" dirty="0"/>
              <a:t>Not stable: A tiny change in the sample can change the </a:t>
            </a:r>
            <a:r>
              <a:rPr lang="en-CA" dirty="0" err="1"/>
              <a:t>results,sometimes</a:t>
            </a:r>
            <a:r>
              <a:rPr lang="en-CA" dirty="0"/>
              <a:t> dramatically.</a:t>
            </a:r>
          </a:p>
          <a:p>
            <a:endParaRPr lang="en-CA" dirty="0"/>
          </a:p>
          <a:p>
            <a:r>
              <a:rPr lang="en-CA" dirty="0"/>
              <a:t>Random forests are a way of dealing with this instability.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968021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E108D-A928-B6DC-5EBD-EC1CA2D6C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Random forests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EAFBA-8F60-2ED0-46EF-1F76F5513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Samples different partitions of the data and develops </a:t>
            </a:r>
            <a:r>
              <a:rPr lang="en-CA" i="1" dirty="0"/>
              <a:t>n </a:t>
            </a:r>
            <a:r>
              <a:rPr lang="en-CA" dirty="0"/>
              <a:t>number of trees.</a:t>
            </a:r>
          </a:p>
          <a:p>
            <a:endParaRPr lang="en-CA" dirty="0"/>
          </a:p>
          <a:p>
            <a:r>
              <a:rPr lang="en-CA" dirty="0"/>
              <a:t>Aggregates over the results of the trees and provides various measurements of the relative importance of variables.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817514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7ABA-E089-CBF9-FB5C-AB423556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Conditional inference trees &amp; random forests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D1812-641E-4148-AD9D-0E9554521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let’s practice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495553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95BC-F4A9-32DC-6596-822ABF6F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Clustering</a:t>
            </a:r>
            <a:endParaRPr lang="es-B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60CCC-63D0-CDD0-B791-F96B61A63F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36692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E46E-335B-91F3-3A87-6FDE1687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Clustering analysis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24045-B53B-D466-29C4-CD3EBC49A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Clustering analysis falls under exploratory data analysis.</a:t>
            </a:r>
          </a:p>
          <a:p>
            <a:endParaRPr lang="en-CA" dirty="0"/>
          </a:p>
          <a:p>
            <a:r>
              <a:rPr lang="en-CA" dirty="0"/>
              <a:t>There is a quite a bit of literature on using validation techniques that have a sort of confirmatory / inferential goal – its basically a madhouse.</a:t>
            </a:r>
          </a:p>
          <a:p>
            <a:endParaRPr lang="en-CA" dirty="0"/>
          </a:p>
          <a:p>
            <a:r>
              <a:rPr lang="en-CA" dirty="0"/>
              <a:t>Clustering analysis is a type of machine learning.</a:t>
            </a:r>
          </a:p>
          <a:p>
            <a:endParaRPr lang="en-CA" dirty="0"/>
          </a:p>
          <a:p>
            <a:r>
              <a:rPr lang="en-CA" dirty="0"/>
              <a:t>When people talk about “algorithms” being used to market products, they are basically talking about some type of clustering analysis.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638701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A17B-109B-F376-2DD9-F2080B1C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Clustering analysis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A8CE1-0A27-6B1B-5441-BF72CD50F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Why isn’t clustering inference?</a:t>
            </a:r>
          </a:p>
          <a:p>
            <a:endParaRPr lang="en-CA" dirty="0"/>
          </a:p>
          <a:p>
            <a:r>
              <a:rPr lang="en-CA" dirty="0"/>
              <a:t>There is no distinction between dependent and independent variable.</a:t>
            </a:r>
          </a:p>
          <a:p>
            <a:pPr lvl="1"/>
            <a:r>
              <a:rPr lang="en-CA" dirty="0"/>
              <a:t>There’s no causal structure in the model</a:t>
            </a:r>
          </a:p>
          <a:p>
            <a:pPr lvl="1"/>
            <a:endParaRPr lang="en-CA" dirty="0"/>
          </a:p>
          <a:p>
            <a:r>
              <a:rPr lang="en-CA" dirty="0"/>
              <a:t>You just have a back of variables and you are using algorithms to classify them into groups.</a:t>
            </a:r>
          </a:p>
        </p:txBody>
      </p:sp>
    </p:spTree>
    <p:extLst>
      <p:ext uri="{BB962C8B-B14F-4D97-AF65-F5344CB8AC3E}">
        <p14:creationId xmlns:p14="http://schemas.microsoft.com/office/powerpoint/2010/main" val="2652266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372AE-3447-8D7E-5023-32C7EBF35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Clustering conceptualized causally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755E2-41B5-EE99-7E28-34A2994A7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667250"/>
          </a:xfrm>
        </p:spPr>
        <p:txBody>
          <a:bodyPr/>
          <a:lstStyle/>
          <a:p>
            <a:r>
              <a:rPr lang="en-CA" dirty="0"/>
              <a:t>U is an unmeasured variable (assume its a factor)</a:t>
            </a:r>
          </a:p>
          <a:p>
            <a:endParaRPr lang="en-CA" dirty="0"/>
          </a:p>
          <a:p>
            <a:r>
              <a:rPr lang="en-CA" dirty="0"/>
              <a:t>Let us say that U is responsible for the patterns we find in X, Y and Z.</a:t>
            </a:r>
          </a:p>
          <a:p>
            <a:endParaRPr lang="en-CA" dirty="0"/>
          </a:p>
          <a:p>
            <a:r>
              <a:rPr lang="en-CA" dirty="0"/>
              <a:t>Can we figure out the value of U?</a:t>
            </a:r>
            <a:endParaRPr lang="es-B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4A2B88-C6DE-7889-4D0F-8FA3D8069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005" y="2206624"/>
            <a:ext cx="5610995" cy="289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04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566F-FD7B-9D2A-D1A7-717D88DFE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Clustering analysis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94F94-E4B7-94B0-85A5-5ABA44ED8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can use various algorithms to group data points into groups according to their overall closeness with respect to a set of variables considered.</a:t>
            </a:r>
          </a:p>
          <a:p>
            <a:endParaRPr lang="en-CA" dirty="0"/>
          </a:p>
          <a:p>
            <a:r>
              <a:rPr lang="en-CA" dirty="0"/>
              <a:t>But there are </a:t>
            </a:r>
            <a:r>
              <a:rPr lang="en-CA" b="1" i="1" u="sng" dirty="0"/>
              <a:t>a lot </a:t>
            </a:r>
            <a:r>
              <a:rPr lang="en-CA" dirty="0"/>
              <a:t>of different clustering algorithms</a:t>
            </a:r>
          </a:p>
          <a:p>
            <a:endParaRPr lang="en-CA" dirty="0"/>
          </a:p>
          <a:p>
            <a:r>
              <a:rPr lang="en-CA" dirty="0"/>
              <a:t>Why?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97864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3808-748E-085B-0A19-FD713767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Exploratory data analysis</a:t>
            </a:r>
            <a:endParaRPr lang="es-B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766E6-1679-ACF2-0A16-EB67CB222E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68560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75440-41DA-4B62-5DF3-14879C89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Problems with clustering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5C9AB-4068-2AA1-2B26-19A53C805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Cluster </a:t>
            </a:r>
            <a:r>
              <a:rPr lang="en-CA" dirty="0"/>
              <a:t>has no meaning: There “is not a standard or even useful definition of the term “cluster”, and many have argued that it is either too late or irrelevant to create one”</a:t>
            </a:r>
          </a:p>
          <a:p>
            <a:pPr lvl="1"/>
            <a:r>
              <a:rPr lang="en-CA" dirty="0"/>
              <a:t>(</a:t>
            </a:r>
            <a:r>
              <a:rPr lang="en-CA" dirty="0" err="1"/>
              <a:t>Aldenderfer</a:t>
            </a:r>
            <a:r>
              <a:rPr lang="en-CA" dirty="0"/>
              <a:t> &amp; </a:t>
            </a:r>
            <a:r>
              <a:rPr lang="en-CA" dirty="0" err="1"/>
              <a:t>Blashfield</a:t>
            </a:r>
            <a:r>
              <a:rPr lang="en-CA" dirty="0"/>
              <a:t> 1984: 33)</a:t>
            </a:r>
          </a:p>
          <a:p>
            <a:pPr lvl="1"/>
            <a:endParaRPr lang="en-CA" dirty="0"/>
          </a:p>
          <a:p>
            <a:r>
              <a:rPr lang="en-CA" dirty="0"/>
              <a:t>Clustering tendency problem: “the problem of deciding whether data exhibit a predisposition to cluster into natural groups without identifying the groups themselves. Clustering algorithms will create clusters whether the data are naturally clustered or purely random”</a:t>
            </a:r>
          </a:p>
          <a:p>
            <a:pPr lvl="1"/>
            <a:r>
              <a:rPr lang="en-CA" dirty="0"/>
              <a:t>(Jain &amp; </a:t>
            </a:r>
            <a:r>
              <a:rPr lang="en-CA" dirty="0" err="1"/>
              <a:t>Dubes</a:t>
            </a:r>
            <a:r>
              <a:rPr lang="en-CA" dirty="0"/>
              <a:t> 1988: 201)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41381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A60A-A0B5-986B-1823-F3ADCF37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Cluster has no definition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3520B-70ED-7FDA-AF05-74D5F89ED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8200" cy="4667250"/>
          </a:xfrm>
        </p:spPr>
        <p:txBody>
          <a:bodyPr/>
          <a:lstStyle/>
          <a:p>
            <a:r>
              <a:rPr lang="en-CA" dirty="0"/>
              <a:t>Clusters are calculated based on some measurement of dissimilarity between data points.</a:t>
            </a:r>
          </a:p>
          <a:p>
            <a:endParaRPr lang="en-CA" dirty="0"/>
          </a:p>
          <a:p>
            <a:r>
              <a:rPr lang="en-CA" dirty="0"/>
              <a:t>Representation of some definition of </a:t>
            </a:r>
            <a:r>
              <a:rPr lang="en-CA" dirty="0" err="1"/>
              <a:t>intercluster</a:t>
            </a:r>
            <a:r>
              <a:rPr lang="en-CA" dirty="0"/>
              <a:t> dissimilatory; (a) Group average; (b) Nearest neighbor; (c) Further neighbor</a:t>
            </a:r>
          </a:p>
          <a:p>
            <a:pPr lvl="1"/>
            <a:r>
              <a:rPr lang="en-CA" dirty="0"/>
              <a:t>from Kaufman 1980: 47</a:t>
            </a:r>
            <a:endParaRPr lang="es-B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CE513C-4C4B-00D0-9FA1-03FC8F048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228" y="1825625"/>
            <a:ext cx="4263572" cy="465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11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BD70-43A1-A595-8161-10526C7C9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Cluster has no definition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2B00-17E0-30FB-C302-8E7F0A00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4200" cy="4351338"/>
          </a:xfrm>
        </p:spPr>
        <p:txBody>
          <a:bodyPr/>
          <a:lstStyle/>
          <a:p>
            <a:r>
              <a:rPr lang="en-CA" dirty="0"/>
              <a:t>Types of clusters</a:t>
            </a:r>
          </a:p>
          <a:p>
            <a:r>
              <a:rPr lang="en-CA" dirty="0"/>
              <a:t>(a) Ball shapes</a:t>
            </a:r>
          </a:p>
          <a:p>
            <a:r>
              <a:rPr lang="en-CA" dirty="0"/>
              <a:t>(b) elongated</a:t>
            </a:r>
          </a:p>
          <a:p>
            <a:r>
              <a:rPr lang="en-CA" dirty="0"/>
              <a:t>(c) compact but not well </a:t>
            </a:r>
            <a:r>
              <a:rPr lang="en-CA" dirty="0" err="1"/>
              <a:t>seperated</a:t>
            </a:r>
            <a:endParaRPr lang="es-B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26059-D843-F632-766B-AEB14C45C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328" y="1307971"/>
            <a:ext cx="4479472" cy="486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26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2768-DF4E-439E-1881-0D3C6683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Clustering algorithms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703A6-2384-A409-5E46-00A5109C7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6775"/>
          </a:xfrm>
        </p:spPr>
        <p:txBody>
          <a:bodyPr/>
          <a:lstStyle/>
          <a:p>
            <a:r>
              <a:rPr lang="en-CA" dirty="0"/>
              <a:t>As EDA, clustering is well-known to be a useful tool, but as CDA</a:t>
            </a:r>
            <a:endParaRPr lang="es-BO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40DB7D-8FC3-D7CC-C85C-698AF8CF9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3055258"/>
            <a:ext cx="9704290" cy="314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4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BADDE-F768-F465-6167-636CAF86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Exploratory data analysis</a:t>
            </a:r>
            <a:endParaRPr lang="es-BO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72CDE3-37BA-6EE2-2774-0E40BEB28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4200" cy="4351338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The basic idea of exploratory data analysis were pioneered and articulated by John Tukey.</a:t>
            </a:r>
          </a:p>
          <a:p>
            <a:r>
              <a:rPr lang="en-CA" dirty="0"/>
              <a:t>Developed Fast Fourier transforms, Tukey’s test, Tukey’s lemma etc.</a:t>
            </a:r>
          </a:p>
          <a:p>
            <a:r>
              <a:rPr lang="en-CA" dirty="0"/>
              <a:t>Developed methods for visualizing data in order to probe assumptions of </a:t>
            </a:r>
            <a:r>
              <a:rPr lang="en-CA" dirty="0" err="1"/>
              <a:t>statistica</a:t>
            </a:r>
            <a:r>
              <a:rPr lang="en-CA" dirty="0"/>
              <a:t> models or to look for unexpected patterns.</a:t>
            </a:r>
          </a:p>
          <a:p>
            <a:r>
              <a:rPr lang="en-CA" dirty="0"/>
              <a:t>Invented boxplots and a number of other visual techniques we now use today.</a:t>
            </a:r>
          </a:p>
          <a:p>
            <a:r>
              <a:rPr lang="en-CA" dirty="0"/>
              <a:t>Also invented the term ‘bit’</a:t>
            </a:r>
            <a:endParaRPr lang="es-BO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FA7AFA8-929E-17D1-8916-7EFC2B6E8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646" y="365126"/>
            <a:ext cx="4985754" cy="637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4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FA7AFA8-929E-17D1-8916-7EFC2B6E8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374" y="287003"/>
            <a:ext cx="4916301" cy="62839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DE269C-C37C-F417-9217-5074F33C5864}"/>
              </a:ext>
            </a:extLst>
          </p:cNvPr>
          <p:cNvSpPr txBox="1"/>
          <p:nvPr/>
        </p:nvSpPr>
        <p:spPr>
          <a:xfrm>
            <a:off x="668080" y="967450"/>
            <a:ext cx="57695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“The most important maxim for data analysts to heed, and one many statisticians seem to have shunned is this: “Far better an approximate answer to the right question, which is often vague, than an exact answer to the wrong question, which can always be </a:t>
            </a:r>
            <a:r>
              <a:rPr lang="en-CA" sz="2400" dirty="0" err="1"/>
              <a:t>madre</a:t>
            </a:r>
            <a:r>
              <a:rPr lang="en-CA" sz="2400" dirty="0"/>
              <a:t> more precise.” Data analysts must progress by approximate answers at best since its knowledge of what the problem really is will at best be approximate” (Tukey 1962: 62)</a:t>
            </a:r>
            <a:endParaRPr lang="es-BO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80472E-3D77-866C-A377-3634517AC387}"/>
              </a:ext>
            </a:extLst>
          </p:cNvPr>
          <p:cNvSpPr txBox="1"/>
          <p:nvPr/>
        </p:nvSpPr>
        <p:spPr>
          <a:xfrm>
            <a:off x="668079" y="5529263"/>
            <a:ext cx="5769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Tukey, John Wilder. 1962. The Future of Data Analysis. </a:t>
            </a:r>
            <a:r>
              <a:rPr lang="en-US" dirty="0">
                <a:solidFill>
                  <a:srgbClr val="000000"/>
                </a:solidFill>
                <a:effectLst/>
              </a:rPr>
              <a:t>Ann. Math. Statist. 33(1): 1-67 (March, 1962). DOI: 10.1214/</a:t>
            </a:r>
            <a:r>
              <a:rPr lang="en-US" dirty="0" err="1">
                <a:solidFill>
                  <a:srgbClr val="000000"/>
                </a:solidFill>
                <a:effectLst/>
              </a:rPr>
              <a:t>aoms</a:t>
            </a:r>
            <a:r>
              <a:rPr lang="en-US" dirty="0">
                <a:solidFill>
                  <a:srgbClr val="000000"/>
                </a:solidFill>
                <a:effectLst/>
              </a:rPr>
              <a:t>/1177704711 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2061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6634E-DB6A-0294-2DF2-84FD23C80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Exploratory data analysis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9DA09-4E50-A2A1-FF08-57F8F0970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Some things that EDA is for ...</a:t>
            </a:r>
          </a:p>
          <a:p>
            <a:pPr lvl="1"/>
            <a:r>
              <a:rPr lang="en-CA" dirty="0"/>
              <a:t>Guarding against erroneous conclusions from data</a:t>
            </a:r>
          </a:p>
          <a:p>
            <a:pPr lvl="1"/>
            <a:r>
              <a:rPr lang="en-CA" dirty="0"/>
              <a:t>Looking at nonlinearity in the data (plotting </a:t>
            </a:r>
            <a:r>
              <a:rPr lang="en-CA" dirty="0" err="1"/>
              <a:t>techniques,should</a:t>
            </a:r>
            <a:r>
              <a:rPr lang="en-CA" dirty="0"/>
              <a:t> the data be logged, etc.?)</a:t>
            </a:r>
          </a:p>
          <a:p>
            <a:pPr lvl="1"/>
            <a:r>
              <a:rPr lang="en-CA" dirty="0"/>
              <a:t>Advanced graphics (boxplots)</a:t>
            </a:r>
          </a:p>
          <a:p>
            <a:pPr lvl="1"/>
            <a:r>
              <a:rPr lang="en-CA" dirty="0"/>
              <a:t>Model diagnostics (checking for heteroskedasticity, etc.)</a:t>
            </a:r>
          </a:p>
          <a:p>
            <a:pPr lvl="1"/>
            <a:r>
              <a:rPr lang="en-CA" dirty="0"/>
              <a:t>Exploring the data to develop new hypotheses</a:t>
            </a:r>
          </a:p>
          <a:p>
            <a:r>
              <a:rPr lang="es-BO" dirty="0"/>
              <a:t>EDA </a:t>
            </a:r>
            <a:r>
              <a:rPr lang="es-BO" dirty="0" err="1"/>
              <a:t>contrasts</a:t>
            </a:r>
            <a:r>
              <a:rPr lang="es-BO" dirty="0"/>
              <a:t> </a:t>
            </a:r>
            <a:r>
              <a:rPr lang="es-BO" dirty="0" err="1"/>
              <a:t>with</a:t>
            </a:r>
            <a:r>
              <a:rPr lang="es-BO" dirty="0"/>
              <a:t> CDA (</a:t>
            </a:r>
            <a:r>
              <a:rPr lang="es-BO" dirty="0" err="1"/>
              <a:t>confirmatory</a:t>
            </a:r>
            <a:r>
              <a:rPr lang="es-BO" dirty="0"/>
              <a:t> data </a:t>
            </a:r>
            <a:r>
              <a:rPr lang="es-BO" dirty="0" err="1"/>
              <a:t>analysis</a:t>
            </a:r>
            <a:r>
              <a:rPr lang="es-BO" dirty="0"/>
              <a:t>), </a:t>
            </a:r>
            <a:r>
              <a:rPr lang="es-BO" dirty="0" err="1"/>
              <a:t>or</a:t>
            </a:r>
            <a:r>
              <a:rPr lang="es-BO" dirty="0"/>
              <a:t> </a:t>
            </a:r>
            <a:r>
              <a:rPr lang="es-BO" dirty="0" err="1"/>
              <a:t>what</a:t>
            </a:r>
            <a:r>
              <a:rPr lang="es-BO" dirty="0"/>
              <a:t> I </a:t>
            </a:r>
            <a:r>
              <a:rPr lang="es-BO" dirty="0" err="1"/>
              <a:t>referred</a:t>
            </a:r>
            <a:r>
              <a:rPr lang="es-BO" dirty="0"/>
              <a:t> </a:t>
            </a:r>
            <a:r>
              <a:rPr lang="es-BO" dirty="0" err="1"/>
              <a:t>to</a:t>
            </a:r>
            <a:r>
              <a:rPr lang="es-BO" dirty="0"/>
              <a:t> as “</a:t>
            </a:r>
            <a:r>
              <a:rPr lang="es-BO" dirty="0" err="1"/>
              <a:t>Inferential</a:t>
            </a:r>
            <a:r>
              <a:rPr lang="es-BO" dirty="0"/>
              <a:t> </a:t>
            </a:r>
            <a:r>
              <a:rPr lang="es-BO" dirty="0" err="1"/>
              <a:t>statistics</a:t>
            </a:r>
            <a:r>
              <a:rPr lang="es-BO" dirty="0"/>
              <a:t>” </a:t>
            </a:r>
            <a:r>
              <a:rPr lang="es-BO" dirty="0" err="1"/>
              <a:t>earlier</a:t>
            </a:r>
            <a:r>
              <a:rPr lang="es-BO" dirty="0"/>
              <a:t> in </a:t>
            </a:r>
            <a:r>
              <a:rPr lang="es-BO" dirty="0" err="1"/>
              <a:t>the</a:t>
            </a:r>
            <a:r>
              <a:rPr lang="es-BO" dirty="0"/>
              <a:t> </a:t>
            </a:r>
            <a:r>
              <a:rPr lang="es-BO" dirty="0" err="1"/>
              <a:t>course</a:t>
            </a:r>
            <a:endParaRPr lang="es-BO" dirty="0"/>
          </a:p>
          <a:p>
            <a:r>
              <a:rPr lang="es-BO" dirty="0"/>
              <a:t>EDA </a:t>
            </a:r>
            <a:r>
              <a:rPr lang="es-BO" dirty="0" err="1"/>
              <a:t>is</a:t>
            </a:r>
            <a:r>
              <a:rPr lang="es-BO" dirty="0"/>
              <a:t> </a:t>
            </a:r>
            <a:r>
              <a:rPr lang="es-BO" dirty="0" err="1"/>
              <a:t>about</a:t>
            </a:r>
            <a:r>
              <a:rPr lang="es-BO" dirty="0"/>
              <a:t> iterative </a:t>
            </a:r>
            <a:r>
              <a:rPr lang="es-BO" dirty="0" err="1"/>
              <a:t>hypothesis</a:t>
            </a:r>
            <a:r>
              <a:rPr lang="es-BO" dirty="0"/>
              <a:t> </a:t>
            </a:r>
            <a:r>
              <a:rPr lang="es-BO" dirty="0" err="1"/>
              <a:t>generation</a:t>
            </a:r>
            <a:r>
              <a:rPr lang="es-BO" dirty="0"/>
              <a:t> </a:t>
            </a:r>
            <a:r>
              <a:rPr lang="es-BO" dirty="0" err="1"/>
              <a:t>through</a:t>
            </a:r>
            <a:r>
              <a:rPr lang="es-BO" dirty="0"/>
              <a:t> </a:t>
            </a:r>
            <a:r>
              <a:rPr lang="es-BO" dirty="0" err="1"/>
              <a:t>interaction</a:t>
            </a:r>
            <a:r>
              <a:rPr lang="es-BO" dirty="0"/>
              <a:t> </a:t>
            </a:r>
            <a:r>
              <a:rPr lang="es-BO" dirty="0" err="1"/>
              <a:t>with</a:t>
            </a:r>
            <a:r>
              <a:rPr lang="es-BO" dirty="0"/>
              <a:t> </a:t>
            </a:r>
            <a:r>
              <a:rPr lang="es-BO" dirty="0" err="1"/>
              <a:t>the</a:t>
            </a:r>
            <a:r>
              <a:rPr lang="es-BO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52409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BEA7A-65C6-FD87-38B3-E06E42E4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Exploratory data analysis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E08A6-E269-D5F4-84D6-83F389DB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65375"/>
          </a:xfrm>
        </p:spPr>
        <p:txBody>
          <a:bodyPr/>
          <a:lstStyle/>
          <a:p>
            <a:r>
              <a:rPr lang="en-CA" dirty="0"/>
              <a:t>Straight line paradigm vs. iterative approach to development of ideas</a:t>
            </a:r>
          </a:p>
          <a:p>
            <a:pPr lvl="1"/>
            <a:r>
              <a:rPr lang="en-CA" dirty="0"/>
              <a:t>Tukey (1977)</a:t>
            </a:r>
          </a:p>
          <a:p>
            <a:r>
              <a:rPr lang="en-CA" dirty="0"/>
              <a:t>Exploratory data analysis is basically the </a:t>
            </a:r>
            <a:r>
              <a:rPr lang="en-CA" b="1" dirty="0"/>
              <a:t>detective work </a:t>
            </a:r>
            <a:r>
              <a:rPr lang="en-CA" dirty="0"/>
              <a:t>that goes on behind the </a:t>
            </a:r>
            <a:r>
              <a:rPr lang="en-CA" dirty="0" err="1"/>
              <a:t>scences</a:t>
            </a:r>
            <a:r>
              <a:rPr lang="en-CA" dirty="0"/>
              <a:t> of confirmatory data analysis</a:t>
            </a:r>
          </a:p>
          <a:p>
            <a:endParaRPr lang="es-BO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838643-CDC2-76D6-89DB-D2153A286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4064000"/>
            <a:ext cx="7839075" cy="2428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26B4BC-2D69-1464-41B3-497A1FB8D0FF}"/>
              </a:ext>
            </a:extLst>
          </p:cNvPr>
          <p:cNvSpPr txBox="1"/>
          <p:nvPr/>
        </p:nvSpPr>
        <p:spPr>
          <a:xfrm>
            <a:off x="5689998" y="6169709"/>
            <a:ext cx="6093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Tukey, John Wilder (1977).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Exploratory Data Analysis</a:t>
            </a:r>
            <a:r>
              <a:rPr lang="en-US" dirty="0"/>
              <a:t>. </a:t>
            </a:r>
            <a:r>
              <a:rPr lang="en-US" dirty="0">
                <a:hlinkClick r:id="rId4" tooltip="Addison-Wesle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Addison-Wesley</a:t>
            </a:r>
            <a:r>
              <a:rPr lang="en-US" dirty="0"/>
              <a:t>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061763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FA604-EFE0-859E-6FB2-6E6071D2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Algebra lies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03F79-0A2D-167F-8AB5-0371E8EBB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Imagine a model as follows: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y = a + bx + 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Where a is 3 and b is 0.5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There are a variety of patterns that this could correspond to –</a:t>
            </a:r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627666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70D2-8B1B-3DA5-99C5-1ABC8001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Algebra lies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BA015-EB54-46C6-F34A-C1F8836C1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Remember what this model assumes is (approximately) true:</a:t>
            </a:r>
          </a:p>
          <a:p>
            <a:endParaRPr lang="en-CA" dirty="0"/>
          </a:p>
          <a:p>
            <a:r>
              <a:rPr lang="en-CA" dirty="0"/>
              <a:t>residuals are evenly distributed around the mean</a:t>
            </a:r>
          </a:p>
          <a:p>
            <a:endParaRPr lang="en-CA" dirty="0"/>
          </a:p>
          <a:p>
            <a:r>
              <a:rPr lang="en-CA" dirty="0"/>
              <a:t>the relationship between x and y is a linear one</a:t>
            </a:r>
          </a:p>
          <a:p>
            <a:endParaRPr lang="en-CA" dirty="0"/>
          </a:p>
          <a:p>
            <a:r>
              <a:rPr lang="en-CA" dirty="0"/>
              <a:t>there is no heteroskedasticity </a:t>
            </a:r>
          </a:p>
          <a:p>
            <a:pPr lvl="1"/>
            <a:r>
              <a:rPr lang="en-CA" dirty="0"/>
              <a:t>(that is the error increases/decreases at certain points in the relationship)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653271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1454</Words>
  <Application>Microsoft Office PowerPoint</Application>
  <PresentationFormat>Widescreen</PresentationFormat>
  <Paragraphs>171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Office Theme</vt:lpstr>
      <vt:lpstr>Statistics for Linguists</vt:lpstr>
      <vt:lpstr>For this lecture</vt:lpstr>
      <vt:lpstr>Exploratory data analysis</vt:lpstr>
      <vt:lpstr>Exploratory data analysis</vt:lpstr>
      <vt:lpstr>PowerPoint Presentation</vt:lpstr>
      <vt:lpstr>Exploratory data analysis</vt:lpstr>
      <vt:lpstr>Exploratory data analysis</vt:lpstr>
      <vt:lpstr>Algebra lies</vt:lpstr>
      <vt:lpstr>Algebra lies</vt:lpstr>
      <vt:lpstr>Algebra lies, so you need graphs</vt:lpstr>
      <vt:lpstr>PowerPoint Presentation</vt:lpstr>
      <vt:lpstr>PowerPoint Presentation</vt:lpstr>
      <vt:lpstr>Graphs lie, so you need algebra</vt:lpstr>
      <vt:lpstr>Graphs lie, so you need algebra</vt:lpstr>
      <vt:lpstr>PowerPoint Presentation</vt:lpstr>
      <vt:lpstr>Hiding structure</vt:lpstr>
      <vt:lpstr>PowerPoint Presentation</vt:lpstr>
      <vt:lpstr>Dot plot</vt:lpstr>
      <vt:lpstr>Conditional inference trees / Random forests</vt:lpstr>
      <vt:lpstr>Conditional inference tree</vt:lpstr>
      <vt:lpstr>PowerPoint Presentation</vt:lpstr>
      <vt:lpstr>Trees to forests</vt:lpstr>
      <vt:lpstr>Random forests</vt:lpstr>
      <vt:lpstr>Conditional inference trees &amp; random forests</vt:lpstr>
      <vt:lpstr>Clustering</vt:lpstr>
      <vt:lpstr>Clustering analysis</vt:lpstr>
      <vt:lpstr>Clustering analysis</vt:lpstr>
      <vt:lpstr>Clustering conceptualized causally</vt:lpstr>
      <vt:lpstr>Clustering analysis</vt:lpstr>
      <vt:lpstr>Problems with clustering</vt:lpstr>
      <vt:lpstr>Cluster has no definition</vt:lpstr>
      <vt:lpstr>Cluster has no definition</vt:lpstr>
      <vt:lpstr>Clustering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Tallman</dc:creator>
  <cp:lastModifiedBy>Adam Tallman</cp:lastModifiedBy>
  <cp:revision>15</cp:revision>
  <dcterms:created xsi:type="dcterms:W3CDTF">2023-01-30T15:52:20Z</dcterms:created>
  <dcterms:modified xsi:type="dcterms:W3CDTF">2024-01-24T14:24:49Z</dcterms:modified>
</cp:coreProperties>
</file>