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4" r:id="rId5"/>
    <p:sldId id="293" r:id="rId6"/>
    <p:sldId id="296" r:id="rId7"/>
    <p:sldId id="300" r:id="rId8"/>
    <p:sldId id="295" r:id="rId9"/>
    <p:sldId id="297" r:id="rId10"/>
    <p:sldId id="345" r:id="rId11"/>
    <p:sldId id="298" r:id="rId12"/>
    <p:sldId id="282" r:id="rId13"/>
    <p:sldId id="283" r:id="rId14"/>
    <p:sldId id="284" r:id="rId15"/>
    <p:sldId id="285" r:id="rId16"/>
    <p:sldId id="268" r:id="rId17"/>
    <p:sldId id="286" r:id="rId18"/>
    <p:sldId id="287" r:id="rId19"/>
    <p:sldId id="271" r:id="rId20"/>
    <p:sldId id="289" r:id="rId21"/>
    <p:sldId id="290" r:id="rId22"/>
    <p:sldId id="291" r:id="rId23"/>
    <p:sldId id="292" r:id="rId24"/>
    <p:sldId id="262" r:id="rId25"/>
    <p:sldId id="261" r:id="rId26"/>
    <p:sldId id="263" r:id="rId27"/>
    <p:sldId id="309" r:id="rId28"/>
    <p:sldId id="310" r:id="rId29"/>
    <p:sldId id="313" r:id="rId30"/>
    <p:sldId id="311" r:id="rId31"/>
    <p:sldId id="312" r:id="rId32"/>
    <p:sldId id="314" r:id="rId33"/>
    <p:sldId id="315" r:id="rId34"/>
    <p:sldId id="301" r:id="rId35"/>
    <p:sldId id="264" r:id="rId36"/>
    <p:sldId id="302" r:id="rId37"/>
    <p:sldId id="303" r:id="rId38"/>
    <p:sldId id="304" r:id="rId39"/>
    <p:sldId id="307" r:id="rId40"/>
    <p:sldId id="308" r:id="rId41"/>
    <p:sldId id="305" r:id="rId42"/>
    <p:sldId id="267" r:id="rId43"/>
    <p:sldId id="316" r:id="rId44"/>
    <p:sldId id="269" r:id="rId45"/>
    <p:sldId id="299" r:id="rId46"/>
    <p:sldId id="259" r:id="rId47"/>
    <p:sldId id="317" r:id="rId48"/>
    <p:sldId id="318" r:id="rId49"/>
    <p:sldId id="319" r:id="rId50"/>
    <p:sldId id="320" r:id="rId51"/>
    <p:sldId id="321" r:id="rId52"/>
    <p:sldId id="322" r:id="rId53"/>
    <p:sldId id="323" r:id="rId54"/>
    <p:sldId id="333" r:id="rId55"/>
    <p:sldId id="324" r:id="rId56"/>
    <p:sldId id="325" r:id="rId57"/>
    <p:sldId id="326" r:id="rId58"/>
    <p:sldId id="327" r:id="rId59"/>
    <p:sldId id="273" r:id="rId60"/>
    <p:sldId id="328" r:id="rId61"/>
    <p:sldId id="334" r:id="rId62"/>
    <p:sldId id="335" r:id="rId63"/>
    <p:sldId id="336" r:id="rId64"/>
    <p:sldId id="330" r:id="rId65"/>
    <p:sldId id="331" r:id="rId66"/>
    <p:sldId id="339" r:id="rId67"/>
    <p:sldId id="344" r:id="rId68"/>
    <p:sldId id="340" r:id="rId69"/>
    <p:sldId id="341" r:id="rId70"/>
    <p:sldId id="342" r:id="rId71"/>
    <p:sldId id="343" r:id="rId72"/>
    <p:sldId id="337" r:id="rId73"/>
    <p:sldId id="338" r:id="rId74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0AF9953-CA27-4C8C-A552-B995C3920ADA}">
          <p14:sldIdLst>
            <p14:sldId id="256"/>
            <p14:sldId id="257"/>
            <p14:sldId id="258"/>
            <p14:sldId id="294"/>
            <p14:sldId id="293"/>
            <p14:sldId id="296"/>
            <p14:sldId id="300"/>
            <p14:sldId id="295"/>
            <p14:sldId id="297"/>
            <p14:sldId id="345"/>
            <p14:sldId id="298"/>
            <p14:sldId id="282"/>
            <p14:sldId id="283"/>
            <p14:sldId id="284"/>
            <p14:sldId id="285"/>
            <p14:sldId id="268"/>
            <p14:sldId id="286"/>
            <p14:sldId id="287"/>
            <p14:sldId id="271"/>
            <p14:sldId id="289"/>
            <p14:sldId id="290"/>
            <p14:sldId id="291"/>
            <p14:sldId id="292"/>
          </p14:sldIdLst>
        </p14:section>
        <p14:section name="Logistic regression" id="{E6F772AE-74D0-4E93-9454-D384151CFF89}">
          <p14:sldIdLst>
            <p14:sldId id="262"/>
            <p14:sldId id="261"/>
            <p14:sldId id="263"/>
            <p14:sldId id="309"/>
            <p14:sldId id="310"/>
            <p14:sldId id="313"/>
            <p14:sldId id="311"/>
            <p14:sldId id="312"/>
            <p14:sldId id="314"/>
            <p14:sldId id="315"/>
            <p14:sldId id="301"/>
            <p14:sldId id="264"/>
            <p14:sldId id="302"/>
            <p14:sldId id="303"/>
            <p14:sldId id="304"/>
            <p14:sldId id="307"/>
            <p14:sldId id="308"/>
            <p14:sldId id="305"/>
            <p14:sldId id="267"/>
            <p14:sldId id="316"/>
            <p14:sldId id="269"/>
            <p14:sldId id="299"/>
            <p14:sldId id="259"/>
            <p14:sldId id="317"/>
            <p14:sldId id="318"/>
            <p14:sldId id="319"/>
            <p14:sldId id="320"/>
            <p14:sldId id="321"/>
            <p14:sldId id="322"/>
            <p14:sldId id="323"/>
            <p14:sldId id="333"/>
            <p14:sldId id="324"/>
            <p14:sldId id="325"/>
            <p14:sldId id="326"/>
            <p14:sldId id="327"/>
            <p14:sldId id="273"/>
            <p14:sldId id="328"/>
            <p14:sldId id="334"/>
            <p14:sldId id="335"/>
            <p14:sldId id="336"/>
            <p14:sldId id="330"/>
            <p14:sldId id="331"/>
          </p14:sldIdLst>
        </p14:section>
        <p14:section name="Chacobo MFC" id="{3DB56D48-01B3-4C03-A4B2-4707D38D247A}">
          <p14:sldIdLst>
            <p14:sldId id="339"/>
            <p14:sldId id="344"/>
            <p14:sldId id="340"/>
            <p14:sldId id="341"/>
            <p14:sldId id="342"/>
            <p14:sldId id="343"/>
          </p14:sldIdLst>
        </p14:section>
        <p14:section name="Dutch causatives" id="{311517A9-960C-48A7-BE52-D28C3D6CE7E3}">
          <p14:sldIdLst>
            <p14:sldId id="337"/>
            <p14:sldId id="33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0F0F0"/>
          </a:solidFill>
        </a:fill>
      </a:tcStyle>
    </a:wholeTbl>
    <a:band1H>
      <a:tcStyle>
        <a:tcBdr/>
        <a:fill>
          <a:solidFill>
            <a:srgbClr val="E1E1E1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E1E1E1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A5A5A5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A5A5A5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A5A5A5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A5A5A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41179-DA0B-23E7-F3D7-E3B5C81CFEC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356970-4174-88E6-17D1-C0AD636BFE3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6306D-8117-C3E6-DE89-AEE2CA02727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67A75F9-563A-445B-AB0E-3AD1D4E8B269}" type="datetime1">
              <a:rPr lang="es-BO"/>
              <a:pPr lvl="0"/>
              <a:t>13/12/2023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DA21E-D6DB-E2EC-8B41-DCD165D0CC8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1E145-07A3-09EA-4E94-9EFCB6C4DA9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06338F8-7138-404D-99A7-42266A6ED3C6}" type="slidenum"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06763189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CD2FF-7E00-3073-D690-30C7106C811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7EB05A-55A7-4844-B332-1665712D2635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A21C8-9092-94BB-18A1-191E5B85FA7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AC0DD2-48F5-4EE3-9350-4898D53B0AC9}" type="datetime1">
              <a:rPr lang="es-BO"/>
              <a:pPr lvl="0"/>
              <a:t>13/12/2023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D4687-C4C2-3406-1B6F-D2B86BE81B4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BBB41-278B-7DE2-3803-B29448BEEDD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8F789E0-1FDD-41BE-8FED-EE135B9A0FF7}" type="slidenum"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44860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8075D5-042A-EB6F-066E-4A6C40D8A9B8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890C64-BA9B-7FCC-072E-6AF1623B92FA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211A4-BBA0-0B06-5D2E-8DD77C21C7F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F0CE8CE-3732-4FAC-A341-E81027D649F0}" type="datetime1">
              <a:rPr lang="es-BO"/>
              <a:pPr lvl="0"/>
              <a:t>13/12/2023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63FE2-31CE-34BA-11C2-4086355BDB7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58038-C00D-1244-AC59-A15412B8A6A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F6C125C-0E2E-49D9-B944-7CD392594979}" type="slidenum"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67910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1F70F-FDA2-7737-EABC-AB9D16F71CB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84D70-9063-417C-15D5-C2405635E839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AC6D6-A948-B65F-3633-26A3B6EAD81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3B1EA48-981F-4AC3-9FD2-7AFAB76EBEC3}" type="datetime1">
              <a:rPr lang="es-BO"/>
              <a:pPr lvl="0"/>
              <a:t>13/12/2023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798B7-F3F8-5922-93D7-8F47BDADBAA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07BF9-74EB-A26F-481D-94EFE069737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A02A2F-05E1-433E-A477-FFD0C8344D9D}" type="slidenum"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57819846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88788-C7B9-7D74-F600-7B22A31820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7094E-30CE-02A6-48E5-BB5C415647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945EE-C892-DF2F-7B05-6E18CEABB90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95A092C-4ED8-412D-9EC5-F8E365ECEEBB}" type="datetime1">
              <a:rPr lang="es-BO"/>
              <a:pPr lvl="0"/>
              <a:t>13/12/2023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C46CF-FB84-9D96-7E34-35FEC885E27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F13C0-E59C-99B2-1C46-54C3D3062D3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1B61191-CE18-4287-BC6D-D877118A50CE}" type="slidenum"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63827511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E3016-7DF6-B96D-1A74-A3C0D892C68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225DB-BE52-63F0-265C-9012EDD4F9A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02EB0-6DDA-577F-E036-8DEDECA3EF2F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BDF1D-212E-D9BF-DD91-30ED09C0A35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3874037-EAC2-47A7-AB1F-E9534BEFC2AD}" type="datetime1">
              <a:rPr lang="es-BO"/>
              <a:pPr lvl="0"/>
              <a:t>13/12/2023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9D053-0CBA-3DFB-4BC9-621CF8D86B4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B5219-8364-0ED5-C21A-166DBEEFE34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0B2E5C0-2AAE-4BD1-83DA-264DD02B6C07}" type="slidenum"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9058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C34A-1C90-F63F-9018-165EB0D45E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F043C-4867-00F8-D5ED-F7BD18C2C8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F4C5B-1967-7702-F7EA-CC8825DA0584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AF15FA-1C05-BCBC-8A9B-E959E554D648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606EEA-7FD5-290F-ECA0-CFED67AF64B9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C7F318-7731-5CA3-E77F-D4FB2F23609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A72FBF3-488D-4725-A653-1366E49771A0}" type="datetime1">
              <a:rPr lang="es-BO"/>
              <a:pPr lvl="0"/>
              <a:t>13/12/2023</a:t>
            </a:fld>
            <a:endParaRPr lang="es-B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CFC80-FDC5-1AC1-27AB-6DDB311D5D6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B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F19474-1072-D145-A590-EB5015D03F1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77618E3-298E-4B59-B41B-92A994FC357D}" type="slidenum"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41371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98197-B822-F70F-684D-5522DD2FEB8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B83EF3-6A85-437E-30D0-47ED0ECCAC7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3D95796-10D5-43D3-B5BC-42F932F6423D}" type="datetime1">
              <a:rPr lang="es-BO"/>
              <a:pPr lvl="0"/>
              <a:t>13/12/2023</a:t>
            </a:fld>
            <a:endParaRPr lang="es-B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B5CE4F-40D1-BDE3-1374-A64EB473417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B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9D1992-2280-678B-7AA6-1613DF5DC94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2CAAD15-30EB-4EDC-BB7E-6388631AF0A8}" type="slidenum"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505197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B84969-5922-23AA-95B9-16086325DD9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C443A7D-28F5-4045-824F-2A8EAE5C3370}" type="datetime1">
              <a:rPr lang="es-BO"/>
              <a:pPr lvl="0"/>
              <a:t>13/12/2023</a:t>
            </a:fld>
            <a:endParaRPr lang="es-B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E324C-7938-2982-ACBB-DAA878560F5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B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C314F-16AC-5351-F61D-C157F323D56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BF9EBA8-7240-457A-9ADD-FB7DA4A30006}" type="slidenum"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255060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291EB-D594-E308-0ADE-AA72172C25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1ED9A-9C00-9D0D-4762-8E802256E5A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AF43B-9AF3-05F8-96E4-840387A0162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2AFD2-F7D4-6997-7A70-2AE80FBACEF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F35E2B0-A442-4318-8CC5-2F1D9FC9BF02}" type="datetime1">
              <a:rPr lang="es-BO"/>
              <a:pPr lvl="0"/>
              <a:t>13/12/2023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29B6D-9B9D-FD0F-4A8D-C1AE4017718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A46A7D-CAD6-0B82-3B4E-F8305464E77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D595FED-BA49-43D5-9AC4-A60473AF03F0}" type="slidenum"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66831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05B1C-4DDB-6AEE-A624-6CF5CF9AA7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3A5FC-87EA-852E-7C82-6AC0972CAD3E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s-BO" sz="3200"/>
            </a:lvl1pPr>
          </a:lstStyle>
          <a:p>
            <a:pPr lvl="0"/>
            <a:endParaRPr lang="es-B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0AD075-3C39-345D-E1B5-A20DBBC7F84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F44DA-C1AE-58BC-7830-2A88AE2333C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3E97259-FCF2-44D7-828D-EAE18C1C62AD}" type="datetime1">
              <a:rPr lang="es-BO"/>
              <a:pPr lvl="0"/>
              <a:t>13/12/2023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3CCB4-C3B7-8B7C-425B-21938E361BE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1B855-2178-CCD0-8C7E-E8169616CCA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404530C-F6A3-4D40-866D-D11E2D72DC26}" type="slidenum"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560203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C2F09E-1592-D0C4-DD03-363C2FD098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19279-8187-9B84-25D9-F9B519F985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4B1F2-A52A-4C94-3AA4-FAD8A094A618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BO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3739731E-5663-4109-A7AD-51500A3FAEC9}" type="datetime1">
              <a:rPr lang="es-BO"/>
              <a:pPr lvl="0"/>
              <a:t>13/12/2023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B8F36-7CCA-75C6-1B0B-A3D49828A91E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BO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78D5A-8AB7-B940-75EA-DFE986C024C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BO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5469750F-D83E-41AE-A34C-3DF9D7D2FFCE}" type="slidenum">
              <a:t>‹#›</a:t>
            </a:fld>
            <a:endParaRPr lang="es-B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EA595-1BB2-E198-D8AB-EC43C4B54095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CA" dirty="0"/>
              <a:t>Statistics for linguists</a:t>
            </a:r>
            <a:endParaRPr lang="es-B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ECA4B0-6D03-FFCF-BA73-5695B7E2079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CA" dirty="0"/>
              <a:t>2023-12-06</a:t>
            </a:r>
          </a:p>
          <a:p>
            <a:pPr lvl="0"/>
            <a:r>
              <a:rPr lang="en-CA" dirty="0"/>
              <a:t>Chi-squared test, loglinear models</a:t>
            </a:r>
            <a:endParaRPr lang="es-BO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34093-490F-D343-B5B2-F477A16E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Directed acyclic graph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FC5EC-C31C-BA98-7D6A-7E34EFF32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3" y="1825627"/>
            <a:ext cx="5257797" cy="4351336"/>
          </a:xfrm>
        </p:spPr>
        <p:txBody>
          <a:bodyPr/>
          <a:lstStyle/>
          <a:p>
            <a:r>
              <a:rPr lang="en-CA" dirty="0"/>
              <a:t>Naturally there can be more than one cause</a:t>
            </a:r>
          </a:p>
          <a:p>
            <a:endParaRPr lang="en-CA" dirty="0"/>
          </a:p>
          <a:p>
            <a:r>
              <a:rPr lang="en-CA" dirty="0"/>
              <a:t>Next week we will start looking at </a:t>
            </a:r>
            <a:r>
              <a:rPr lang="en-CA" i="1" dirty="0"/>
              <a:t>multivariate </a:t>
            </a:r>
            <a:r>
              <a:rPr lang="en-CA" dirty="0"/>
              <a:t>models in more detail</a:t>
            </a:r>
            <a:endParaRPr lang="es-BO" dirty="0"/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A6C0FB8D-335C-8720-C8F7-81E11199E6B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748462" y="1825627"/>
            <a:ext cx="4824410" cy="399414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74278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8D1F48E9-CFCD-B070-CC24-476C16C506FB}"/>
              </a:ext>
            </a:extLst>
          </p:cNvPr>
          <p:cNvSpPr txBox="1"/>
          <p:nvPr/>
        </p:nvSpPr>
        <p:spPr>
          <a:xfrm>
            <a:off x="832250" y="984589"/>
            <a:ext cx="6093616" cy="2031321"/>
          </a:xfrm>
          <a:prstGeom prst="rect">
            <a:avLst/>
          </a:prstGeom>
          <a:noFill/>
          <a:ln cap="flat">
            <a:solidFill>
              <a:schemeClr val="tx1"/>
            </a:solidFill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coord_dag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1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list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 </a:t>
            </a:r>
            <a:r>
              <a:rPr lang="en-US" sz="1800" b="0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x =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1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X =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2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1800" b="0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Y =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2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),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 </a:t>
            </a:r>
            <a:r>
              <a:rPr lang="en-US" sz="1800" b="0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y =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1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X =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3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1800" b="0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Y =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our_dag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ggdag</a:t>
            </a:r>
            <a:r>
              <a:rPr lang="en-US" sz="18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::</a:t>
            </a:r>
            <a:r>
              <a:rPr lang="en-US" sz="18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dagify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(Y </a:t>
            </a:r>
            <a:r>
              <a:rPr lang="en-US" sz="18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~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X,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                        </a:t>
            </a:r>
            <a:r>
              <a:rPr lang="en-US" sz="1800" b="0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coords</a:t>
            </a:r>
            <a:r>
              <a:rPr lang="en-US" sz="1800" b="0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=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coord_dag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ggdag</a:t>
            </a:r>
            <a:r>
              <a:rPr lang="en-US" sz="18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::</a:t>
            </a:r>
            <a:r>
              <a:rPr lang="en-US" sz="18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ggdag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our_dag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 </a:t>
            </a:r>
            <a:r>
              <a:rPr lang="en-US" sz="18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+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theme_void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()</a:t>
            </a:r>
            <a:endParaRPr lang="es-BO" sz="1800" b="0" i="0" u="none" strike="noStrike" kern="1200" cap="none" spc="0" baseline="0" dirty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F68FEBEC-83B0-9947-2D15-29DE243D9F00}"/>
              </a:ext>
            </a:extLst>
          </p:cNvPr>
          <p:cNvSpPr txBox="1"/>
          <p:nvPr/>
        </p:nvSpPr>
        <p:spPr>
          <a:xfrm>
            <a:off x="832250" y="3547286"/>
            <a:ext cx="4073125" cy="2585319"/>
          </a:xfrm>
          <a:prstGeom prst="rect">
            <a:avLst/>
          </a:prstGeom>
          <a:noFill/>
          <a:ln cap="flat">
            <a:solidFill>
              <a:schemeClr val="tx1"/>
            </a:solidFill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dag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dagitty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</a:t>
            </a:r>
            <a:r>
              <a:rPr lang="en-US" sz="1800" b="0" i="0" u="none" strike="noStrike" kern="1200" cap="none" spc="0" baseline="0" dirty="0" err="1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dag</a:t>
            </a:r>
            <a:r>
              <a:rPr lang="en-US" sz="18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{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 </a:t>
            </a:r>
            <a:r>
              <a:rPr lang="en-US" sz="1800" b="0" i="0" u="none" strike="noStrike" kern="1200" cap="none" spc="0" baseline="0" dirty="0" err="1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X1</a:t>
            </a:r>
            <a:r>
              <a:rPr lang="en-US" sz="18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-&gt; </a:t>
            </a:r>
            <a:r>
              <a:rPr lang="en-US" sz="1800" b="0" i="0" u="none" strike="noStrike" kern="1200" cap="none" spc="0" baseline="0" dirty="0" err="1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X2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 </a:t>
            </a:r>
            <a:r>
              <a:rPr lang="en-US" sz="1800" b="0" i="0" u="none" strike="noStrike" kern="1200" cap="none" spc="0" baseline="0" dirty="0" err="1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X1</a:t>
            </a:r>
            <a:r>
              <a:rPr lang="en-US" sz="18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-&gt; Y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 </a:t>
            </a:r>
            <a:r>
              <a:rPr lang="en-US" sz="1800" b="0" i="0" u="none" strike="noStrike" kern="1200" cap="none" spc="0" baseline="0" dirty="0" err="1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X3</a:t>
            </a:r>
            <a:r>
              <a:rPr lang="en-US" sz="18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-&gt; </a:t>
            </a:r>
            <a:r>
              <a:rPr lang="en-US" sz="1800" b="0" i="0" u="none" strike="noStrike" kern="1200" cap="none" spc="0" baseline="0" dirty="0" err="1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X2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 </a:t>
            </a:r>
            <a:r>
              <a:rPr lang="en-US" sz="1800" b="0" i="0" u="none" strike="noStrike" kern="1200" cap="none" spc="0" baseline="0" dirty="0" err="1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X2</a:t>
            </a:r>
            <a:r>
              <a:rPr lang="en-US" sz="18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-&gt; Y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 </a:t>
            </a:r>
            <a:r>
              <a:rPr lang="en-US" sz="1800" b="0" i="0" u="none" strike="noStrike" kern="1200" cap="none" spc="0" baseline="0" dirty="0" err="1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X2</a:t>
            </a:r>
            <a:r>
              <a:rPr lang="en-US" sz="18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-&gt; T -&gt; Y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 </a:t>
            </a:r>
            <a:r>
              <a:rPr lang="en-US" sz="1800" b="0" i="0" u="none" strike="noStrike" kern="1200" cap="none" spc="0" baseline="0" dirty="0" err="1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X3</a:t>
            </a:r>
            <a:r>
              <a:rPr lang="en-US" sz="18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-&gt; T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              }"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1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plot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 </a:t>
            </a:r>
            <a:r>
              <a:rPr lang="en-US" sz="18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graphLayout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 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dag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) )</a:t>
            </a:r>
            <a:endParaRPr lang="es-BO" sz="1800" b="0" i="0" u="none" strike="noStrike" kern="1200" cap="none" spc="0" baseline="0" dirty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272575-B5B7-00F6-D0F2-18EB0E8517A6}"/>
              </a:ext>
            </a:extLst>
          </p:cNvPr>
          <p:cNvSpPr txBox="1"/>
          <p:nvPr/>
        </p:nvSpPr>
        <p:spPr>
          <a:xfrm>
            <a:off x="5568550" y="3685783"/>
            <a:ext cx="57912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coord_dag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 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 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 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Z 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 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 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 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Z 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our_dag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ggdag</a:t>
            </a:r>
            <a:r>
              <a:rPr lang="en-US" sz="18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::</a:t>
            </a:r>
            <a:r>
              <a:rPr lang="en-US" sz="18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dagify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(Y </a:t>
            </a:r>
            <a:r>
              <a:rPr lang="en-US" sz="18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~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X,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             Y </a:t>
            </a:r>
            <a:r>
              <a:rPr lang="en-US" sz="18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~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Z,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sz="1800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coords</a:t>
            </a:r>
            <a:r>
              <a:rPr lang="en-US" sz="18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coord_dag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ggdag</a:t>
            </a:r>
            <a:r>
              <a:rPr lang="en-US" sz="18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::</a:t>
            </a:r>
            <a:r>
              <a:rPr lang="en-US" sz="18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ggdag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our_dag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sz="18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theme_void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</a:t>
            </a:r>
            <a:endParaRPr lang="es-BO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70DB3-DECD-AFA7-0DDB-3A8D925CE76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Counts &amp; contingency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68E9C-2C84-B1B5-0668-DF4AF31F816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A lot of statistical information comes from counts (e.g. frequency of words in different texts)</a:t>
            </a:r>
          </a:p>
          <a:p>
            <a:pPr lvl="0"/>
            <a:r>
              <a:rPr lang="en-CA"/>
              <a:t>The data are usually presented in a contingency table.</a:t>
            </a:r>
          </a:p>
          <a:p>
            <a:pPr lvl="0"/>
            <a:r>
              <a:rPr lang="en-CA"/>
              <a:t>Data from Matthew Dryer (1992)</a:t>
            </a:r>
          </a:p>
          <a:p>
            <a:pPr lvl="0"/>
            <a:r>
              <a:rPr lang="en-CA"/>
              <a:t>OV = Object-Verb words order / VO = Verb-Object word order</a:t>
            </a:r>
          </a:p>
          <a:p>
            <a:pPr lvl="0"/>
            <a:r>
              <a:rPr lang="en-CA"/>
              <a:t>Postp = positions / Prep = prepositions</a:t>
            </a:r>
          </a:p>
          <a:p>
            <a:pPr lvl="0"/>
            <a:r>
              <a:rPr lang="en-CA"/>
              <a:t>H1:postpositions are associated with OV word order and prepositions are associated with VO order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479431-BFCB-0687-BBF5-1E488C7A6912}"/>
              </a:ext>
            </a:extLst>
          </p:cNvPr>
          <p:cNvSpPr txBox="1"/>
          <p:nvPr/>
        </p:nvSpPr>
        <p:spPr>
          <a:xfrm>
            <a:off x="838203" y="6311902"/>
            <a:ext cx="984409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Dryer, Matthew S. 1992. The Greenbergian Word Order Correlations. </a:t>
            </a:r>
            <a:r>
              <a:rPr lang="en-CA" sz="18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Languages </a:t>
            </a: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68:1, 81-138.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72F2B-3F75-66C3-FABE-A6381CE9C2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Contingency table (word order associations)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F0B6A4EC-37F8-1422-D256-162466D59E9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47839" y="2743200"/>
          <a:ext cx="4983478" cy="1371600"/>
        </p:xfrm>
        <a:graphic>
          <a:graphicData uri="http://schemas.openxmlformats.org/drawingml/2006/table">
            <a:tbl>
              <a:tblPr firstRow="1" bandRow="1">
                <a:effectLst/>
                <a:tableStyleId>{F5AB1C69-6EDB-4FF4-983F-18BD219EF322}</a:tableStyleId>
              </a:tblPr>
              <a:tblGrid>
                <a:gridCol w="1711957">
                  <a:extLst>
                    <a:ext uri="{9D8B030D-6E8A-4147-A177-3AD203B41FA5}">
                      <a16:colId xmlns:a16="http://schemas.microsoft.com/office/drawing/2014/main" val="714678272"/>
                    </a:ext>
                  </a:extLst>
                </a:gridCol>
                <a:gridCol w="1656078">
                  <a:extLst>
                    <a:ext uri="{9D8B030D-6E8A-4147-A177-3AD203B41FA5}">
                      <a16:colId xmlns:a16="http://schemas.microsoft.com/office/drawing/2014/main" val="3374384298"/>
                    </a:ext>
                  </a:extLst>
                </a:gridCol>
                <a:gridCol w="1615443">
                  <a:extLst>
                    <a:ext uri="{9D8B030D-6E8A-4147-A177-3AD203B41FA5}">
                      <a16:colId xmlns:a16="http://schemas.microsoft.com/office/drawing/2014/main" val="2384802668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endParaRPr lang="en-CA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184852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Postp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931153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Prep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534031"/>
                  </a:ext>
                </a:extLst>
              </a:tr>
            </a:tbl>
          </a:graphicData>
        </a:graphic>
      </p:graphicFrame>
      <p:pic>
        <p:nvPicPr>
          <p:cNvPr id="4" name="Picture 5">
            <a:extLst>
              <a:ext uri="{FF2B5EF4-FFF2-40B4-BE49-F238E27FC236}">
                <a16:creationId xmlns:a16="http://schemas.microsoft.com/office/drawing/2014/main" id="{7F0D4059-AC9A-C1DA-FE28-92D17A550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12756">
            <a:off x="6321200" y="2142111"/>
            <a:ext cx="5548661" cy="120220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CB37032E-F997-F40D-9FBD-B1FE8CED6047}"/>
              </a:ext>
            </a:extLst>
          </p:cNvPr>
          <p:cNvSpPr txBox="1"/>
          <p:nvPr/>
        </p:nvSpPr>
        <p:spPr>
          <a:xfrm>
            <a:off x="838203" y="6311902"/>
            <a:ext cx="984409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Dryer, Matthew S. 1992. The Greenbergian Word Order Correlations. </a:t>
            </a:r>
            <a:r>
              <a:rPr lang="en-CA" sz="18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Languages </a:t>
            </a: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68:1, 81-138.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98507D58-5ED8-1BDE-F89A-237AA5BEA20C}"/>
              </a:ext>
            </a:extLst>
          </p:cNvPr>
          <p:cNvSpPr txBox="1"/>
          <p:nvPr/>
        </p:nvSpPr>
        <p:spPr>
          <a:xfrm>
            <a:off x="838203" y="4761107"/>
            <a:ext cx="8740374" cy="1323438"/>
          </a:xfrm>
          <a:prstGeom prst="rect">
            <a:avLst/>
          </a:prstGeom>
          <a:noFill/>
          <a:ln w="9528" cap="flat">
            <a:solidFill>
              <a:srgbClr val="0D0D0D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adpos </a:t>
            </a:r>
            <a:r>
              <a:rPr lang="en-US" sz="2000" b="0" i="0" u="none" strike="noStrike" kern="1200" cap="none" spc="0" baseline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matrix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107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12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7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70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),</a:t>
            </a:r>
            <a:r>
              <a:rPr lang="en-US" sz="2000" b="0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ncol=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2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</a:t>
            </a:r>
            <a:r>
              <a:rPr lang="en-US" sz="2000" b="0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byrow=</a:t>
            </a:r>
            <a:r>
              <a:rPr lang="en-US" sz="2000" b="0" i="0" u="none" strike="noStrike" kern="1200" cap="none" spc="0" baseline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TRUE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rownames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(adpos)</a:t>
            </a:r>
            <a:r>
              <a:rPr lang="en-US" sz="2000" b="0" i="0" u="none" strike="noStrike" kern="1200" cap="none" spc="0" baseline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2000" b="0" i="0" u="none" strike="noStrike" kern="1200" cap="none" spc="0" baseline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"PostP"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</a:t>
            </a:r>
            <a:r>
              <a:rPr lang="en-US" sz="2000" b="0" i="0" u="none" strike="noStrike" kern="1200" cap="none" spc="0" baseline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"Prep"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colnames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(adpos)</a:t>
            </a:r>
            <a:r>
              <a:rPr lang="en-US" sz="2000" b="0" i="0" u="none" strike="noStrike" kern="1200" cap="none" spc="0" baseline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2000" b="0" i="0" u="none" strike="noStrike" kern="1200" cap="none" spc="0" baseline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"OV"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</a:t>
            </a:r>
            <a:r>
              <a:rPr lang="en-US" sz="2000" b="0" i="0" u="none" strike="noStrike" kern="1200" cap="none" spc="0" baseline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"VO"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adpos</a:t>
            </a:r>
            <a:endParaRPr lang="es-BO" sz="20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6FF7B-D0E0-BE32-9333-537D7ED574B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Counts and probabilities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B6BBA-DC11-705D-E429-F1965A0E612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These are </a:t>
            </a:r>
            <a:r>
              <a:rPr lang="en-CA" b="1">
                <a:solidFill>
                  <a:srgbClr val="C00000"/>
                </a:solidFill>
              </a:rPr>
              <a:t>observed frequencies</a:t>
            </a:r>
          </a:p>
          <a:p>
            <a:pPr lvl="0"/>
            <a:endParaRPr lang="en-CA"/>
          </a:p>
          <a:p>
            <a:pPr lvl="0"/>
            <a:r>
              <a:rPr lang="en-CA"/>
              <a:t>We now need a model that predicts the </a:t>
            </a:r>
            <a:r>
              <a:rPr lang="en-CA" b="1">
                <a:solidFill>
                  <a:srgbClr val="C00000"/>
                </a:solidFill>
              </a:rPr>
              <a:t>expected frequencies</a:t>
            </a:r>
          </a:p>
          <a:p>
            <a:pPr lvl="0"/>
            <a:endParaRPr lang="en-CA"/>
          </a:p>
          <a:p>
            <a:pPr lvl="0"/>
            <a:r>
              <a:rPr lang="en-CA"/>
              <a:t>Using these data, what is the probability of a random language from this sample having OV?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F0C6B9-D68D-62A1-C500-BC458996768B}"/>
              </a:ext>
            </a:extLst>
          </p:cNvPr>
          <p:cNvSpPr txBox="1"/>
          <p:nvPr/>
        </p:nvSpPr>
        <p:spPr>
          <a:xfrm>
            <a:off x="838203" y="6311902"/>
            <a:ext cx="984409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Dryer, Matthew S. 1992. The Greenbergian Word Order Correlations. </a:t>
            </a:r>
            <a:r>
              <a:rPr lang="en-CA" sz="18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Languages </a:t>
            </a: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68:1, 81-138.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4FCDD-313B-23AC-862A-D02B2511693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Counts and probability</a:t>
            </a: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09CB72B1-D1AA-74BC-B4E2-E4E257091E6C}"/>
              </a:ext>
            </a:extLst>
          </p:cNvPr>
          <p:cNvSpPr txBox="1"/>
          <p:nvPr/>
        </p:nvSpPr>
        <p:spPr>
          <a:xfrm>
            <a:off x="1032275" y="1912110"/>
            <a:ext cx="9640491" cy="2554540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wordorder </a:t>
            </a:r>
            <a:r>
              <a:rPr lang="en-US" sz="2000" b="0" i="0" u="none" strike="noStrike" kern="1200" cap="none" spc="0" baseline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cbind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107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7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), </a:t>
            </a: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12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70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))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rownames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(wordorder) </a:t>
            </a:r>
            <a:r>
              <a:rPr lang="en-US" sz="2000" b="0" i="0" u="none" strike="noStrike" kern="1200" cap="none" spc="0" baseline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2000" b="0" i="0" u="none" strike="noStrike" kern="1200" cap="none" spc="0" baseline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"Postp"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2000" b="0" i="0" u="none" strike="noStrike" kern="1200" cap="none" spc="0" baseline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"Prep"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colnames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(wordorder) </a:t>
            </a:r>
            <a:r>
              <a:rPr lang="en-US" sz="2000" b="0" i="0" u="none" strike="noStrike" kern="1200" cap="none" spc="0" baseline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2000" b="0" i="0" u="none" strike="noStrike" kern="1200" cap="none" spc="0" baseline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"OV"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2000" b="0" i="0" u="none" strike="noStrike" kern="1200" cap="none" spc="0" baseline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"VO"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wordorder </a:t>
            </a:r>
            <a:r>
              <a:rPr lang="en-US" sz="2000" b="0" i="0" u="none" strike="noStrike" kern="1200" cap="none" spc="0" baseline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rbind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(wordorder, </a:t>
            </a: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114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82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))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wordorder </a:t>
            </a:r>
            <a:r>
              <a:rPr lang="en-US" sz="2000" b="0" i="0" u="none" strike="noStrike" kern="1200" cap="none" spc="0" baseline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cbind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(wordorder, </a:t>
            </a: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119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77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196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))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rownames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(wordorder) </a:t>
            </a:r>
            <a:r>
              <a:rPr lang="en-US" sz="2000" b="0" i="0" u="none" strike="noStrike" kern="1200" cap="none" spc="0" baseline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2000" b="0" i="0" u="none" strike="noStrike" kern="1200" cap="none" spc="0" baseline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"PostP"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2000" b="0" i="0" u="none" strike="noStrike" kern="1200" cap="none" spc="0" baseline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"Prep"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2000" b="0" i="0" u="none" strike="noStrike" kern="1200" cap="none" spc="0" baseline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"Column Total"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colnames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(wordorder) </a:t>
            </a:r>
            <a:r>
              <a:rPr lang="en-US" sz="2000" b="0" i="0" u="none" strike="noStrike" kern="1200" cap="none" spc="0" baseline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2000" b="0" i="0" u="none" strike="noStrike" kern="1200" cap="none" spc="0" baseline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"OV"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2000" b="0" i="0" u="none" strike="noStrike" kern="1200" cap="none" spc="0" baseline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"VO"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2000" b="0" i="0" u="none" strike="noStrike" kern="1200" cap="none" spc="0" baseline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"Row total"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wordorder</a:t>
            </a:r>
            <a:endParaRPr lang="es-BO" sz="20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65E612B7-5720-F51D-6F16-A41D53D856A0}"/>
              </a:ext>
            </a:extLst>
          </p:cNvPr>
          <p:cNvSpPr txBox="1"/>
          <p:nvPr/>
        </p:nvSpPr>
        <p:spPr>
          <a:xfrm>
            <a:off x="1473628" y="6127229"/>
            <a:ext cx="924473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Crawley, Michael J. 2015. </a:t>
            </a:r>
            <a:r>
              <a:rPr lang="en-CA" sz="1800" b="0" i="1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Statistics: An Introduction using R. </a:t>
            </a:r>
            <a:r>
              <a:rPr lang="en-CA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Wiley. </a:t>
            </a:r>
            <a:endParaRPr lang="es-BO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6FE32-0561-F854-7367-4C06B1C7363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Expected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7C5B6-4F4D-21A4-C64C-FC29035717B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CA"/>
          </a:p>
          <a:p>
            <a:pPr lvl="0"/>
            <a:r>
              <a:rPr lang="en-CA"/>
              <a:t>Raw total (Postp = 119, Prep = 77)</a:t>
            </a:r>
          </a:p>
          <a:p>
            <a:pPr lvl="0"/>
            <a:endParaRPr lang="en-CA"/>
          </a:p>
          <a:p>
            <a:pPr lvl="0"/>
            <a:r>
              <a:rPr lang="en-CA"/>
              <a:t>Column total (OV = 114, VO = 82)</a:t>
            </a:r>
          </a:p>
          <a:p>
            <a:pPr lvl="0"/>
            <a:endParaRPr lang="en-CA"/>
          </a:p>
          <a:p>
            <a:pPr lvl="0"/>
            <a:r>
              <a:rPr lang="en-CA"/>
              <a:t>Grand total  = 196</a:t>
            </a:r>
          </a:p>
          <a:p>
            <a:pPr lvl="0"/>
            <a:endParaRPr lang="en-CA"/>
          </a:p>
          <a:p>
            <a:pPr lvl="0"/>
            <a:r>
              <a:rPr lang="en-CA"/>
              <a:t>Expected = (Raw total * Column total) / Grand total</a:t>
            </a:r>
          </a:p>
          <a:p>
            <a:pPr lvl="0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6521D-874D-39A2-7CD1-E69BA142DA29}"/>
              </a:ext>
            </a:extLst>
          </p:cNvPr>
          <p:cNvSpPr txBox="1"/>
          <p:nvPr/>
        </p:nvSpPr>
        <p:spPr>
          <a:xfrm>
            <a:off x="838203" y="6311902"/>
            <a:ext cx="984409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Dryer, Matthew S. 1992. The Greenbergian Word Order Correlations. </a:t>
            </a:r>
            <a:r>
              <a:rPr lang="en-CA" sz="1800" b="0" i="1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Languages </a:t>
            </a:r>
            <a:r>
              <a:rPr lang="en-CA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68:1, 81-138.</a:t>
            </a:r>
            <a:endParaRPr lang="es-BO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88343F88-1071-8556-18E7-D3F43BCBDBB0}"/>
              </a:ext>
            </a:extLst>
          </p:cNvPr>
          <p:cNvSpPr txBox="1"/>
          <p:nvPr/>
        </p:nvSpPr>
        <p:spPr>
          <a:xfrm>
            <a:off x="838197" y="5942567"/>
            <a:ext cx="924473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Crawley, Michael J. 2015. </a:t>
            </a:r>
            <a:r>
              <a:rPr lang="en-CA" sz="1800" b="0" i="1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Statistics: An Introduction using R. </a:t>
            </a:r>
            <a:r>
              <a:rPr lang="en-CA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Wiley. </a:t>
            </a:r>
            <a:endParaRPr lang="es-BO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9DC6D-8BF7-6F3E-C27F-B7C3CB84317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Expected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FEA4B-4101-19B8-4662-B87B2622113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1325559"/>
          </a:xfrm>
        </p:spPr>
        <p:txBody>
          <a:bodyPr/>
          <a:lstStyle/>
          <a:p>
            <a:pPr lvl="0"/>
            <a:r>
              <a:rPr lang="en-CA"/>
              <a:t>The expected frequency refers to what the values would be if VO/OV and Postp/Prep were independent.</a:t>
            </a:r>
          </a:p>
          <a:p>
            <a:pPr lvl="0"/>
            <a:endParaRPr lang="en-CA"/>
          </a:p>
          <a:p>
            <a:pPr lvl="0"/>
            <a:endParaRPr lang="en-CA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A098107-C563-A1AC-5591-50110EEFEE90}"/>
              </a:ext>
            </a:extLst>
          </p:cNvPr>
          <p:cNvGraphicFramePr>
            <a:graphicFrameLocks noGrp="1"/>
          </p:cNvGraphicFramePr>
          <p:nvPr/>
        </p:nvGraphicFramePr>
        <p:xfrm>
          <a:off x="984040" y="3021013"/>
          <a:ext cx="7922113" cy="1371600"/>
        </p:xfrm>
        <a:graphic>
          <a:graphicData uri="http://schemas.openxmlformats.org/drawingml/2006/table">
            <a:tbl>
              <a:tblPr firstRow="1" bandRow="1">
                <a:effectLst/>
                <a:tableStyleId>{F5AB1C69-6EDB-4FF4-983F-18BD219EF322}</a:tableStyleId>
              </a:tblPr>
              <a:tblGrid>
                <a:gridCol w="2721455">
                  <a:extLst>
                    <a:ext uri="{9D8B030D-6E8A-4147-A177-3AD203B41FA5}">
                      <a16:colId xmlns:a16="http://schemas.microsoft.com/office/drawing/2014/main" val="530794146"/>
                    </a:ext>
                  </a:extLst>
                </a:gridCol>
                <a:gridCol w="2632630">
                  <a:extLst>
                    <a:ext uri="{9D8B030D-6E8A-4147-A177-3AD203B41FA5}">
                      <a16:colId xmlns:a16="http://schemas.microsoft.com/office/drawing/2014/main" val="3824299335"/>
                    </a:ext>
                  </a:extLst>
                </a:gridCol>
                <a:gridCol w="2568028">
                  <a:extLst>
                    <a:ext uri="{9D8B030D-6E8A-4147-A177-3AD203B41FA5}">
                      <a16:colId xmlns:a16="http://schemas.microsoft.com/office/drawing/2014/main" val="359766440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endParaRPr lang="en-CA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222559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Postp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(114*119)/196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(82*119)/196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951922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Prep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(114*77)/196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(82*77)/196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140513"/>
                  </a:ext>
                </a:extLst>
              </a:tr>
            </a:tbl>
          </a:graphicData>
        </a:graphic>
      </p:graphicFrame>
      <p:sp>
        <p:nvSpPr>
          <p:cNvPr id="5" name="TextBox 5">
            <a:extLst>
              <a:ext uri="{FF2B5EF4-FFF2-40B4-BE49-F238E27FC236}">
                <a16:creationId xmlns:a16="http://schemas.microsoft.com/office/drawing/2014/main" id="{A0D52415-9917-C3A7-AA9F-4D62DAB92AFA}"/>
              </a:ext>
            </a:extLst>
          </p:cNvPr>
          <p:cNvSpPr txBox="1"/>
          <p:nvPr/>
        </p:nvSpPr>
        <p:spPr>
          <a:xfrm>
            <a:off x="984040" y="4618506"/>
            <a:ext cx="7331284" cy="1631216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E </a:t>
            </a:r>
            <a:r>
              <a:rPr lang="en-US" sz="20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20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cbind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2000" b="1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((</a:t>
            </a:r>
            <a:r>
              <a:rPr lang="en-US" sz="20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114</a:t>
            </a:r>
            <a:r>
              <a:rPr lang="en-US" sz="20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*</a:t>
            </a:r>
            <a:r>
              <a:rPr lang="en-US" sz="20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119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r>
              <a:rPr lang="en-US" sz="20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/</a:t>
            </a:r>
            <a:r>
              <a:rPr lang="en-US" sz="20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196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(</a:t>
            </a:r>
            <a:r>
              <a:rPr lang="en-US" sz="20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114</a:t>
            </a:r>
            <a:r>
              <a:rPr lang="en-US" sz="20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*</a:t>
            </a:r>
            <a:r>
              <a:rPr lang="en-US" sz="20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77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r>
              <a:rPr lang="en-US" sz="20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/</a:t>
            </a:r>
            <a:r>
              <a:rPr lang="en-US" sz="20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196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), </a:t>
            </a:r>
            <a:b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          </a:t>
            </a:r>
            <a:r>
              <a:rPr lang="en-US" sz="2000" b="1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20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82</a:t>
            </a:r>
            <a:r>
              <a:rPr lang="en-US" sz="20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*</a:t>
            </a:r>
            <a:r>
              <a:rPr lang="en-US" sz="20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119</a:t>
            </a:r>
            <a:r>
              <a:rPr lang="en-US" sz="20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/</a:t>
            </a:r>
            <a:r>
              <a:rPr lang="en-US" sz="20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196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,(</a:t>
            </a:r>
            <a:r>
              <a:rPr lang="en-US" sz="20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82</a:t>
            </a:r>
            <a:r>
              <a:rPr lang="en-US" sz="20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*</a:t>
            </a:r>
            <a:r>
              <a:rPr lang="en-US" sz="20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77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r>
              <a:rPr lang="en-US" sz="20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/</a:t>
            </a:r>
            <a:r>
              <a:rPr lang="en-US" sz="20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196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))</a:t>
            </a:r>
            <a:b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rownames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(E) </a:t>
            </a:r>
            <a:r>
              <a:rPr lang="en-US" sz="20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2000" b="1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20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</a:t>
            </a:r>
            <a:r>
              <a:rPr lang="en-US" sz="2000" b="0" i="0" u="none" strike="noStrike" kern="1200" cap="none" spc="0" baseline="0" dirty="0" err="1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Postp</a:t>
            </a:r>
            <a:r>
              <a:rPr lang="en-US" sz="20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20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"Prep"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b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colnames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(E) </a:t>
            </a:r>
            <a:r>
              <a:rPr lang="en-US" sz="20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2000" b="1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20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"OV"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20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"VO"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b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E</a:t>
            </a:r>
            <a:endParaRPr lang="es-BO" sz="2000" b="0" i="0" u="none" strike="noStrike" kern="1200" cap="none" spc="0" baseline="0" dirty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12CC57-8504-0C0C-BD33-46DC78D76586}"/>
              </a:ext>
            </a:extLst>
          </p:cNvPr>
          <p:cNvSpPr txBox="1"/>
          <p:nvPr/>
        </p:nvSpPr>
        <p:spPr>
          <a:xfrm>
            <a:off x="984040" y="6475615"/>
            <a:ext cx="924473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Crawley, Michael J. 2015. </a:t>
            </a:r>
            <a:r>
              <a:rPr lang="en-CA" sz="1800" b="0" i="1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Statistics: An Introduction using R. </a:t>
            </a:r>
            <a:r>
              <a:rPr lang="en-CA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Wiley. </a:t>
            </a:r>
            <a:endParaRPr lang="es-BO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F18EF-CA78-D286-C46A-F7C1598162A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Expected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CD7E7-66F1-082B-63ED-FBCA0B852069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What we’ve done is created a hypothetical “null distribution” against which we can measure how surprising our actual data are.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FBC4930-8C01-225E-94A7-A62A7F291FF0}"/>
              </a:ext>
            </a:extLst>
          </p:cNvPr>
          <p:cNvGraphicFramePr>
            <a:graphicFrameLocks noGrp="1"/>
          </p:cNvGraphicFramePr>
          <p:nvPr/>
        </p:nvGraphicFramePr>
        <p:xfrm>
          <a:off x="1598407" y="3706813"/>
          <a:ext cx="7922113" cy="1371600"/>
        </p:xfrm>
        <a:graphic>
          <a:graphicData uri="http://schemas.openxmlformats.org/drawingml/2006/table">
            <a:tbl>
              <a:tblPr firstRow="1" bandRow="1">
                <a:effectLst/>
                <a:tableStyleId>{F5AB1C69-6EDB-4FF4-983F-18BD219EF322}</a:tableStyleId>
              </a:tblPr>
              <a:tblGrid>
                <a:gridCol w="2721455">
                  <a:extLst>
                    <a:ext uri="{9D8B030D-6E8A-4147-A177-3AD203B41FA5}">
                      <a16:colId xmlns:a16="http://schemas.microsoft.com/office/drawing/2014/main" val="727393317"/>
                    </a:ext>
                  </a:extLst>
                </a:gridCol>
                <a:gridCol w="2632630">
                  <a:extLst>
                    <a:ext uri="{9D8B030D-6E8A-4147-A177-3AD203B41FA5}">
                      <a16:colId xmlns:a16="http://schemas.microsoft.com/office/drawing/2014/main" val="3250018893"/>
                    </a:ext>
                  </a:extLst>
                </a:gridCol>
                <a:gridCol w="2568028">
                  <a:extLst>
                    <a:ext uri="{9D8B030D-6E8A-4147-A177-3AD203B41FA5}">
                      <a16:colId xmlns:a16="http://schemas.microsoft.com/office/drawing/2014/main" val="1304402356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endParaRPr lang="en-CA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837882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Postp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69.21429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49.78571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144407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Prep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44.78571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32.21429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4961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E0CF06F-551A-993F-B943-FD279879D281}"/>
              </a:ext>
            </a:extLst>
          </p:cNvPr>
          <p:cNvSpPr txBox="1"/>
          <p:nvPr/>
        </p:nvSpPr>
        <p:spPr>
          <a:xfrm>
            <a:off x="984040" y="6475615"/>
            <a:ext cx="924473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Crawley, Michael J. 2015. </a:t>
            </a:r>
            <a:r>
              <a:rPr lang="en-CA" sz="1800" b="0" i="1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Statistics: An Introduction using R. </a:t>
            </a:r>
            <a:r>
              <a:rPr lang="en-CA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Wiley. </a:t>
            </a:r>
            <a:endParaRPr lang="es-BO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FCAB9-2B62-A2D7-DC85-F60040E9783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Expected frequency vs. real frequencies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FB936-577A-9AFE-2DD9-D48DB2BAAF2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What we’ve done is created a hypothetical “null distribution” against which we can measure how surprising our actual data are.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19A70D-E376-EB4C-6C65-68B6A76D67E8}"/>
              </a:ext>
            </a:extLst>
          </p:cNvPr>
          <p:cNvGraphicFramePr>
            <a:graphicFrameLocks noGrp="1"/>
          </p:cNvGraphicFramePr>
          <p:nvPr/>
        </p:nvGraphicFramePr>
        <p:xfrm>
          <a:off x="3427198" y="3013542"/>
          <a:ext cx="4983488" cy="1371600"/>
        </p:xfrm>
        <a:graphic>
          <a:graphicData uri="http://schemas.openxmlformats.org/drawingml/2006/table">
            <a:tbl>
              <a:tblPr firstRow="1" bandRow="1">
                <a:effectLst/>
                <a:tableStyleId>{F5AB1C69-6EDB-4FF4-983F-18BD219EF322}</a:tableStyleId>
              </a:tblPr>
              <a:tblGrid>
                <a:gridCol w="933584">
                  <a:extLst>
                    <a:ext uri="{9D8B030D-6E8A-4147-A177-3AD203B41FA5}">
                      <a16:colId xmlns:a16="http://schemas.microsoft.com/office/drawing/2014/main" val="3829047170"/>
                    </a:ext>
                  </a:extLst>
                </a:gridCol>
                <a:gridCol w="1771073">
                  <a:extLst>
                    <a:ext uri="{9D8B030D-6E8A-4147-A177-3AD203B41FA5}">
                      <a16:colId xmlns:a16="http://schemas.microsoft.com/office/drawing/2014/main" val="1481611286"/>
                    </a:ext>
                  </a:extLst>
                </a:gridCol>
                <a:gridCol w="2278831">
                  <a:extLst>
                    <a:ext uri="{9D8B030D-6E8A-4147-A177-3AD203B41FA5}">
                      <a16:colId xmlns:a16="http://schemas.microsoft.com/office/drawing/2014/main" val="2360222840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endParaRPr lang="en-CA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459858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Postp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69.21429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49.78571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739637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Prep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44.78571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32.21429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38233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AA71340-AC84-9F3D-4AFA-920632EE2085}"/>
              </a:ext>
            </a:extLst>
          </p:cNvPr>
          <p:cNvGraphicFramePr>
            <a:graphicFrameLocks noGrp="1"/>
          </p:cNvGraphicFramePr>
          <p:nvPr/>
        </p:nvGraphicFramePr>
        <p:xfrm>
          <a:off x="3427207" y="4940302"/>
          <a:ext cx="4983478" cy="1371600"/>
        </p:xfrm>
        <a:graphic>
          <a:graphicData uri="http://schemas.openxmlformats.org/drawingml/2006/table">
            <a:tbl>
              <a:tblPr firstRow="1" bandRow="1">
                <a:effectLst/>
                <a:tableStyleId>{F5AB1C69-6EDB-4FF4-983F-18BD219EF322}</a:tableStyleId>
              </a:tblPr>
              <a:tblGrid>
                <a:gridCol w="1019290">
                  <a:extLst>
                    <a:ext uri="{9D8B030D-6E8A-4147-A177-3AD203B41FA5}">
                      <a16:colId xmlns:a16="http://schemas.microsoft.com/office/drawing/2014/main" val="2771801731"/>
                    </a:ext>
                  </a:extLst>
                </a:gridCol>
                <a:gridCol w="1721220">
                  <a:extLst>
                    <a:ext uri="{9D8B030D-6E8A-4147-A177-3AD203B41FA5}">
                      <a16:colId xmlns:a16="http://schemas.microsoft.com/office/drawing/2014/main" val="4133326907"/>
                    </a:ext>
                  </a:extLst>
                </a:gridCol>
                <a:gridCol w="2242968">
                  <a:extLst>
                    <a:ext uri="{9D8B030D-6E8A-4147-A177-3AD203B41FA5}">
                      <a16:colId xmlns:a16="http://schemas.microsoft.com/office/drawing/2014/main" val="166048792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endParaRPr lang="en-CA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484883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Postp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833638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Prep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67302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4A62-EC61-EFC0-89D9-D1094C0B7AB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From last class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99BAB-DEC6-3D76-661E-13FD2D56ED0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Linear models</a:t>
            </a:r>
          </a:p>
          <a:p>
            <a:pPr lvl="0"/>
            <a:r>
              <a:rPr lang="en-CA"/>
              <a:t>Errors and residuals</a:t>
            </a:r>
          </a:p>
          <a:p>
            <a:pPr lvl="0"/>
            <a:r>
              <a:rPr lang="en-CA"/>
              <a:t>Sum of squares</a:t>
            </a:r>
          </a:p>
          <a:p>
            <a:pPr lvl="0"/>
            <a:r>
              <a:rPr lang="en-CA"/>
              <a:t>ANOVA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A5B4F-6C15-9138-D8EC-B9CFDDC456F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Chi-squared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4E157-0880-302D-6696-5F0EBA2CB1F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078504" cy="1603372"/>
          </a:xfrm>
        </p:spPr>
        <p:txBody>
          <a:bodyPr/>
          <a:lstStyle/>
          <a:p>
            <a:pPr lvl="0"/>
            <a:r>
              <a:rPr lang="en-CA"/>
              <a:t>The classical way of doing this is Karl Pearson’s chi-squared test.</a:t>
            </a:r>
          </a:p>
          <a:p>
            <a:pPr lvl="0"/>
            <a:endParaRPr lang="en-CA"/>
          </a:p>
          <a:p>
            <a:pPr lvl="0"/>
            <a:endParaRPr lang="en-CA"/>
          </a:p>
        </p:txBody>
      </p:sp>
      <p:pic>
        <p:nvPicPr>
          <p:cNvPr id="4" name="Picture 6" descr="A person in a suit&#10;&#10;Description automatically generated with medium confidence">
            <a:extLst>
              <a:ext uri="{FF2B5EF4-FFF2-40B4-BE49-F238E27FC236}">
                <a16:creationId xmlns:a16="http://schemas.microsoft.com/office/drawing/2014/main" id="{527D7608-97E0-32FD-32A8-DAF3DC58D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183" y="244794"/>
            <a:ext cx="4255901" cy="5184455"/>
          </a:xfrm>
          <a:prstGeom prst="rect">
            <a:avLst/>
          </a:prstGeom>
          <a:noFill/>
          <a:ln cap="flat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9">
                <a:extLst>
                  <a:ext uri="{FF2B5EF4-FFF2-40B4-BE49-F238E27FC236}">
                    <a16:creationId xmlns:a16="http://schemas.microsoft.com/office/drawing/2014/main" id="{745CBFBF-5CBC-EDD7-8151-041F096BF430}"/>
                  </a:ext>
                </a:extLst>
              </p:cNvPr>
              <p:cNvSpPr txBox="1"/>
              <p:nvPr/>
            </p:nvSpPr>
            <p:spPr>
              <a:xfrm>
                <a:off x="533442" y="3996056"/>
                <a:ext cx="6096003" cy="1287274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BO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BO" i="1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s-BO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BO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s-BO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s-BO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BO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BO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BO" i="1">
                                          <a:latin typeface="Cambria Math" panose="02040503050406030204" pitchFamily="18" charset="0"/>
                                        </a:rPr>
                                        <m:t>𝑂𝑏𝑠𝑒𝑟𝑣𝑒𝑑</m:t>
                                      </m:r>
                                      <m:r>
                                        <a:rPr lang="es-BO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s-BO" i="1">
                                          <a:latin typeface="Cambria Math" panose="02040503050406030204" pitchFamily="18" charset="0"/>
                                        </a:rPr>
                                        <m:t>𝐸𝑥𝑝𝑒𝑐𝑡𝑒𝑑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s-BO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BO" i="1">
                                  <a:latin typeface="Cambria Math" panose="02040503050406030204" pitchFamily="18" charset="0"/>
                                </a:rPr>
                                <m:t>𝐸𝑥𝑝𝑒𝑐𝑡𝑒𝑑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CA" sz="2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 xmlns="">
          <p:sp>
            <p:nvSpPr>
              <p:cNvPr id="5" name="TextBox 9">
                <a:extLst>
                  <a:ext uri="{FF2B5EF4-FFF2-40B4-BE49-F238E27FC236}">
                    <a16:creationId xmlns:a16="http://schemas.microsoft.com/office/drawing/2014/main" id="{745CBFBF-5CBC-EDD7-8151-041F096BF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42" y="3996056"/>
                <a:ext cx="6096003" cy="12872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4">
            <a:extLst>
              <a:ext uri="{FF2B5EF4-FFF2-40B4-BE49-F238E27FC236}">
                <a16:creationId xmlns:a16="http://schemas.microsoft.com/office/drawing/2014/main" id="{7194536A-074F-5F53-0E40-02590229C807}"/>
              </a:ext>
            </a:extLst>
          </p:cNvPr>
          <p:cNvSpPr txBox="1"/>
          <p:nvPr/>
        </p:nvSpPr>
        <p:spPr>
          <a:xfrm>
            <a:off x="7442201" y="5641235"/>
            <a:ext cx="3911602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BO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https://upload.wikimedia.org/wikipedia/commons/2/21/Karl_Pearson_2.jpg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945FCA-E197-153B-6E45-EA6817610887}"/>
              </a:ext>
            </a:extLst>
          </p:cNvPr>
          <p:cNvSpPr txBox="1"/>
          <p:nvPr/>
        </p:nvSpPr>
        <p:spPr>
          <a:xfrm>
            <a:off x="984040" y="6475615"/>
            <a:ext cx="924473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Crawley, Michael J. 2015. </a:t>
            </a:r>
            <a:r>
              <a:rPr lang="en-CA" sz="1800" b="0" i="1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Statistics: An Introduction using R. </a:t>
            </a:r>
            <a:r>
              <a:rPr lang="en-CA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Wiley. </a:t>
            </a:r>
            <a:endParaRPr lang="es-BO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0">
                <a:extLst>
                  <a:ext uri="{FF2B5EF4-FFF2-40B4-BE49-F238E27FC236}">
                    <a16:creationId xmlns:a16="http://schemas.microsoft.com/office/drawing/2014/main" id="{2277CF01-0EE2-FA0A-69AD-D27678A535FD}"/>
                  </a:ext>
                </a:extLst>
              </p:cNvPr>
              <p:cNvSpPr txBox="1"/>
              <p:nvPr/>
            </p:nvSpPr>
            <p:spPr>
              <a:xfrm>
                <a:off x="7362721" y="742117"/>
                <a:ext cx="5062127" cy="676848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i="1">
                          <a:latin typeface="Cambria Math" panose="02040503050406030204" pitchFamily="18" charset="0"/>
                        </a:rPr>
                        <m:t>𝐸𝑥𝑝𝑒𝑐𝑡𝑒𝑑</m:t>
                      </m:r>
                      <m:r>
                        <a:rPr lang="es-BO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BO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BO" i="1">
                              <a:latin typeface="Cambria Math" panose="02040503050406030204" pitchFamily="18" charset="0"/>
                            </a:rPr>
                            <m:t>𝑅𝑜𝑤𝑡𝑜𝑡𝑎𝑙</m:t>
                          </m:r>
                          <m:r>
                            <a:rPr lang="es-BO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BO" i="1">
                              <a:latin typeface="Cambria Math" panose="02040503050406030204" pitchFamily="18" charset="0"/>
                            </a:rPr>
                            <m:t>𝐶𝑜𝑙𝑢𝑚𝑛𝑡𝑜𝑡𝑎𝑙</m:t>
                          </m:r>
                        </m:num>
                        <m:den>
                          <m:r>
                            <a:rPr lang="es-BO" i="1">
                              <a:latin typeface="Cambria Math" panose="02040503050406030204" pitchFamily="18" charset="0"/>
                            </a:rPr>
                            <m:t>𝐺𝑟𝑎𝑛𝑑𝑡𝑜𝑡𝑎𝑙</m:t>
                          </m:r>
                        </m:den>
                      </m:f>
                    </m:oMath>
                  </m:oMathPara>
                </a14:m>
                <a:endParaRPr lang="en-CA" sz="20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 xmlns="">
          <p:sp>
            <p:nvSpPr>
              <p:cNvPr id="2" name="TextBox 10">
                <a:extLst>
                  <a:ext uri="{FF2B5EF4-FFF2-40B4-BE49-F238E27FC236}">
                    <a16:creationId xmlns:a16="http://schemas.microsoft.com/office/drawing/2014/main" id="{2277CF01-0EE2-FA0A-69AD-D27678A53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721" y="742117"/>
                <a:ext cx="5062127" cy="6768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Brace 11">
            <a:extLst>
              <a:ext uri="{FF2B5EF4-FFF2-40B4-BE49-F238E27FC236}">
                <a16:creationId xmlns:a16="http://schemas.microsoft.com/office/drawing/2014/main" id="{8F1EB8BE-0CA1-D210-F09B-A81E84D186E4}"/>
              </a:ext>
            </a:extLst>
          </p:cNvPr>
          <p:cNvSpPr/>
          <p:nvPr/>
        </p:nvSpPr>
        <p:spPr>
          <a:xfrm flipH="1">
            <a:off x="7185510" y="409029"/>
            <a:ext cx="797896" cy="136227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5400000"/>
              <a:gd name="f10" fmla="val 8333"/>
              <a:gd name="f11" fmla="val 50000"/>
              <a:gd name="f12" fmla="+- 0 0 -180"/>
              <a:gd name="f13" fmla="+- 0 0 -270"/>
              <a:gd name="f14" fmla="+- 0 0 -360"/>
              <a:gd name="f15" fmla="abs f4"/>
              <a:gd name="f16" fmla="abs f5"/>
              <a:gd name="f17" fmla="abs f6"/>
              <a:gd name="f18" fmla="+- 2700000 f1 0"/>
              <a:gd name="f19" fmla="*/ f12 f0 1"/>
              <a:gd name="f20" fmla="*/ f13 f0 1"/>
              <a:gd name="f21" fmla="*/ f14 f0 1"/>
              <a:gd name="f22" fmla="?: f15 f4 1"/>
              <a:gd name="f23" fmla="?: f16 f5 1"/>
              <a:gd name="f24" fmla="?: f17 f6 1"/>
              <a:gd name="f25" fmla="+- f18 0 f1"/>
              <a:gd name="f26" fmla="*/ f19 1 f3"/>
              <a:gd name="f27" fmla="*/ f20 1 f3"/>
              <a:gd name="f28" fmla="*/ f21 1 f3"/>
              <a:gd name="f29" fmla="*/ f22 1 21600"/>
              <a:gd name="f30" fmla="*/ f23 1 21600"/>
              <a:gd name="f31" fmla="*/ 21600 f22 1"/>
              <a:gd name="f32" fmla="*/ 21600 f23 1"/>
              <a:gd name="f33" fmla="+- f25 f1 0"/>
              <a:gd name="f34" fmla="+- f26 0 f1"/>
              <a:gd name="f35" fmla="+- f27 0 f1"/>
              <a:gd name="f36" fmla="+- f28 0 f1"/>
              <a:gd name="f37" fmla="min f30 f29"/>
              <a:gd name="f38" fmla="*/ f31 1 f24"/>
              <a:gd name="f39" fmla="*/ f32 1 f24"/>
              <a:gd name="f40" fmla="*/ f33 f8 1"/>
              <a:gd name="f41" fmla="val f38"/>
              <a:gd name="f42" fmla="val f39"/>
              <a:gd name="f43" fmla="*/ f40 1 f0"/>
              <a:gd name="f44" fmla="*/ f7 f37 1"/>
              <a:gd name="f45" fmla="+- f42 0 f7"/>
              <a:gd name="f46" fmla="+- f41 0 f7"/>
              <a:gd name="f47" fmla="+- 0 0 f43"/>
              <a:gd name="f48" fmla="*/ f41 f37 1"/>
              <a:gd name="f49" fmla="*/ f42 f37 1"/>
              <a:gd name="f50" fmla="*/ f46 1 2"/>
              <a:gd name="f51" fmla="min f46 f45"/>
              <a:gd name="f52" fmla="*/ f45 f11 1"/>
              <a:gd name="f53" fmla="+- 0 0 f47"/>
              <a:gd name="f54" fmla="+- f7 f50 0"/>
              <a:gd name="f55" fmla="*/ f51 f10 1"/>
              <a:gd name="f56" fmla="*/ f52 1 100000"/>
              <a:gd name="f57" fmla="*/ f53 f0 1"/>
              <a:gd name="f58" fmla="*/ f50 f37 1"/>
              <a:gd name="f59" fmla="*/ f55 1 100000"/>
              <a:gd name="f60" fmla="*/ f57 1 f8"/>
              <a:gd name="f61" fmla="*/ f54 f37 1"/>
              <a:gd name="f62" fmla="*/ f56 f37 1"/>
              <a:gd name="f63" fmla="+- f56 0 f59"/>
              <a:gd name="f64" fmla="+- f42 0 f59"/>
              <a:gd name="f65" fmla="+- f60 0 f1"/>
              <a:gd name="f66" fmla="*/ f59 f37 1"/>
              <a:gd name="f67" fmla="cos 1 f65"/>
              <a:gd name="f68" fmla="sin 1 f65"/>
              <a:gd name="f69" fmla="*/ f63 f37 1"/>
              <a:gd name="f70" fmla="*/ f64 f37 1"/>
              <a:gd name="f71" fmla="+- 0 0 f67"/>
              <a:gd name="f72" fmla="+- 0 0 f68"/>
              <a:gd name="f73" fmla="+- 0 0 f71"/>
              <a:gd name="f74" fmla="+- 0 0 f72"/>
              <a:gd name="f75" fmla="val f73"/>
              <a:gd name="f76" fmla="val f74"/>
              <a:gd name="f77" fmla="*/ f75 f50 1"/>
              <a:gd name="f78" fmla="*/ f76 f59 1"/>
              <a:gd name="f79" fmla="+- f7 f77 0"/>
              <a:gd name="f80" fmla="+- f59 0 f78"/>
              <a:gd name="f81" fmla="+- f42 f78 0"/>
              <a:gd name="f82" fmla="+- f81 0 f59"/>
              <a:gd name="f83" fmla="*/ f80 f37 1"/>
              <a:gd name="f84" fmla="*/ f79 f37 1"/>
              <a:gd name="f85" fmla="*/ f82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4">
                <a:pos x="f44" y="f44"/>
              </a:cxn>
              <a:cxn ang="f35">
                <a:pos x="f48" y="f62"/>
              </a:cxn>
              <a:cxn ang="f36">
                <a:pos x="f44" y="f49"/>
              </a:cxn>
            </a:cxnLst>
            <a:rect l="f44" t="f83" r="f84" b="f85"/>
            <a:pathLst>
              <a:path stroke="0">
                <a:moveTo>
                  <a:pt x="f44" y="f44"/>
                </a:moveTo>
                <a:arcTo wR="f58" hR="f66" stAng="f2" swAng="f1"/>
                <a:lnTo>
                  <a:pt x="f61" y="f69"/>
                </a:lnTo>
                <a:arcTo wR="f58" hR="f66" stAng="f0" swAng="f9"/>
                <a:arcTo wR="f58" hR="f66" stAng="f2" swAng="f9"/>
                <a:lnTo>
                  <a:pt x="f61" y="f70"/>
                </a:lnTo>
                <a:arcTo wR="f58" hR="f66" stAng="f7" swAng="f1"/>
                <a:close/>
              </a:path>
              <a:path fill="none">
                <a:moveTo>
                  <a:pt x="f44" y="f44"/>
                </a:moveTo>
                <a:arcTo wR="f58" hR="f66" stAng="f2" swAng="f1"/>
                <a:lnTo>
                  <a:pt x="f61" y="f69"/>
                </a:lnTo>
                <a:arcTo wR="f58" hR="f66" stAng="f0" swAng="f9"/>
                <a:arcTo wR="f58" hR="f66" stAng="f2" swAng="f9"/>
                <a:lnTo>
                  <a:pt x="f61" y="f70"/>
                </a:lnTo>
                <a:arcTo wR="f58" hR="f66" stAng="f7" swAng="f1"/>
              </a:path>
            </a:pathLst>
          </a:custGeom>
          <a:noFill/>
          <a:ln w="6345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A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Right Brace 12">
            <a:extLst>
              <a:ext uri="{FF2B5EF4-FFF2-40B4-BE49-F238E27FC236}">
                <a16:creationId xmlns:a16="http://schemas.microsoft.com/office/drawing/2014/main" id="{73A25210-AE31-46E2-71CB-2785617FFBC5}"/>
              </a:ext>
            </a:extLst>
          </p:cNvPr>
          <p:cNvSpPr/>
          <p:nvPr/>
        </p:nvSpPr>
        <p:spPr>
          <a:xfrm flipH="1">
            <a:off x="7002859" y="2524822"/>
            <a:ext cx="1163217" cy="107441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5400000"/>
              <a:gd name="f10" fmla="val 8333"/>
              <a:gd name="f11" fmla="val 50000"/>
              <a:gd name="f12" fmla="+- 0 0 -180"/>
              <a:gd name="f13" fmla="+- 0 0 -270"/>
              <a:gd name="f14" fmla="+- 0 0 -360"/>
              <a:gd name="f15" fmla="abs f4"/>
              <a:gd name="f16" fmla="abs f5"/>
              <a:gd name="f17" fmla="abs f6"/>
              <a:gd name="f18" fmla="+- 2700000 f1 0"/>
              <a:gd name="f19" fmla="*/ f12 f0 1"/>
              <a:gd name="f20" fmla="*/ f13 f0 1"/>
              <a:gd name="f21" fmla="*/ f14 f0 1"/>
              <a:gd name="f22" fmla="?: f15 f4 1"/>
              <a:gd name="f23" fmla="?: f16 f5 1"/>
              <a:gd name="f24" fmla="?: f17 f6 1"/>
              <a:gd name="f25" fmla="+- f18 0 f1"/>
              <a:gd name="f26" fmla="*/ f19 1 f3"/>
              <a:gd name="f27" fmla="*/ f20 1 f3"/>
              <a:gd name="f28" fmla="*/ f21 1 f3"/>
              <a:gd name="f29" fmla="*/ f22 1 21600"/>
              <a:gd name="f30" fmla="*/ f23 1 21600"/>
              <a:gd name="f31" fmla="*/ 21600 f22 1"/>
              <a:gd name="f32" fmla="*/ 21600 f23 1"/>
              <a:gd name="f33" fmla="+- f25 f1 0"/>
              <a:gd name="f34" fmla="+- f26 0 f1"/>
              <a:gd name="f35" fmla="+- f27 0 f1"/>
              <a:gd name="f36" fmla="+- f28 0 f1"/>
              <a:gd name="f37" fmla="min f30 f29"/>
              <a:gd name="f38" fmla="*/ f31 1 f24"/>
              <a:gd name="f39" fmla="*/ f32 1 f24"/>
              <a:gd name="f40" fmla="*/ f33 f8 1"/>
              <a:gd name="f41" fmla="val f38"/>
              <a:gd name="f42" fmla="val f39"/>
              <a:gd name="f43" fmla="*/ f40 1 f0"/>
              <a:gd name="f44" fmla="*/ f7 f37 1"/>
              <a:gd name="f45" fmla="+- f42 0 f7"/>
              <a:gd name="f46" fmla="+- f41 0 f7"/>
              <a:gd name="f47" fmla="+- 0 0 f43"/>
              <a:gd name="f48" fmla="*/ f41 f37 1"/>
              <a:gd name="f49" fmla="*/ f42 f37 1"/>
              <a:gd name="f50" fmla="*/ f46 1 2"/>
              <a:gd name="f51" fmla="min f46 f45"/>
              <a:gd name="f52" fmla="*/ f45 f11 1"/>
              <a:gd name="f53" fmla="+- 0 0 f47"/>
              <a:gd name="f54" fmla="+- f7 f50 0"/>
              <a:gd name="f55" fmla="*/ f51 f10 1"/>
              <a:gd name="f56" fmla="*/ f52 1 100000"/>
              <a:gd name="f57" fmla="*/ f53 f0 1"/>
              <a:gd name="f58" fmla="*/ f50 f37 1"/>
              <a:gd name="f59" fmla="*/ f55 1 100000"/>
              <a:gd name="f60" fmla="*/ f57 1 f8"/>
              <a:gd name="f61" fmla="*/ f54 f37 1"/>
              <a:gd name="f62" fmla="*/ f56 f37 1"/>
              <a:gd name="f63" fmla="+- f56 0 f59"/>
              <a:gd name="f64" fmla="+- f42 0 f59"/>
              <a:gd name="f65" fmla="+- f60 0 f1"/>
              <a:gd name="f66" fmla="*/ f59 f37 1"/>
              <a:gd name="f67" fmla="cos 1 f65"/>
              <a:gd name="f68" fmla="sin 1 f65"/>
              <a:gd name="f69" fmla="*/ f63 f37 1"/>
              <a:gd name="f70" fmla="*/ f64 f37 1"/>
              <a:gd name="f71" fmla="+- 0 0 f67"/>
              <a:gd name="f72" fmla="+- 0 0 f68"/>
              <a:gd name="f73" fmla="+- 0 0 f71"/>
              <a:gd name="f74" fmla="+- 0 0 f72"/>
              <a:gd name="f75" fmla="val f73"/>
              <a:gd name="f76" fmla="val f74"/>
              <a:gd name="f77" fmla="*/ f75 f50 1"/>
              <a:gd name="f78" fmla="*/ f76 f59 1"/>
              <a:gd name="f79" fmla="+- f7 f77 0"/>
              <a:gd name="f80" fmla="+- f59 0 f78"/>
              <a:gd name="f81" fmla="+- f42 f78 0"/>
              <a:gd name="f82" fmla="+- f81 0 f59"/>
              <a:gd name="f83" fmla="*/ f80 f37 1"/>
              <a:gd name="f84" fmla="*/ f79 f37 1"/>
              <a:gd name="f85" fmla="*/ f82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4">
                <a:pos x="f44" y="f44"/>
              </a:cxn>
              <a:cxn ang="f35">
                <a:pos x="f48" y="f62"/>
              </a:cxn>
              <a:cxn ang="f36">
                <a:pos x="f44" y="f49"/>
              </a:cxn>
            </a:cxnLst>
            <a:rect l="f44" t="f83" r="f84" b="f85"/>
            <a:pathLst>
              <a:path stroke="0">
                <a:moveTo>
                  <a:pt x="f44" y="f44"/>
                </a:moveTo>
                <a:arcTo wR="f58" hR="f66" stAng="f2" swAng="f1"/>
                <a:lnTo>
                  <a:pt x="f61" y="f69"/>
                </a:lnTo>
                <a:arcTo wR="f58" hR="f66" stAng="f0" swAng="f9"/>
                <a:arcTo wR="f58" hR="f66" stAng="f2" swAng="f9"/>
                <a:lnTo>
                  <a:pt x="f61" y="f70"/>
                </a:lnTo>
                <a:arcTo wR="f58" hR="f66" stAng="f7" swAng="f1"/>
                <a:close/>
              </a:path>
              <a:path fill="none">
                <a:moveTo>
                  <a:pt x="f44" y="f44"/>
                </a:moveTo>
                <a:arcTo wR="f58" hR="f66" stAng="f2" swAng="f1"/>
                <a:lnTo>
                  <a:pt x="f61" y="f69"/>
                </a:lnTo>
                <a:arcTo wR="f58" hR="f66" stAng="f0" swAng="f9"/>
                <a:arcTo wR="f58" hR="f66" stAng="f2" swAng="f9"/>
                <a:lnTo>
                  <a:pt x="f61" y="f70"/>
                </a:lnTo>
                <a:arcTo wR="f58" hR="f66" stAng="f7" swAng="f1"/>
              </a:path>
            </a:pathLst>
          </a:custGeom>
          <a:noFill/>
          <a:ln w="6345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A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TextBox 13">
            <a:extLst>
              <a:ext uri="{FF2B5EF4-FFF2-40B4-BE49-F238E27FC236}">
                <a16:creationId xmlns:a16="http://schemas.microsoft.com/office/drawing/2014/main" id="{19550C51-F910-642F-9B65-90133D6412F6}"/>
              </a:ext>
            </a:extLst>
          </p:cNvPr>
          <p:cNvSpPr txBox="1"/>
          <p:nvPr/>
        </p:nvSpPr>
        <p:spPr>
          <a:xfrm>
            <a:off x="7863071" y="2711122"/>
            <a:ext cx="3659803" cy="7078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000" b="1" i="0" u="none" strike="noStrike" kern="1200" cap="none" spc="0" baseline="0">
                <a:solidFill>
                  <a:srgbClr val="C00000"/>
                </a:solidFill>
                <a:uFillTx/>
                <a:latin typeface="Calibri"/>
              </a:rPr>
              <a:t>Putting expected and observed data in the same data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16">
                <a:extLst>
                  <a:ext uri="{FF2B5EF4-FFF2-40B4-BE49-F238E27FC236}">
                    <a16:creationId xmlns:a16="http://schemas.microsoft.com/office/drawing/2014/main" id="{861F16A0-B19F-9493-85A3-A408EE062FEC}"/>
                  </a:ext>
                </a:extLst>
              </p:cNvPr>
              <p:cNvSpPr txBox="1"/>
              <p:nvPr/>
            </p:nvSpPr>
            <p:spPr>
              <a:xfrm>
                <a:off x="4313078" y="5361063"/>
                <a:ext cx="5101282" cy="1088117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BO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BO" i="1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s-BO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BO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s-BO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s-BO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BO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BO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BO" i="1">
                                          <a:latin typeface="Cambria Math" panose="02040503050406030204" pitchFamily="18" charset="0"/>
                                        </a:rPr>
                                        <m:t>𝑂𝑏𝑠𝑒𝑟𝑣𝑒𝑑</m:t>
                                      </m:r>
                                      <m:r>
                                        <a:rPr lang="es-BO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s-BO" i="1">
                                          <a:latin typeface="Cambria Math" panose="02040503050406030204" pitchFamily="18" charset="0"/>
                                        </a:rPr>
                                        <m:t>𝐸𝑥𝑝𝑒𝑐𝑡𝑒𝑑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s-BO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BO" i="1">
                                  <a:latin typeface="Cambria Math" panose="02040503050406030204" pitchFamily="18" charset="0"/>
                                </a:rPr>
                                <m:t>𝐸𝑥𝑝𝑒𝑐𝑡𝑒𝑑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CA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 xmlns="">
          <p:sp>
            <p:nvSpPr>
              <p:cNvPr id="6" name="TextBox 16">
                <a:extLst>
                  <a:ext uri="{FF2B5EF4-FFF2-40B4-BE49-F238E27FC236}">
                    <a16:creationId xmlns:a16="http://schemas.microsoft.com/office/drawing/2014/main" id="{861F16A0-B19F-9493-85A3-A408EE062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078" y="5361063"/>
                <a:ext cx="5101282" cy="10881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10">
            <a:extLst>
              <a:ext uri="{FF2B5EF4-FFF2-40B4-BE49-F238E27FC236}">
                <a16:creationId xmlns:a16="http://schemas.microsoft.com/office/drawing/2014/main" id="{AFB4C173-C470-0DA0-19F5-7B86E00E2D5F}"/>
              </a:ext>
            </a:extLst>
          </p:cNvPr>
          <p:cNvSpPr txBox="1"/>
          <p:nvPr/>
        </p:nvSpPr>
        <p:spPr>
          <a:xfrm>
            <a:off x="299054" y="291666"/>
            <a:ext cx="6307933" cy="1631216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E </a:t>
            </a:r>
            <a:r>
              <a:rPr lang="en-US" sz="2000" b="0" i="0" u="none" strike="noStrike" kern="1200" cap="none" spc="0" baseline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cbind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((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114</a:t>
            </a:r>
            <a:r>
              <a:rPr lang="en-US" sz="20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*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119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r>
              <a:rPr lang="en-US" sz="20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/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196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(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114</a:t>
            </a:r>
            <a:r>
              <a:rPr lang="en-US" sz="20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*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77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r>
              <a:rPr lang="en-US" sz="20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/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196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), 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          </a:t>
            </a: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82</a:t>
            </a:r>
            <a:r>
              <a:rPr lang="en-US" sz="20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*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119</a:t>
            </a:r>
            <a:r>
              <a:rPr lang="en-US" sz="20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/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196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,(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82</a:t>
            </a:r>
            <a:r>
              <a:rPr lang="en-US" sz="20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*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77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r>
              <a:rPr lang="en-US" sz="20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/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196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))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rownames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(E) </a:t>
            </a:r>
            <a:r>
              <a:rPr lang="en-US" sz="2000" b="0" i="0" u="none" strike="noStrike" kern="1200" cap="none" spc="0" baseline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2000" b="0" i="0" u="none" strike="noStrike" kern="1200" cap="none" spc="0" baseline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"Postp"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2000" b="0" i="0" u="none" strike="noStrike" kern="1200" cap="none" spc="0" baseline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"Prep"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colnames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(E) </a:t>
            </a:r>
            <a:r>
              <a:rPr lang="en-US" sz="2000" b="0" i="0" u="none" strike="noStrike" kern="1200" cap="none" spc="0" baseline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2000" b="0" i="0" u="none" strike="noStrike" kern="1200" cap="none" spc="0" baseline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"OV"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2000" b="0" i="0" u="none" strike="noStrike" kern="1200" cap="none" spc="0" baseline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"VO"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E</a:t>
            </a:r>
            <a:endParaRPr lang="es-BO" sz="20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08816A43-507A-900E-360B-08EDDA2746ED}"/>
              </a:ext>
            </a:extLst>
          </p:cNvPr>
          <p:cNvSpPr txBox="1"/>
          <p:nvPr/>
        </p:nvSpPr>
        <p:spPr>
          <a:xfrm>
            <a:off x="299054" y="2408858"/>
            <a:ext cx="6215057" cy="1605567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E.df </a:t>
            </a:r>
            <a:r>
              <a:rPr lang="en-US" sz="1800" b="0" i="0" u="none" strike="noStrike" kern="1200" cap="none" spc="0" baseline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melt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(E)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colnames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(E.df)</a:t>
            </a:r>
            <a:r>
              <a:rPr lang="en-US" sz="1800" b="0" i="0" u="none" strike="noStrike" kern="1200" cap="none" spc="0" baseline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"Adposition"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1800" b="0" i="0" u="none" strike="noStrike" kern="1200" cap="none" spc="0" baseline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"Verb.Object"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1800" b="0" i="0" u="none" strike="noStrike" kern="1200" cap="none" spc="0" baseline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"Expected.Frequency"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b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E.df</a:t>
            </a:r>
            <a:r>
              <a:rPr lang="en-US" sz="18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$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Observed.Frequency </a:t>
            </a:r>
            <a:r>
              <a:rPr lang="en-US" sz="1800" b="0" i="0" u="none" strike="noStrike" kern="1200" cap="none" spc="0" baseline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107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</a:t>
            </a:r>
            <a:r>
              <a:rPr lang="en-US" sz="18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7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</a:t>
            </a:r>
            <a:r>
              <a:rPr lang="en-US" sz="18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12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</a:t>
            </a:r>
            <a:r>
              <a:rPr lang="en-US" sz="18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70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b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E.df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</p:txBody>
      </p:sp>
      <p:sp>
        <p:nvSpPr>
          <p:cNvPr id="9" name="TextBox 14">
            <a:extLst>
              <a:ext uri="{FF2B5EF4-FFF2-40B4-BE49-F238E27FC236}">
                <a16:creationId xmlns:a16="http://schemas.microsoft.com/office/drawing/2014/main" id="{A63D2808-A9C2-82E2-6CDC-A5293436981F}"/>
              </a:ext>
            </a:extLst>
          </p:cNvPr>
          <p:cNvSpPr txBox="1"/>
          <p:nvPr/>
        </p:nvSpPr>
        <p:spPr>
          <a:xfrm>
            <a:off x="226835" y="4358825"/>
            <a:ext cx="11738326" cy="646334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E.df</a:t>
            </a:r>
            <a:r>
              <a:rPr lang="en-US" sz="18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$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oe </a:t>
            </a:r>
            <a:r>
              <a:rPr lang="en-US" sz="1800" b="0" i="0" u="none" strike="noStrike" kern="1200" cap="none" spc="0" baseline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((E.df</a:t>
            </a:r>
            <a:r>
              <a:rPr lang="en-US" sz="18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$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Observed.Frequency </a:t>
            </a:r>
            <a:r>
              <a:rPr lang="en-US" sz="18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-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E.df</a:t>
            </a:r>
            <a:r>
              <a:rPr lang="en-US" sz="18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$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Expected.Frequency)</a:t>
            </a:r>
            <a:r>
              <a:rPr lang="en-US" sz="18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^</a:t>
            </a:r>
            <a:r>
              <a:rPr lang="en-US" sz="18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2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 </a:t>
            </a:r>
            <a:r>
              <a:rPr lang="en-US" sz="18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/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E.df</a:t>
            </a:r>
            <a:r>
              <a:rPr lang="en-US" sz="18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$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Expected.Frequency</a:t>
            </a:r>
            <a:b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sum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(E.df</a:t>
            </a:r>
            <a:r>
              <a:rPr lang="en-US" sz="18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$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oe)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</p:txBody>
      </p:sp>
      <p:sp>
        <p:nvSpPr>
          <p:cNvPr id="10" name="Arc 15">
            <a:extLst>
              <a:ext uri="{FF2B5EF4-FFF2-40B4-BE49-F238E27FC236}">
                <a16:creationId xmlns:a16="http://schemas.microsoft.com/office/drawing/2014/main" id="{2BA95316-6504-DB65-3184-64A6C9A480C7}"/>
              </a:ext>
            </a:extLst>
          </p:cNvPr>
          <p:cNvSpPr/>
          <p:nvPr/>
        </p:nvSpPr>
        <p:spPr>
          <a:xfrm flipH="1" flipV="1">
            <a:off x="3829049" y="4257675"/>
            <a:ext cx="1600200" cy="166727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1"/>
              <a:gd name="f10" fmla="val 273"/>
              <a:gd name="f11" fmla="+- 0 0 -270"/>
              <a:gd name="f12" fmla="+- 0 0 -226"/>
              <a:gd name="f13" fmla="+- 0 0 -183"/>
              <a:gd name="f14" fmla="abs f4"/>
              <a:gd name="f15" fmla="abs f5"/>
              <a:gd name="f16" fmla="abs f6"/>
              <a:gd name="f17" fmla="+- 0 0 f3"/>
              <a:gd name="f18" fmla="+- 0 0 f10"/>
              <a:gd name="f19" fmla="*/ f11 f0 1"/>
              <a:gd name="f20" fmla="*/ f12 f0 1"/>
              <a:gd name="f21" fmla="*/ f13 f0 1"/>
              <a:gd name="f22" fmla="?: f14 f4 1"/>
              <a:gd name="f23" fmla="?: f15 f5 1"/>
              <a:gd name="f24" fmla="?: f16 f6 1"/>
              <a:gd name="f25" fmla="*/ f17 f0 1"/>
              <a:gd name="f26" fmla="*/ f18 f0 1"/>
              <a:gd name="f27" fmla="*/ f19 1 f3"/>
              <a:gd name="f28" fmla="*/ f20 1 f3"/>
              <a:gd name="f29" fmla="*/ f21 1 f3"/>
              <a:gd name="f30" fmla="*/ f22 1 21600"/>
              <a:gd name="f31" fmla="*/ f23 1 21600"/>
              <a:gd name="f32" fmla="*/ 21600 f22 1"/>
              <a:gd name="f33" fmla="*/ 21600 f23 1"/>
              <a:gd name="f34" fmla="*/ f25 1 f3"/>
              <a:gd name="f35" fmla="*/ f26 1 f3"/>
              <a:gd name="f36" fmla="+- f27 0 f1"/>
              <a:gd name="f37" fmla="+- f28 0 f1"/>
              <a:gd name="f38" fmla="+- f29 0 f1"/>
              <a:gd name="f39" fmla="min f31 f30"/>
              <a:gd name="f40" fmla="*/ f32 1 f24"/>
              <a:gd name="f41" fmla="*/ f33 1 f24"/>
              <a:gd name="f42" fmla="+- f34 0 f1"/>
              <a:gd name="f43" fmla="+- f35 0 f1"/>
              <a:gd name="f44" fmla="val f40"/>
              <a:gd name="f45" fmla="val f41"/>
              <a:gd name="f46" fmla="+- 0 0 f42"/>
              <a:gd name="f47" fmla="+- 0 0 f43"/>
              <a:gd name="f48" fmla="+- f45 0 f7"/>
              <a:gd name="f49" fmla="+- f44 0 f7"/>
              <a:gd name="f50" fmla="+- f47 0 f46"/>
              <a:gd name="f51" fmla="+- f46 f1 0"/>
              <a:gd name="f52" fmla="+- f47 f1 0"/>
              <a:gd name="f53" fmla="+- 21600000 0 f46"/>
              <a:gd name="f54" fmla="+- f1 0 f46"/>
              <a:gd name="f55" fmla="+- 27000000 0 f46"/>
              <a:gd name="f56" fmla="+- f0 0 f46"/>
              <a:gd name="f57" fmla="+- 32400000 0 f46"/>
              <a:gd name="f58" fmla="+- f2 0 f46"/>
              <a:gd name="f59" fmla="+- 37800000 0 f46"/>
              <a:gd name="f60" fmla="*/ f48 1 2"/>
              <a:gd name="f61" fmla="*/ f49 1 2"/>
              <a:gd name="f62" fmla="+- f50 21600000 0"/>
              <a:gd name="f63" fmla="?: f54 f54 f55"/>
              <a:gd name="f64" fmla="?: f56 f56 f57"/>
              <a:gd name="f65" fmla="?: f58 f58 f59"/>
              <a:gd name="f66" fmla="*/ f51 f8 1"/>
              <a:gd name="f67" fmla="*/ f52 f8 1"/>
              <a:gd name="f68" fmla="+- f7 f60 0"/>
              <a:gd name="f69" fmla="+- f7 f61 0"/>
              <a:gd name="f70" fmla="?: f50 f50 f62"/>
              <a:gd name="f71" fmla="*/ f66 1 f0"/>
              <a:gd name="f72" fmla="*/ f67 1 f0"/>
              <a:gd name="f73" fmla="*/ f61 f39 1"/>
              <a:gd name="f74" fmla="*/ f60 f39 1"/>
              <a:gd name="f75" fmla="+- f70 0 f53"/>
              <a:gd name="f76" fmla="+- f70 0 f63"/>
              <a:gd name="f77" fmla="+- f70 0 f64"/>
              <a:gd name="f78" fmla="+- f70 0 f65"/>
              <a:gd name="f79" fmla="+- 0 0 f71"/>
              <a:gd name="f80" fmla="+- 0 0 f72"/>
              <a:gd name="f81" fmla="*/ f69 f39 1"/>
              <a:gd name="f82" fmla="*/ f68 f39 1"/>
              <a:gd name="f83" fmla="+- 0 0 f79"/>
              <a:gd name="f84" fmla="+- 0 0 f80"/>
              <a:gd name="f85" fmla="*/ f83 f0 1"/>
              <a:gd name="f86" fmla="*/ f84 f0 1"/>
              <a:gd name="f87" fmla="*/ f85 1 f8"/>
              <a:gd name="f88" fmla="*/ f86 1 f8"/>
              <a:gd name="f89" fmla="+- f87 0 f1"/>
              <a:gd name="f90" fmla="+- f88 0 f1"/>
              <a:gd name="f91" fmla="sin 1 f89"/>
              <a:gd name="f92" fmla="cos 1 f89"/>
              <a:gd name="f93" fmla="sin 1 f90"/>
              <a:gd name="f94" fmla="cos 1 f90"/>
              <a:gd name="f95" fmla="+- 0 0 f91"/>
              <a:gd name="f96" fmla="+- 0 0 f92"/>
              <a:gd name="f97" fmla="+- 0 0 f93"/>
              <a:gd name="f98" fmla="+- 0 0 f94"/>
              <a:gd name="f99" fmla="+- 0 0 f95"/>
              <a:gd name="f100" fmla="+- 0 0 f96"/>
              <a:gd name="f101" fmla="+- 0 0 f97"/>
              <a:gd name="f102" fmla="+- 0 0 f98"/>
              <a:gd name="f103" fmla="val f99"/>
              <a:gd name="f104" fmla="val f100"/>
              <a:gd name="f105" fmla="val f101"/>
              <a:gd name="f106" fmla="val f102"/>
              <a:gd name="f107" fmla="*/ f103 f61 1"/>
              <a:gd name="f108" fmla="*/ f104 f60 1"/>
              <a:gd name="f109" fmla="*/ f105 f61 1"/>
              <a:gd name="f110" fmla="*/ f106 f60 1"/>
              <a:gd name="f111" fmla="+- 0 0 f108"/>
              <a:gd name="f112" fmla="+- 0 0 f107"/>
              <a:gd name="f113" fmla="+- 0 0 f110"/>
              <a:gd name="f114" fmla="+- 0 0 f109"/>
              <a:gd name="f115" fmla="+- 0 0 f111"/>
              <a:gd name="f116" fmla="+- 0 0 f112"/>
              <a:gd name="f117" fmla="+- 0 0 f113"/>
              <a:gd name="f118" fmla="+- 0 0 f114"/>
              <a:gd name="f119" fmla="at2 f115 f116"/>
              <a:gd name="f120" fmla="at2 f117 f118"/>
              <a:gd name="f121" fmla="+- f119 f1 0"/>
              <a:gd name="f122" fmla="+- f120 f1 0"/>
              <a:gd name="f123" fmla="*/ f121 f8 1"/>
              <a:gd name="f124" fmla="*/ f122 f8 1"/>
              <a:gd name="f125" fmla="*/ f123 1 f0"/>
              <a:gd name="f126" fmla="*/ f124 1 f0"/>
              <a:gd name="f127" fmla="+- 0 0 f125"/>
              <a:gd name="f128" fmla="+- 0 0 f126"/>
              <a:gd name="f129" fmla="val f127"/>
              <a:gd name="f130" fmla="val f128"/>
              <a:gd name="f131" fmla="+- 0 0 f129"/>
              <a:gd name="f132" fmla="+- 0 0 f130"/>
              <a:gd name="f133" fmla="*/ f131 f0 1"/>
              <a:gd name="f134" fmla="*/ f132 f0 1"/>
              <a:gd name="f135" fmla="*/ f133 1 f8"/>
              <a:gd name="f136" fmla="*/ f134 1 f8"/>
              <a:gd name="f137" fmla="+- f135 0 f1"/>
              <a:gd name="f138" fmla="+- f136 0 f1"/>
              <a:gd name="f139" fmla="+- f137 f1 0"/>
              <a:gd name="f140" fmla="+- f138 f1 0"/>
              <a:gd name="f141" fmla="*/ f139 f8 1"/>
              <a:gd name="f142" fmla="*/ f140 f8 1"/>
              <a:gd name="f143" fmla="*/ f141 1 f0"/>
              <a:gd name="f144" fmla="*/ f142 1 f0"/>
              <a:gd name="f145" fmla="+- 0 0 f143"/>
              <a:gd name="f146" fmla="+- 0 0 f144"/>
              <a:gd name="f147" fmla="+- 0 0 f145"/>
              <a:gd name="f148" fmla="+- 0 0 f146"/>
              <a:gd name="f149" fmla="*/ f147 f0 1"/>
              <a:gd name="f150" fmla="*/ f148 f0 1"/>
              <a:gd name="f151" fmla="*/ f149 1 f8"/>
              <a:gd name="f152" fmla="*/ f150 1 f8"/>
              <a:gd name="f153" fmla="+- f151 0 f1"/>
              <a:gd name="f154" fmla="+- f152 0 f1"/>
              <a:gd name="f155" fmla="cos 1 f153"/>
              <a:gd name="f156" fmla="sin 1 f153"/>
              <a:gd name="f157" fmla="cos 1 f154"/>
              <a:gd name="f158" fmla="sin 1 f154"/>
              <a:gd name="f159" fmla="+- 0 0 f155"/>
              <a:gd name="f160" fmla="+- 0 0 f156"/>
              <a:gd name="f161" fmla="+- 0 0 f157"/>
              <a:gd name="f162" fmla="+- 0 0 f158"/>
              <a:gd name="f163" fmla="+- 0 0 f159"/>
              <a:gd name="f164" fmla="+- 0 0 f160"/>
              <a:gd name="f165" fmla="+- 0 0 f161"/>
              <a:gd name="f166" fmla="+- 0 0 f162"/>
              <a:gd name="f167" fmla="val f163"/>
              <a:gd name="f168" fmla="val f164"/>
              <a:gd name="f169" fmla="val f165"/>
              <a:gd name="f170" fmla="val f166"/>
              <a:gd name="f171" fmla="+- 0 0 f167"/>
              <a:gd name="f172" fmla="+- 0 0 f168"/>
              <a:gd name="f173" fmla="+- 0 0 f169"/>
              <a:gd name="f174" fmla="+- 0 0 f170"/>
              <a:gd name="f175" fmla="*/ f9 f171 1"/>
              <a:gd name="f176" fmla="*/ f9 f172 1"/>
              <a:gd name="f177" fmla="*/ f9 f173 1"/>
              <a:gd name="f178" fmla="*/ f9 f174 1"/>
              <a:gd name="f179" fmla="*/ f175 f61 1"/>
              <a:gd name="f180" fmla="*/ f176 f60 1"/>
              <a:gd name="f181" fmla="*/ f177 f61 1"/>
              <a:gd name="f182" fmla="*/ f178 f60 1"/>
              <a:gd name="f183" fmla="+- f69 f179 0"/>
              <a:gd name="f184" fmla="+- f68 f180 0"/>
              <a:gd name="f185" fmla="+- f69 f181 0"/>
              <a:gd name="f186" fmla="+- f68 f182 0"/>
              <a:gd name="f187" fmla="max f183 f185"/>
              <a:gd name="f188" fmla="max f184 f186"/>
              <a:gd name="f189" fmla="min f183 f185"/>
              <a:gd name="f190" fmla="min f184 f186"/>
              <a:gd name="f191" fmla="*/ f183 f39 1"/>
              <a:gd name="f192" fmla="*/ f184 f39 1"/>
              <a:gd name="f193" fmla="*/ f185 f39 1"/>
              <a:gd name="f194" fmla="*/ f186 f39 1"/>
              <a:gd name="f195" fmla="?: f75 f44 f187"/>
              <a:gd name="f196" fmla="?: f76 f45 f188"/>
              <a:gd name="f197" fmla="?: f77 f7 f189"/>
              <a:gd name="f198" fmla="?: f78 f7 f190"/>
              <a:gd name="f199" fmla="*/ f197 f39 1"/>
              <a:gd name="f200" fmla="*/ f198 f39 1"/>
              <a:gd name="f201" fmla="*/ f195 f39 1"/>
              <a:gd name="f202" fmla="*/ f196 f3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6">
                <a:pos x="f191" y="f192"/>
              </a:cxn>
              <a:cxn ang="f37">
                <a:pos x="f81" y="f82"/>
              </a:cxn>
              <a:cxn ang="f38">
                <a:pos x="f193" y="f194"/>
              </a:cxn>
            </a:cxnLst>
            <a:rect l="f199" t="f200" r="f201" b="f202"/>
            <a:pathLst>
              <a:path stroke="0">
                <a:moveTo>
                  <a:pt x="f191" y="f192"/>
                </a:moveTo>
                <a:arcTo wR="f73" hR="f74" stAng="f46" swAng="f70"/>
                <a:lnTo>
                  <a:pt x="f81" y="f82"/>
                </a:lnTo>
                <a:close/>
              </a:path>
              <a:path fill="none">
                <a:moveTo>
                  <a:pt x="f191" y="f192"/>
                </a:moveTo>
                <a:arcTo wR="f73" hR="f74" stAng="f46" swAng="f70"/>
              </a:path>
            </a:pathLst>
          </a:custGeom>
          <a:noFill/>
          <a:ln w="6345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C1E4F-13C8-51C6-9DA4-7FE344EF39B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Chi-squared test and p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D7B01-F36B-787B-D582-089B77FF576D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Is this number big?</a:t>
            </a:r>
          </a:p>
          <a:p>
            <a:pPr lvl="0"/>
            <a:r>
              <a:rPr lang="en-CA"/>
              <a:t>What is the critical value of the chi-squared test?</a:t>
            </a:r>
          </a:p>
          <a:p>
            <a:pPr lvl="0"/>
            <a:r>
              <a:rPr lang="en-CA"/>
              <a:t>To calculate this, we need the degrees of freedom and the cut off area you want.</a:t>
            </a:r>
          </a:p>
          <a:p>
            <a:pPr lvl="0"/>
            <a:r>
              <a:rPr lang="en-CA"/>
              <a:t>R = number of rows</a:t>
            </a:r>
          </a:p>
          <a:p>
            <a:pPr lvl="0"/>
            <a:r>
              <a:rPr lang="en-CA"/>
              <a:t>C = number of columns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EDEF43-9CC2-2CE4-303E-7C70E86F988A}"/>
              </a:ext>
            </a:extLst>
          </p:cNvPr>
          <p:cNvSpPr txBox="1"/>
          <p:nvPr/>
        </p:nvSpPr>
        <p:spPr>
          <a:xfrm>
            <a:off x="984040" y="6475615"/>
            <a:ext cx="924473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Crawley, Michael J. 2015. </a:t>
            </a:r>
            <a:r>
              <a:rPr lang="en-CA" sz="1800" b="0" i="1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Statistics: An Introduction using R. </a:t>
            </a:r>
            <a:r>
              <a:rPr lang="en-CA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Wiley. </a:t>
            </a:r>
            <a:endParaRPr lang="es-BO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8D5D5-3760-B36A-1095-F411E0BC9D5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Chi-squared test and p-value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38254-D001-8E0E-D5ED-C7BB404E6B9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1685321"/>
          </a:xfrm>
        </p:spPr>
        <p:txBody>
          <a:bodyPr/>
          <a:lstStyle/>
          <a:p>
            <a:pPr lvl="0"/>
            <a:r>
              <a:rPr lang="en-CA"/>
              <a:t>We have another hypothetical distribution based like the t distribution.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226AE654-AB78-E603-05E9-086106782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313" y="2319686"/>
            <a:ext cx="5216469" cy="4173184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AD3E2-CC5B-BC15-E5BD-C2C47B4D521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s-IS"/>
              <a:t>Logistic regression 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4EAEE-0669-0607-7F0D-403A2DEBB06E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95AE3E5E-F791-8F7C-0A94-32AAB104B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726" y="0"/>
            <a:ext cx="4419596" cy="400050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EF980-44D7-7A51-1B55-A1BF3E728F0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Logistic regression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0D9B5-2963-1052-ED8E-48C3A53F306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The logistic regression is a method for modelling binary data.</a:t>
            </a:r>
          </a:p>
          <a:p>
            <a:pPr lvl="0"/>
            <a:endParaRPr lang="en-CA"/>
          </a:p>
          <a:p>
            <a:pPr lvl="0"/>
            <a:r>
              <a:rPr lang="en-CA"/>
              <a:t>The basic ideas can be extended to non-binary data as long as they are organized into levels.</a:t>
            </a:r>
          </a:p>
          <a:p>
            <a:pPr lvl="0"/>
            <a:endParaRPr lang="en-CA"/>
          </a:p>
          <a:p>
            <a:pPr lvl="0"/>
            <a:r>
              <a:rPr lang="en-CA"/>
              <a:t>It is typically used when the dependent variable is binary and there is an interest in knowing how a change in </a:t>
            </a:r>
            <a:r>
              <a:rPr lang="en-CA" i="1"/>
              <a:t>x </a:t>
            </a:r>
            <a:r>
              <a:rPr lang="en-CA"/>
              <a:t>effects the probability that something is </a:t>
            </a:r>
            <a:r>
              <a:rPr lang="en-CA" i="1"/>
              <a:t>y. </a:t>
            </a:r>
            <a:endParaRPr lang="es-BO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31940-7611-626A-A38E-1EF6EBFD874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Logistic regression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2B712-EA4B-7687-338E-43E786A7632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lnSpc>
                <a:spcPct val="80000"/>
              </a:lnSpc>
            </a:pPr>
            <a:r>
              <a:rPr lang="en-CA" sz="2600"/>
              <a:t>Psycholingustic experiments where subjects have to give yes or no answers.</a:t>
            </a:r>
          </a:p>
          <a:p>
            <a:pPr lvl="0">
              <a:lnSpc>
                <a:spcPct val="80000"/>
              </a:lnSpc>
            </a:pPr>
            <a:endParaRPr lang="en-CA" sz="2600"/>
          </a:p>
          <a:p>
            <a:pPr lvl="0">
              <a:lnSpc>
                <a:spcPct val="80000"/>
              </a:lnSpc>
            </a:pPr>
            <a:r>
              <a:rPr lang="en-CA" sz="2600"/>
              <a:t>Various uses in natural language processing</a:t>
            </a:r>
          </a:p>
          <a:p>
            <a:pPr lvl="0">
              <a:lnSpc>
                <a:spcPct val="80000"/>
              </a:lnSpc>
            </a:pPr>
            <a:endParaRPr lang="en-CA" sz="2600"/>
          </a:p>
          <a:p>
            <a:pPr lvl="0">
              <a:lnSpc>
                <a:spcPct val="80000"/>
              </a:lnSpc>
            </a:pPr>
            <a:r>
              <a:rPr lang="en-CA" sz="2600"/>
              <a:t>Predict the risk of developing a specific disease</a:t>
            </a:r>
          </a:p>
          <a:p>
            <a:pPr lvl="0">
              <a:lnSpc>
                <a:spcPct val="80000"/>
              </a:lnSpc>
            </a:pPr>
            <a:endParaRPr lang="en-CA" sz="2600"/>
          </a:p>
          <a:p>
            <a:pPr lvl="0">
              <a:lnSpc>
                <a:spcPct val="80000"/>
              </a:lnSpc>
            </a:pPr>
            <a:r>
              <a:rPr lang="en-CA" sz="2600"/>
              <a:t>Predict the probability that someone will vote for a particular political party.</a:t>
            </a:r>
          </a:p>
          <a:p>
            <a:pPr lvl="0">
              <a:lnSpc>
                <a:spcPct val="80000"/>
              </a:lnSpc>
            </a:pPr>
            <a:endParaRPr lang="en-CA" sz="2600"/>
          </a:p>
          <a:p>
            <a:pPr lvl="0">
              <a:lnSpc>
                <a:spcPct val="80000"/>
              </a:lnSpc>
            </a:pPr>
            <a:r>
              <a:rPr lang="en-CA" sz="2600"/>
              <a:t>...</a:t>
            </a:r>
            <a:endParaRPr lang="es-BO" sz="2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0A886-ABFA-B60C-3205-4D4827F236F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s-IS"/>
              <a:t>Field experiment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9142C-ACE4-EDBA-39B9-44AA59C21069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80000"/>
              </a:lnSpc>
            </a:pPr>
            <a:r>
              <a:rPr lang="en-CA" sz="2600" dirty="0"/>
              <a:t>Let’s look at data with a binary response variable.</a:t>
            </a:r>
          </a:p>
          <a:p>
            <a:pPr lvl="0">
              <a:lnSpc>
                <a:spcPct val="80000"/>
              </a:lnSpc>
            </a:pPr>
            <a:endParaRPr lang="en-CA" sz="2600" dirty="0"/>
          </a:p>
          <a:p>
            <a:pPr lvl="0">
              <a:lnSpc>
                <a:spcPct val="80000"/>
              </a:lnSpc>
            </a:pPr>
            <a:r>
              <a:rPr lang="en-CA" sz="2600" dirty="0"/>
              <a:t>A </a:t>
            </a:r>
            <a:r>
              <a:rPr lang="en-CA" sz="2600" b="1" dirty="0"/>
              <a:t>multiple forced choice </a:t>
            </a:r>
            <a:r>
              <a:rPr lang="en-CA" sz="2600" dirty="0"/>
              <a:t>test was used with Ch</a:t>
            </a:r>
            <a:r>
              <a:rPr lang="es-ES" sz="2600" dirty="0" err="1"/>
              <a:t>ácobo</a:t>
            </a:r>
            <a:r>
              <a:rPr lang="es-ES" sz="2600" dirty="0"/>
              <a:t> </a:t>
            </a:r>
            <a:r>
              <a:rPr lang="es-ES" sz="2600" dirty="0" err="1"/>
              <a:t>speakers</a:t>
            </a:r>
            <a:r>
              <a:rPr lang="es-ES" sz="2600" dirty="0"/>
              <a:t> in 2022 </a:t>
            </a:r>
            <a:r>
              <a:rPr lang="es-ES" sz="2600" dirty="0" err="1"/>
              <a:t>using</a:t>
            </a:r>
            <a:r>
              <a:rPr lang="es-ES" sz="2600" dirty="0"/>
              <a:t> Praat </a:t>
            </a:r>
          </a:p>
          <a:p>
            <a:pPr lvl="0">
              <a:lnSpc>
                <a:spcPct val="80000"/>
              </a:lnSpc>
            </a:pPr>
            <a:endParaRPr lang="es-ES" sz="2600" dirty="0"/>
          </a:p>
          <a:p>
            <a:pPr lvl="0">
              <a:lnSpc>
                <a:spcPct val="80000"/>
              </a:lnSpc>
            </a:pPr>
            <a:r>
              <a:rPr lang="es-ES" sz="2600" dirty="0"/>
              <a:t>Pitch and </a:t>
            </a:r>
            <a:r>
              <a:rPr lang="es-ES" sz="2600" dirty="0" err="1"/>
              <a:t>duration</a:t>
            </a:r>
            <a:r>
              <a:rPr lang="es-ES" sz="2600" dirty="0"/>
              <a:t> </a:t>
            </a:r>
            <a:r>
              <a:rPr lang="es-ES" sz="2600" dirty="0" err="1"/>
              <a:t>values</a:t>
            </a:r>
            <a:r>
              <a:rPr lang="es-ES" sz="2600" dirty="0"/>
              <a:t> </a:t>
            </a:r>
            <a:r>
              <a:rPr lang="es-ES" sz="2600" dirty="0" err="1"/>
              <a:t>of</a:t>
            </a:r>
            <a:r>
              <a:rPr lang="es-ES" sz="2600" dirty="0"/>
              <a:t> a </a:t>
            </a:r>
            <a:r>
              <a:rPr lang="es-ES" sz="2600" dirty="0" err="1"/>
              <a:t>form</a:t>
            </a:r>
            <a:r>
              <a:rPr lang="es-ES" sz="2600" dirty="0"/>
              <a:t> </a:t>
            </a:r>
            <a:r>
              <a:rPr lang="es-ES" sz="2600" i="1" dirty="0"/>
              <a:t>jana</a:t>
            </a:r>
            <a:r>
              <a:rPr lang="is-IS" sz="2600" i="1" dirty="0"/>
              <a:t>́</a:t>
            </a:r>
            <a:r>
              <a:rPr lang="smn-FI" sz="2600" i="1" dirty="0"/>
              <a:t>quë </a:t>
            </a:r>
            <a:r>
              <a:rPr lang="smn-FI" sz="2600" dirty="0"/>
              <a:t>[hanákɨ] were manipulated systematically to create a matrix of duration and pitch values.</a:t>
            </a:r>
          </a:p>
          <a:p>
            <a:pPr lvl="0">
              <a:lnSpc>
                <a:spcPct val="80000"/>
              </a:lnSpc>
            </a:pPr>
            <a:endParaRPr lang="smn-FI" sz="2600" dirty="0"/>
          </a:p>
          <a:p>
            <a:pPr lvl="0">
              <a:lnSpc>
                <a:spcPct val="80000"/>
              </a:lnSpc>
            </a:pPr>
            <a:r>
              <a:rPr lang="es-BO" sz="2600" dirty="0" err="1"/>
              <a:t>Speakers</a:t>
            </a:r>
            <a:r>
              <a:rPr lang="es-BO" sz="2600" dirty="0"/>
              <a:t> Heard </a:t>
            </a:r>
            <a:r>
              <a:rPr lang="es-BO" sz="2600" dirty="0" err="1"/>
              <a:t>these</a:t>
            </a:r>
            <a:r>
              <a:rPr lang="es-BO" sz="2600" dirty="0"/>
              <a:t> and </a:t>
            </a:r>
            <a:r>
              <a:rPr lang="es-BO" sz="2600" dirty="0" err="1"/>
              <a:t>had</a:t>
            </a:r>
            <a:r>
              <a:rPr lang="es-BO" sz="2600" dirty="0"/>
              <a:t> </a:t>
            </a:r>
            <a:r>
              <a:rPr lang="es-BO" sz="2600" dirty="0" err="1"/>
              <a:t>to</a:t>
            </a:r>
            <a:r>
              <a:rPr lang="es-BO" sz="2600" dirty="0"/>
              <a:t> </a:t>
            </a:r>
            <a:r>
              <a:rPr lang="es-BO" sz="2600" dirty="0" err="1"/>
              <a:t>guess</a:t>
            </a:r>
            <a:r>
              <a:rPr lang="es-BO" sz="2600" dirty="0"/>
              <a:t> </a:t>
            </a:r>
            <a:r>
              <a:rPr lang="es-BO" sz="2600" dirty="0" err="1"/>
              <a:t>whether</a:t>
            </a:r>
            <a:r>
              <a:rPr lang="es-BO" sz="2600" dirty="0"/>
              <a:t> </a:t>
            </a:r>
            <a:r>
              <a:rPr lang="es-BO" sz="2600" dirty="0" err="1"/>
              <a:t>they</a:t>
            </a:r>
            <a:r>
              <a:rPr lang="es-BO" sz="2600" dirty="0"/>
              <a:t> </a:t>
            </a:r>
            <a:r>
              <a:rPr lang="es-BO" sz="2600" dirty="0" err="1"/>
              <a:t>were</a:t>
            </a:r>
            <a:r>
              <a:rPr lang="es-BO" sz="2600" dirty="0"/>
              <a:t> </a:t>
            </a:r>
            <a:r>
              <a:rPr lang="es-BO" sz="2600" dirty="0" err="1"/>
              <a:t>hearing</a:t>
            </a:r>
            <a:r>
              <a:rPr lang="es-BO" sz="2600" dirty="0"/>
              <a:t> </a:t>
            </a:r>
            <a:r>
              <a:rPr lang="es-BO" sz="2600" i="1" dirty="0" err="1"/>
              <a:t>jána</a:t>
            </a:r>
            <a:r>
              <a:rPr lang="smn-FI" sz="2600" i="1" dirty="0"/>
              <a:t>quë </a:t>
            </a:r>
            <a:r>
              <a:rPr lang="smn-FI" sz="2600" dirty="0"/>
              <a:t>’s/he left it’</a:t>
            </a:r>
            <a:r>
              <a:rPr lang="smn-FI" sz="2600" i="1" dirty="0"/>
              <a:t> </a:t>
            </a:r>
            <a:r>
              <a:rPr lang="smn-FI" sz="2600" dirty="0"/>
              <a:t>or </a:t>
            </a:r>
            <a:r>
              <a:rPr lang="smn-FI" sz="2600" i="1" dirty="0"/>
              <a:t>jana</a:t>
            </a:r>
            <a:r>
              <a:rPr lang="is-IS" sz="2600" i="1" dirty="0"/>
              <a:t>́</a:t>
            </a:r>
            <a:r>
              <a:rPr lang="smn-FI" sz="2600" i="1" dirty="0"/>
              <a:t>quë  </a:t>
            </a:r>
            <a:r>
              <a:rPr lang="smn-FI" sz="2600" dirty="0"/>
              <a:t>’s/he vomited’</a:t>
            </a:r>
            <a:endParaRPr lang="es-BO" sz="2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9610F7-FA19-173E-3C7C-4B9E1AA07008}"/>
              </a:ext>
            </a:extLst>
          </p:cNvPr>
          <p:cNvSpPr txBox="1"/>
          <p:nvPr/>
        </p:nvSpPr>
        <p:spPr>
          <a:xfrm>
            <a:off x="1057275" y="6308207"/>
            <a:ext cx="6772275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BO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https://www.fon.hum.uva.nl/praat/manual/ExperimentMFC.html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E0E50-12A3-6DD4-A15F-54BF22F68FA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s-IS"/>
              <a:t>Multiple forced choice experiment</a:t>
            </a:r>
            <a:endParaRPr lang="es-BO"/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2B3FB1A8-90B5-307B-D0CC-BBF3B5B952F5}"/>
              </a:ext>
            </a:extLst>
          </p:cNvPr>
          <p:cNvSpPr txBox="1"/>
          <p:nvPr/>
        </p:nvSpPr>
        <p:spPr>
          <a:xfrm>
            <a:off x="838203" y="2810170"/>
            <a:ext cx="9248771" cy="2841799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mcf </a:t>
            </a:r>
            <a:r>
              <a:rPr lang="en-US" sz="18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read.csv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“</a:t>
            </a:r>
            <a:r>
              <a:rPr lang="en-US" sz="1800" b="0" i="0" u="none" strike="noStrike" kern="1200" cap="none" spc="0" baseline="0" dirty="0" err="1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YourPathway</a:t>
            </a:r>
            <a:r>
              <a:rPr lang="en-US" sz="18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/</a:t>
            </a:r>
            <a:r>
              <a:rPr lang="en-US" sz="1800" b="0" i="0" u="none" strike="noStrike" kern="1200" cap="none" spc="0" baseline="0" dirty="0" err="1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chacobo.mcf.df.csv</a:t>
            </a:r>
            <a:r>
              <a:rPr lang="en-US" sz="18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response </a:t>
            </a:r>
            <a:r>
              <a:rPr lang="en-US" sz="18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ifelse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mcf</a:t>
            </a:r>
            <a:r>
              <a:rPr lang="en-US" sz="1800" b="1" i="0" u="none" strike="noStrike" kern="1200" cap="none" spc="0" baseline="0" dirty="0" err="1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$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response</a:t>
            </a:r>
            <a:r>
              <a:rPr lang="en-US" sz="18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==</a:t>
            </a:r>
            <a:r>
              <a:rPr lang="en-US" sz="18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</a:t>
            </a:r>
            <a:r>
              <a:rPr lang="en-US" sz="1800" b="0" i="0" u="none" strike="noStrike" kern="1200" cap="none" spc="0" baseline="0" dirty="0" err="1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janáquë</a:t>
            </a:r>
            <a:r>
              <a:rPr lang="en-US" sz="18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0" i="0" u="none" strike="noStrike" kern="1200" cap="none" spc="0" baseline="0" dirty="0" err="1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vomitó</a:t>
            </a:r>
            <a:r>
              <a:rPr lang="en-US" sz="18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0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stimulus </a:t>
            </a:r>
            <a:r>
              <a:rPr lang="en-US" sz="18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str_remove_all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mcf</a:t>
            </a:r>
            <a:r>
              <a:rPr lang="en-US" sz="1800" b="1" i="0" u="none" strike="noStrike" kern="1200" cap="none" spc="0" baseline="0" dirty="0" err="1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$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stimulus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18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</a:t>
            </a:r>
            <a:r>
              <a:rPr lang="en-US" sz="1800" b="0" i="0" u="none" strike="noStrike" kern="1200" cap="none" spc="0" baseline="0" dirty="0" err="1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janaquë</a:t>
            </a:r>
            <a:r>
              <a:rPr lang="en-US" sz="18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_"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df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as.data.frame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cbind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(response, stimulus))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df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[</a:t>
            </a:r>
            <a:r>
              <a:rPr lang="en-US" sz="1800" b="1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</a:t>
            </a:r>
            <a:r>
              <a:rPr lang="en-US" sz="1800" b="0" i="0" u="none" strike="noStrike" kern="1200" cap="none" spc="0" baseline="0" dirty="0" err="1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Pitch_Hz</a:t>
            </a:r>
            <a:r>
              <a:rPr lang="en-US" sz="18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18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</a:t>
            </a:r>
            <a:r>
              <a:rPr lang="en-US" sz="1800" b="0" i="0" u="none" strike="noStrike" kern="1200" cap="none" spc="0" baseline="0" dirty="0" err="1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Duration_ms</a:t>
            </a:r>
            <a:r>
              <a:rPr lang="en-US" sz="18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)] </a:t>
            </a:r>
            <a:r>
              <a:rPr lang="en-US" sz="18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str_split_fixed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df</a:t>
            </a:r>
            <a:r>
              <a:rPr lang="en-US" sz="1800" b="1" i="0" u="none" strike="noStrike" kern="1200" cap="none" spc="0" baseline="0" dirty="0" err="1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$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stimulus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18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"_"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2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df</a:t>
            </a:r>
            <a:r>
              <a:rPr lang="en-US" sz="1800" b="1" i="0" u="none" strike="noStrike" kern="1200" cap="none" spc="0" baseline="0" dirty="0" err="1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$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Pitch_Hz</a:t>
            </a:r>
            <a:r>
              <a:rPr lang="en-US" sz="18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as.numeric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df</a:t>
            </a:r>
            <a:r>
              <a:rPr lang="en-US" sz="1800" b="1" i="0" u="none" strike="noStrike" kern="1200" cap="none" spc="0" baseline="0" dirty="0" err="1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$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Pitch_Hz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df</a:t>
            </a:r>
            <a:r>
              <a:rPr lang="en-US" sz="1800" b="1" i="0" u="none" strike="noStrike" kern="1200" cap="none" spc="0" baseline="0" dirty="0" err="1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$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response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as.numeric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df</a:t>
            </a:r>
            <a:r>
              <a:rPr lang="en-US" sz="1800" b="1" i="0" u="none" strike="noStrike" kern="1200" cap="none" spc="0" baseline="0" dirty="0" err="1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$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response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1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head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df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endParaRPr lang="es-BO" sz="1800" b="0" i="0" u="none" strike="noStrike" kern="1200" cap="none" spc="0" baseline="0" dirty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BO" sz="1800" b="0" i="0" u="none" strike="noStrike" kern="1200" cap="none" spc="0" baseline="0" dirty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7504296-B0F1-E166-6A20-1E7412A6384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688972"/>
          </a:xfrm>
        </p:spPr>
        <p:txBody>
          <a:bodyPr/>
          <a:lstStyle/>
          <a:p>
            <a:pPr lvl="0"/>
            <a:r>
              <a:rPr lang="en-CA"/>
              <a:t>You’ll have to wrangle the data a bit.</a:t>
            </a:r>
            <a:endParaRPr lang="es-BO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B3F84B70-EEC5-0751-0233-B9911B2D10B1}"/>
              </a:ext>
            </a:extLst>
          </p:cNvPr>
          <p:cNvSpPr txBox="1"/>
          <p:nvPr/>
        </p:nvSpPr>
        <p:spPr>
          <a:xfrm>
            <a:off x="295278" y="936537"/>
            <a:ext cx="8277221" cy="3954926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mcf </a:t>
            </a:r>
            <a:r>
              <a:rPr lang="en-US" sz="16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6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read.csv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6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“</a:t>
            </a:r>
            <a:r>
              <a:rPr lang="en-US" sz="1600" b="0" i="0" u="none" strike="noStrike" kern="1200" cap="none" spc="0" baseline="0" dirty="0" err="1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YourPathway</a:t>
            </a:r>
            <a:r>
              <a:rPr lang="en-US" sz="16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/</a:t>
            </a:r>
            <a:r>
              <a:rPr lang="en-US" sz="1600" b="0" i="0" u="none" strike="noStrike" kern="1200" cap="none" spc="0" baseline="0" dirty="0" err="1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chacobo.mcf.df.csv</a:t>
            </a:r>
            <a:r>
              <a:rPr lang="en-US" sz="16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response </a:t>
            </a:r>
            <a:r>
              <a:rPr lang="en-US" sz="16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6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ifelse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mcf</a:t>
            </a:r>
            <a:r>
              <a:rPr lang="en-US" sz="1600" b="1" i="0" u="none" strike="noStrike" kern="1200" cap="none" spc="0" baseline="0" dirty="0" err="1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$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response</a:t>
            </a:r>
            <a:r>
              <a:rPr lang="en-US" sz="16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==</a:t>
            </a:r>
            <a:r>
              <a:rPr lang="en-US" sz="16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</a:t>
            </a:r>
            <a:r>
              <a:rPr lang="en-US" sz="1600" b="0" i="0" u="none" strike="noStrike" kern="1200" cap="none" spc="0" baseline="0" dirty="0" err="1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janáquë</a:t>
            </a:r>
            <a:r>
              <a:rPr lang="en-US" sz="16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600" b="0" i="0" u="none" strike="noStrike" kern="1200" cap="none" spc="0" baseline="0" dirty="0" err="1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vomitó</a:t>
            </a:r>
            <a:r>
              <a:rPr lang="en-US" sz="16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16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16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0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stimulus </a:t>
            </a:r>
            <a:r>
              <a:rPr lang="en-US" sz="16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6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str_remove_all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mcf</a:t>
            </a:r>
            <a:r>
              <a:rPr lang="en-US" sz="1600" b="1" i="0" u="none" strike="noStrike" kern="1200" cap="none" spc="0" baseline="0" dirty="0" err="1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$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stimulus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16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</a:t>
            </a:r>
            <a:r>
              <a:rPr lang="en-US" sz="1600" b="0" i="0" u="none" strike="noStrike" kern="1200" cap="none" spc="0" baseline="0" dirty="0" err="1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janaquë</a:t>
            </a:r>
            <a:r>
              <a:rPr lang="en-US" sz="16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_"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df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6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6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as.data.frame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6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cbind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(response, stimulus))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df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[</a:t>
            </a:r>
            <a:r>
              <a:rPr lang="en-US" sz="1600" b="1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6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</a:t>
            </a:r>
            <a:r>
              <a:rPr lang="en-US" sz="1600" b="0" i="0" u="none" strike="noStrike" kern="1200" cap="none" spc="0" baseline="0" dirty="0" err="1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Pitch_Hz</a:t>
            </a:r>
            <a:r>
              <a:rPr lang="en-US" sz="16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16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</a:t>
            </a:r>
            <a:r>
              <a:rPr lang="en-US" sz="1600" b="0" i="0" u="none" strike="noStrike" kern="1200" cap="none" spc="0" baseline="0" dirty="0" err="1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Duration_ms</a:t>
            </a:r>
            <a:r>
              <a:rPr lang="en-US" sz="16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)] </a:t>
            </a:r>
            <a:r>
              <a:rPr lang="en-US" sz="16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6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str_split_fixed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df</a:t>
            </a:r>
            <a:r>
              <a:rPr lang="en-US" sz="1600" b="1" i="0" u="none" strike="noStrike" kern="1200" cap="none" spc="0" baseline="0" dirty="0" err="1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$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stimulus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16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"_"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16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2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 dirty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df</a:t>
            </a:r>
            <a:r>
              <a:rPr lang="en-US" sz="1600" b="1" i="0" u="none" strike="noStrike" kern="1200" cap="none" spc="0" baseline="0" dirty="0" err="1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$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Pitch_Hz</a:t>
            </a:r>
            <a:r>
              <a:rPr lang="en-US" sz="16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6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as.numeric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df</a:t>
            </a:r>
            <a:r>
              <a:rPr lang="en-US" sz="1600" b="1" i="0" u="none" strike="noStrike" kern="1200" cap="none" spc="0" baseline="0" dirty="0" err="1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$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Pitch_Hz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df</a:t>
            </a:r>
            <a:r>
              <a:rPr lang="en-US" sz="1600" b="1" i="0" u="none" strike="noStrike" kern="1200" cap="none" spc="0" baseline="0" dirty="0" err="1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$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response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6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6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as.numeric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df</a:t>
            </a:r>
            <a:r>
              <a:rPr lang="en-US" sz="1600" b="1" i="0" u="none" strike="noStrike" kern="1200" cap="none" spc="0" baseline="0" dirty="0" err="1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$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response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1" i="0" u="none" strike="noStrike" kern="1200" cap="none" spc="0" baseline="0" dirty="0">
              <a:solidFill>
                <a:srgbClr val="204A87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1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head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df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endParaRPr lang="es-BO" sz="1600" b="0" i="0" u="none" strike="noStrike" kern="1200" cap="none" spc="0" baseline="0" dirty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81C8A1FE-EBEA-69C7-ACF4-923F8BE70390}"/>
              </a:ext>
            </a:extLst>
          </p:cNvPr>
          <p:cNvSpPr txBox="1"/>
          <p:nvPr/>
        </p:nvSpPr>
        <p:spPr>
          <a:xfrm>
            <a:off x="8777289" y="1228926"/>
            <a:ext cx="3414707" cy="25545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000" b="1" i="0" u="none" strike="noStrike" kern="1200" cap="none" spc="0" baseline="0">
                <a:solidFill>
                  <a:srgbClr val="FF0000"/>
                </a:solidFill>
                <a:uFillTx/>
                <a:latin typeface="Calibri"/>
              </a:rPr>
              <a:t>Change values so that they are 0 or 1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A" sz="2000" b="1" i="0" u="none" strike="noStrike" kern="1200" cap="none" spc="0" baseline="0">
              <a:solidFill>
                <a:srgbClr val="7F6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000" b="1" i="0" u="none" strike="noStrike" kern="1200" cap="none" spc="0" baseline="0">
                <a:solidFill>
                  <a:srgbClr val="7F6000"/>
                </a:solidFill>
                <a:uFillTx/>
                <a:latin typeface="Calibri"/>
              </a:rPr>
              <a:t>Extract the pitch and duration values from the stimuli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A" sz="2000" b="1" i="0" u="none" strike="noStrike" kern="1200" cap="none" spc="0" baseline="0">
              <a:solidFill>
                <a:srgbClr val="7F6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A" sz="2000" b="1" i="0" u="none" strike="noStrike" kern="1200" cap="none" spc="0" baseline="0">
              <a:solidFill>
                <a:srgbClr val="7F6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000" b="1" i="0" u="none" strike="noStrike" kern="1200" cap="none" spc="0" baseline="0">
                <a:solidFill>
                  <a:srgbClr val="7F6000"/>
                </a:solidFill>
                <a:uFillTx/>
                <a:latin typeface="Calibri"/>
              </a:rPr>
              <a:t>Make the values numeric</a:t>
            </a:r>
            <a:endParaRPr lang="es-BO" sz="2000" b="1" i="0" u="none" strike="noStrike" kern="1200" cap="none" spc="0" baseline="0">
              <a:solidFill>
                <a:srgbClr val="7F6000"/>
              </a:solidFill>
              <a:uFillTx/>
              <a:latin typeface="Calibri"/>
            </a:endParaRPr>
          </a:p>
        </p:txBody>
      </p:sp>
      <p:cxnSp>
        <p:nvCxnSpPr>
          <p:cNvPr id="4" name="Straight Arrow Connector 6">
            <a:extLst>
              <a:ext uri="{FF2B5EF4-FFF2-40B4-BE49-F238E27FC236}">
                <a16:creationId xmlns:a16="http://schemas.microsoft.com/office/drawing/2014/main" id="{FCEBF9D7-2056-2AA7-F580-CCC3C477E785}"/>
              </a:ext>
            </a:extLst>
          </p:cNvPr>
          <p:cNvCxnSpPr/>
          <p:nvPr/>
        </p:nvCxnSpPr>
        <p:spPr>
          <a:xfrm flipH="1">
            <a:off x="6734171" y="1428750"/>
            <a:ext cx="2043118" cy="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5" name="Straight Arrow Connector 9">
            <a:extLst>
              <a:ext uri="{FF2B5EF4-FFF2-40B4-BE49-F238E27FC236}">
                <a16:creationId xmlns:a16="http://schemas.microsoft.com/office/drawing/2014/main" id="{84AEEAE1-9D70-04B4-26A3-EC076E11B7CB}"/>
              </a:ext>
            </a:extLst>
          </p:cNvPr>
          <p:cNvCxnSpPr/>
          <p:nvPr/>
        </p:nvCxnSpPr>
        <p:spPr>
          <a:xfrm flipH="1">
            <a:off x="6734171" y="3638553"/>
            <a:ext cx="2043118" cy="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  <a:tailEnd type="arrow"/>
          </a:ln>
        </p:spPr>
      </p:cxnSp>
      <p:sp>
        <p:nvSpPr>
          <p:cNvPr id="6" name="Right Brace 10">
            <a:extLst>
              <a:ext uri="{FF2B5EF4-FFF2-40B4-BE49-F238E27FC236}">
                <a16:creationId xmlns:a16="http://schemas.microsoft.com/office/drawing/2014/main" id="{F7CB0A0D-5229-F663-0916-0B06C45183F0}"/>
              </a:ext>
            </a:extLst>
          </p:cNvPr>
          <p:cNvSpPr/>
          <p:nvPr/>
        </p:nvSpPr>
        <p:spPr>
          <a:xfrm>
            <a:off x="8215317" y="1914525"/>
            <a:ext cx="357182" cy="1171575"/>
          </a:xfrm>
          <a:custGeom>
            <a:avLst>
              <a:gd name="f12" fmla="val 8333"/>
              <a:gd name="f13" fmla="val 50000"/>
            </a:avLst>
            <a:gdLst>
              <a:gd name="f2" fmla="val 10800000"/>
              <a:gd name="f3" fmla="val 5400000"/>
              <a:gd name="f4" fmla="val 16200000"/>
              <a:gd name="f5" fmla="val 180"/>
              <a:gd name="f6" fmla="val w"/>
              <a:gd name="f7" fmla="val h"/>
              <a:gd name="f8" fmla="val ss"/>
              <a:gd name="f9" fmla="val 0"/>
              <a:gd name="f10" fmla="*/ 5419351 1 1725033"/>
              <a:gd name="f11" fmla="+- 0 0 5400000"/>
              <a:gd name="f12" fmla="val 8333"/>
              <a:gd name="f13" fmla="val 50000"/>
              <a:gd name="f14" fmla="+- 0 0 -180"/>
              <a:gd name="f15" fmla="+- 0 0 -270"/>
              <a:gd name="f16" fmla="+- 0 0 -360"/>
              <a:gd name="f17" fmla="abs f6"/>
              <a:gd name="f18" fmla="abs f7"/>
              <a:gd name="f19" fmla="abs f8"/>
              <a:gd name="f20" fmla="val f9"/>
              <a:gd name="f21" fmla="val f13"/>
              <a:gd name="f22" fmla="val f12"/>
              <a:gd name="f23" fmla="+- 2700000 f3 0"/>
              <a:gd name="f24" fmla="*/ f14 f2 1"/>
              <a:gd name="f25" fmla="*/ f15 f2 1"/>
              <a:gd name="f26" fmla="*/ f16 f2 1"/>
              <a:gd name="f27" fmla="?: f17 f6 1"/>
              <a:gd name="f28" fmla="?: f18 f7 1"/>
              <a:gd name="f29" fmla="?: f19 f8 1"/>
              <a:gd name="f30" fmla="*/ f23 f10 1"/>
              <a:gd name="f31" fmla="*/ f24 1 f5"/>
              <a:gd name="f32" fmla="*/ f25 1 f5"/>
              <a:gd name="f33" fmla="*/ f26 1 f5"/>
              <a:gd name="f34" fmla="*/ f27 1 21600"/>
              <a:gd name="f35" fmla="*/ f28 1 21600"/>
              <a:gd name="f36" fmla="*/ 21600 f27 1"/>
              <a:gd name="f37" fmla="*/ 21600 f28 1"/>
              <a:gd name="f38" fmla="*/ f30 1 f2"/>
              <a:gd name="f39" fmla="+- f31 0 f3"/>
              <a:gd name="f40" fmla="+- f32 0 f3"/>
              <a:gd name="f41" fmla="+- f33 0 f3"/>
              <a:gd name="f42" fmla="min f35 f34"/>
              <a:gd name="f43" fmla="*/ f36 1 f29"/>
              <a:gd name="f44" fmla="*/ f37 1 f29"/>
              <a:gd name="f45" fmla="+- 0 0 f38"/>
              <a:gd name="f46" fmla="val f43"/>
              <a:gd name="f47" fmla="val f44"/>
              <a:gd name="f48" fmla="+- 0 0 f45"/>
              <a:gd name="f49" fmla="*/ f20 f42 1"/>
              <a:gd name="f50" fmla="+- f47 0 f20"/>
              <a:gd name="f51" fmla="+- f46 0 f20"/>
              <a:gd name="f52" fmla="*/ f48 f2 1"/>
              <a:gd name="f53" fmla="*/ f46 f42 1"/>
              <a:gd name="f54" fmla="*/ f47 f42 1"/>
              <a:gd name="f55" fmla="*/ f51 1 2"/>
              <a:gd name="f56" fmla="min f51 f50"/>
              <a:gd name="f57" fmla="*/ f50 f21 1"/>
              <a:gd name="f58" fmla="*/ f52 1 f10"/>
              <a:gd name="f59" fmla="+- f20 f55 0"/>
              <a:gd name="f60" fmla="*/ f56 f22 1"/>
              <a:gd name="f61" fmla="*/ f57 1 100000"/>
              <a:gd name="f62" fmla="+- f58 0 f3"/>
              <a:gd name="f63" fmla="*/ f55 f42 1"/>
              <a:gd name="f64" fmla="*/ f60 1 100000"/>
              <a:gd name="f65" fmla="cos 1 f62"/>
              <a:gd name="f66" fmla="sin 1 f62"/>
              <a:gd name="f67" fmla="*/ f59 f42 1"/>
              <a:gd name="f68" fmla="*/ f61 f42 1"/>
              <a:gd name="f69" fmla="+- f61 0 f64"/>
              <a:gd name="f70" fmla="+- f47 0 f64"/>
              <a:gd name="f71" fmla="+- 0 0 f65"/>
              <a:gd name="f72" fmla="+- 0 0 f66"/>
              <a:gd name="f73" fmla="*/ f64 f42 1"/>
              <a:gd name="f74" fmla="+- 0 0 f71"/>
              <a:gd name="f75" fmla="+- 0 0 f72"/>
              <a:gd name="f76" fmla="*/ f69 f42 1"/>
              <a:gd name="f77" fmla="*/ f70 f42 1"/>
              <a:gd name="f78" fmla="*/ f74 f55 1"/>
              <a:gd name="f79" fmla="*/ f75 f64 1"/>
              <a:gd name="f80" fmla="+- f20 f78 0"/>
              <a:gd name="f81" fmla="+- f64 0 f79"/>
              <a:gd name="f82" fmla="+- f47 f79 0"/>
              <a:gd name="f83" fmla="+- f82 0 f64"/>
              <a:gd name="f84" fmla="*/ f81 f42 1"/>
              <a:gd name="f85" fmla="*/ f80 f42 1"/>
              <a:gd name="f86" fmla="*/ f83 f4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49" y="f49"/>
              </a:cxn>
              <a:cxn ang="f40">
                <a:pos x="f53" y="f68"/>
              </a:cxn>
              <a:cxn ang="f41">
                <a:pos x="f49" y="f54"/>
              </a:cxn>
            </a:cxnLst>
            <a:rect l="f49" t="f84" r="f85" b="f86"/>
            <a:pathLst>
              <a:path stroke="0">
                <a:moveTo>
                  <a:pt x="f49" y="f49"/>
                </a:moveTo>
                <a:arcTo wR="f63" hR="f73" stAng="f4" swAng="f3"/>
                <a:lnTo>
                  <a:pt x="f67" y="f76"/>
                </a:lnTo>
                <a:arcTo wR="f63" hR="f73" stAng="f2" swAng="f11"/>
                <a:arcTo wR="f63" hR="f73" stAng="f4" swAng="f11"/>
                <a:lnTo>
                  <a:pt x="f67" y="f77"/>
                </a:lnTo>
                <a:arcTo wR="f63" hR="f73" stAng="f9" swAng="f3"/>
                <a:close/>
              </a:path>
              <a:path fill="none">
                <a:moveTo>
                  <a:pt x="f49" y="f49"/>
                </a:moveTo>
                <a:arcTo wR="f63" hR="f73" stAng="f4" swAng="f3"/>
                <a:lnTo>
                  <a:pt x="f67" y="f76"/>
                </a:lnTo>
                <a:arcTo wR="f63" hR="f73" stAng="f2" swAng="f11"/>
                <a:arcTo wR="f63" hR="f73" stAng="f4" swAng="f11"/>
                <a:lnTo>
                  <a:pt x="f67" y="f77"/>
                </a:lnTo>
                <a:arcTo wR="f63" hR="f73" stAng="f9" swAng="f3"/>
              </a:path>
            </a:pathLst>
          </a:custGeom>
          <a:noFill/>
          <a:ln w="6345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B3713-8D6D-FD0C-3B23-257665331C2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For this class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2AECD-8F75-4354-85C5-E2D0A1D747A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2672482"/>
          </a:xfrm>
        </p:spPr>
        <p:txBody>
          <a:bodyPr/>
          <a:lstStyle/>
          <a:p>
            <a:pPr lvl="0"/>
            <a:r>
              <a:rPr lang="en-CA" dirty="0"/>
              <a:t>Directed acyclic graphs (introduction)</a:t>
            </a:r>
          </a:p>
          <a:p>
            <a:pPr lvl="0"/>
            <a:r>
              <a:rPr lang="en-CA" dirty="0"/>
              <a:t>Chi-squared test</a:t>
            </a:r>
          </a:p>
          <a:p>
            <a:pPr lvl="0"/>
            <a:r>
              <a:rPr lang="en-CA" dirty="0"/>
              <a:t>Loglinear model / logistic regression</a:t>
            </a:r>
          </a:p>
          <a:p>
            <a:pPr lvl="0"/>
            <a:r>
              <a:rPr lang="en-CA" dirty="0"/>
              <a:t>Some data wrangling (</a:t>
            </a:r>
            <a:r>
              <a:rPr lang="en-CA" dirty="0" err="1"/>
              <a:t>splitstr</a:t>
            </a:r>
            <a:r>
              <a:rPr lang="en-CA" dirty="0"/>
              <a:t> etc.)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4F912-6B13-3434-3A08-B6A6F097973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s-IS"/>
              <a:t>Linear model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68098-12FE-2D74-4BBB-C3E02227E50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2360615"/>
          </a:xfrm>
        </p:spPr>
        <p:txBody>
          <a:bodyPr/>
          <a:lstStyle/>
          <a:p>
            <a:pPr lvl="0"/>
            <a:r>
              <a:rPr lang="is-IS"/>
              <a:t>You could run a normal linear model on these data once the response variable is coded as 0 or 1.</a:t>
            </a:r>
          </a:p>
          <a:p>
            <a:pPr lvl="0"/>
            <a:endParaRPr lang="is-IS"/>
          </a:p>
          <a:p>
            <a:pPr lvl="0"/>
            <a:r>
              <a:rPr lang="is-IS"/>
              <a:t>It is not very realistic or well-fit – but let‘s illustrate this anyways.</a:t>
            </a:r>
            <a:endParaRPr lang="es-BO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4F1D2B54-76AB-877D-8CEC-BCA0F4097252}"/>
              </a:ext>
            </a:extLst>
          </p:cNvPr>
          <p:cNvSpPr txBox="1"/>
          <p:nvPr/>
        </p:nvSpPr>
        <p:spPr>
          <a:xfrm>
            <a:off x="838203" y="4335463"/>
            <a:ext cx="7748589" cy="1938994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ggplot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df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20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aes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2000" b="1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jitter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Pitch_Hz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), </a:t>
            </a:r>
            <a:r>
              <a:rPr lang="en-US" sz="2000" b="1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jitter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(response))) </a:t>
            </a:r>
            <a:r>
              <a:rPr lang="en-US" sz="20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+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           </a:t>
            </a:r>
            <a:b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 </a:t>
            </a:r>
            <a:r>
              <a:rPr lang="en-US" sz="20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geom_point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()</a:t>
            </a:r>
            <a:r>
              <a:rPr lang="en-US" sz="20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+</a:t>
            </a:r>
            <a:b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 </a:t>
            </a:r>
            <a:r>
              <a:rPr lang="en-US" sz="20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stat_smooth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2000" b="0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method=</a:t>
            </a:r>
            <a:r>
              <a:rPr lang="en-US" sz="20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</a:t>
            </a:r>
            <a:r>
              <a:rPr lang="en-US" sz="2000" b="0" i="0" u="none" strike="noStrike" kern="1200" cap="none" spc="0" baseline="0" dirty="0" err="1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lm</a:t>
            </a:r>
            <a:r>
              <a:rPr lang="en-US" sz="20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</a:t>
            </a:r>
            <a:b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             </a:t>
            </a:r>
            <a:r>
              <a:rPr lang="en-US" sz="2000" b="0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formula =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y </a:t>
            </a:r>
            <a:r>
              <a:rPr lang="en-US" sz="20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~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x,</a:t>
            </a:r>
            <a:b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             </a:t>
            </a:r>
            <a:r>
              <a:rPr lang="en-US" sz="2000" b="0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geom</a:t>
            </a:r>
            <a:r>
              <a:rPr lang="en-US" sz="2000" b="0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=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20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"smooth"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r>
              <a:rPr lang="en-US" sz="20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+</a:t>
            </a:r>
            <a:b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 </a:t>
            </a:r>
            <a:r>
              <a:rPr lang="en-US" sz="20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ylim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20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0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</a:t>
            </a:r>
            <a:r>
              <a:rPr lang="en-US" sz="20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endParaRPr lang="es-BO" sz="2000" b="0" i="0" u="none" strike="noStrike" kern="1200" cap="none" spc="0" baseline="0" dirty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0D430E46-79C5-4BB7-DCA1-9A1511F1BA18}"/>
              </a:ext>
            </a:extLst>
          </p:cNvPr>
          <p:cNvSpPr txBox="1"/>
          <p:nvPr/>
        </p:nvSpPr>
        <p:spPr>
          <a:xfrm>
            <a:off x="8801100" y="4321180"/>
            <a:ext cx="2986082" cy="13234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s-IS" sz="2000" b="1" i="0" u="none" strike="noStrike" kern="1200" cap="none" spc="0" baseline="0">
                <a:solidFill>
                  <a:srgbClr val="C00000"/>
                </a:solidFill>
                <a:uFillTx/>
                <a:latin typeface="Calibri"/>
              </a:rPr>
              <a:t>Note that we use </a:t>
            </a:r>
            <a:r>
              <a:rPr lang="is-IS" sz="2000" b="1" i="1" u="none" strike="noStrike" kern="1200" cap="none" spc="0" baseline="0">
                <a:solidFill>
                  <a:srgbClr val="C00000"/>
                </a:solidFill>
                <a:uFillTx/>
                <a:latin typeface="Calibri"/>
              </a:rPr>
              <a:t>jitter() </a:t>
            </a:r>
            <a:r>
              <a:rPr lang="is-IS" sz="2000" b="1" i="0" u="none" strike="noStrike" kern="1200" cap="none" spc="0" baseline="0">
                <a:solidFill>
                  <a:srgbClr val="C00000"/>
                </a:solidFill>
                <a:uFillTx/>
                <a:latin typeface="Calibri"/>
              </a:rPr>
              <a:t>when lots of data points are overlapping so we can see the distribution.</a:t>
            </a:r>
            <a:endParaRPr lang="es-BO" sz="2000" b="1" i="0" u="none" strike="noStrike" kern="1200" cap="none" spc="0" baseline="0">
              <a:solidFill>
                <a:srgbClr val="C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03486-29A8-732E-3589-3978D5A6550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smn-FI"/>
              <a:t>Normal linear model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C6A01-30A4-8B20-7DFB-6E4138A049C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4233864" cy="4351336"/>
          </a:xfrm>
        </p:spPr>
        <p:txBody>
          <a:bodyPr/>
          <a:lstStyle/>
          <a:p>
            <a:pPr lvl="0"/>
            <a:r>
              <a:rPr lang="is-IS" sz="2600" dirty="0"/>
              <a:t>You can see that as the pitch increases on the second vowel, the probability that </a:t>
            </a:r>
            <a:r>
              <a:rPr lang="is-IS" sz="2600" b="1" i="1" dirty="0">
                <a:solidFill>
                  <a:srgbClr val="C00000"/>
                </a:solidFill>
              </a:rPr>
              <a:t>janá</a:t>
            </a:r>
            <a:r>
              <a:rPr lang="smn-FI" sz="2600" b="1" i="1" dirty="0">
                <a:solidFill>
                  <a:srgbClr val="C00000"/>
                </a:solidFill>
              </a:rPr>
              <a:t>quë ’vomit’ = 1 </a:t>
            </a:r>
            <a:r>
              <a:rPr lang="smn-FI" sz="2600" dirty="0"/>
              <a:t>is chosen over </a:t>
            </a:r>
            <a:r>
              <a:rPr lang="smn-FI" sz="2600" b="1" i="1" dirty="0">
                <a:solidFill>
                  <a:srgbClr val="C00000"/>
                </a:solidFill>
              </a:rPr>
              <a:t>ja</a:t>
            </a:r>
            <a:r>
              <a:rPr lang="is-IS" sz="2600" b="1" i="1" dirty="0">
                <a:solidFill>
                  <a:srgbClr val="C00000"/>
                </a:solidFill>
              </a:rPr>
              <a:t>́</a:t>
            </a:r>
            <a:r>
              <a:rPr lang="smn-FI" sz="2600" b="1" i="1" dirty="0">
                <a:solidFill>
                  <a:srgbClr val="C00000"/>
                </a:solidFill>
              </a:rPr>
              <a:t>naquë ’leave’ = 0 </a:t>
            </a:r>
            <a:r>
              <a:rPr lang="smn-FI" sz="2600" dirty="0"/>
              <a:t>increases.</a:t>
            </a:r>
          </a:p>
          <a:p>
            <a:pPr lvl="0"/>
            <a:endParaRPr lang="smn-FI" sz="2600" dirty="0"/>
          </a:p>
          <a:p>
            <a:pPr lvl="0"/>
            <a:r>
              <a:rPr lang="smn-FI" sz="2600" dirty="0"/>
              <a:t>But the linear model makes predictions way beyond the structure of the data.</a:t>
            </a:r>
            <a:endParaRPr lang="es-BO" sz="2600" dirty="0"/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85A43152-3240-C9A3-0101-23383A938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067" y="1485900"/>
            <a:ext cx="6415082" cy="518636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E9E4474D-39FA-15CC-BEDC-047A5986E14E}"/>
              </a:ext>
            </a:extLst>
          </p:cNvPr>
          <p:cNvSpPr txBox="1"/>
          <p:nvPr/>
        </p:nvSpPr>
        <p:spPr>
          <a:xfrm>
            <a:off x="247052" y="191438"/>
            <a:ext cx="11697891" cy="1051569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plot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1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jitter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df</a:t>
            </a:r>
            <a:r>
              <a:rPr lang="en-US" sz="1800" b="1" i="0" u="none" strike="noStrike" kern="1200" cap="none" spc="0" baseline="0" dirty="0" err="1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$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response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r>
              <a:rPr lang="en-US" sz="18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~</a:t>
            </a:r>
            <a:r>
              <a:rPr lang="en-US" sz="1800" b="1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jitter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df</a:t>
            </a:r>
            <a:r>
              <a:rPr lang="en-US" sz="1800" b="1" i="0" u="none" strike="noStrike" kern="1200" cap="none" spc="0" baseline="0" dirty="0" err="1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$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Pitch_Hz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), </a:t>
            </a:r>
            <a:r>
              <a:rPr lang="en-US" sz="1800" b="0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ylab</a:t>
            </a:r>
            <a:r>
              <a:rPr lang="en-US" sz="1800" b="0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=</a:t>
            </a:r>
            <a:r>
              <a:rPr lang="en-US" sz="18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"Response (0=accent first, 1=accent second)"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1800" b="0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xlab</a:t>
            </a:r>
            <a:r>
              <a:rPr lang="en-US" sz="1800" b="0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=</a:t>
            </a:r>
            <a:r>
              <a:rPr lang="en-US" sz="18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"Frequency stimuli (Hz)"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1800" b="0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xlim</a:t>
            </a:r>
            <a:r>
              <a:rPr lang="en-US" sz="1800" b="0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=</a:t>
            </a:r>
            <a:r>
              <a:rPr lang="en-US" sz="1800" b="1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50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200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), </a:t>
            </a:r>
            <a:r>
              <a:rPr lang="en-US" sz="1800" b="0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ylim</a:t>
            </a:r>
            <a:r>
              <a:rPr lang="en-US" sz="1800" b="0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=</a:t>
            </a:r>
            <a:r>
              <a:rPr lang="en-US" sz="1800" b="1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-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2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2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)) </a:t>
            </a:r>
            <a:r>
              <a:rPr lang="en-US" sz="18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+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abline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lm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(response </a:t>
            </a:r>
            <a:r>
              <a:rPr lang="en-US" sz="18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~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Pitch_Hz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1800" b="0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data =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df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))</a:t>
            </a:r>
            <a:endParaRPr lang="es-BO" sz="1800" b="0" i="0" u="none" strike="noStrike" kern="1200" cap="none" spc="0" baseline="0" dirty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</p:txBody>
      </p:sp>
      <p:pic>
        <p:nvPicPr>
          <p:cNvPr id="3" name="Picture">
            <a:extLst>
              <a:ext uri="{FF2B5EF4-FFF2-40B4-BE49-F238E27FC236}">
                <a16:creationId xmlns:a16="http://schemas.microsoft.com/office/drawing/2014/main" id="{D901BF31-A030-2FE6-A93A-738FF0343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260" y="1555915"/>
            <a:ext cx="7229475" cy="511063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1ABE7-002A-11BD-6BFF-547348D95B3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Asymptotic function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AF0DE-F157-3CA9-3A28-1FB3A2A0B92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dirty="0"/>
              <a:t>To model probability of one answer over another in relation to some data point </a:t>
            </a:r>
            <a:r>
              <a:rPr lang="en-CA" i="1" dirty="0"/>
              <a:t>x, </a:t>
            </a:r>
            <a:r>
              <a:rPr lang="en-CA" dirty="0"/>
              <a:t>we want a line that has</a:t>
            </a:r>
            <a:r>
              <a:rPr lang="en-CA" i="1" dirty="0"/>
              <a:t> </a:t>
            </a:r>
            <a:r>
              <a:rPr lang="en-CA" b="1" dirty="0"/>
              <a:t>asymptotic </a:t>
            </a:r>
            <a:r>
              <a:rPr lang="en-CA" dirty="0"/>
              <a:t>properties</a:t>
            </a:r>
            <a:endParaRPr lang="en-CA" b="1" dirty="0"/>
          </a:p>
          <a:p>
            <a:pPr lvl="0"/>
            <a:endParaRPr lang="en-CA" b="1" dirty="0"/>
          </a:p>
          <a:p>
            <a:pPr lvl="0"/>
            <a:r>
              <a:rPr lang="en-CA" b="1" dirty="0"/>
              <a:t>Asymptotic function: </a:t>
            </a:r>
            <a:r>
              <a:rPr lang="en-CA" dirty="0"/>
              <a:t>A function which gets closer and closer to a value or condition but never reaches it.</a:t>
            </a:r>
          </a:p>
          <a:p>
            <a:pPr lvl="0"/>
            <a:endParaRPr lang="en-CA" b="1" dirty="0"/>
          </a:p>
          <a:p>
            <a:pPr lvl="0"/>
            <a:r>
              <a:rPr lang="en-CA" dirty="0"/>
              <a:t>Why? The difference between 125 and 150 Hz should be huge in terms of predicting the response but the difference between 150 and 175 Hz should be smaller. </a:t>
            </a:r>
            <a:endParaRPr lang="es-BO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2A919-849E-973E-ABF2-BCD49837F37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Logistic regression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DCDCB-8995-DBEE-78EF-5154CA20585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989289"/>
          </a:xfrm>
        </p:spPr>
        <p:txBody>
          <a:bodyPr/>
          <a:lstStyle/>
          <a:p>
            <a:pPr lvl="0"/>
            <a:r>
              <a:rPr lang="en-CA"/>
              <a:t>A logistic regression or logit model can be represented with the following equations ....</a:t>
            </a:r>
            <a:endParaRPr lang="es-B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7FB725-1CAA-5C9D-84B7-71F38F9A8A7F}"/>
                  </a:ext>
                </a:extLst>
              </p:cNvPr>
              <p:cNvSpPr txBox="1"/>
              <p:nvPr/>
            </p:nvSpPr>
            <p:spPr>
              <a:xfrm>
                <a:off x="1196647" y="3294784"/>
                <a:ext cx="4863126" cy="2900666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non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sz="2400" i="1">
                          <a:latin typeface="Cambria Math" panose="02040503050406030204" pitchFamily="18" charset="0"/>
                        </a:rPr>
                        <m:t>𝑙𝑜𝑔𝑖𝑡</m:t>
                      </m:r>
                      <m:d>
                        <m:dPr>
                          <m:ctrlPr>
                            <a:rPr lang="es-BO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BO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BO" sz="24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BO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BO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BO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BO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BO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BO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BO" sz="2400" i="0">
                          <a:latin typeface="Cambria Math" panose="02040503050406030204" pitchFamily="18" charset="0"/>
                        </a:rPr>
                        <m:t> …+</m:t>
                      </m:r>
                      <m:r>
                        <a:rPr lang="es-BO" sz="2400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CA" sz="32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br>
                  <a:rPr lang="es-BO" sz="3200" b="0" i="0" u="none" strike="noStrike" kern="1200" cap="none" spc="0" baseline="0" dirty="0">
                    <a:solidFill>
                      <a:srgbClr val="000000"/>
                    </a:solidFill>
                    <a:uFillTx/>
                    <a:latin typeface="Calibri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sz="2400" i="1">
                          <a:latin typeface="Cambria Math" panose="02040503050406030204" pitchFamily="18" charset="0"/>
                        </a:rPr>
                        <m:t>𝑙𝑜𝑔𝑖𝑡</m:t>
                      </m:r>
                      <m:d>
                        <m:dPr>
                          <m:ctrlPr>
                            <a:rPr lang="es-BO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s-BO" sz="2400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BO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BO" sz="2400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s-BO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BO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BO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s-BO" sz="32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BO" sz="32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sz="2400" i="1">
                          <a:latin typeface="Cambria Math" panose="02040503050406030204" pitchFamily="18" charset="0"/>
                        </a:rPr>
                        <m:t>𝑃𝑟𝑜𝑏</m:t>
                      </m:r>
                      <m:d>
                        <m:dPr>
                          <m:begChr m:val="{"/>
                          <m:endChr m:val="}"/>
                          <m:ctrlPr>
                            <a:rPr lang="es-BO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BO" sz="24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BO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s-BO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BO" sz="2400" i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BO" sz="32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7FB725-1CAA-5C9D-84B7-71F38F9A8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647" y="3294784"/>
                <a:ext cx="4863126" cy="29006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A778F-4434-A078-AAAD-29F4E241203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Logistic regression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CE866-EC5A-64A9-DAD7-6B4EF8F062A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989289"/>
          </a:xfrm>
        </p:spPr>
        <p:txBody>
          <a:bodyPr/>
          <a:lstStyle/>
          <a:p>
            <a:pPr lvl="0"/>
            <a:r>
              <a:rPr lang="en-CA"/>
              <a:t>A logistic regression or logit model can be represented with the following equations ....</a:t>
            </a:r>
            <a:endParaRPr lang="es-B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25081C6-BF94-5657-5E67-AECD0B2FBEBA}"/>
                  </a:ext>
                </a:extLst>
              </p:cNvPr>
              <p:cNvSpPr txBox="1"/>
              <p:nvPr/>
            </p:nvSpPr>
            <p:spPr>
              <a:xfrm>
                <a:off x="1196647" y="3294784"/>
                <a:ext cx="5115696" cy="2900666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non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sz="2400" b="1" i="1">
                          <a:latin typeface="Cambria Math" panose="02040503050406030204" pitchFamily="18" charset="0"/>
                        </a:rPr>
                        <m:t>𝒍𝒐𝒈𝒊𝒕</m:t>
                      </m:r>
                      <m:d>
                        <m:dPr>
                          <m:ctrlPr>
                            <a:rPr lang="es-BO" sz="24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BO" sz="2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s-BO" sz="2400" b="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BO" sz="2400" b="1" i="1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s-BO" sz="2400" b="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BO" sz="2400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BO" sz="24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s-BO" sz="24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s-BO" sz="2400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BO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BO" sz="24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BO" sz="2400" b="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BO" sz="2400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BO" sz="24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s-BO" sz="24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s-BO" sz="2400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BO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BO" sz="24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BO" sz="2400" b="0" i="0">
                          <a:latin typeface="Cambria Math" panose="02040503050406030204" pitchFamily="18" charset="0"/>
                        </a:rPr>
                        <m:t> …+</m:t>
                      </m:r>
                      <m:r>
                        <a:rPr lang="es-BO" sz="2400" b="1" i="1">
                          <a:latin typeface="Cambria Math" panose="02040503050406030204" pitchFamily="18" charset="0"/>
                        </a:rPr>
                        <m:t>𝒆</m:t>
                      </m:r>
                    </m:oMath>
                  </m:oMathPara>
                </a14:m>
                <a:endParaRPr lang="en-CA" sz="3200" b="1" i="0" u="none" strike="noStrike" kern="1200" cap="none" spc="0" baseline="0" dirty="0">
                  <a:solidFill>
                    <a:srgbClr val="C00000"/>
                  </a:solidFill>
                  <a:uFillTx/>
                  <a:latin typeface="Calibri"/>
                </a:endParaRPr>
              </a:p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br>
                  <a:rPr lang="es-BO" sz="3200" b="0" i="0" u="none" strike="noStrike" kern="1200" cap="none" spc="0" baseline="0" dirty="0">
                    <a:solidFill>
                      <a:srgbClr val="000000"/>
                    </a:solidFill>
                    <a:uFillTx/>
                    <a:latin typeface="Calibri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sz="2400" i="1">
                          <a:latin typeface="Cambria Math" panose="02040503050406030204" pitchFamily="18" charset="0"/>
                        </a:rPr>
                        <m:t>𝑙𝑜𝑔𝑖𝑡</m:t>
                      </m:r>
                      <m:d>
                        <m:dPr>
                          <m:ctrlPr>
                            <a:rPr lang="es-BO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s-BO" sz="2400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BO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BO" sz="2400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s-BO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BO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BO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s-BO" sz="32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BO" sz="32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sz="2400" i="1">
                          <a:latin typeface="Cambria Math" panose="02040503050406030204" pitchFamily="18" charset="0"/>
                        </a:rPr>
                        <m:t>𝑃𝑟𝑜𝑏</m:t>
                      </m:r>
                      <m:d>
                        <m:dPr>
                          <m:begChr m:val="{"/>
                          <m:endChr m:val="}"/>
                          <m:ctrlPr>
                            <a:rPr lang="es-BO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BO" sz="24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BO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s-BO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BO" sz="2400" i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BO" sz="32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25081C6-BF94-5657-5E67-AECD0B2FB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647" y="3294784"/>
                <a:ext cx="5115696" cy="29006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2049B556-DC11-422F-773A-E1DF6D8A37E3}"/>
                  </a:ext>
                </a:extLst>
              </p:cNvPr>
              <p:cNvSpPr txBox="1"/>
              <p:nvPr/>
            </p:nvSpPr>
            <p:spPr>
              <a:xfrm>
                <a:off x="6491289" y="3201725"/>
                <a:ext cx="5181603" cy="2840547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normAutofit/>
              </a:bodyPr>
              <a:lstStyle/>
              <a:p>
                <a:pPr marL="0" marR="0" lvl="0" indent="0" algn="l" defTabSz="914400" rtl="0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CA" sz="2800" b="1" i="0" u="none" strike="noStrike" kern="1200" cap="none" spc="0" baseline="0" dirty="0">
                    <a:solidFill>
                      <a:srgbClr val="C00000"/>
                    </a:solidFill>
                    <a:uFillTx/>
                    <a:latin typeface="Calibri"/>
                  </a:rPr>
                  <a:t>The intercept plus the coefficient </a:t>
                </a:r>
                <a14:m>
                  <m:oMath xmlns:m="http://schemas.openxmlformats.org/officeDocument/2006/math">
                    <m:r>
                      <a:rPr lang="es-BO" sz="2800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s-BO" sz="2800" b="1" i="0" u="none" strike="noStrike" kern="1200" cap="none" spc="0" baseline="0" dirty="0">
                    <a:solidFill>
                      <a:srgbClr val="C00000"/>
                    </a:solidFill>
                    <a:uFillTx/>
                    <a:latin typeface="Calibri"/>
                  </a:rPr>
                  <a:t> times </a:t>
                </a:r>
                <a:r>
                  <a:rPr lang="es-BO" sz="2800" b="1" i="1" u="none" strike="noStrike" kern="1200" cap="none" spc="0" baseline="0" dirty="0">
                    <a:solidFill>
                      <a:srgbClr val="C00000"/>
                    </a:solidFill>
                    <a:uFillTx/>
                    <a:latin typeface="Calibri"/>
                  </a:rPr>
                  <a:t>x </a:t>
                </a:r>
                <a:r>
                  <a:rPr lang="es-BO" sz="2800" b="1" i="0" u="none" strike="noStrike" kern="1200" cap="none" spc="0" baseline="0" dirty="0">
                    <a:solidFill>
                      <a:srgbClr val="C00000"/>
                    </a:solidFill>
                    <a:uFillTx/>
                    <a:latin typeface="Calibri"/>
                  </a:rPr>
                  <a:t>(plus error etc.) </a:t>
                </a:r>
                <a:r>
                  <a:rPr lang="es-BO" sz="2800" b="1" i="0" u="none" strike="noStrike" kern="1200" cap="none" spc="0" baseline="0" dirty="0" err="1">
                    <a:solidFill>
                      <a:srgbClr val="C00000"/>
                    </a:solidFill>
                    <a:uFillTx/>
                    <a:latin typeface="Calibri"/>
                  </a:rPr>
                  <a:t>is</a:t>
                </a:r>
                <a:r>
                  <a:rPr lang="es-BO" sz="2800" b="1" i="0" u="none" strike="noStrike" kern="1200" cap="none" spc="0" baseline="0" dirty="0">
                    <a:solidFill>
                      <a:srgbClr val="C00000"/>
                    </a:solidFill>
                    <a:uFillTx/>
                    <a:latin typeface="Calibri"/>
                  </a:rPr>
                  <a:t> </a:t>
                </a:r>
                <a:r>
                  <a:rPr lang="es-BO" sz="2800" b="1" i="0" u="none" strike="noStrike" kern="1200" cap="none" spc="0" baseline="0" dirty="0" err="1">
                    <a:solidFill>
                      <a:srgbClr val="C00000"/>
                    </a:solidFill>
                    <a:uFillTx/>
                    <a:latin typeface="Calibri"/>
                  </a:rPr>
                  <a:t>equal</a:t>
                </a:r>
                <a:r>
                  <a:rPr lang="es-BO" sz="2800" b="1" i="0" u="none" strike="noStrike" kern="1200" cap="none" spc="0" baseline="0" dirty="0">
                    <a:solidFill>
                      <a:srgbClr val="C00000"/>
                    </a:solidFill>
                    <a:uFillTx/>
                    <a:latin typeface="Calibri"/>
                  </a:rPr>
                  <a:t> </a:t>
                </a:r>
                <a:r>
                  <a:rPr lang="es-BO" sz="2800" b="1" i="0" u="none" strike="noStrike" kern="1200" cap="none" spc="0" baseline="0" dirty="0" err="1">
                    <a:solidFill>
                      <a:srgbClr val="C00000"/>
                    </a:solidFill>
                    <a:uFillTx/>
                    <a:latin typeface="Calibri"/>
                  </a:rPr>
                  <a:t>to</a:t>
                </a:r>
                <a:r>
                  <a:rPr lang="es-BO" sz="2800" b="1" i="0" u="none" strike="noStrike" kern="1200" cap="none" spc="0" baseline="0" dirty="0">
                    <a:solidFill>
                      <a:srgbClr val="C00000"/>
                    </a:solidFill>
                    <a:uFillTx/>
                    <a:latin typeface="Calibri"/>
                  </a:rPr>
                  <a:t> </a:t>
                </a:r>
                <a:r>
                  <a:rPr lang="es-BO" sz="2800" b="1" i="1" u="none" strike="noStrike" kern="1200" cap="none" spc="0" baseline="0" dirty="0">
                    <a:solidFill>
                      <a:srgbClr val="C00000"/>
                    </a:solidFill>
                    <a:uFillTx/>
                    <a:latin typeface="Calibri"/>
                  </a:rPr>
                  <a:t>y </a:t>
                </a:r>
                <a:r>
                  <a:rPr lang="es-BO" sz="2800" b="1" i="0" u="none" strike="noStrike" kern="1200" cap="none" spc="0" baseline="0" dirty="0">
                    <a:solidFill>
                      <a:srgbClr val="C00000"/>
                    </a:solidFill>
                    <a:uFillTx/>
                    <a:latin typeface="Calibri"/>
                  </a:rPr>
                  <a:t>output </a:t>
                </a:r>
                <a:r>
                  <a:rPr lang="es-BO" sz="2800" b="1" i="0" u="none" strike="noStrike" kern="1200" cap="none" spc="0" baseline="0" dirty="0" err="1">
                    <a:solidFill>
                      <a:srgbClr val="C00000"/>
                    </a:solidFill>
                    <a:uFillTx/>
                    <a:latin typeface="Calibri"/>
                  </a:rPr>
                  <a:t>from</a:t>
                </a:r>
                <a:r>
                  <a:rPr lang="es-BO" sz="2800" b="1" i="0" u="none" strike="noStrike" kern="1200" cap="none" spc="0" baseline="0" dirty="0">
                    <a:solidFill>
                      <a:srgbClr val="C00000"/>
                    </a:solidFill>
                    <a:uFillTx/>
                    <a:latin typeface="Calibri"/>
                  </a:rPr>
                  <a:t> a </a:t>
                </a:r>
                <a:r>
                  <a:rPr lang="es-BO" sz="2800" b="1" i="0" u="none" strike="noStrike" kern="1200" cap="none" spc="0" baseline="0" dirty="0" err="1">
                    <a:solidFill>
                      <a:srgbClr val="C00000"/>
                    </a:solidFill>
                    <a:uFillTx/>
                    <a:latin typeface="Calibri"/>
                  </a:rPr>
                  <a:t>logit</a:t>
                </a:r>
                <a:r>
                  <a:rPr lang="es-BO" sz="2800" b="1" i="0" u="none" strike="noStrike" kern="1200" cap="none" spc="0" baseline="0" dirty="0">
                    <a:solidFill>
                      <a:srgbClr val="C00000"/>
                    </a:solidFill>
                    <a:uFillTx/>
                    <a:latin typeface="Calibri"/>
                  </a:rPr>
                  <a:t> </a:t>
                </a:r>
                <a:r>
                  <a:rPr lang="es-BO" sz="2800" b="1" i="0" u="none" strike="noStrike" kern="1200" cap="none" spc="0" baseline="0" dirty="0" err="1">
                    <a:solidFill>
                      <a:srgbClr val="C00000"/>
                    </a:solidFill>
                    <a:uFillTx/>
                    <a:latin typeface="Calibri"/>
                  </a:rPr>
                  <a:t>function</a:t>
                </a:r>
                <a:endParaRPr lang="es-BO" sz="2800" b="1" i="0" u="none" strike="noStrike" kern="1200" cap="none" spc="0" baseline="0" dirty="0">
                  <a:solidFill>
                    <a:srgbClr val="C00000"/>
                  </a:solidFill>
                  <a:uFillTx/>
                  <a:latin typeface="Calibri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2049B556-DC11-422F-773A-E1DF6D8A3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289" y="3201725"/>
                <a:ext cx="5181603" cy="2840547"/>
              </a:xfrm>
              <a:prstGeom prst="rect">
                <a:avLst/>
              </a:prstGeom>
              <a:blipFill>
                <a:blip r:embed="rId3"/>
                <a:stretch>
                  <a:fillRect l="-2471" t="-3433" r="-3529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DD94D-FDFF-7F34-BC13-0CDCB1ED56C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Logistic regression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5096D-DC7C-71B2-8365-E1F664C30E9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989289"/>
          </a:xfrm>
        </p:spPr>
        <p:txBody>
          <a:bodyPr/>
          <a:lstStyle/>
          <a:p>
            <a:pPr lvl="0"/>
            <a:r>
              <a:rPr lang="en-CA"/>
              <a:t>A logistic regression or logit model can be represented with the following equations ....</a:t>
            </a:r>
            <a:endParaRPr lang="es-B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59A7C4-D407-609C-931E-E55B139DFB6C}"/>
                  </a:ext>
                </a:extLst>
              </p:cNvPr>
              <p:cNvSpPr txBox="1"/>
              <p:nvPr/>
            </p:nvSpPr>
            <p:spPr>
              <a:xfrm>
                <a:off x="1196647" y="3294784"/>
                <a:ext cx="4863126" cy="2905924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non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sz="2400" i="1">
                          <a:latin typeface="Cambria Math" panose="02040503050406030204" pitchFamily="18" charset="0"/>
                        </a:rPr>
                        <m:t>𝑙𝑜𝑔𝑖𝑡</m:t>
                      </m:r>
                      <m:d>
                        <m:dPr>
                          <m:ctrlPr>
                            <a:rPr lang="es-BO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BO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BO" sz="24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BO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BO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BO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BO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BO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BO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BO" sz="2400" i="0">
                          <a:latin typeface="Cambria Math" panose="02040503050406030204" pitchFamily="18" charset="0"/>
                        </a:rPr>
                        <m:t> …+</m:t>
                      </m:r>
                      <m:r>
                        <a:rPr lang="es-BO" sz="2400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CA" sz="32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br>
                  <a:rPr lang="es-BO" sz="3200" b="0" i="0" u="none" strike="noStrike" kern="1200" cap="none" spc="0" baseline="0" dirty="0">
                    <a:solidFill>
                      <a:srgbClr val="000000"/>
                    </a:solidFill>
                    <a:uFillTx/>
                    <a:latin typeface="Calibri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sz="2400" b="1" i="1">
                          <a:latin typeface="Cambria Math" panose="02040503050406030204" pitchFamily="18" charset="0"/>
                        </a:rPr>
                        <m:t>𝒍𝒐𝒈𝒊𝒕</m:t>
                      </m:r>
                      <m:d>
                        <m:dPr>
                          <m:ctrlPr>
                            <a:rPr lang="es-BO" sz="24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BO" sz="24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es-BO" sz="2400" b="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BO" sz="2400" b="1" i="0">
                          <a:latin typeface="Cambria Math" panose="02040503050406030204" pitchFamily="18" charset="0"/>
                        </a:rPr>
                        <m:t>𝐥𝐨</m:t>
                      </m:r>
                      <m:func>
                        <m:funcPr>
                          <m:ctrlPr>
                            <a:rPr lang="es-BO" sz="24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s-BO" sz="2400" b="1" i="0">
                              <a:latin typeface="Cambria Math" panose="02040503050406030204" pitchFamily="18" charset="0"/>
                            </a:rPr>
                            <m:t>𝐠</m:t>
                          </m:r>
                        </m:fName>
                        <m:e>
                          <m:f>
                            <m:fPr>
                              <m:ctrlPr>
                                <a:rPr lang="es-BO" sz="24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BO" sz="24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num>
                            <m:den>
                              <m:r>
                                <a:rPr lang="es-BO" sz="2400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s-BO" sz="2400" b="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BO" sz="24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s-BO" sz="3200" b="1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BO" sz="32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sz="2400" i="1">
                          <a:latin typeface="Cambria Math" panose="02040503050406030204" pitchFamily="18" charset="0"/>
                        </a:rPr>
                        <m:t>𝑃𝑟𝑜𝑏</m:t>
                      </m:r>
                      <m:d>
                        <m:dPr>
                          <m:begChr m:val="{"/>
                          <m:endChr m:val="}"/>
                          <m:ctrlPr>
                            <a:rPr lang="es-BO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BO" sz="24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BO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s-BO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BO" sz="2400" i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BO" sz="32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59A7C4-D407-609C-931E-E55B139DF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647" y="3294784"/>
                <a:ext cx="4863126" cy="29059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47D9AC-16EC-FF11-6761-92F49CD0B15C}"/>
              </a:ext>
            </a:extLst>
          </p:cNvPr>
          <p:cNvSpPr txBox="1"/>
          <p:nvPr/>
        </p:nvSpPr>
        <p:spPr>
          <a:xfrm>
            <a:off x="6505571" y="3844923"/>
            <a:ext cx="5181603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800" b="1" i="0" u="none" strike="noStrike" kern="1200" cap="none" spc="0" baseline="0" dirty="0">
                <a:solidFill>
                  <a:srgbClr val="C00000"/>
                </a:solidFill>
                <a:uFillTx/>
                <a:latin typeface="Calibri"/>
              </a:rPr>
              <a:t>The logit function is the log of a probability divided by 1 minus that probability – the “log odds”</a:t>
            </a:r>
            <a:endParaRPr lang="es-BO" sz="2800" b="1" i="0" u="none" strike="noStrike" kern="1200" cap="none" spc="0" baseline="0" dirty="0">
              <a:solidFill>
                <a:srgbClr val="C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1E180-9385-9EA4-E3E3-07B05EAAC22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Logistic regression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5BD05-5B5E-6A68-8A84-93DBDC83647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989289"/>
          </a:xfrm>
        </p:spPr>
        <p:txBody>
          <a:bodyPr/>
          <a:lstStyle/>
          <a:p>
            <a:pPr lvl="0"/>
            <a:r>
              <a:rPr lang="en-CA"/>
              <a:t>A logistic regression or logit model can be represented with the following equations ....</a:t>
            </a:r>
            <a:endParaRPr lang="es-B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7ECF01F-2152-260C-4532-C0C63A6F3A1B}"/>
                  </a:ext>
                </a:extLst>
              </p:cNvPr>
              <p:cNvSpPr txBox="1"/>
              <p:nvPr/>
            </p:nvSpPr>
            <p:spPr>
              <a:xfrm>
                <a:off x="1196647" y="3294784"/>
                <a:ext cx="4922694" cy="2900666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non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sz="2400" i="1">
                          <a:latin typeface="Cambria Math" panose="02040503050406030204" pitchFamily="18" charset="0"/>
                        </a:rPr>
                        <m:t>𝑙𝑜𝑔𝑖𝑡</m:t>
                      </m:r>
                      <m:d>
                        <m:dPr>
                          <m:ctrlPr>
                            <a:rPr lang="es-BO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BO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BO" sz="24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BO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BO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BO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BO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BO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BO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BO" sz="2400" i="0">
                          <a:latin typeface="Cambria Math" panose="02040503050406030204" pitchFamily="18" charset="0"/>
                        </a:rPr>
                        <m:t> …+</m:t>
                      </m:r>
                      <m:r>
                        <a:rPr lang="es-BO" sz="2400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CA" sz="32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br>
                  <a:rPr lang="es-BO" sz="3200" b="0" i="0" u="none" strike="noStrike" kern="1200" cap="none" spc="0" baseline="0" dirty="0">
                    <a:solidFill>
                      <a:srgbClr val="000000"/>
                    </a:solidFill>
                    <a:uFillTx/>
                    <a:latin typeface="Calibri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sz="2400" i="1">
                          <a:latin typeface="Cambria Math" panose="02040503050406030204" pitchFamily="18" charset="0"/>
                        </a:rPr>
                        <m:t>𝑙𝑜𝑔𝑖𝑡</m:t>
                      </m:r>
                      <m:d>
                        <m:dPr>
                          <m:ctrlPr>
                            <a:rPr lang="es-BO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s-BO" sz="2400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BO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BO" sz="2400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s-BO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BO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BO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s-BO" sz="32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BO" sz="32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sz="2400" b="1" i="1">
                          <a:latin typeface="Cambria Math" panose="02040503050406030204" pitchFamily="18" charset="0"/>
                        </a:rPr>
                        <m:t>𝑷𝒓𝒐𝒃</m:t>
                      </m:r>
                      <m:d>
                        <m:dPr>
                          <m:begChr m:val="{"/>
                          <m:endChr m:val="}"/>
                          <m:ctrlPr>
                            <a:rPr lang="es-BO" sz="24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BO" sz="2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s-BO" sz="2400" b="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BO" sz="24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  <m:e>
                          <m:r>
                            <a:rPr lang="es-BO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s-BO" sz="2400" b="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BO" sz="2400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BO" sz="24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s-BO" sz="2400" b="1" i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s-BO" sz="2400" b="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BO" sz="2400" b="1" i="0">
                              <a:latin typeface="Cambria Math" panose="02040503050406030204" pitchFamily="18" charset="0"/>
                            </a:rPr>
                            <m:t>𝐞𝐱</m:t>
                          </m:r>
                          <m:func>
                            <m:funcPr>
                              <m:ctrlPr>
                                <a:rPr lang="es-BO" sz="2400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s-BO" sz="2400" b="1" i="0"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</m:fName>
                            <m:e>
                              <m:r>
                                <a:rPr lang="es-BO" sz="2400" b="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r>
                            <a:rPr lang="es-BO" sz="2400" b="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BO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s-BO" sz="2400" b="1" i="1">
                              <a:latin typeface="Cambria Math" panose="02040503050406030204" pitchFamily="18" charset="0"/>
                            </a:rPr>
                            <m:t>𝜷</m:t>
                          </m:r>
                          <m:r>
                            <a:rPr lang="es-BO" sz="2400" b="0" i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BO" sz="3200" b="1" i="0" u="none" strike="noStrike" kern="1200" cap="none" spc="0" baseline="0" dirty="0">
                  <a:solidFill>
                    <a:srgbClr val="C00000"/>
                  </a:solidFill>
                  <a:uFillTx/>
                  <a:latin typeface="Calibri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7ECF01F-2152-260C-4532-C0C63A6F3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647" y="3294784"/>
                <a:ext cx="4922694" cy="29006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505B1D9-C758-24FF-EF04-40A60567CB6A}"/>
              </a:ext>
            </a:extLst>
          </p:cNvPr>
          <p:cNvSpPr txBox="1"/>
          <p:nvPr/>
        </p:nvSpPr>
        <p:spPr>
          <a:xfrm>
            <a:off x="6591296" y="5016498"/>
            <a:ext cx="5181603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600" b="1" i="0" u="none" strike="noStrike" kern="1200" cap="none" spc="0" baseline="0">
                <a:solidFill>
                  <a:srgbClr val="C00000"/>
                </a:solidFill>
                <a:uFillTx/>
                <a:latin typeface="Calibri"/>
              </a:rPr>
              <a:t>So to get the probability that y is 1 given x, you divide the loglinear variables by an equation that reverses the logit function.</a:t>
            </a:r>
            <a:endParaRPr lang="es-BO" sz="2600" b="1" i="0" u="none" strike="noStrike" kern="1200" cap="none" spc="0" baseline="0">
              <a:solidFill>
                <a:srgbClr val="C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863C1-F05A-2DEB-5ECB-25F9D230E21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Logistic regression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9E7BA-A714-E8CC-80F9-A7597AA8F3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989289"/>
          </a:xfrm>
        </p:spPr>
        <p:txBody>
          <a:bodyPr/>
          <a:lstStyle/>
          <a:p>
            <a:pPr lvl="0"/>
            <a:r>
              <a:rPr lang="en-CA"/>
              <a:t>A logistic regression or logit model can be represented with the following equations ....</a:t>
            </a:r>
            <a:endParaRPr lang="es-B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0B96B3-841F-7939-B992-31E71102EC28}"/>
                  </a:ext>
                </a:extLst>
              </p:cNvPr>
              <p:cNvSpPr txBox="1"/>
              <p:nvPr/>
            </p:nvSpPr>
            <p:spPr>
              <a:xfrm>
                <a:off x="1196647" y="3294784"/>
                <a:ext cx="4922694" cy="2900666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non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sz="2400" i="1">
                          <a:latin typeface="Cambria Math" panose="02040503050406030204" pitchFamily="18" charset="0"/>
                        </a:rPr>
                        <m:t>𝑙𝑜𝑔𝑖𝑡</m:t>
                      </m:r>
                      <m:d>
                        <m:dPr>
                          <m:ctrlPr>
                            <a:rPr lang="es-BO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BO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BO" sz="24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BO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BO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BO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BO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BO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BO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BO" sz="2400" i="0">
                          <a:latin typeface="Cambria Math" panose="02040503050406030204" pitchFamily="18" charset="0"/>
                        </a:rPr>
                        <m:t> …+</m:t>
                      </m:r>
                      <m:r>
                        <a:rPr lang="es-BO" sz="2400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CA" sz="32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br>
                  <a:rPr lang="es-BO" sz="3200" b="0" i="0" u="none" strike="noStrike" kern="1200" cap="none" spc="0" baseline="0" dirty="0">
                    <a:solidFill>
                      <a:srgbClr val="000000"/>
                    </a:solidFill>
                    <a:uFillTx/>
                    <a:latin typeface="Calibri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sz="2400" i="1">
                          <a:latin typeface="Cambria Math" panose="02040503050406030204" pitchFamily="18" charset="0"/>
                        </a:rPr>
                        <m:t>𝑙𝑜𝑔𝑖𝑡</m:t>
                      </m:r>
                      <m:d>
                        <m:dPr>
                          <m:ctrlPr>
                            <a:rPr lang="es-BO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s-BO" sz="2400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BO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BO" sz="2400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s-BO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BO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BO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s-BO" sz="32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BO" sz="32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sz="2400" b="1" i="1">
                          <a:latin typeface="Cambria Math" panose="02040503050406030204" pitchFamily="18" charset="0"/>
                        </a:rPr>
                        <m:t>𝑷𝒓𝒐𝒃</m:t>
                      </m:r>
                      <m:d>
                        <m:dPr>
                          <m:begChr m:val="{"/>
                          <m:endChr m:val="}"/>
                          <m:ctrlPr>
                            <a:rPr lang="es-BO" sz="24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BO" sz="2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s-BO" sz="2400" b="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BO" sz="24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  <m:e>
                          <m:r>
                            <a:rPr lang="es-BO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s-BO" sz="2400" b="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BO" sz="2400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BO" sz="24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s-BO" sz="2400" b="1" i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s-BO" sz="2400" b="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BO" sz="2400" b="1" i="0">
                              <a:latin typeface="Cambria Math" panose="02040503050406030204" pitchFamily="18" charset="0"/>
                            </a:rPr>
                            <m:t>𝐞𝐱</m:t>
                          </m:r>
                          <m:func>
                            <m:funcPr>
                              <m:ctrlPr>
                                <a:rPr lang="es-BO" sz="2400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s-BO" sz="2400" b="1" i="0"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</m:fName>
                            <m:e>
                              <m:r>
                                <a:rPr lang="es-BO" sz="2400" b="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r>
                            <a:rPr lang="es-BO" sz="2400" b="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BO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s-BO" sz="2400" b="1" i="1">
                              <a:latin typeface="Cambria Math" panose="02040503050406030204" pitchFamily="18" charset="0"/>
                            </a:rPr>
                            <m:t>𝜷</m:t>
                          </m:r>
                          <m:r>
                            <a:rPr lang="es-BO" sz="2400" b="0" i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BO" sz="2400" b="1" i="0" u="none" strike="noStrike" kern="1200" cap="none" spc="0" baseline="0" dirty="0">
                  <a:solidFill>
                    <a:srgbClr val="C00000"/>
                  </a:solidFill>
                  <a:uFillTx/>
                  <a:latin typeface="Calibri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0B96B3-841F-7939-B992-31E71102E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647" y="3294784"/>
                <a:ext cx="4922694" cy="29006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A523A9B-7906-DCA6-F8E8-D536A0E94007}"/>
              </a:ext>
            </a:extLst>
          </p:cNvPr>
          <p:cNvSpPr txBox="1"/>
          <p:nvPr/>
        </p:nvSpPr>
        <p:spPr>
          <a:xfrm>
            <a:off x="6591296" y="5016498"/>
            <a:ext cx="5181603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600" b="1" i="0" u="none" strike="noStrike" kern="1200" cap="none" spc="0" baseline="0">
                <a:solidFill>
                  <a:srgbClr val="C00000"/>
                </a:solidFill>
                <a:uFillTx/>
                <a:latin typeface="Calibri"/>
              </a:rPr>
              <a:t>So to get the probability that y is 1 given x, you divide the loglinear variables by an equation that reverses the logit function.</a:t>
            </a:r>
            <a:endParaRPr lang="es-BO" sz="2600" b="1" i="0" u="none" strike="noStrike" kern="1200" cap="none" spc="0" baseline="0">
              <a:solidFill>
                <a:srgbClr val="C00000"/>
              </a:solidFill>
              <a:uFillTx/>
              <a:latin typeface="Calibri"/>
            </a:endParaRP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2C1D65D1-C51A-CED3-E240-F169E4BE147B}"/>
              </a:ext>
            </a:extLst>
          </p:cNvPr>
          <p:cNvSpPr/>
          <p:nvPr/>
        </p:nvSpPr>
        <p:spPr>
          <a:xfrm rot="16200004">
            <a:off x="-10282" y="3707593"/>
            <a:ext cx="2085975" cy="1528767"/>
          </a:xfrm>
          <a:custGeom>
            <a:avLst>
              <a:gd name="f12" fmla="val 79"/>
              <a:gd name="f13" fmla="val 270"/>
            </a:avLst>
            <a:gdLst>
              <a:gd name="f2" fmla="val 10800000"/>
              <a:gd name="f3" fmla="val 5400000"/>
              <a:gd name="f4" fmla="val 16200000"/>
              <a:gd name="f5" fmla="val 180"/>
              <a:gd name="f6" fmla="val w"/>
              <a:gd name="f7" fmla="val h"/>
              <a:gd name="f8" fmla="val ss"/>
              <a:gd name="f9" fmla="val 0"/>
              <a:gd name="f10" fmla="*/ 5419351 1 1725033"/>
              <a:gd name="f11" fmla="+- 0 0 1"/>
              <a:gd name="f12" fmla="val 79"/>
              <a:gd name="f13" fmla="val 270"/>
              <a:gd name="f14" fmla="+- 0 0 -169"/>
              <a:gd name="f15" fmla="+- 0 0 -174"/>
              <a:gd name="f16" fmla="+- 0 0 -180"/>
              <a:gd name="f17" fmla="abs f6"/>
              <a:gd name="f18" fmla="abs f7"/>
              <a:gd name="f19" fmla="abs f8"/>
              <a:gd name="f20" fmla="val f9"/>
              <a:gd name="f21" fmla="+- 0 0 f12"/>
              <a:gd name="f22" fmla="+- 0 0 f13"/>
              <a:gd name="f23" fmla="*/ f14 f2 1"/>
              <a:gd name="f24" fmla="*/ f15 f2 1"/>
              <a:gd name="f25" fmla="*/ f16 f2 1"/>
              <a:gd name="f26" fmla="?: f17 f6 1"/>
              <a:gd name="f27" fmla="?: f18 f7 1"/>
              <a:gd name="f28" fmla="?: f19 f8 1"/>
              <a:gd name="f29" fmla="*/ f21 f2 1"/>
              <a:gd name="f30" fmla="*/ f22 f2 1"/>
              <a:gd name="f31" fmla="*/ f23 1 f5"/>
              <a:gd name="f32" fmla="*/ f24 1 f5"/>
              <a:gd name="f33" fmla="*/ f25 1 f5"/>
              <a:gd name="f34" fmla="*/ f26 1 21600"/>
              <a:gd name="f35" fmla="*/ f27 1 21600"/>
              <a:gd name="f36" fmla="*/ 21600 f26 1"/>
              <a:gd name="f37" fmla="*/ 21600 f27 1"/>
              <a:gd name="f38" fmla="*/ f29 1 f5"/>
              <a:gd name="f39" fmla="*/ f30 1 f5"/>
              <a:gd name="f40" fmla="+- f31 0 f3"/>
              <a:gd name="f41" fmla="+- f32 0 f3"/>
              <a:gd name="f42" fmla="+- f33 0 f3"/>
              <a:gd name="f43" fmla="min f35 f34"/>
              <a:gd name="f44" fmla="*/ f36 1 f28"/>
              <a:gd name="f45" fmla="*/ f37 1 f28"/>
              <a:gd name="f46" fmla="+- f38 0 f3"/>
              <a:gd name="f47" fmla="+- f39 0 f3"/>
              <a:gd name="f48" fmla="val f44"/>
              <a:gd name="f49" fmla="val f45"/>
              <a:gd name="f50" fmla="+- 0 0 f46"/>
              <a:gd name="f51" fmla="+- 0 0 f47"/>
              <a:gd name="f52" fmla="+- f49 0 f20"/>
              <a:gd name="f53" fmla="+- f48 0 f20"/>
              <a:gd name="f54" fmla="val f50"/>
              <a:gd name="f55" fmla="val f51"/>
              <a:gd name="f56" fmla="*/ f52 1 2"/>
              <a:gd name="f57" fmla="*/ f53 1 2"/>
              <a:gd name="f58" fmla="+- f55 0 f54"/>
              <a:gd name="f59" fmla="+- f54 f3 0"/>
              <a:gd name="f60" fmla="+- f55 f3 0"/>
              <a:gd name="f61" fmla="+- 21600000 0 f54"/>
              <a:gd name="f62" fmla="+- f3 0 f54"/>
              <a:gd name="f63" fmla="+- 27000000 0 f54"/>
              <a:gd name="f64" fmla="+- f2 0 f54"/>
              <a:gd name="f65" fmla="+- 32400000 0 f54"/>
              <a:gd name="f66" fmla="+- f4 0 f54"/>
              <a:gd name="f67" fmla="+- 37800000 0 f54"/>
              <a:gd name="f68" fmla="+- f20 f56 0"/>
              <a:gd name="f69" fmla="+- f20 f57 0"/>
              <a:gd name="f70" fmla="+- f58 21600000 0"/>
              <a:gd name="f71" fmla="*/ f59 f10 1"/>
              <a:gd name="f72" fmla="*/ f60 f10 1"/>
              <a:gd name="f73" fmla="?: f62 f62 f63"/>
              <a:gd name="f74" fmla="?: f64 f64 f65"/>
              <a:gd name="f75" fmla="?: f66 f66 f67"/>
              <a:gd name="f76" fmla="*/ f57 f43 1"/>
              <a:gd name="f77" fmla="*/ f56 f43 1"/>
              <a:gd name="f78" fmla="?: f58 f58 f70"/>
              <a:gd name="f79" fmla="*/ f71 1 f2"/>
              <a:gd name="f80" fmla="*/ f72 1 f2"/>
              <a:gd name="f81" fmla="*/ f69 f43 1"/>
              <a:gd name="f82" fmla="*/ f68 f43 1"/>
              <a:gd name="f83" fmla="+- 0 0 f79"/>
              <a:gd name="f84" fmla="+- 0 0 f80"/>
              <a:gd name="f85" fmla="+- f78 0 f61"/>
              <a:gd name="f86" fmla="+- f78 0 f73"/>
              <a:gd name="f87" fmla="+- f78 0 f74"/>
              <a:gd name="f88" fmla="+- f78 0 f75"/>
              <a:gd name="f89" fmla="+- 0 0 f83"/>
              <a:gd name="f90" fmla="+- 0 0 f84"/>
              <a:gd name="f91" fmla="*/ f89 f2 1"/>
              <a:gd name="f92" fmla="*/ f90 f2 1"/>
              <a:gd name="f93" fmla="*/ f91 1 f10"/>
              <a:gd name="f94" fmla="*/ f92 1 f10"/>
              <a:gd name="f95" fmla="+- f93 0 f3"/>
              <a:gd name="f96" fmla="+- f94 0 f3"/>
              <a:gd name="f97" fmla="sin 1 f95"/>
              <a:gd name="f98" fmla="cos 1 f95"/>
              <a:gd name="f99" fmla="sin 1 f96"/>
              <a:gd name="f100" fmla="cos 1 f96"/>
              <a:gd name="f101" fmla="+- 0 0 f97"/>
              <a:gd name="f102" fmla="+- 0 0 f98"/>
              <a:gd name="f103" fmla="+- 0 0 f99"/>
              <a:gd name="f104" fmla="+- 0 0 f100"/>
              <a:gd name="f105" fmla="+- 0 0 f101"/>
              <a:gd name="f106" fmla="+- 0 0 f102"/>
              <a:gd name="f107" fmla="+- 0 0 f103"/>
              <a:gd name="f108" fmla="+- 0 0 f104"/>
              <a:gd name="f109" fmla="*/ f105 f57 1"/>
              <a:gd name="f110" fmla="*/ f106 f56 1"/>
              <a:gd name="f111" fmla="*/ f107 f57 1"/>
              <a:gd name="f112" fmla="*/ f108 f56 1"/>
              <a:gd name="f113" fmla="+- 0 0 f110"/>
              <a:gd name="f114" fmla="+- 0 0 f109"/>
              <a:gd name="f115" fmla="+- 0 0 f112"/>
              <a:gd name="f116" fmla="+- 0 0 f111"/>
              <a:gd name="f117" fmla="+- 0 0 f113"/>
              <a:gd name="f118" fmla="+- 0 0 f114"/>
              <a:gd name="f119" fmla="+- 0 0 f115"/>
              <a:gd name="f120" fmla="+- 0 0 f116"/>
              <a:gd name="f121" fmla="at2 f117 f118"/>
              <a:gd name="f122" fmla="at2 f119 f120"/>
              <a:gd name="f123" fmla="+- f121 f3 0"/>
              <a:gd name="f124" fmla="+- f122 f3 0"/>
              <a:gd name="f125" fmla="*/ f123 f10 1"/>
              <a:gd name="f126" fmla="*/ f124 f10 1"/>
              <a:gd name="f127" fmla="*/ f125 1 f2"/>
              <a:gd name="f128" fmla="*/ f126 1 f2"/>
              <a:gd name="f129" fmla="+- 0 0 f127"/>
              <a:gd name="f130" fmla="+- 0 0 f128"/>
              <a:gd name="f131" fmla="val f129"/>
              <a:gd name="f132" fmla="val f130"/>
              <a:gd name="f133" fmla="+- 0 0 f131"/>
              <a:gd name="f134" fmla="+- 0 0 f132"/>
              <a:gd name="f135" fmla="*/ f133 f2 1"/>
              <a:gd name="f136" fmla="*/ f134 f2 1"/>
              <a:gd name="f137" fmla="*/ f135 1 f10"/>
              <a:gd name="f138" fmla="*/ f136 1 f10"/>
              <a:gd name="f139" fmla="+- f137 0 f3"/>
              <a:gd name="f140" fmla="+- f138 0 f3"/>
              <a:gd name="f141" fmla="cos 1 f139"/>
              <a:gd name="f142" fmla="sin 1 f139"/>
              <a:gd name="f143" fmla="cos 1 f140"/>
              <a:gd name="f144" fmla="sin 1 f140"/>
              <a:gd name="f145" fmla="+- 0 0 f141"/>
              <a:gd name="f146" fmla="+- 0 0 f142"/>
              <a:gd name="f147" fmla="+- 0 0 f143"/>
              <a:gd name="f148" fmla="+- 0 0 f144"/>
              <a:gd name="f149" fmla="*/ f11 f145 1"/>
              <a:gd name="f150" fmla="*/ f11 f146 1"/>
              <a:gd name="f151" fmla="*/ f11 f147 1"/>
              <a:gd name="f152" fmla="*/ f11 f148 1"/>
              <a:gd name="f153" fmla="*/ f149 f57 1"/>
              <a:gd name="f154" fmla="*/ f150 f56 1"/>
              <a:gd name="f155" fmla="*/ f151 f57 1"/>
              <a:gd name="f156" fmla="*/ f152 f56 1"/>
              <a:gd name="f157" fmla="+- f69 f153 0"/>
              <a:gd name="f158" fmla="+- f68 f154 0"/>
              <a:gd name="f159" fmla="+- f69 f155 0"/>
              <a:gd name="f160" fmla="+- f68 f156 0"/>
              <a:gd name="f161" fmla="max f157 f159"/>
              <a:gd name="f162" fmla="max f158 f160"/>
              <a:gd name="f163" fmla="min f157 f159"/>
              <a:gd name="f164" fmla="min f158 f160"/>
              <a:gd name="f165" fmla="*/ f157 f43 1"/>
              <a:gd name="f166" fmla="*/ f158 f43 1"/>
              <a:gd name="f167" fmla="*/ f159 f43 1"/>
              <a:gd name="f168" fmla="*/ f160 f43 1"/>
              <a:gd name="f169" fmla="?: f85 f48 f161"/>
              <a:gd name="f170" fmla="?: f86 f49 f162"/>
              <a:gd name="f171" fmla="?: f87 f20 f163"/>
              <a:gd name="f172" fmla="?: f88 f20 f164"/>
              <a:gd name="f173" fmla="*/ f171 f43 1"/>
              <a:gd name="f174" fmla="*/ f172 f43 1"/>
              <a:gd name="f175" fmla="*/ f169 f43 1"/>
              <a:gd name="f176" fmla="*/ f170 f4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0">
                <a:pos x="f165" y="f166"/>
              </a:cxn>
              <a:cxn ang="f41">
                <a:pos x="f81" y="f82"/>
              </a:cxn>
              <a:cxn ang="f42">
                <a:pos x="f167" y="f168"/>
              </a:cxn>
            </a:cxnLst>
            <a:rect l="f173" t="f174" r="f175" b="f176"/>
            <a:pathLst>
              <a:path stroke="0">
                <a:moveTo>
                  <a:pt x="f165" y="f166"/>
                </a:moveTo>
                <a:arcTo wR="f76" hR="f77" stAng="f54" swAng="f78"/>
                <a:lnTo>
                  <a:pt x="f81" y="f82"/>
                </a:lnTo>
                <a:close/>
              </a:path>
              <a:path fill="none">
                <a:moveTo>
                  <a:pt x="f165" y="f166"/>
                </a:moveTo>
                <a:arcTo wR="f76" hR="f77" stAng="f54" swAng="f78"/>
              </a:path>
            </a:pathLst>
          </a:custGeom>
          <a:noFill/>
          <a:ln w="6345" cap="flat">
            <a:solidFill>
              <a:srgbClr val="000000"/>
            </a:solidFill>
            <a:prstDash val="solid"/>
            <a:miter/>
            <a:headEnd type="arrow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40E34F-7A0A-0A5B-5D57-89DE42A9539B}"/>
              </a:ext>
            </a:extLst>
          </p:cNvPr>
          <p:cNvSpPr txBox="1"/>
          <p:nvPr/>
        </p:nvSpPr>
        <p:spPr>
          <a:xfrm>
            <a:off x="312880" y="4241151"/>
            <a:ext cx="1693990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400" b="1" i="0" u="none" strike="noStrike" kern="1200" cap="none" spc="0" baseline="0">
                <a:solidFill>
                  <a:srgbClr val="0070C0"/>
                </a:solidFill>
                <a:uFillTx/>
                <a:latin typeface="Calibri"/>
              </a:rPr>
              <a:t>Just algebra</a:t>
            </a:r>
            <a:endParaRPr lang="es-BO" sz="2400" b="1" i="0" u="none" strike="noStrike" kern="1200" cap="none" spc="0" baseline="0">
              <a:solidFill>
                <a:srgbClr val="0070C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54C60-4BD3-9CC5-20C1-0420BB8FC64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Bernouilli distribution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D3191-92E4-2BF4-55C4-FBA58DC011B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881685" cy="2574922"/>
          </a:xfrm>
        </p:spPr>
        <p:txBody>
          <a:bodyPr/>
          <a:lstStyle/>
          <a:p>
            <a:pPr lvl="0">
              <a:lnSpc>
                <a:spcPct val="80000"/>
              </a:lnSpc>
            </a:pPr>
            <a:r>
              <a:rPr lang="en-CA"/>
              <a:t>A Bernouilli distribution is a </a:t>
            </a:r>
            <a:r>
              <a:rPr lang="en-CA" b="1"/>
              <a:t>discrete distribution </a:t>
            </a:r>
            <a:r>
              <a:rPr lang="en-CA"/>
              <a:t>with </a:t>
            </a:r>
            <a:r>
              <a:rPr lang="en-CA" b="1"/>
              <a:t>two possible outcomes</a:t>
            </a:r>
            <a:r>
              <a:rPr lang="en-CA"/>
              <a:t>.</a:t>
            </a:r>
          </a:p>
          <a:p>
            <a:pPr lvl="0">
              <a:lnSpc>
                <a:spcPct val="80000"/>
              </a:lnSpc>
            </a:pPr>
            <a:r>
              <a:rPr lang="en-CA"/>
              <a:t>We want to account for the distribution of </a:t>
            </a:r>
            <a:r>
              <a:rPr lang="en-CA" i="1"/>
              <a:t>y. </a:t>
            </a:r>
            <a:endParaRPr lang="en-CA"/>
          </a:p>
          <a:p>
            <a:pPr lvl="0">
              <a:lnSpc>
                <a:spcPct val="80000"/>
              </a:lnSpc>
            </a:pPr>
            <a:r>
              <a:rPr lang="en-CA"/>
              <a:t>You can model it with rbinom()</a:t>
            </a:r>
            <a:endParaRPr lang="es-B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2E4757-1359-4674-97FF-09174F97A53B}"/>
                  </a:ext>
                </a:extLst>
              </p:cNvPr>
              <p:cNvSpPr txBox="1"/>
              <p:nvPr/>
            </p:nvSpPr>
            <p:spPr>
              <a:xfrm>
                <a:off x="838203" y="4808052"/>
                <a:ext cx="4962521" cy="916148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BO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BO" sz="2400" i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s-BO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BO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BO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s-BO" sz="2400" i="1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BO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s-BO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,         </m:t>
                              </m:r>
                              <m:r>
                                <a:rPr lang="es-BO" sz="2400" i="1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BO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BO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2E4757-1359-4674-97FF-09174F97A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3" y="4808052"/>
                <a:ext cx="4962521" cy="9161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6" descr="A person with a collar around his neck&#10;&#10;Description automatically generated">
            <a:extLst>
              <a:ext uri="{FF2B5EF4-FFF2-40B4-BE49-F238E27FC236}">
                <a16:creationId xmlns:a16="http://schemas.microsoft.com/office/drawing/2014/main" id="{A127C22B-0C4F-56B0-49F3-077C36E6D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108" y="534192"/>
            <a:ext cx="4107466" cy="48006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Box 8">
            <a:extLst>
              <a:ext uri="{FF2B5EF4-FFF2-40B4-BE49-F238E27FC236}">
                <a16:creationId xmlns:a16="http://schemas.microsoft.com/office/drawing/2014/main" id="{B4B54A9C-1287-A244-AE21-E0F5AF3EB946}"/>
              </a:ext>
            </a:extLst>
          </p:cNvPr>
          <p:cNvSpPr txBox="1"/>
          <p:nvPr/>
        </p:nvSpPr>
        <p:spPr>
          <a:xfrm>
            <a:off x="5990033" y="5677473"/>
            <a:ext cx="609361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BO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By Niklaus Bernoulli (1662-1716) - [2] [3], Public Domain, https://commons.wikimedia.org/w/index.php?curid=266673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05B61-7D69-F42F-A5F7-09619B86679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 dirty="0"/>
              <a:t>Packages for today</a:t>
            </a:r>
            <a:endParaRPr lang="es-B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35FAC9-F3C0-DF78-D475-BA4717C87FC9}"/>
              </a:ext>
            </a:extLst>
          </p:cNvPr>
          <p:cNvSpPr txBox="1"/>
          <p:nvPr/>
        </p:nvSpPr>
        <p:spPr>
          <a:xfrm>
            <a:off x="969818" y="2082861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library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tidyverse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library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ggdag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s-BO" sz="1800" dirty="0">
              <a:solidFill>
                <a:schemeClr val="bg1">
                  <a:lumMod val="65000"/>
                </a:schemeClr>
              </a:solidFill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library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V8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s-BO" sz="1800" dirty="0">
              <a:solidFill>
                <a:schemeClr val="bg1">
                  <a:lumMod val="65000"/>
                </a:schemeClr>
              </a:solidFill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library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dagitty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library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glm2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library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Rling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library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(rms)</a:t>
            </a:r>
            <a:endParaRPr lang="es-BO" sz="1800" dirty="0">
              <a:solidFill>
                <a:schemeClr val="bg1">
                  <a:lumMod val="65000"/>
                </a:schemeClr>
              </a:solidFill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library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visreg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library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(car)</a:t>
            </a:r>
            <a:endParaRPr lang="es-BO" sz="1800" dirty="0">
              <a:solidFill>
                <a:schemeClr val="bg1">
                  <a:lumMod val="65000"/>
                </a:schemeClr>
              </a:solidFill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s-BO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90D0A-75F3-DAD5-4F1E-C5D17F074C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Bernouilli distribution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BCEEE-821D-A312-AC0A-778EB4ED0F3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2217740"/>
          </a:xfrm>
        </p:spPr>
        <p:txBody>
          <a:bodyPr/>
          <a:lstStyle/>
          <a:p>
            <a:pPr lvl="0"/>
            <a:r>
              <a:rPr lang="en-CA"/>
              <a:t>A Bernouilli distribution is a discrete distribution with two possible outcomes.</a:t>
            </a:r>
          </a:p>
          <a:p>
            <a:pPr lvl="0"/>
            <a:r>
              <a:rPr lang="en-CA"/>
              <a:t>We want to account for the distribution of </a:t>
            </a:r>
            <a:r>
              <a:rPr lang="en-CA" i="1"/>
              <a:t>y. </a:t>
            </a:r>
            <a:endParaRPr lang="en-CA"/>
          </a:p>
          <a:p>
            <a:pPr lvl="0"/>
            <a:r>
              <a:rPr lang="en-CA"/>
              <a:t>You can model it with rbinom()</a:t>
            </a:r>
            <a:endParaRPr lang="es-B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558185-C64B-AA6F-14C9-2A03C000282B}"/>
                  </a:ext>
                </a:extLst>
              </p:cNvPr>
              <p:cNvSpPr txBox="1"/>
              <p:nvPr/>
            </p:nvSpPr>
            <p:spPr>
              <a:xfrm>
                <a:off x="838203" y="4513268"/>
                <a:ext cx="4962521" cy="916148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BO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BO" sz="2400" i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s-BO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BO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BO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s-BO" sz="2400" i="1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BO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s-BO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,         </m:t>
                              </m:r>
                              <m:r>
                                <a:rPr lang="es-BO" sz="2400" i="1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BO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BO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558185-C64B-AA6F-14C9-2A03C0002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3" y="4513268"/>
                <a:ext cx="4962521" cy="9161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8ECA50F-3D1B-F658-933D-BD50AC4442DF}"/>
              </a:ext>
            </a:extLst>
          </p:cNvPr>
          <p:cNvSpPr txBox="1"/>
          <p:nvPr/>
        </p:nvSpPr>
        <p:spPr>
          <a:xfrm>
            <a:off x="6391281" y="4513268"/>
            <a:ext cx="5281610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400" b="1" i="0" u="none" strike="noStrike" kern="1200" cap="none" spc="0" baseline="0">
                <a:solidFill>
                  <a:srgbClr val="548235"/>
                </a:solidFill>
                <a:uFillTx/>
                <a:latin typeface="Calibri"/>
              </a:rPr>
              <a:t>‘The probability of y being 1 is p and the probability of y being 0 is p – 1’</a:t>
            </a:r>
            <a:endParaRPr lang="es-BO" sz="2400" b="1" i="0" u="none" strike="noStrike" kern="1200" cap="none" spc="0" baseline="0">
              <a:solidFill>
                <a:srgbClr val="548235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55383-3548-BC62-EEE9-C4CA9F67366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Bernouilli distribution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BF0F4-5E81-B7F7-A698-BA71B579557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989289"/>
          </a:xfrm>
        </p:spPr>
        <p:txBody>
          <a:bodyPr/>
          <a:lstStyle/>
          <a:p>
            <a:pPr lvl="0"/>
            <a:r>
              <a:rPr lang="en-CA"/>
              <a:t>A logistic regression or logit model can be represented with the following equations ....</a:t>
            </a:r>
            <a:endParaRPr lang="es-BO"/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07AFE016-88AE-2ED3-83D1-F5C0618A0A2F}"/>
              </a:ext>
            </a:extLst>
          </p:cNvPr>
          <p:cNvSpPr txBox="1"/>
          <p:nvPr/>
        </p:nvSpPr>
        <p:spPr>
          <a:xfrm>
            <a:off x="5753103" y="4043083"/>
            <a:ext cx="6093616" cy="1051569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bernouilli_data </a:t>
            </a:r>
            <a:r>
              <a:rPr lang="en-US" sz="1800" b="0" i="0" u="none" strike="noStrike" kern="1200" cap="none" spc="0" baseline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rbinom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20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18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18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0.5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b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print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(bernouilli_data)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 [1] 1 1 1 0 0 1 0 0 1 0 0 1 0 0 0 1 0 0 0 1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6">
                <a:extLst>
                  <a:ext uri="{FF2B5EF4-FFF2-40B4-BE49-F238E27FC236}">
                    <a16:creationId xmlns:a16="http://schemas.microsoft.com/office/drawing/2014/main" id="{4DEF5E16-1A7D-9B6A-6CEF-12AD2EFFD8E4}"/>
                  </a:ext>
                </a:extLst>
              </p:cNvPr>
              <p:cNvSpPr txBox="1"/>
              <p:nvPr/>
            </p:nvSpPr>
            <p:spPr>
              <a:xfrm>
                <a:off x="481020" y="4041163"/>
                <a:ext cx="4962521" cy="916148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BO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BO" sz="2400" i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s-BO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BO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BO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s-BO" sz="2400" i="1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BO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s-BO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,         </m:t>
                              </m:r>
                              <m:r>
                                <a:rPr lang="es-BO" sz="2400" i="1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BO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BO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 xmlns="">
          <p:sp>
            <p:nvSpPr>
              <p:cNvPr id="5" name="TextBox 6">
                <a:extLst>
                  <a:ext uri="{FF2B5EF4-FFF2-40B4-BE49-F238E27FC236}">
                    <a16:creationId xmlns:a16="http://schemas.microsoft.com/office/drawing/2014/main" id="{4DEF5E16-1A7D-9B6A-6CEF-12AD2EFFD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20" y="4041163"/>
                <a:ext cx="4962521" cy="9161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3156E-C60A-7661-9D5B-1BB2FE0D27B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Logistic function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DFC02-F636-F4AC-B49C-59A0A527BF5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2814637"/>
            <a:ext cx="10515600" cy="3362325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CA" dirty="0"/>
              <a:t>The important point about log odds ratios as that they take any numbers and transform them to a number from 0 to 1 along a sigmoid shape.</a:t>
            </a:r>
          </a:p>
          <a:p>
            <a:pPr lvl="0"/>
            <a:endParaRPr lang="en-CA" dirty="0"/>
          </a:p>
          <a:p>
            <a:pPr lvl="0"/>
            <a:r>
              <a:rPr lang="en-CA" dirty="0"/>
              <a:t>Why is this good?</a:t>
            </a:r>
          </a:p>
          <a:p>
            <a:pPr lvl="0"/>
            <a:endParaRPr lang="en-CA" dirty="0"/>
          </a:p>
          <a:p>
            <a:pPr lvl="0"/>
            <a:r>
              <a:rPr lang="en-CA" dirty="0"/>
              <a:t>Because we are interested in modelling a binary </a:t>
            </a:r>
            <a:r>
              <a:rPr lang="en-CA" dirty="0" err="1"/>
              <a:t>outcome,0</a:t>
            </a:r>
            <a:r>
              <a:rPr lang="en-CA" dirty="0"/>
              <a:t> or 1, and we want to have a function that translates the effect of predictors into that scale for </a:t>
            </a:r>
            <a:r>
              <a:rPr lang="en-CA" i="1" dirty="0"/>
              <a:t>y. </a:t>
            </a:r>
            <a:endParaRPr lang="es-B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395B42-C2E0-758F-74E9-51FD29D045CF}"/>
                  </a:ext>
                </a:extLst>
              </p:cNvPr>
              <p:cNvSpPr txBox="1"/>
              <p:nvPr/>
            </p:nvSpPr>
            <p:spPr>
              <a:xfrm>
                <a:off x="2875360" y="1690688"/>
                <a:ext cx="6093618" cy="7870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sz="2400" i="1" smtClean="0">
                          <a:latin typeface="Cambria Math" panose="02040503050406030204" pitchFamily="18" charset="0"/>
                        </a:rPr>
                        <m:t>𝑙𝑜𝑔𝑖𝑡</m:t>
                      </m:r>
                      <m:d>
                        <m:dPr>
                          <m:ctrlPr>
                            <a:rPr lang="es-BO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s-BO" sz="2400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BO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BO" sz="2400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s-BO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BO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s-BO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s-BO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395B42-C2E0-758F-74E9-51FD29D04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360" y="1690688"/>
                <a:ext cx="6093618" cy="7870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C5653-2AAA-E006-AB12-4F068A12A21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Logistic function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CEA82-692B-3BAB-CD82-9818D27AE6A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1168584"/>
          </a:xfrm>
        </p:spPr>
        <p:txBody>
          <a:bodyPr/>
          <a:lstStyle/>
          <a:p>
            <a:pPr lvl="0"/>
            <a:r>
              <a:rPr lang="en-CA"/>
              <a:t>Any value of </a:t>
            </a:r>
            <a:r>
              <a:rPr lang="en-CA" i="1"/>
              <a:t>x</a:t>
            </a:r>
            <a:r>
              <a:rPr lang="en-CA"/>
              <a:t> will be transformed into a number that varies from 0 to 1 with ceiling effects.</a:t>
            </a:r>
            <a:endParaRPr lang="es-B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5">
                <a:extLst>
                  <a:ext uri="{FF2B5EF4-FFF2-40B4-BE49-F238E27FC236}">
                    <a16:creationId xmlns:a16="http://schemas.microsoft.com/office/drawing/2014/main" id="{FB416540-35E4-B53F-FE67-686A11BF86B0}"/>
                  </a:ext>
                </a:extLst>
              </p:cNvPr>
              <p:cNvSpPr txBox="1"/>
              <p:nvPr/>
            </p:nvSpPr>
            <p:spPr>
              <a:xfrm>
                <a:off x="2624135" y="3863788"/>
                <a:ext cx="6093616" cy="851708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sz="2400" i="1">
                          <a:latin typeface="Cambria Math" panose="02040503050406030204" pitchFamily="18" charset="0"/>
                        </a:rPr>
                        <m:t>𝑃𝑟𝑜𝑏</m:t>
                      </m:r>
                      <m:d>
                        <m:dPr>
                          <m:begChr m:val="{"/>
                          <m:endChr m:val="}"/>
                          <m:ctrlPr>
                            <a:rPr lang="es-BO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BO" sz="24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BO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s-BO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BO" sz="2400" i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BO" sz="32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 xmlns="">
          <p:sp>
            <p:nvSpPr>
              <p:cNvPr id="4" name="TextBox 5">
                <a:extLst>
                  <a:ext uri="{FF2B5EF4-FFF2-40B4-BE49-F238E27FC236}">
                    <a16:creationId xmlns:a16="http://schemas.microsoft.com/office/drawing/2014/main" id="{FB416540-35E4-B53F-FE67-686A11BF8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135" y="3863788"/>
                <a:ext cx="6093616" cy="8517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84945-8CCE-F407-8B4B-5E1AF155F50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Logistic regression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33A20-BCE4-4983-146C-52F339F0DB8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948080" cy="4548280"/>
          </a:xfrm>
        </p:spPr>
        <p:txBody>
          <a:bodyPr/>
          <a:lstStyle/>
          <a:p>
            <a:pPr lvl="0"/>
            <a:r>
              <a:rPr lang="en-CA" i="1" dirty="0"/>
              <a:t>y </a:t>
            </a:r>
            <a:r>
              <a:rPr lang="en-CA" dirty="0"/>
              <a:t>is bounded to 0 or 1</a:t>
            </a:r>
          </a:p>
          <a:p>
            <a:pPr lvl="0"/>
            <a:endParaRPr lang="en-CA" i="1" dirty="0"/>
          </a:p>
          <a:p>
            <a:pPr lvl="0"/>
            <a:r>
              <a:rPr lang="en-CA" dirty="0"/>
              <a:t>The relationship between x and y has a ceiling effect (like logarithms)</a:t>
            </a:r>
          </a:p>
          <a:p>
            <a:pPr lvl="0"/>
            <a:endParaRPr lang="en-CA" i="1" dirty="0"/>
          </a:p>
          <a:p>
            <a:pPr lvl="0"/>
            <a:r>
              <a:rPr lang="en-CA" dirty="0"/>
              <a:t>Let’s run a simulation model to get the feel for  it.</a:t>
            </a:r>
            <a:endParaRPr lang="es-BO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55D92417-4703-CAE3-5137-7ACD872F4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283" y="1238710"/>
            <a:ext cx="4839489" cy="438057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F1205-88B8-74F4-A8AE-BA3EE277CF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Functions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103DD-4B51-3FDA-0DF9-22CDF737E5B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6219821" cy="4667243"/>
          </a:xfrm>
        </p:spPr>
        <p:txBody>
          <a:bodyPr/>
          <a:lstStyle/>
          <a:p>
            <a:pPr lvl="0"/>
            <a:r>
              <a:rPr lang="en-CA" dirty="0"/>
              <a:t>There are two functions in R</a:t>
            </a:r>
          </a:p>
          <a:p>
            <a:pPr lvl="0"/>
            <a:endParaRPr lang="en-CA" dirty="0"/>
          </a:p>
          <a:p>
            <a:pPr lvl="0"/>
            <a:r>
              <a:rPr lang="en-CA" dirty="0"/>
              <a:t>The logarithmic function and the exponential function – they are basically mirror-images of each other.</a:t>
            </a:r>
          </a:p>
          <a:p>
            <a:pPr marL="0" lvl="0" indent="0">
              <a:buNone/>
            </a:pPr>
            <a:endParaRPr lang="en-CA" dirty="0"/>
          </a:p>
          <a:p>
            <a:pPr marL="0" lvl="0" indent="0">
              <a:buNone/>
            </a:pPr>
            <a:endParaRPr lang="en-CA" dirty="0"/>
          </a:p>
          <a:p>
            <a:pPr lvl="0"/>
            <a:r>
              <a:rPr lang="en-CA" dirty="0"/>
              <a:t>The </a:t>
            </a:r>
            <a:r>
              <a:rPr lang="en-CA" i="1" dirty="0"/>
              <a:t>odds </a:t>
            </a:r>
            <a:r>
              <a:rPr lang="en-CA" dirty="0"/>
              <a:t>function is pretty straightforward</a:t>
            </a:r>
          </a:p>
          <a:p>
            <a:pPr marL="0" lvl="0" indent="0">
              <a:buNone/>
            </a:pP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4">
                <a:extLst>
                  <a:ext uri="{FF2B5EF4-FFF2-40B4-BE49-F238E27FC236}">
                    <a16:creationId xmlns:a16="http://schemas.microsoft.com/office/drawing/2014/main" id="{39822EB9-9568-989F-0CC3-4476C219C6B5}"/>
                  </a:ext>
                </a:extLst>
              </p:cNvPr>
              <p:cNvSpPr txBox="1"/>
              <p:nvPr/>
            </p:nvSpPr>
            <p:spPr>
              <a:xfrm>
                <a:off x="5514975" y="5083588"/>
                <a:ext cx="1757367" cy="974306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BO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BO" sz="28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BO" sz="2800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BO" sz="28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BO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s-BO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 xmlns="">
          <p:sp>
            <p:nvSpPr>
              <p:cNvPr id="4" name="TextBox 4">
                <a:extLst>
                  <a:ext uri="{FF2B5EF4-FFF2-40B4-BE49-F238E27FC236}">
                    <a16:creationId xmlns:a16="http://schemas.microsoft.com/office/drawing/2014/main" id="{39822EB9-9568-989F-0CC3-4476C219C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975" y="5083588"/>
                <a:ext cx="1757367" cy="9743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6">
            <a:extLst>
              <a:ext uri="{FF2B5EF4-FFF2-40B4-BE49-F238E27FC236}">
                <a16:creationId xmlns:a16="http://schemas.microsoft.com/office/drawing/2014/main" id="{BF7AFAB2-8EDE-BC91-D5B7-C0138A80AFCC}"/>
              </a:ext>
            </a:extLst>
          </p:cNvPr>
          <p:cNvSpPr txBox="1"/>
          <p:nvPr/>
        </p:nvSpPr>
        <p:spPr>
          <a:xfrm>
            <a:off x="7872407" y="2297201"/>
            <a:ext cx="2471742" cy="1862047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t </a:t>
            </a:r>
            <a:r>
              <a:rPr lang="en-US" sz="1800" b="0" i="0" u="none" strike="noStrike" kern="1200" cap="none" spc="0" baseline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log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10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b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t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[1] 2.302585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exp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(t)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[1] 10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F6D55-AC5B-BD0D-DE4A-E02FF1851FF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Odds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1747A-FC09-AAB6-89AF-BE4714C7533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569814"/>
            <a:ext cx="10515600" cy="760415"/>
          </a:xfrm>
        </p:spPr>
        <p:txBody>
          <a:bodyPr/>
          <a:lstStyle/>
          <a:p>
            <a:pPr lvl="0">
              <a:lnSpc>
                <a:spcPct val="80000"/>
              </a:lnSpc>
            </a:pPr>
            <a:r>
              <a:rPr lang="en-CA" sz="2600"/>
              <a:t>If you plot probabilities versus odds, you can see that odds has an asymptotic property in relation to probability</a:t>
            </a:r>
            <a:endParaRPr lang="es-BO" sz="260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9680F98C-9792-3892-D138-94ECB103E159}"/>
              </a:ext>
            </a:extLst>
          </p:cNvPr>
          <p:cNvSpPr txBox="1"/>
          <p:nvPr/>
        </p:nvSpPr>
        <p:spPr>
          <a:xfrm>
            <a:off x="838203" y="3700009"/>
            <a:ext cx="3119439" cy="1143905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par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2000" b="0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mfrow=</a:t>
            </a: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))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x </a:t>
            </a:r>
            <a:r>
              <a:rPr lang="en-US" sz="2000" b="0" i="0" u="none" strike="noStrike" kern="1200" cap="none" spc="0" baseline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seq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0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</a:t>
            </a:r>
            <a:r>
              <a:rPr lang="en-US" sz="2000" b="0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by=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0.1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plot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(x, 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r>
              <a:rPr lang="en-US" sz="20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/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r>
              <a:rPr lang="en-US" sz="20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-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x))</a:t>
            </a:r>
            <a:endParaRPr lang="es-BO" sz="20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7948BB3E-76FC-13AF-B09C-CC244D456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110" y="2330229"/>
            <a:ext cx="6017620" cy="4088721"/>
          </a:xfrm>
          <a:prstGeom prst="rect">
            <a:avLst/>
          </a:prstGeom>
          <a:noFill/>
          <a:ln cap="flat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7">
                <a:extLst>
                  <a:ext uri="{FF2B5EF4-FFF2-40B4-BE49-F238E27FC236}">
                    <a16:creationId xmlns:a16="http://schemas.microsoft.com/office/drawing/2014/main" id="{6E321610-4365-C199-0BBA-300966BA53E1}"/>
                  </a:ext>
                </a:extLst>
              </p:cNvPr>
              <p:cNvSpPr txBox="1"/>
              <p:nvPr/>
            </p:nvSpPr>
            <p:spPr>
              <a:xfrm>
                <a:off x="3957642" y="3700009"/>
                <a:ext cx="1757367" cy="974306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BO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BO" sz="28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BO" sz="2800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BO" sz="28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BO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s-BO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 xmlns="">
          <p:sp>
            <p:nvSpPr>
              <p:cNvPr id="6" name="TextBox 7">
                <a:extLst>
                  <a:ext uri="{FF2B5EF4-FFF2-40B4-BE49-F238E27FC236}">
                    <a16:creationId xmlns:a16="http://schemas.microsoft.com/office/drawing/2014/main" id="{6E321610-4365-C199-0BBA-300966BA5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642" y="3700009"/>
                <a:ext cx="1757367" cy="9743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3213F-9A5D-6C45-BD7F-E5A3BF1ACD7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Plotting odds</a:t>
            </a:r>
            <a:endParaRPr lang="es-BO"/>
          </a:p>
        </p:txBody>
      </p:sp>
      <p:pic>
        <p:nvPicPr>
          <p:cNvPr id="3" name="Picture">
            <a:extLst>
              <a:ext uri="{FF2B5EF4-FFF2-40B4-BE49-F238E27FC236}">
                <a16:creationId xmlns:a16="http://schemas.microsoft.com/office/drawing/2014/main" id="{3ACA25AC-9180-17F9-7EE1-1895246E5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396" y="2420919"/>
            <a:ext cx="5672142" cy="434449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Picture">
            <a:extLst>
              <a:ext uri="{FF2B5EF4-FFF2-40B4-BE49-F238E27FC236}">
                <a16:creationId xmlns:a16="http://schemas.microsoft.com/office/drawing/2014/main" id="{EEE7E96D-1109-2B87-578F-190920EB9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7" y="2518833"/>
            <a:ext cx="5672142" cy="429577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8762A2D5-9E05-EF5F-EF1A-69D285E69B5D}"/>
              </a:ext>
            </a:extLst>
          </p:cNvPr>
          <p:cNvSpPr txBox="1"/>
          <p:nvPr/>
        </p:nvSpPr>
        <p:spPr>
          <a:xfrm>
            <a:off x="6916338" y="2148986"/>
            <a:ext cx="2168124" cy="369335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plot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r>
              <a:rPr lang="en-US" sz="18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/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r>
              <a:rPr lang="en-US" sz="18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-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x),x)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F03A3921-4D0E-2AF1-8F7A-606C9B6AFC62}"/>
              </a:ext>
            </a:extLst>
          </p:cNvPr>
          <p:cNvSpPr txBox="1"/>
          <p:nvPr/>
        </p:nvSpPr>
        <p:spPr>
          <a:xfrm>
            <a:off x="1007266" y="2148986"/>
            <a:ext cx="2405064" cy="369335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plot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(x, </a:t>
            </a:r>
            <a:r>
              <a:rPr lang="en-US" sz="18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r>
              <a:rPr lang="en-US" sz="18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/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r>
              <a:rPr lang="en-US" sz="18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-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x))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DFB8E-A425-B5B2-9253-A71503CD8C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2875" y="115552"/>
            <a:ext cx="4643524" cy="1325559"/>
          </a:xfrm>
        </p:spPr>
        <p:txBody>
          <a:bodyPr/>
          <a:lstStyle/>
          <a:p>
            <a:pPr lvl="0"/>
            <a:r>
              <a:rPr lang="en-CA"/>
              <a:t>Logs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7D9C2-F734-FD6F-5B2B-BB45BA26834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3530" y="1491230"/>
            <a:ext cx="5257800" cy="1003297"/>
          </a:xfrm>
        </p:spPr>
        <p:txBody>
          <a:bodyPr/>
          <a:lstStyle/>
          <a:p>
            <a:pPr lvl="0"/>
            <a:r>
              <a:rPr lang="en-CA"/>
              <a:t>Logs also have this asymptotic property on both sides.</a:t>
            </a:r>
            <a:endParaRPr lang="es-BO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F778DA0C-8C44-3D8C-AE3B-A36395A0F733}"/>
              </a:ext>
            </a:extLst>
          </p:cNvPr>
          <p:cNvSpPr txBox="1"/>
          <p:nvPr/>
        </p:nvSpPr>
        <p:spPr>
          <a:xfrm>
            <a:off x="982266" y="2678113"/>
            <a:ext cx="3918350" cy="707882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x </a:t>
            </a:r>
            <a:r>
              <a:rPr lang="en-US" sz="2000" b="0" i="0" u="none" strike="noStrike" kern="1200" cap="none" spc="0" baseline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seq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0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</a:t>
            </a:r>
            <a:r>
              <a:rPr lang="en-US" sz="2000" b="0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by=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0.1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plot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(x,</a:t>
            </a: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log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(x))</a:t>
            </a:r>
            <a:endParaRPr lang="es-BO" sz="20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D9F9C8B8-27FF-B1DC-7B0B-847FACA44FC2}"/>
              </a:ext>
            </a:extLst>
          </p:cNvPr>
          <p:cNvSpPr txBox="1"/>
          <p:nvPr/>
        </p:nvSpPr>
        <p:spPr>
          <a:xfrm>
            <a:off x="982266" y="4040312"/>
            <a:ext cx="3918350" cy="707882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x </a:t>
            </a:r>
            <a:r>
              <a:rPr lang="en-US" sz="2000" b="0" i="0" u="none" strike="noStrike" kern="1200" cap="none" spc="0" baseline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seq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20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-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2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0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2000" b="0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by =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.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plot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(x, </a:t>
            </a: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exp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(x))</a:t>
            </a:r>
            <a:endParaRPr lang="es-BO" sz="20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367CF7E2-19AC-A825-6725-A74101E03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708" y="296174"/>
            <a:ext cx="4539758" cy="316774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F6B37AC8-A357-7BAD-FD5B-CC3325F9E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811" y="3690253"/>
            <a:ext cx="4470931" cy="316774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5709A6-3702-0561-4192-7EB6FC88F463}"/>
              </a:ext>
            </a:extLst>
          </p:cNvPr>
          <p:cNvSpPr txBox="1"/>
          <p:nvPr/>
        </p:nvSpPr>
        <p:spPr>
          <a:xfrm>
            <a:off x="833530" y="5291248"/>
            <a:ext cx="5667286" cy="145119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But not exactly how we want because we want a ceiling effect approaching 0 and approaching 1</a:t>
            </a:r>
            <a:endParaRPr lang="es-BO" sz="2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CBAAA-BFF6-F36B-FF80-5C9832C1C5C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Log-odds</a:t>
            </a:r>
            <a:endParaRPr lang="es-BO"/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195DD0EB-F8EB-D1B7-6C01-FB632AA19032}"/>
              </a:ext>
            </a:extLst>
          </p:cNvPr>
          <p:cNvSpPr txBox="1"/>
          <p:nvPr/>
        </p:nvSpPr>
        <p:spPr>
          <a:xfrm>
            <a:off x="838193" y="2057363"/>
            <a:ext cx="3233739" cy="923333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par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mfrow=</a:t>
            </a:r>
            <a:r>
              <a:rPr lang="en-US" sz="18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</a:t>
            </a:r>
            <a:r>
              <a:rPr lang="en-US" sz="18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))</a:t>
            </a:r>
            <a:b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x </a:t>
            </a:r>
            <a:r>
              <a:rPr lang="en-US" sz="1800" b="0" i="0" u="none" strike="noStrike" kern="1200" cap="none" spc="0" baseline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seq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0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</a:t>
            </a:r>
            <a:r>
              <a:rPr lang="en-US" sz="18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</a:t>
            </a:r>
            <a:r>
              <a:rPr lang="en-US" sz="1800" b="0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by=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.</a:t>
            </a:r>
            <a:r>
              <a:rPr lang="en-US" sz="18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02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b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plot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log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(x</a:t>
            </a:r>
            <a:r>
              <a:rPr lang="en-US" sz="18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/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r>
              <a:rPr lang="en-US" sz="18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-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x)),x)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B7D416A7-A5B9-B4DF-4F91-E26A9745F3E8}"/>
              </a:ext>
            </a:extLst>
          </p:cNvPr>
          <p:cNvSpPr txBox="1"/>
          <p:nvPr/>
        </p:nvSpPr>
        <p:spPr>
          <a:xfrm>
            <a:off x="838193" y="4150534"/>
            <a:ext cx="3233739" cy="923333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par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mfrow=</a:t>
            </a:r>
            <a:r>
              <a:rPr lang="en-US" sz="18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</a:t>
            </a:r>
            <a:r>
              <a:rPr lang="en-US" sz="18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))</a:t>
            </a:r>
            <a:b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x </a:t>
            </a:r>
            <a:r>
              <a:rPr lang="en-US" sz="1800" b="0" i="0" u="none" strike="noStrike" kern="1200" cap="none" spc="0" baseline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seq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-</a:t>
            </a:r>
            <a:r>
              <a:rPr lang="en-US" sz="18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4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</a:t>
            </a:r>
            <a:r>
              <a:rPr lang="en-US" sz="18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4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</a:t>
            </a:r>
            <a:r>
              <a:rPr lang="en-US" sz="1800" b="0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by=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.</a:t>
            </a:r>
            <a:r>
              <a:rPr lang="en-US" sz="18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b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plot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(x, </a:t>
            </a:r>
            <a:r>
              <a:rPr lang="en-US" sz="18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r>
              <a:rPr lang="en-US" sz="18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/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r>
              <a:rPr lang="en-US" sz="18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+</a:t>
            </a:r>
            <a:r>
              <a:rPr lang="en-US" sz="18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exp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-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x)))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12008F13-D97C-00A3-4447-CDE39E516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119" y="265733"/>
            <a:ext cx="5031586" cy="351658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11">
            <a:extLst>
              <a:ext uri="{FF2B5EF4-FFF2-40B4-BE49-F238E27FC236}">
                <a16:creationId xmlns:a16="http://schemas.microsoft.com/office/drawing/2014/main" id="{BE588FAD-9E48-90E8-19A5-7C1C8D22F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3" y="3578440"/>
            <a:ext cx="4838703" cy="327955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3CDD9-2687-D60D-FE66-9EB58B4F90D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 dirty="0"/>
              <a:t>Directed acyclic graph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22426-8B83-4F66-E5C4-BB8D436E0CA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7182273" cy="4351336"/>
          </a:xfrm>
        </p:spPr>
        <p:txBody>
          <a:bodyPr/>
          <a:lstStyle/>
          <a:p>
            <a:pPr lvl="0">
              <a:lnSpc>
                <a:spcPct val="80000"/>
              </a:lnSpc>
            </a:pPr>
            <a:r>
              <a:rPr lang="en-CA" dirty="0"/>
              <a:t>A directed acyclic graph represents our assumptions about causal direction.</a:t>
            </a:r>
          </a:p>
          <a:p>
            <a:pPr lvl="0">
              <a:lnSpc>
                <a:spcPct val="80000"/>
              </a:lnSpc>
            </a:pPr>
            <a:endParaRPr lang="en-CA" dirty="0"/>
          </a:p>
          <a:p>
            <a:pPr lvl="0">
              <a:lnSpc>
                <a:spcPct val="80000"/>
              </a:lnSpc>
            </a:pPr>
            <a:r>
              <a:rPr lang="en-CA" dirty="0"/>
              <a:t>When you use a statistical model you imply assumptions about causation between your variables.</a:t>
            </a:r>
          </a:p>
          <a:p>
            <a:pPr lvl="0">
              <a:lnSpc>
                <a:spcPct val="80000"/>
              </a:lnSpc>
            </a:pPr>
            <a:endParaRPr lang="en-CA" dirty="0"/>
          </a:p>
          <a:p>
            <a:pPr lvl="0">
              <a:lnSpc>
                <a:spcPct val="80000"/>
              </a:lnSpc>
            </a:pPr>
            <a:r>
              <a:rPr lang="en-CA" dirty="0"/>
              <a:t>So far, we have just been dealing with very simple causal relations (simple ‘bivariate’ models)</a:t>
            </a:r>
          </a:p>
          <a:p>
            <a:pPr lvl="0">
              <a:lnSpc>
                <a:spcPct val="80000"/>
              </a:lnSpc>
            </a:pPr>
            <a:endParaRPr lang="en-CA" dirty="0"/>
          </a:p>
          <a:p>
            <a:pPr lvl="0">
              <a:lnSpc>
                <a:spcPct val="80000"/>
              </a:lnSpc>
            </a:pPr>
            <a:endParaRPr lang="es-BO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44AF0C4-5777-3098-4FB8-1CABF6114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476" y="1080189"/>
            <a:ext cx="1437848" cy="509677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8ED160CF-BCAB-C495-8B10-5DCF1CE451A5}"/>
              </a:ext>
            </a:extLst>
          </p:cNvPr>
          <p:cNvSpPr txBox="1"/>
          <p:nvPr/>
        </p:nvSpPr>
        <p:spPr>
          <a:xfrm>
            <a:off x="8972550" y="3241328"/>
            <a:ext cx="2643192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400" b="1" i="0" u="none" strike="noStrike" kern="1200" cap="none" spc="0" baseline="0">
                <a:solidFill>
                  <a:srgbClr val="C00000"/>
                </a:solidFill>
                <a:uFillTx/>
                <a:latin typeface="Calibri"/>
              </a:rPr>
              <a:t>read as ‘X causes Y’</a:t>
            </a:r>
            <a:endParaRPr lang="es-BO" sz="2400" b="1" i="0" u="none" strike="noStrike" kern="1200" cap="none" spc="0" baseline="0">
              <a:solidFill>
                <a:srgbClr val="C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B961A-DEC8-5799-1CD7-239FEE9F45D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Slope of an S-curve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066D7-0B8C-3F08-D044-CFB1948507C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3989390"/>
          </a:xfrm>
        </p:spPr>
        <p:txBody>
          <a:bodyPr/>
          <a:lstStyle/>
          <a:p>
            <a:pPr lvl="0"/>
            <a:r>
              <a:rPr lang="en-CA"/>
              <a:t>Does a slope make sense?</a:t>
            </a:r>
          </a:p>
          <a:p>
            <a:pPr lvl="0"/>
            <a:endParaRPr lang="en-CA"/>
          </a:p>
          <a:p>
            <a:pPr lvl="0"/>
            <a:r>
              <a:rPr lang="en-CA"/>
              <a:t>The slope changes as x changes – so there’s not a single slope.</a:t>
            </a:r>
          </a:p>
          <a:p>
            <a:pPr lvl="0"/>
            <a:endParaRPr lang="en-CA"/>
          </a:p>
          <a:p>
            <a:pPr lvl="0"/>
            <a:r>
              <a:rPr lang="en-CA"/>
              <a:t>There are concepts we can make use of (e.g. the slope at the steepest point of the curve)</a:t>
            </a:r>
          </a:p>
          <a:p>
            <a:pPr lvl="0"/>
            <a:endParaRPr lang="en-CA"/>
          </a:p>
          <a:p>
            <a:pPr lvl="0"/>
            <a:r>
              <a:rPr lang="en-CA"/>
              <a:t>It is hard to interpret coefficients in logistic regressions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749C8D-4966-C4C9-926F-B4182983C55F}"/>
              </a:ext>
            </a:extLst>
          </p:cNvPr>
          <p:cNvSpPr txBox="1"/>
          <p:nvPr/>
        </p:nvSpPr>
        <p:spPr>
          <a:xfrm>
            <a:off x="938220" y="6086475"/>
            <a:ext cx="9877421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Gelman, Andrew &amp; Jennifer Hill. 2007. </a:t>
            </a:r>
            <a:r>
              <a:rPr lang="en-CA" sz="1800" b="0" i="1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Data Analysis Using Regression and Multilevel/Hierarchical Models. </a:t>
            </a:r>
            <a:r>
              <a:rPr lang="en-CA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Cambridge: Cambridge University Press.</a:t>
            </a:r>
            <a:endParaRPr lang="es-BO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8E69C-750B-7B99-4592-009AA187877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Slope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8903F-AE05-AE70-BA03-B4B3EA9F20A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774697"/>
          </a:xfrm>
        </p:spPr>
        <p:txBody>
          <a:bodyPr/>
          <a:lstStyle/>
          <a:p>
            <a:pPr lvl="0"/>
            <a:r>
              <a:rPr lang="en-CA" dirty="0"/>
              <a:t>Adding a slope coefficient</a:t>
            </a:r>
            <a:endParaRPr lang="es-BO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8E083AF9-2D9B-7052-3C86-013E4DD1BF37}"/>
              </a:ext>
            </a:extLst>
          </p:cNvPr>
          <p:cNvSpPr txBox="1"/>
          <p:nvPr/>
        </p:nvSpPr>
        <p:spPr>
          <a:xfrm>
            <a:off x="2246708" y="2735263"/>
            <a:ext cx="6093616" cy="317009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par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2000" b="0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mfrow=</a:t>
            </a: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2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2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))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x </a:t>
            </a:r>
            <a:r>
              <a:rPr lang="en-US" sz="2000" b="0" i="0" u="none" strike="noStrike" kern="1200" cap="none" spc="0" baseline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seq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20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-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4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4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</a:t>
            </a:r>
            <a:r>
              <a:rPr lang="en-US" sz="2000" b="0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by=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.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b </a:t>
            </a:r>
            <a:r>
              <a:rPr lang="en-US" sz="2000" b="0" i="0" u="none" strike="noStrike" kern="1200" cap="none" spc="0" baseline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2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plot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(x, 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r>
              <a:rPr lang="en-US" sz="20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/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r>
              <a:rPr lang="en-US" sz="20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+</a:t>
            </a: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exp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20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-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x</a:t>
            </a:r>
            <a:r>
              <a:rPr lang="en-US" sz="20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*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b)), </a:t>
            </a:r>
            <a:r>
              <a:rPr lang="en-US" sz="2000" b="0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main =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2000" b="0" i="0" u="none" strike="noStrike" kern="1200" cap="none" spc="0" baseline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"b = 2"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b </a:t>
            </a:r>
            <a:r>
              <a:rPr lang="en-US" sz="2000" b="0" i="0" u="none" strike="noStrike" kern="1200" cap="none" spc="0" baseline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8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plot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(x, 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r>
              <a:rPr lang="en-US" sz="20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/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r>
              <a:rPr lang="en-US" sz="20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+</a:t>
            </a: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exp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20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-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x</a:t>
            </a:r>
            <a:r>
              <a:rPr lang="en-US" sz="20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*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b)), </a:t>
            </a:r>
            <a:r>
              <a:rPr lang="en-US" sz="2000" b="0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main =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2000" b="0" i="0" u="none" strike="noStrike" kern="1200" cap="none" spc="0" baseline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"b = 8"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b </a:t>
            </a:r>
            <a:r>
              <a:rPr lang="en-US" sz="2000" b="0" i="0" u="none" strike="noStrike" kern="1200" cap="none" spc="0" baseline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0.5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plot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(x, 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r>
              <a:rPr lang="en-US" sz="20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/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r>
              <a:rPr lang="en-US" sz="20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+</a:t>
            </a: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exp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20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-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x</a:t>
            </a:r>
            <a:r>
              <a:rPr lang="en-US" sz="20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*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b)), </a:t>
            </a:r>
            <a:r>
              <a:rPr lang="en-US" sz="2000" b="0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main =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2000" b="0" i="0" u="none" strike="noStrike" kern="1200" cap="none" spc="0" baseline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"b = 0.5"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b </a:t>
            </a:r>
            <a:r>
              <a:rPr lang="en-US" sz="2000" b="0" i="0" u="none" strike="noStrike" kern="1200" cap="none" spc="0" baseline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20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-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plot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(x, 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r>
              <a:rPr lang="en-US" sz="20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/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20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r>
              <a:rPr lang="en-US" sz="20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+</a:t>
            </a: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exp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20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-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x</a:t>
            </a:r>
            <a:r>
              <a:rPr lang="en-US" sz="20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*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b)), </a:t>
            </a:r>
            <a:r>
              <a:rPr lang="en-US" sz="2000" b="0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main =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2000" b="0" i="0" u="none" strike="noStrike" kern="1200" cap="none" spc="0" baseline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"b = -1"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endParaRPr lang="es-BO" sz="20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A9CDC-B629-7A65-D781-B6994E2E66A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 dirty="0"/>
              <a:t>Slope of a logistic function</a:t>
            </a:r>
            <a:endParaRPr lang="es-BO" dirty="0"/>
          </a:p>
        </p:txBody>
      </p:sp>
      <p:pic>
        <p:nvPicPr>
          <p:cNvPr id="3" name="Picture">
            <a:extLst>
              <a:ext uri="{FF2B5EF4-FFF2-40B4-BE49-F238E27FC236}">
                <a16:creationId xmlns:a16="http://schemas.microsoft.com/office/drawing/2014/main" id="{D104A7E3-DF90-49A1-8125-C54627308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7" y="1260464"/>
            <a:ext cx="7086600" cy="523240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8A26F6C-EDC9-4956-705C-C4A5A2AEB19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086725" y="1868490"/>
            <a:ext cx="3667128" cy="4260848"/>
          </a:xfrm>
        </p:spPr>
        <p:txBody>
          <a:bodyPr>
            <a:normAutofit/>
          </a:bodyPr>
          <a:lstStyle/>
          <a:p>
            <a:pPr lvl="0"/>
            <a:r>
              <a:rPr lang="en-CA" sz="2400" dirty="0"/>
              <a:t>Intuitively, the slope corresponds to how steep the curve is around its center point</a:t>
            </a:r>
          </a:p>
          <a:p>
            <a:pPr lvl="0"/>
            <a:r>
              <a:rPr lang="en-CA" sz="2400" dirty="0"/>
              <a:t>Large slope = small change in </a:t>
            </a:r>
            <a:r>
              <a:rPr lang="en-CA" sz="2400" i="1" dirty="0"/>
              <a:t>x </a:t>
            </a:r>
            <a:r>
              <a:rPr lang="en-CA" sz="2400" dirty="0"/>
              <a:t>is equal to a large change in the probability that </a:t>
            </a:r>
            <a:r>
              <a:rPr lang="en-CA" sz="2400" i="1" dirty="0"/>
              <a:t>y </a:t>
            </a:r>
            <a:r>
              <a:rPr lang="en-CA" sz="2400" dirty="0"/>
              <a:t>= 1 </a:t>
            </a:r>
            <a:r>
              <a:rPr lang="en-CA" sz="2400" b="1" dirty="0"/>
              <a:t>around the middle of the S-curve (where the slope is changing the fastest)</a:t>
            </a:r>
            <a:endParaRPr lang="es-BO" sz="2400" b="1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4F024-630E-32AA-2C93-F27700E682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Simulation exercise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BA727-61A6-86F2-3C7E-67EBE2FFF34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931865"/>
          </a:xfrm>
        </p:spPr>
        <p:txBody>
          <a:bodyPr/>
          <a:lstStyle/>
          <a:p>
            <a:pPr lvl="0"/>
            <a:r>
              <a:rPr lang="en-CA"/>
              <a:t>Simulate whether someone will go to class other not</a:t>
            </a:r>
            <a:endParaRPr lang="es-BO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ABFA3B5E-E83A-764B-78B1-68945C785465}"/>
              </a:ext>
            </a:extLst>
          </p:cNvPr>
          <p:cNvSpPr txBox="1"/>
          <p:nvPr/>
        </p:nvSpPr>
        <p:spPr>
          <a:xfrm>
            <a:off x="1103708" y="2757492"/>
            <a:ext cx="4082649" cy="1754322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set.seed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coffee </a:t>
            </a:r>
            <a:r>
              <a:rPr lang="en-US" sz="18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rnorm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100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15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5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happiness </a:t>
            </a:r>
            <a:r>
              <a:rPr lang="en-US" sz="18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rnorm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100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10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2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a </a:t>
            </a:r>
            <a:r>
              <a:rPr lang="en-US" sz="18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-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5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b1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itchFamily="49"/>
                <a:ea typeface="Cambria" pitchFamily="18"/>
                <a:cs typeface="Times New Roman" pitchFamily="18"/>
              </a:rPr>
              <a:t>-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b2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endParaRPr lang="es-BO" sz="1800" b="0" i="0" u="none" strike="noStrike" kern="1200" cap="none" spc="0" baseline="0" dirty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79C27382-FC4B-DB91-4073-F89B8B09B82C}"/>
              </a:ext>
            </a:extLst>
          </p:cNvPr>
          <p:cNvSpPr txBox="1"/>
          <p:nvPr/>
        </p:nvSpPr>
        <p:spPr>
          <a:xfrm>
            <a:off x="1103708" y="4906057"/>
            <a:ext cx="7797399" cy="774569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xb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a </a:t>
            </a:r>
            <a:r>
              <a:rPr lang="en-US" sz="18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+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b1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*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happiness </a:t>
            </a:r>
            <a:r>
              <a:rPr lang="en-US" sz="18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+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b2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*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coffee </a:t>
            </a:r>
            <a:r>
              <a:rPr lang="en-US" sz="18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+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rnorm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100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0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0.1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p </a:t>
            </a:r>
            <a:r>
              <a:rPr lang="en-US" sz="18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r>
              <a:rPr lang="en-US" sz="18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/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(</a:t>
            </a:r>
            <a:r>
              <a:rPr lang="en-US" sz="1800" b="0" i="0" u="none" strike="noStrike" kern="1200" cap="none" spc="0" baseline="0" dirty="0" err="1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r>
              <a:rPr lang="en-US" sz="1800" b="1" i="0" u="none" strike="noStrike" kern="1200" cap="none" spc="0" baseline="0" dirty="0" err="1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+</a:t>
            </a:r>
            <a:r>
              <a:rPr lang="en-US" sz="18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exp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-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xb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))</a:t>
            </a:r>
            <a:endParaRPr lang="es-BO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4F024-630E-32AA-2C93-F27700E682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Simulation exercise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BA727-61A6-86F2-3C7E-67EBE2FFF34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931865"/>
          </a:xfrm>
        </p:spPr>
        <p:txBody>
          <a:bodyPr/>
          <a:lstStyle/>
          <a:p>
            <a:pPr lvl="0"/>
            <a:r>
              <a:rPr lang="en-CA"/>
              <a:t>Simulate whether someone will go to class other not</a:t>
            </a:r>
            <a:endParaRPr lang="es-BO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ABFA3B5E-E83A-764B-78B1-68945C785465}"/>
              </a:ext>
            </a:extLst>
          </p:cNvPr>
          <p:cNvSpPr txBox="1"/>
          <p:nvPr/>
        </p:nvSpPr>
        <p:spPr>
          <a:xfrm>
            <a:off x="1103708" y="2757492"/>
            <a:ext cx="4082649" cy="1754322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set.seed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coffee </a:t>
            </a:r>
            <a:r>
              <a:rPr lang="en-US" sz="18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rnorm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100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15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5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happiness </a:t>
            </a:r>
            <a:r>
              <a:rPr lang="en-US" sz="18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rnorm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100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10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2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a </a:t>
            </a:r>
            <a:r>
              <a:rPr lang="en-US" sz="18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-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5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b1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itchFamily="49"/>
                <a:ea typeface="Cambria" pitchFamily="18"/>
                <a:cs typeface="Times New Roman" pitchFamily="18"/>
              </a:rPr>
              <a:t>-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b2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endParaRPr lang="es-BO" sz="1800" b="0" i="0" u="none" strike="noStrike" kern="1200" cap="none" spc="0" baseline="0" dirty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79C27382-FC4B-DB91-4073-F89B8B09B82C}"/>
              </a:ext>
            </a:extLst>
          </p:cNvPr>
          <p:cNvSpPr txBox="1"/>
          <p:nvPr/>
        </p:nvSpPr>
        <p:spPr>
          <a:xfrm>
            <a:off x="1103708" y="4906057"/>
            <a:ext cx="7797399" cy="774569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xb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a </a:t>
            </a:r>
            <a:r>
              <a:rPr lang="en-US" sz="18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+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b1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*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happiness </a:t>
            </a:r>
            <a:r>
              <a:rPr lang="en-US" sz="18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+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b2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*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coffee </a:t>
            </a:r>
            <a:r>
              <a:rPr lang="en-US" sz="18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+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rnorm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100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0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0.1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p </a:t>
            </a:r>
            <a:r>
              <a:rPr lang="en-US" sz="18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r>
              <a:rPr lang="en-US" sz="18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/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(</a:t>
            </a:r>
            <a:r>
              <a:rPr lang="en-US" sz="1800" b="0" i="0" u="none" strike="noStrike" kern="1200" cap="none" spc="0" baseline="0" dirty="0" err="1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r>
              <a:rPr lang="en-US" sz="1800" b="1" i="0" u="none" strike="noStrike" kern="1200" cap="none" spc="0" baseline="0" dirty="0" err="1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+</a:t>
            </a:r>
            <a:r>
              <a:rPr lang="en-US" sz="18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exp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-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xb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))</a:t>
            </a:r>
            <a:endParaRPr lang="es-BO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416F54-7C81-A3CE-1DC9-8BB773C77710}"/>
              </a:ext>
            </a:extLst>
          </p:cNvPr>
          <p:cNvSpPr txBox="1"/>
          <p:nvPr/>
        </p:nvSpPr>
        <p:spPr>
          <a:xfrm>
            <a:off x="5395921" y="5928323"/>
            <a:ext cx="59578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rgbClr val="C00000"/>
                </a:solidFill>
              </a:rPr>
              <a:t>We have to subject our </a:t>
            </a:r>
            <a:r>
              <a:rPr lang="en-CA" sz="2400" b="1" i="1" dirty="0">
                <a:solidFill>
                  <a:srgbClr val="C00000"/>
                </a:solidFill>
              </a:rPr>
              <a:t>y </a:t>
            </a:r>
            <a:r>
              <a:rPr lang="en-CA" sz="2400" b="1" dirty="0">
                <a:solidFill>
                  <a:srgbClr val="C00000"/>
                </a:solidFill>
              </a:rPr>
              <a:t>to the inverse of the logit function to get the actual probabilities</a:t>
            </a:r>
            <a:endParaRPr lang="es-BO" sz="2400" b="1" dirty="0">
              <a:solidFill>
                <a:srgbClr val="C00000"/>
              </a:solidFill>
            </a:endParaRP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6AA181A3-879B-51EE-2110-567BCD21F5FC}"/>
              </a:ext>
            </a:extLst>
          </p:cNvPr>
          <p:cNvSpPr/>
          <p:nvPr/>
        </p:nvSpPr>
        <p:spPr>
          <a:xfrm flipH="1" flipV="1">
            <a:off x="3307549" y="5389711"/>
            <a:ext cx="3979075" cy="968226"/>
          </a:xfrm>
          <a:prstGeom prst="arc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BO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5">
                <a:extLst>
                  <a:ext uri="{FF2B5EF4-FFF2-40B4-BE49-F238E27FC236}">
                    <a16:creationId xmlns:a16="http://schemas.microsoft.com/office/drawing/2014/main" id="{31A49BEB-31EA-1168-3662-29FBC7339817}"/>
                  </a:ext>
                </a:extLst>
              </p:cNvPr>
              <p:cNvSpPr txBox="1"/>
              <p:nvPr/>
            </p:nvSpPr>
            <p:spPr>
              <a:xfrm>
                <a:off x="5451862" y="3065345"/>
                <a:ext cx="6093616" cy="851708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sz="2400" i="1">
                          <a:latin typeface="Cambria Math" panose="02040503050406030204" pitchFamily="18" charset="0"/>
                        </a:rPr>
                        <m:t>𝑃𝑟𝑜𝑏</m:t>
                      </m:r>
                      <m:d>
                        <m:dPr>
                          <m:begChr m:val="{"/>
                          <m:endChr m:val="}"/>
                          <m:ctrlPr>
                            <a:rPr lang="es-BO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BO" sz="24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BO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s-BO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BO" sz="2400" i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BO" sz="32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 xmlns="">
          <p:sp>
            <p:nvSpPr>
              <p:cNvPr id="8" name="TextBox 5">
                <a:extLst>
                  <a:ext uri="{FF2B5EF4-FFF2-40B4-BE49-F238E27FC236}">
                    <a16:creationId xmlns:a16="http://schemas.microsoft.com/office/drawing/2014/main" id="{31A49BEB-31EA-1168-3662-29FBC7339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862" y="3065345"/>
                <a:ext cx="6093616" cy="8517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c 8">
            <a:extLst>
              <a:ext uri="{FF2B5EF4-FFF2-40B4-BE49-F238E27FC236}">
                <a16:creationId xmlns:a16="http://schemas.microsoft.com/office/drawing/2014/main" id="{55A71126-402D-3E4E-81EF-E1DC193B9765}"/>
              </a:ext>
            </a:extLst>
          </p:cNvPr>
          <p:cNvSpPr/>
          <p:nvPr/>
        </p:nvSpPr>
        <p:spPr>
          <a:xfrm flipH="1">
            <a:off x="2563982" y="3539613"/>
            <a:ext cx="7169951" cy="3318387"/>
          </a:xfrm>
          <a:prstGeom prst="arc">
            <a:avLst>
              <a:gd name="adj1" fmla="val 16200000"/>
              <a:gd name="adj2" fmla="val 21586087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BO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8349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8004F-D305-2C2D-2AD5-2F3819598D7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Simulation exercise</a:t>
            </a:r>
            <a:endParaRPr lang="es-BO"/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8BB13FEE-2C36-B9E4-91DE-1468EFB0A0A4}"/>
              </a:ext>
            </a:extLst>
          </p:cNvPr>
          <p:cNvSpPr txBox="1"/>
          <p:nvPr/>
        </p:nvSpPr>
        <p:spPr>
          <a:xfrm>
            <a:off x="1118000" y="1690689"/>
            <a:ext cx="8283174" cy="1733812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summary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(p)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     Min.   1st Qu.    Median      Mean   3rd Qu.      Max. </a:t>
            </a:r>
            <a:b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0.0000497 0.0780173 0.7105522 0.5493012 0.9611723 0.9999948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par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mfrow=</a:t>
            </a:r>
            <a:r>
              <a:rPr lang="en-US" sz="18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</a:t>
            </a:r>
            <a:r>
              <a:rPr lang="en-US" sz="18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))</a:t>
            </a:r>
            <a:b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plot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(p)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2B68BE7C-4B8F-3780-FC63-BBC925AC1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425" y="3531138"/>
            <a:ext cx="4672017" cy="324559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C7B1D-FCA4-68CE-852F-AEF364180C7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Simulation exercise</a:t>
            </a:r>
            <a:endParaRPr lang="es-BO"/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B7CA04D2-8519-ED76-CE29-737258601306}"/>
              </a:ext>
            </a:extLst>
          </p:cNvPr>
          <p:cNvSpPr txBox="1"/>
          <p:nvPr/>
        </p:nvSpPr>
        <p:spPr>
          <a:xfrm>
            <a:off x="946550" y="1805674"/>
            <a:ext cx="10740624" cy="2010811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gotoclass </a:t>
            </a:r>
            <a:r>
              <a:rPr lang="en-US" sz="1800" b="0" i="0" u="none" strike="noStrike" kern="1200" cap="none" spc="0" baseline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rbinom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n=</a:t>
            </a:r>
            <a:r>
              <a:rPr lang="en-US" sz="18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100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1800" b="0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size=</a:t>
            </a:r>
            <a:r>
              <a:rPr lang="en-US" sz="18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1800" b="0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prob=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p)</a:t>
            </a:r>
            <a:b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gotoclass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  [1] 0 0 0 1 0 0 1 1 0 0 1 1 0 0 1 1 1 1 1 1 1 1 1 0 1 0 0 0 0 1 1 1 1 1 0 1 0</a:t>
            </a:r>
            <a:b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 [38] 1 1 1 1 0 1 1 1 0 0 1 1 1 1 0 1 0 1 1 0 0 1 0 1 0 1 0 0 0 0 1 1 1 0 0 1 0</a:t>
            </a:r>
            <a:b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 [75] 0 1 0 0 0 0 1 0 1 0 1 1 1 1 1 1 0 1 1 1 1 1 0 0 0 0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6">
                <a:extLst>
                  <a:ext uri="{FF2B5EF4-FFF2-40B4-BE49-F238E27FC236}">
                    <a16:creationId xmlns:a16="http://schemas.microsoft.com/office/drawing/2014/main" id="{8C86B6F2-B6FA-A5D1-FF61-6D4C6DADD5A9}"/>
                  </a:ext>
                </a:extLst>
              </p:cNvPr>
              <p:cNvSpPr txBox="1"/>
              <p:nvPr/>
            </p:nvSpPr>
            <p:spPr>
              <a:xfrm>
                <a:off x="4838708" y="4525153"/>
                <a:ext cx="4962521" cy="916148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BO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BO" sz="2400" i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s-BO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BO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BO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s-BO" sz="2400" i="1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BO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s-BO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,         </m:t>
                              </m:r>
                              <m:r>
                                <a:rPr lang="es-BO" sz="2400" i="1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BO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BO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 xmlns="">
          <p:sp>
            <p:nvSpPr>
              <p:cNvPr id="4" name="TextBox 6">
                <a:extLst>
                  <a:ext uri="{FF2B5EF4-FFF2-40B4-BE49-F238E27FC236}">
                    <a16:creationId xmlns:a16="http://schemas.microsoft.com/office/drawing/2014/main" id="{8C86B6F2-B6FA-A5D1-FF61-6D4C6DADD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708" y="4525153"/>
                <a:ext cx="4962521" cy="9161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c 4">
            <a:extLst>
              <a:ext uri="{FF2B5EF4-FFF2-40B4-BE49-F238E27FC236}">
                <a16:creationId xmlns:a16="http://schemas.microsoft.com/office/drawing/2014/main" id="{9C826173-2D40-EF49-4991-D30DD23E42AA}"/>
              </a:ext>
            </a:extLst>
          </p:cNvPr>
          <p:cNvSpPr/>
          <p:nvPr/>
        </p:nvSpPr>
        <p:spPr>
          <a:xfrm flipH="1" flipV="1">
            <a:off x="2869403" y="-159358"/>
            <a:ext cx="4450565" cy="5142585"/>
          </a:xfrm>
          <a:prstGeom prst="arc">
            <a:avLst>
              <a:gd name="adj1" fmla="val 16200000"/>
              <a:gd name="adj2" fmla="val 13392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C7272B-F485-95FF-7945-A7C5D0B5087C}"/>
              </a:ext>
            </a:extLst>
          </p:cNvPr>
          <p:cNvSpPr txBox="1"/>
          <p:nvPr/>
        </p:nvSpPr>
        <p:spPr>
          <a:xfrm>
            <a:off x="4645821" y="5541759"/>
            <a:ext cx="5957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rgbClr val="C00000"/>
                </a:solidFill>
              </a:rPr>
              <a:t>We are creating a </a:t>
            </a:r>
            <a:r>
              <a:rPr lang="en-CA" sz="2400" b="1" dirty="0" err="1">
                <a:solidFill>
                  <a:srgbClr val="C00000"/>
                </a:solidFill>
              </a:rPr>
              <a:t>Bernouilli</a:t>
            </a:r>
            <a:r>
              <a:rPr lang="en-CA" sz="2400" b="1" dirty="0">
                <a:solidFill>
                  <a:srgbClr val="C00000"/>
                </a:solidFill>
              </a:rPr>
              <a:t> distribution from our probabilities which are produced from the stochastic model we simulated earlier</a:t>
            </a:r>
            <a:endParaRPr lang="es-BO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8E600-CEC1-826E-3771-85826806E0C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Generalized linear models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B2224-E1F4-D8FB-2E5A-BE6634E6F16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39919"/>
            <a:ext cx="10515600" cy="3417890"/>
          </a:xfrm>
        </p:spPr>
        <p:txBody>
          <a:bodyPr/>
          <a:lstStyle/>
          <a:p>
            <a:pPr lvl="0"/>
            <a:r>
              <a:rPr lang="en-CA"/>
              <a:t>Logistic regressions are a type of </a:t>
            </a:r>
            <a:r>
              <a:rPr lang="en-CA" b="1"/>
              <a:t>generalized linear models</a:t>
            </a:r>
          </a:p>
          <a:p>
            <a:pPr lvl="0"/>
            <a:endParaRPr lang="en-CA" b="1"/>
          </a:p>
          <a:p>
            <a:pPr lvl="0"/>
            <a:r>
              <a:rPr lang="en-CA"/>
              <a:t>Unlike normal linear models, glms do not use ordinary least squared (OLS) but rather use </a:t>
            </a:r>
            <a:r>
              <a:rPr lang="en-CA" b="1"/>
              <a:t>Maximum Likelihood </a:t>
            </a:r>
            <a:r>
              <a:rPr lang="en-CA"/>
              <a:t>to estimate parameters.</a:t>
            </a:r>
          </a:p>
          <a:p>
            <a:pPr lvl="1"/>
            <a:r>
              <a:rPr lang="en-CA"/>
              <a:t>(We will discuss Maximum Likelihood later in in class)</a:t>
            </a:r>
          </a:p>
          <a:p>
            <a:pPr lvl="1"/>
            <a:endParaRPr lang="en-CA"/>
          </a:p>
          <a:p>
            <a:pPr lvl="0"/>
            <a:r>
              <a:rPr lang="en-CA"/>
              <a:t>Use the package glm2()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7F447C09-5D40-4980-6292-2CBC6386280F}"/>
              </a:ext>
            </a:extLst>
          </p:cNvPr>
          <p:cNvSpPr txBox="1"/>
          <p:nvPr/>
        </p:nvSpPr>
        <p:spPr>
          <a:xfrm>
            <a:off x="1003700" y="5586417"/>
            <a:ext cx="10350102" cy="836127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library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(glm2)</a:t>
            </a:r>
            <a:endParaRPr lang="es-BO" sz="20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model.logit </a:t>
            </a:r>
            <a:r>
              <a:rPr lang="en-US" sz="2000" b="0" i="0" u="none" strike="noStrike" kern="1200" cap="none" spc="0" baseline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glm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(gotoclass</a:t>
            </a:r>
            <a:r>
              <a:rPr lang="en-US" sz="20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~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happiness</a:t>
            </a:r>
            <a:r>
              <a:rPr lang="en-US" sz="20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+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coffee, </a:t>
            </a:r>
            <a:r>
              <a:rPr lang="en-US" sz="2000" b="0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family=</a:t>
            </a:r>
            <a:r>
              <a:rPr lang="en-US" sz="2000" b="0" i="0" u="none" strike="noStrike" kern="1200" cap="none" spc="0" baseline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"binomial"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endParaRPr lang="es-BO" sz="2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54935961-79E6-D33A-327E-E2F80B2DBA06}"/>
              </a:ext>
            </a:extLst>
          </p:cNvPr>
          <p:cNvSpPr txBox="1"/>
          <p:nvPr/>
        </p:nvSpPr>
        <p:spPr>
          <a:xfrm>
            <a:off x="246458" y="745263"/>
            <a:ext cx="9683349" cy="576055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summary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model.logit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endParaRPr lang="es-BO" sz="1800" b="0" i="0" u="none" strike="noStrike" kern="1200" cap="none" spc="0" baseline="0" dirty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Call: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glm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(formula = 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gotoclass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~ happiness + coffee, family = "binomial")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Coefficients: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            Estimate Std. Error z value 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Pr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(&gt;|z|)    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(Intercept)  -4.1157     2.8897  -1.424  0.15438    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happiness    -1.6263     0.5221  -3.115  0.00184 ** 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coffee        1.3600     0.3348   4.062 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4.87e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-05 ***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---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Signif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. codes:  0 '***' 0.001 '**' 0.01 '*' 0.05 '.' 0.1 ' ' 1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(Dispersion parameter for binomial family taken to be 1)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    Null deviance: 137.186  on 99  degrees of freedom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Residual deviance:  36.172  on 97  degrees of freedom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AIC: 42.172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Number of Fisher Scoring iterations: 8</a:t>
            </a:r>
            <a:endParaRPr lang="es-BO" sz="1800" b="0" i="0" u="none" strike="noStrike" kern="1200" cap="none" spc="0" baseline="0" dirty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4A5C6-44A8-DD18-7209-B7BC2821068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Interpreting logistic regression coefficients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C5713-780C-AC12-CF3F-F6412FAF00C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dirty="0"/>
              <a:t>It is hard to interpret logistic regression coefficients because the relationship is non-linear</a:t>
            </a:r>
          </a:p>
          <a:p>
            <a:pPr lvl="0"/>
            <a:r>
              <a:rPr lang="en-CA" dirty="0"/>
              <a:t>The intercept is interpreted assuming 0 for other predictors</a:t>
            </a:r>
          </a:p>
          <a:p>
            <a:pPr lvl="1"/>
            <a:r>
              <a:rPr lang="en-CA" dirty="0"/>
              <a:t>But sometimes 0 it not interesting</a:t>
            </a:r>
          </a:p>
          <a:p>
            <a:pPr lvl="1"/>
            <a:r>
              <a:rPr lang="en-CA" dirty="0"/>
              <a:t>Alternatively we can interpret the intercept at the center point</a:t>
            </a:r>
          </a:p>
          <a:p>
            <a:pPr lvl="0"/>
            <a:r>
              <a:rPr lang="es-BO" dirty="0" err="1"/>
              <a:t>Rather</a:t>
            </a:r>
            <a:r>
              <a:rPr lang="es-BO" dirty="0"/>
              <a:t> </a:t>
            </a:r>
            <a:r>
              <a:rPr lang="es-BO" dirty="0" err="1"/>
              <a:t>than</a:t>
            </a:r>
            <a:r>
              <a:rPr lang="es-BO" dirty="0"/>
              <a:t> </a:t>
            </a:r>
            <a:r>
              <a:rPr lang="es-BO" dirty="0" err="1"/>
              <a:t>consider</a:t>
            </a:r>
            <a:r>
              <a:rPr lang="es-BO" dirty="0"/>
              <a:t> a discrete </a:t>
            </a:r>
            <a:r>
              <a:rPr lang="es-BO" dirty="0" err="1"/>
              <a:t>change</a:t>
            </a:r>
            <a:r>
              <a:rPr lang="es-BO" dirty="0"/>
              <a:t> in </a:t>
            </a:r>
            <a:r>
              <a:rPr lang="es-BO" i="1" dirty="0"/>
              <a:t>x </a:t>
            </a:r>
            <a:r>
              <a:rPr lang="es-BO" dirty="0" err="1"/>
              <a:t>we</a:t>
            </a:r>
            <a:r>
              <a:rPr lang="es-BO" dirty="0"/>
              <a:t> can compute </a:t>
            </a:r>
            <a:r>
              <a:rPr lang="es-BO" dirty="0" err="1"/>
              <a:t>an</a:t>
            </a:r>
            <a:r>
              <a:rPr lang="es-BO" dirty="0"/>
              <a:t> </a:t>
            </a:r>
            <a:r>
              <a:rPr lang="es-BO" dirty="0" err="1"/>
              <a:t>approximation</a:t>
            </a:r>
            <a:r>
              <a:rPr lang="es-BO" dirty="0"/>
              <a:t> </a:t>
            </a:r>
            <a:r>
              <a:rPr lang="es-BO" dirty="0" err="1"/>
              <a:t>of</a:t>
            </a:r>
            <a:r>
              <a:rPr lang="es-BO" dirty="0"/>
              <a:t> </a:t>
            </a:r>
            <a:r>
              <a:rPr lang="es-BO" dirty="0" err="1"/>
              <a:t>the</a:t>
            </a:r>
            <a:r>
              <a:rPr lang="es-BO" dirty="0"/>
              <a:t> derivative </a:t>
            </a:r>
            <a:r>
              <a:rPr lang="es-BO" dirty="0" err="1"/>
              <a:t>of</a:t>
            </a:r>
            <a:r>
              <a:rPr lang="es-BO" dirty="0"/>
              <a:t> </a:t>
            </a:r>
            <a:r>
              <a:rPr lang="es-BO" dirty="0" err="1"/>
              <a:t>the</a:t>
            </a:r>
            <a:r>
              <a:rPr lang="es-BO" dirty="0"/>
              <a:t> </a:t>
            </a:r>
            <a:r>
              <a:rPr lang="es-BO" dirty="0" err="1"/>
              <a:t>logistic</a:t>
            </a:r>
            <a:r>
              <a:rPr lang="es-BO" dirty="0"/>
              <a:t> curve at </a:t>
            </a:r>
            <a:r>
              <a:rPr lang="es-BO" dirty="0" err="1"/>
              <a:t>the</a:t>
            </a:r>
            <a:r>
              <a:rPr lang="es-BO" dirty="0"/>
              <a:t> central </a:t>
            </a:r>
            <a:r>
              <a:rPr lang="es-BO" dirty="0" err="1"/>
              <a:t>value</a:t>
            </a:r>
            <a:r>
              <a:rPr lang="es-BO" dirty="0"/>
              <a:t> (</a:t>
            </a:r>
            <a:r>
              <a:rPr lang="es-BO" dirty="0" err="1"/>
              <a:t>where</a:t>
            </a:r>
            <a:r>
              <a:rPr lang="es-BO" dirty="0"/>
              <a:t> </a:t>
            </a:r>
            <a:r>
              <a:rPr lang="es-BO" dirty="0" err="1"/>
              <a:t>the</a:t>
            </a:r>
            <a:r>
              <a:rPr lang="es-BO" dirty="0"/>
              <a:t> </a:t>
            </a:r>
            <a:r>
              <a:rPr lang="es-BO" dirty="0" err="1"/>
              <a:t>relationship</a:t>
            </a:r>
            <a:r>
              <a:rPr lang="es-BO" dirty="0"/>
              <a:t> </a:t>
            </a:r>
            <a:r>
              <a:rPr lang="es-BO" dirty="0" err="1"/>
              <a:t>is</a:t>
            </a:r>
            <a:r>
              <a:rPr lang="es-BO" dirty="0"/>
              <a:t> </a:t>
            </a:r>
            <a:r>
              <a:rPr lang="es-BO" dirty="0" err="1"/>
              <a:t>steepest</a:t>
            </a:r>
            <a:r>
              <a:rPr lang="es-BO" dirty="0"/>
              <a:t>)</a:t>
            </a:r>
          </a:p>
          <a:p>
            <a:pPr lvl="1"/>
            <a:r>
              <a:rPr lang="es-BO" dirty="0" err="1"/>
              <a:t>You</a:t>
            </a:r>
            <a:r>
              <a:rPr lang="es-BO" dirty="0"/>
              <a:t> </a:t>
            </a:r>
            <a:r>
              <a:rPr lang="es-BO" dirty="0" err="1"/>
              <a:t>get</a:t>
            </a:r>
            <a:r>
              <a:rPr lang="es-BO" dirty="0"/>
              <a:t> </a:t>
            </a:r>
            <a:r>
              <a:rPr lang="es-BO" dirty="0" err="1"/>
              <a:t>this</a:t>
            </a:r>
            <a:r>
              <a:rPr lang="es-BO" dirty="0"/>
              <a:t> </a:t>
            </a:r>
            <a:r>
              <a:rPr lang="es-BO" dirty="0" err="1"/>
              <a:t>by</a:t>
            </a:r>
            <a:r>
              <a:rPr lang="es-BO" dirty="0"/>
              <a:t> </a:t>
            </a:r>
            <a:r>
              <a:rPr lang="es-BO" dirty="0" err="1"/>
              <a:t>dividing</a:t>
            </a:r>
            <a:r>
              <a:rPr lang="es-BO" dirty="0"/>
              <a:t> </a:t>
            </a:r>
            <a:r>
              <a:rPr lang="es-BO" dirty="0" err="1"/>
              <a:t>the</a:t>
            </a:r>
            <a:r>
              <a:rPr lang="es-BO" dirty="0"/>
              <a:t> </a:t>
            </a:r>
            <a:r>
              <a:rPr lang="es-BO" dirty="0" err="1"/>
              <a:t>coefficient</a:t>
            </a:r>
            <a:r>
              <a:rPr lang="es-BO" dirty="0"/>
              <a:t> </a:t>
            </a:r>
            <a:r>
              <a:rPr lang="es-BO" dirty="0" err="1"/>
              <a:t>by</a:t>
            </a:r>
            <a:r>
              <a:rPr lang="es-BO" dirty="0"/>
              <a:t>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001C2C-3141-B916-3A0C-56B0D2F10F95}"/>
              </a:ext>
            </a:extLst>
          </p:cNvPr>
          <p:cNvSpPr txBox="1"/>
          <p:nvPr/>
        </p:nvSpPr>
        <p:spPr>
          <a:xfrm>
            <a:off x="1157289" y="6138863"/>
            <a:ext cx="9877421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Gelman, Andrew &amp; Jennifer Hill. 2007. </a:t>
            </a:r>
            <a:r>
              <a:rPr lang="en-CA" sz="1800" b="0" i="1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Data Analysis Using Regression and Multilevel/Hierarchical Models. </a:t>
            </a:r>
            <a:r>
              <a:rPr lang="en-CA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Cambridge: Cambridge University Press.</a:t>
            </a:r>
            <a:endParaRPr lang="es-BO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F0EF-0C62-C9FA-9EE9-045AAFF32DB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Directed acyclic graph (DAG)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C918F-4F1A-C377-CB4B-D667B81A775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257800" cy="4032247"/>
          </a:xfrm>
        </p:spPr>
        <p:txBody>
          <a:bodyPr/>
          <a:lstStyle/>
          <a:p>
            <a:pPr lvl="0"/>
            <a:r>
              <a:rPr lang="en-CA"/>
              <a:t>The causal relations can get very complicated though.</a:t>
            </a:r>
          </a:p>
          <a:p>
            <a:pPr lvl="0"/>
            <a:endParaRPr lang="en-CA"/>
          </a:p>
          <a:p>
            <a:pPr lvl="0"/>
            <a:r>
              <a:rPr lang="en-CA"/>
              <a:t>DAGs are used for </a:t>
            </a:r>
            <a:r>
              <a:rPr lang="en-CA" b="1"/>
              <a:t>causal inference </a:t>
            </a:r>
            <a:r>
              <a:rPr lang="en-CA"/>
              <a:t>– if your statistical model is paired with DAG it means you can infer causation from your model</a:t>
            </a:r>
            <a:r>
              <a:rPr lang="en-CA" b="1"/>
              <a:t>, </a:t>
            </a:r>
            <a:r>
              <a:rPr lang="en-CA"/>
              <a:t>rather than just correlation</a:t>
            </a:r>
          </a:p>
          <a:p>
            <a:pPr lvl="0"/>
            <a:endParaRPr lang="es-BO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C4D9FD4B-7FB2-D1AE-7083-2685CDC27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236" y="1690689"/>
            <a:ext cx="6196760" cy="382428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091AAA4A-BECC-4412-FB63-08AB572583D3}"/>
              </a:ext>
            </a:extLst>
          </p:cNvPr>
          <p:cNvSpPr txBox="1"/>
          <p:nvPr/>
        </p:nvSpPr>
        <p:spPr>
          <a:xfrm>
            <a:off x="1143000" y="5992813"/>
            <a:ext cx="9905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Pearl, Judea. 2009. </a:t>
            </a:r>
            <a:r>
              <a:rPr lang="en-CA" sz="18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Causality: Models, Reasoning and Inference. </a:t>
            </a: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Cambridge: Cambridge University Press.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0CF02-FBC7-F3AD-9CFA-2AAF1D67D67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Interpreting logistic regression coefficients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B42A5-453E-7B75-6550-5F707E55574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2060572"/>
          </a:xfrm>
        </p:spPr>
        <p:txBody>
          <a:bodyPr/>
          <a:lstStyle/>
          <a:p>
            <a:pPr lvl="0"/>
            <a:r>
              <a:rPr lang="en-CA" b="1" dirty="0"/>
              <a:t>Divide by 4 rule (this will give you the coefficient)</a:t>
            </a:r>
            <a:endParaRPr lang="en-CA" dirty="0"/>
          </a:p>
          <a:p>
            <a:pPr lvl="0"/>
            <a:endParaRPr lang="en-CA" dirty="0"/>
          </a:p>
          <a:p>
            <a:pPr lvl="0"/>
            <a:r>
              <a:rPr lang="en-CA" dirty="0"/>
              <a:t>Dividing by 4 gives you the </a:t>
            </a:r>
            <a:r>
              <a:rPr lang="en-CA" b="1" dirty="0"/>
              <a:t>maximum difference </a:t>
            </a:r>
            <a:r>
              <a:rPr lang="en-CA" dirty="0"/>
              <a:t>in </a:t>
            </a:r>
            <a:r>
              <a:rPr lang="en-CA" i="1" dirty="0"/>
              <a:t>y</a:t>
            </a:r>
            <a:r>
              <a:rPr lang="en-CA" dirty="0"/>
              <a:t> corresponding to a </a:t>
            </a:r>
            <a:r>
              <a:rPr lang="en-CA" b="1" dirty="0"/>
              <a:t>unit of difference </a:t>
            </a:r>
            <a:r>
              <a:rPr lang="en-CA" dirty="0"/>
              <a:t>in </a:t>
            </a:r>
            <a:r>
              <a:rPr lang="en-CA" i="1" dirty="0"/>
              <a:t>x</a:t>
            </a:r>
            <a:endParaRPr lang="es-BO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CA93EF1A-DD8B-9295-6C8C-6DEC6B66C158}"/>
              </a:ext>
            </a:extLst>
          </p:cNvPr>
          <p:cNvSpPr txBox="1"/>
          <p:nvPr/>
        </p:nvSpPr>
        <p:spPr>
          <a:xfrm>
            <a:off x="1160858" y="4549780"/>
            <a:ext cx="3053949" cy="774569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-</a:t>
            </a:r>
            <a:r>
              <a:rPr lang="en-US" sz="18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1.6263</a:t>
            </a:r>
            <a:r>
              <a:rPr lang="en-US" sz="18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/</a:t>
            </a:r>
            <a:r>
              <a:rPr lang="en-US" sz="18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4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[1] -0.406575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ED1E5B49-5234-E949-584C-D5BBFBAD8E7E}"/>
              </a:ext>
            </a:extLst>
          </p:cNvPr>
          <p:cNvSpPr txBox="1"/>
          <p:nvPr/>
        </p:nvSpPr>
        <p:spPr>
          <a:xfrm>
            <a:off x="5126830" y="4336898"/>
            <a:ext cx="6446044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400" b="1" i="0" u="none" strike="noStrike" kern="1200" cap="none" spc="0" baseline="0" dirty="0">
                <a:solidFill>
                  <a:srgbClr val="C00000"/>
                </a:solidFill>
                <a:uFillTx/>
                <a:latin typeface="Calibri"/>
              </a:rPr>
              <a:t>A decrease in 0.4 of happiness corresponds to the steepest rise in the probability of going to class where coffee is at its mean value</a:t>
            </a:r>
            <a:endParaRPr lang="es-BO" sz="2400" b="1" i="0" u="none" strike="noStrike" kern="1200" cap="none" spc="0" baseline="0" dirty="0">
              <a:solidFill>
                <a:srgbClr val="C00000"/>
              </a:solidFill>
              <a:uFillTx/>
              <a:latin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FF9D9F-6440-C9B0-2F0C-E8D3EA741C89}"/>
              </a:ext>
            </a:extLst>
          </p:cNvPr>
          <p:cNvSpPr txBox="1"/>
          <p:nvPr/>
        </p:nvSpPr>
        <p:spPr>
          <a:xfrm>
            <a:off x="1157289" y="6138863"/>
            <a:ext cx="9877421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Gelman, Andrew &amp; Jennifer Hill. 2007. </a:t>
            </a:r>
            <a:r>
              <a:rPr lang="en-CA" sz="1800" b="0" i="1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Data Analysis Using Regression and Multilevel/Hierarchical Models. </a:t>
            </a:r>
            <a:r>
              <a:rPr lang="en-CA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Cambridge: Cambridge University Press.</a:t>
            </a:r>
            <a:endParaRPr lang="es-BO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DEE18-FCF8-1EF7-8C02-7452B195A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Interpreting logistic regression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DC164-6751-7E00-39CB-9B00B5A2E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3" y="1825627"/>
            <a:ext cx="10515600" cy="1325559"/>
          </a:xfrm>
        </p:spPr>
        <p:txBody>
          <a:bodyPr/>
          <a:lstStyle/>
          <a:p>
            <a:r>
              <a:rPr lang="en-CA" dirty="0"/>
              <a:t>The intercept is what the logit probability of y is when all the predictors are 0. </a:t>
            </a:r>
            <a:endParaRPr lang="es-B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94D354-ACD8-1210-CA64-E0235D8CCB9A}"/>
              </a:ext>
            </a:extLst>
          </p:cNvPr>
          <p:cNvSpPr txBox="1"/>
          <p:nvPr/>
        </p:nvSpPr>
        <p:spPr>
          <a:xfrm>
            <a:off x="1017985" y="3294061"/>
            <a:ext cx="6093618" cy="11439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invlogit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(x) {</a:t>
            </a:r>
            <a:r>
              <a:rPr lang="en-US" sz="2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sz="20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exp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x))}</a:t>
            </a:r>
            <a:b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invlogit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4.1157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    </a:t>
            </a:r>
            <a:endParaRPr lang="es-BO" sz="20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0.01605263</a:t>
            </a:r>
            <a:endParaRPr lang="es-BO" sz="20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0959A4-22C1-1CE3-852E-31E7B37413C5}"/>
              </a:ext>
            </a:extLst>
          </p:cNvPr>
          <p:cNvSpPr txBox="1"/>
          <p:nvPr/>
        </p:nvSpPr>
        <p:spPr>
          <a:xfrm>
            <a:off x="1157289" y="6138863"/>
            <a:ext cx="9877421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Gelman, Andrew &amp; Jennifer Hill. 2007. </a:t>
            </a:r>
            <a:r>
              <a:rPr lang="en-CA" sz="1800" b="0" i="1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Data Analysis Using Regression and Multilevel/Hierarchical Models. </a:t>
            </a:r>
            <a:r>
              <a:rPr lang="en-CA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Cambridge: Cambridge University Press.</a:t>
            </a:r>
            <a:endParaRPr lang="es-BO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76D0A671-C046-D175-1482-302F30657ACD}"/>
              </a:ext>
            </a:extLst>
          </p:cNvPr>
          <p:cNvSpPr txBox="1"/>
          <p:nvPr/>
        </p:nvSpPr>
        <p:spPr>
          <a:xfrm>
            <a:off x="7529513" y="3224303"/>
            <a:ext cx="4662487" cy="156966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400" b="1" i="0" u="none" strike="noStrike" kern="1200" cap="none" spc="0" baseline="0" dirty="0">
                <a:solidFill>
                  <a:srgbClr val="C00000"/>
                </a:solidFill>
                <a:uFillTx/>
                <a:latin typeface="Calibri"/>
              </a:rPr>
              <a:t>This is a function I wrote in R (actually in Gelman &amp; Hill 2007), to calculate the probability from the logit probability</a:t>
            </a:r>
            <a:endParaRPr lang="es-BO" sz="2400" b="1" i="0" u="none" strike="noStrike" kern="1200" cap="none" spc="0" baseline="0" dirty="0">
              <a:solidFill>
                <a:srgbClr val="C00000"/>
              </a:solidFill>
              <a:uFillTx/>
              <a:latin typeface="Calibri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97C0DA-050E-490C-F786-C00E34EAD981}"/>
              </a:ext>
            </a:extLst>
          </p:cNvPr>
          <p:cNvCxnSpPr/>
          <p:nvPr/>
        </p:nvCxnSpPr>
        <p:spPr>
          <a:xfrm flipH="1">
            <a:off x="6800850" y="3429000"/>
            <a:ext cx="671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5">
                <a:extLst>
                  <a:ext uri="{FF2B5EF4-FFF2-40B4-BE49-F238E27FC236}">
                    <a16:creationId xmlns:a16="http://schemas.microsoft.com/office/drawing/2014/main" id="{1ACB88E0-0CD3-BF1E-5617-71690DC50433}"/>
                  </a:ext>
                </a:extLst>
              </p:cNvPr>
              <p:cNvSpPr txBox="1"/>
              <p:nvPr/>
            </p:nvSpPr>
            <p:spPr>
              <a:xfrm>
                <a:off x="5894775" y="4993988"/>
                <a:ext cx="6093616" cy="851708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sz="2400" i="1">
                          <a:latin typeface="Cambria Math" panose="02040503050406030204" pitchFamily="18" charset="0"/>
                        </a:rPr>
                        <m:t>𝑃𝑟𝑜𝑏</m:t>
                      </m:r>
                      <m:d>
                        <m:dPr>
                          <m:begChr m:val="{"/>
                          <m:endChr m:val="}"/>
                          <m:ctrlPr>
                            <a:rPr lang="es-BO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BO" sz="24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BO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s-BO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BO" sz="2400" i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s-BO" sz="24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BO" sz="32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 xmlns="">
          <p:sp>
            <p:nvSpPr>
              <p:cNvPr id="10" name="TextBox 5">
                <a:extLst>
                  <a:ext uri="{FF2B5EF4-FFF2-40B4-BE49-F238E27FC236}">
                    <a16:creationId xmlns:a16="http://schemas.microsoft.com/office/drawing/2014/main" id="{1ACB88E0-0CD3-BF1E-5617-71690DC50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775" y="4993988"/>
                <a:ext cx="6093616" cy="8517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B3B98F94-2DFF-6540-2C0C-A321E662F686}"/>
              </a:ext>
            </a:extLst>
          </p:cNvPr>
          <p:cNvSpPr/>
          <p:nvPr/>
        </p:nvSpPr>
        <p:spPr>
          <a:xfrm>
            <a:off x="9058275" y="4793963"/>
            <a:ext cx="2394345" cy="13449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3012832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DEE18-FCF8-1EF7-8C02-7452B195A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Interpreting logistic regression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DC164-6751-7E00-39CB-9B00B5A2E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3" y="1825627"/>
            <a:ext cx="10515600" cy="1325559"/>
          </a:xfrm>
        </p:spPr>
        <p:txBody>
          <a:bodyPr/>
          <a:lstStyle/>
          <a:p>
            <a:r>
              <a:rPr lang="en-CA" dirty="0"/>
              <a:t>The intercept is what the logit probability of y is when all the predictors are 0. </a:t>
            </a:r>
            <a:endParaRPr lang="es-B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94D354-ACD8-1210-CA64-E0235D8CCB9A}"/>
              </a:ext>
            </a:extLst>
          </p:cNvPr>
          <p:cNvSpPr txBox="1"/>
          <p:nvPr/>
        </p:nvSpPr>
        <p:spPr>
          <a:xfrm>
            <a:off x="1017985" y="3294061"/>
            <a:ext cx="6093618" cy="11439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invlogit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(x) {</a:t>
            </a:r>
            <a:r>
              <a:rPr lang="en-US" sz="2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sz="20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exp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x))}</a:t>
            </a:r>
            <a:b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invlogit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4.1157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    </a:t>
            </a:r>
            <a:endParaRPr lang="es-BO" sz="20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0.01605263</a:t>
            </a:r>
            <a:endParaRPr lang="es-BO" sz="20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0959A4-22C1-1CE3-852E-31E7B37413C5}"/>
              </a:ext>
            </a:extLst>
          </p:cNvPr>
          <p:cNvSpPr txBox="1"/>
          <p:nvPr/>
        </p:nvSpPr>
        <p:spPr>
          <a:xfrm>
            <a:off x="1157289" y="6138863"/>
            <a:ext cx="9877421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Gelman, Andrew &amp; Jennifer Hill. 2007. </a:t>
            </a:r>
            <a:r>
              <a:rPr lang="en-CA" sz="1800" b="0" i="1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Data Analysis Using Regression and Multilevel/Hierarchical Models. </a:t>
            </a:r>
            <a:r>
              <a:rPr lang="en-CA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Cambridge: Cambridge University Press.</a:t>
            </a:r>
            <a:endParaRPr lang="es-BO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76D0A671-C046-D175-1482-302F30657ACD}"/>
              </a:ext>
            </a:extLst>
          </p:cNvPr>
          <p:cNvSpPr txBox="1"/>
          <p:nvPr/>
        </p:nvSpPr>
        <p:spPr>
          <a:xfrm>
            <a:off x="7293539" y="4067255"/>
            <a:ext cx="4662487" cy="12003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400" b="1" i="0" u="none" strike="noStrike" kern="1200" cap="none" spc="0" baseline="0" dirty="0">
                <a:solidFill>
                  <a:srgbClr val="C00000"/>
                </a:solidFill>
                <a:uFillTx/>
                <a:latin typeface="Calibri"/>
              </a:rPr>
              <a:t>The probability of </a:t>
            </a:r>
            <a:r>
              <a:rPr lang="en-CA" sz="2400" b="1" i="1" u="none" strike="noStrike" kern="1200" cap="none" spc="0" baseline="0" dirty="0">
                <a:solidFill>
                  <a:srgbClr val="C00000"/>
                </a:solidFill>
                <a:uFillTx/>
                <a:latin typeface="Calibri"/>
              </a:rPr>
              <a:t>y </a:t>
            </a:r>
            <a:r>
              <a:rPr lang="en-CA" sz="2400" b="1" u="none" strike="noStrike" kern="1200" cap="none" spc="0" baseline="0" dirty="0">
                <a:solidFill>
                  <a:srgbClr val="C00000"/>
                </a:solidFill>
                <a:uFillTx/>
                <a:latin typeface="Calibri"/>
              </a:rPr>
              <a:t>(going to class)</a:t>
            </a:r>
            <a:r>
              <a:rPr lang="en-CA" sz="2400" b="1" i="1" u="none" strike="noStrike" kern="1200" cap="none" spc="0" baseline="0" dirty="0">
                <a:solidFill>
                  <a:srgbClr val="C00000"/>
                </a:solidFill>
                <a:uFillTx/>
                <a:latin typeface="Calibri"/>
              </a:rPr>
              <a:t> </a:t>
            </a:r>
            <a:r>
              <a:rPr lang="en-CA" sz="2400" b="1" u="none" strike="noStrike" kern="1200" cap="none" spc="0" baseline="0" dirty="0">
                <a:solidFill>
                  <a:srgbClr val="C00000"/>
                </a:solidFill>
                <a:uFillTx/>
                <a:latin typeface="Calibri"/>
              </a:rPr>
              <a:t>when happiness is 0 and coffee consumption is 0.</a:t>
            </a:r>
            <a:endParaRPr lang="es-BO" sz="2400" b="1" i="0" u="none" strike="noStrike" kern="1200" cap="none" spc="0" baseline="0" dirty="0">
              <a:solidFill>
                <a:srgbClr val="C00000"/>
              </a:solidFill>
              <a:uFillTx/>
              <a:latin typeface="Calibri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97C0DA-050E-490C-F786-C00E34EAD981}"/>
              </a:ext>
            </a:extLst>
          </p:cNvPr>
          <p:cNvCxnSpPr>
            <a:cxnSpLocks/>
          </p:cNvCxnSpPr>
          <p:nvPr/>
        </p:nvCxnSpPr>
        <p:spPr>
          <a:xfrm flipH="1" flipV="1">
            <a:off x="3583858" y="3866012"/>
            <a:ext cx="3527745" cy="934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5">
            <a:extLst>
              <a:ext uri="{FF2B5EF4-FFF2-40B4-BE49-F238E27FC236}">
                <a16:creationId xmlns:a16="http://schemas.microsoft.com/office/drawing/2014/main" id="{4EBE4639-59D0-22EF-D2A4-FD0D217CD975}"/>
              </a:ext>
            </a:extLst>
          </p:cNvPr>
          <p:cNvSpPr txBox="1"/>
          <p:nvPr/>
        </p:nvSpPr>
        <p:spPr>
          <a:xfrm>
            <a:off x="1157289" y="4772252"/>
            <a:ext cx="4938711" cy="12003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400" b="1" i="0" u="none" strike="noStrike" kern="1200" cap="none" spc="0" baseline="0" dirty="0">
                <a:solidFill>
                  <a:srgbClr val="C00000"/>
                </a:solidFill>
                <a:uFillTx/>
                <a:latin typeface="Calibri"/>
              </a:rPr>
              <a:t>If someone has 0 happiness score and they have had no coffee, there is a 1.6% chance they will go to class</a:t>
            </a:r>
            <a:endParaRPr lang="es-BO" sz="2400" b="1" i="0" u="none" strike="noStrike" kern="1200" cap="none" spc="0" baseline="0" dirty="0">
              <a:solidFill>
                <a:srgbClr val="C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06143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DEE18-FCF8-1EF7-8C02-7452B195A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Interpreting logistic regression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DC164-6751-7E00-39CB-9B00B5A2E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3" y="1825627"/>
            <a:ext cx="10515600" cy="1325559"/>
          </a:xfrm>
        </p:spPr>
        <p:txBody>
          <a:bodyPr/>
          <a:lstStyle/>
          <a:p>
            <a:r>
              <a:rPr lang="en-CA" dirty="0"/>
              <a:t>The intercept is what the logit probability of y is when all the predictors are 0. </a:t>
            </a:r>
            <a:endParaRPr lang="es-B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94D354-ACD8-1210-CA64-E0235D8CCB9A}"/>
              </a:ext>
            </a:extLst>
          </p:cNvPr>
          <p:cNvSpPr txBox="1"/>
          <p:nvPr/>
        </p:nvSpPr>
        <p:spPr>
          <a:xfrm>
            <a:off x="1194791" y="3083436"/>
            <a:ext cx="9154715" cy="1051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invlogit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function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(x) {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8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800" b="1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sz="18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exp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x))}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invlogit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4.1157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1.6263</a:t>
            </a:r>
            <a:r>
              <a:rPr lang="en-US" sz="18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(happiness) </a:t>
            </a:r>
            <a:r>
              <a:rPr lang="en-US" sz="18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1.3600</a:t>
            </a:r>
            <a:r>
              <a:rPr lang="en-US" sz="18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(coffee))</a:t>
            </a:r>
            <a:endParaRPr lang="es-BO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0.707797</a:t>
            </a:r>
            <a:endParaRPr lang="es-BO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0959A4-22C1-1CE3-852E-31E7B37413C5}"/>
              </a:ext>
            </a:extLst>
          </p:cNvPr>
          <p:cNvSpPr txBox="1"/>
          <p:nvPr/>
        </p:nvSpPr>
        <p:spPr>
          <a:xfrm>
            <a:off x="1157289" y="6138863"/>
            <a:ext cx="9877421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Gelman, Andrew &amp; Jennifer Hill. 2007. </a:t>
            </a:r>
            <a:r>
              <a:rPr lang="en-CA" sz="1800" b="0" i="1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Data Analysis Using Regression and Multilevel/Hierarchical Models. </a:t>
            </a:r>
            <a:r>
              <a:rPr lang="en-CA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Cambridge: Cambridge University Press.</a:t>
            </a:r>
            <a:endParaRPr lang="es-BO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76D0A671-C046-D175-1482-302F30657ACD}"/>
              </a:ext>
            </a:extLst>
          </p:cNvPr>
          <p:cNvSpPr txBox="1"/>
          <p:nvPr/>
        </p:nvSpPr>
        <p:spPr>
          <a:xfrm>
            <a:off x="7369451" y="4241008"/>
            <a:ext cx="4662487" cy="193899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400" b="1" i="0" u="none" strike="noStrike" kern="1200" cap="none" spc="0" baseline="0" dirty="0">
                <a:solidFill>
                  <a:srgbClr val="C00000"/>
                </a:solidFill>
                <a:uFillTx/>
                <a:latin typeface="Calibri"/>
              </a:rPr>
              <a:t>The probability of </a:t>
            </a:r>
            <a:r>
              <a:rPr lang="en-CA" sz="2400" b="1" i="1" u="none" strike="noStrike" kern="1200" cap="none" spc="0" baseline="0" dirty="0">
                <a:solidFill>
                  <a:srgbClr val="C00000"/>
                </a:solidFill>
                <a:uFillTx/>
                <a:latin typeface="Calibri"/>
              </a:rPr>
              <a:t>y </a:t>
            </a:r>
            <a:r>
              <a:rPr lang="en-CA" sz="2400" b="1" u="none" strike="noStrike" kern="1200" cap="none" spc="0" baseline="0" dirty="0">
                <a:solidFill>
                  <a:srgbClr val="C00000"/>
                </a:solidFill>
                <a:uFillTx/>
                <a:latin typeface="Calibri"/>
              </a:rPr>
              <a:t>(going to class)</a:t>
            </a:r>
            <a:r>
              <a:rPr lang="en-CA" sz="2400" b="1" i="1" u="none" strike="noStrike" kern="1200" cap="none" spc="0" baseline="0" dirty="0">
                <a:solidFill>
                  <a:srgbClr val="C00000"/>
                </a:solidFill>
                <a:uFillTx/>
                <a:latin typeface="Calibri"/>
              </a:rPr>
              <a:t> </a:t>
            </a:r>
            <a:r>
              <a:rPr lang="en-CA" sz="2400" b="1" u="none" strike="noStrike" kern="1200" cap="none" spc="0" baseline="0" dirty="0">
                <a:solidFill>
                  <a:srgbClr val="C00000"/>
                </a:solidFill>
                <a:uFillTx/>
                <a:latin typeface="Calibri"/>
              </a:rPr>
              <a:t>when happiness is at its mean value (-16.41)  and coffee consumption is at its mean value (21.1)</a:t>
            </a:r>
            <a:endParaRPr lang="es-BO" sz="2400" b="1" i="0" u="none" strike="noStrike" kern="1200" cap="none" spc="0" baseline="0" dirty="0">
              <a:solidFill>
                <a:srgbClr val="C00000"/>
              </a:solidFill>
              <a:uFillTx/>
              <a:latin typeface="Calibri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97C0DA-050E-490C-F786-C00E34EAD981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3314700" y="3972778"/>
            <a:ext cx="4054751" cy="1237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5">
            <a:extLst>
              <a:ext uri="{FF2B5EF4-FFF2-40B4-BE49-F238E27FC236}">
                <a16:creationId xmlns:a16="http://schemas.microsoft.com/office/drawing/2014/main" id="{4EBE4639-59D0-22EF-D2A4-FD0D217CD975}"/>
              </a:ext>
            </a:extLst>
          </p:cNvPr>
          <p:cNvSpPr txBox="1"/>
          <p:nvPr/>
        </p:nvSpPr>
        <p:spPr>
          <a:xfrm>
            <a:off x="1157288" y="4569203"/>
            <a:ext cx="4938711" cy="156966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400" b="1" i="0" u="none" strike="noStrike" kern="1200" cap="none" spc="0" baseline="0" dirty="0">
                <a:solidFill>
                  <a:srgbClr val="C00000"/>
                </a:solidFill>
                <a:uFillTx/>
                <a:latin typeface="Calibri"/>
              </a:rPr>
              <a:t>If someone has a mean happiness score and they have had the average amount of coffee, there is a 70.1% chance they will go to class</a:t>
            </a:r>
            <a:endParaRPr lang="es-BO" sz="2400" b="1" i="0" u="none" strike="noStrike" kern="1200" cap="none" spc="0" baseline="0" dirty="0">
              <a:solidFill>
                <a:srgbClr val="C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984193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7F906-728B-06EA-B877-B6A8F2BC862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Visualizing logistic regression in </a:t>
            </a:r>
            <a:r>
              <a:rPr lang="en-CA" dirty="0" err="1"/>
              <a:t>ggplot</a:t>
            </a:r>
            <a:endParaRPr lang="es-BO" dirty="0"/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2FF58140-480C-2E41-E3AC-694294F59126}"/>
              </a:ext>
            </a:extLst>
          </p:cNvPr>
          <p:cNvSpPr txBox="1"/>
          <p:nvPr/>
        </p:nvSpPr>
        <p:spPr>
          <a:xfrm>
            <a:off x="838203" y="2210717"/>
            <a:ext cx="10348914" cy="1605567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par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mfrow=</a:t>
            </a:r>
            <a:r>
              <a:rPr lang="en-US" sz="18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</a:t>
            </a:r>
            <a:r>
              <a:rPr lang="en-US" sz="18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2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))</a:t>
            </a:r>
            <a:b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data </a:t>
            </a:r>
            <a:r>
              <a:rPr lang="en-US" sz="1800" b="0" i="0" u="none" strike="noStrike" kern="1200" cap="none" spc="0" baseline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data.frame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(gotoclass, happiness, coffee)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plotline</a:t>
            </a:r>
            <a:r>
              <a:rPr lang="en-US" sz="1800" b="0" i="0" u="none" strike="noStrike" kern="1200" cap="none" spc="0" baseline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ggplot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(data, </a:t>
            </a:r>
            <a:r>
              <a:rPr lang="en-US" sz="18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aes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x=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coffee, </a:t>
            </a:r>
            <a:r>
              <a:rPr lang="en-US" sz="1800" b="0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y =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gotoclass))</a:t>
            </a:r>
            <a:r>
              <a:rPr lang="en-US" sz="18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+</a:t>
            </a:r>
            <a:r>
              <a:rPr lang="en-US" sz="18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geom_point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()</a:t>
            </a:r>
            <a:r>
              <a:rPr lang="en-US" sz="18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+</a:t>
            </a:r>
            <a:b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 </a:t>
            </a:r>
            <a:r>
              <a:rPr lang="en-US" sz="18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geom_abline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intercept =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0.11105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1800" b="0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slope =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0.076446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1800" b="0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color=</a:t>
            </a:r>
            <a:r>
              <a:rPr lang="en-US" sz="1800" b="0" i="0" u="none" strike="noStrike" kern="1200" cap="none" spc="0" baseline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"red"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1800" b="0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size=</a:t>
            </a:r>
            <a:r>
              <a:rPr lang="en-US" sz="18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r>
              <a:rPr lang="en-US" sz="18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+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b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 </a:t>
            </a:r>
            <a:r>
              <a:rPr lang="en-US" sz="18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ylab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"Probability of going to class"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 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A7536DD0-3B82-F792-FF70-439F4939814D}"/>
              </a:ext>
            </a:extLst>
          </p:cNvPr>
          <p:cNvSpPr txBox="1"/>
          <p:nvPr/>
        </p:nvSpPr>
        <p:spPr>
          <a:xfrm>
            <a:off x="838203" y="4249692"/>
            <a:ext cx="10515600" cy="1477332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plotS</a:t>
            </a:r>
            <a:r>
              <a:rPr lang="en-US" sz="1800" b="0" i="0" u="none" strike="noStrike" kern="1200" cap="none" spc="0" baseline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ggplot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(data, </a:t>
            </a:r>
            <a:r>
              <a:rPr lang="en-US" sz="18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aes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x=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coffee, </a:t>
            </a:r>
            <a:r>
              <a:rPr lang="en-US" sz="1800" b="0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y=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gotoclass))</a:t>
            </a:r>
            <a:r>
              <a:rPr lang="en-US" sz="18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+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b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 </a:t>
            </a:r>
            <a:r>
              <a:rPr lang="en-US" sz="18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geom_point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alpha=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.</a:t>
            </a:r>
            <a:r>
              <a:rPr lang="en-US" sz="1800" b="0" i="0" u="none" strike="noStrike" kern="1200" cap="none" spc="0" baseline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5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r>
              <a:rPr lang="en-US" sz="18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+</a:t>
            </a:r>
            <a:b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 </a:t>
            </a:r>
            <a:r>
              <a:rPr lang="en-US" sz="18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stat_smooth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method=</a:t>
            </a:r>
            <a:r>
              <a:rPr lang="en-US" sz="1800" b="0" i="0" u="none" strike="noStrike" kern="1200" cap="none" spc="0" baseline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"glm"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1800" b="0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se=</a:t>
            </a:r>
            <a:r>
              <a:rPr lang="en-US" sz="1800" b="0" i="0" u="none" strike="noStrike" kern="1200" cap="none" spc="0" baseline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FALSE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1800" b="0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method.args =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list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family=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binomial))</a:t>
            </a:r>
            <a:r>
              <a:rPr lang="en-US" sz="18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+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b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 </a:t>
            </a:r>
            <a:r>
              <a:rPr lang="en-US" sz="18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ylab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"Probability of going to class"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 </a:t>
            </a:r>
            <a:b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plotS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>
            <a:extLst>
              <a:ext uri="{FF2B5EF4-FFF2-40B4-BE49-F238E27FC236}">
                <a16:creationId xmlns:a16="http://schemas.microsoft.com/office/drawing/2014/main" id="{CD9148C4-8F0B-2F03-2B02-C4F2A1766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07" y="795335"/>
            <a:ext cx="8072442" cy="563403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CDC45-D024-372F-5690-05BECD611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Logistic regression on Chácobo </a:t>
            </a:r>
            <a:r>
              <a:rPr lang="en-CA" dirty="0" err="1"/>
              <a:t>MFC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E3B9E-43DF-CFBF-3F26-8A778C1E6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3" y="1825627"/>
            <a:ext cx="10515600" cy="1499464"/>
          </a:xfrm>
        </p:spPr>
        <p:txBody>
          <a:bodyPr/>
          <a:lstStyle/>
          <a:p>
            <a:r>
              <a:rPr lang="en-CA" dirty="0"/>
              <a:t>Try running a logistic regression model on the Chacobo Forced Experiment data, with the response as the dependent variable and the simulated Pitch (Hz) as the independent variable.</a:t>
            </a:r>
            <a:endParaRPr lang="es-B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5FA405-FC79-08C2-5977-0AC6CE35EC16}"/>
              </a:ext>
            </a:extLst>
          </p:cNvPr>
          <p:cNvSpPr txBox="1"/>
          <p:nvPr/>
        </p:nvSpPr>
        <p:spPr>
          <a:xfrm>
            <a:off x="1099127" y="3920990"/>
            <a:ext cx="888538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logit_model_01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glm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response</a:t>
            </a:r>
            <a:r>
              <a:rPr lang="en-US" sz="1800" b="1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~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Pitch_Hz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family=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"binomial"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summary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logit_model_01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s-BO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79430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C51B6B5-CA53-32F9-54D8-92E7025F4631}"/>
              </a:ext>
            </a:extLst>
          </p:cNvPr>
          <p:cNvSpPr txBox="1"/>
          <p:nvPr/>
        </p:nvSpPr>
        <p:spPr>
          <a:xfrm>
            <a:off x="775854" y="1326583"/>
            <a:ext cx="9144000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Call:</a:t>
            </a:r>
            <a:b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glm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(formula = response ~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Pitch_Hz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family = "binomial", data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Coefficients:</a:t>
            </a:r>
            <a:b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Estimate Std. Error z value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(&gt;|z|)    </a:t>
            </a:r>
            <a:b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(Intercept) -9.109549   0.626233  -14.55   &lt;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-16 ***</a:t>
            </a:r>
            <a:b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Pitch_Hz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0.075658   0.005149   14.70   &lt;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-16 ***</a:t>
            </a:r>
            <a:b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---</a:t>
            </a:r>
            <a:b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Signif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. codes:  0 '***' 0.001 '**' 0.01 '*' 0.05 '.' 0.1 ' ' 1</a:t>
            </a:r>
            <a:b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(Dispersion parameter for binomial family taken to be 1)</a:t>
            </a:r>
            <a:b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Null deviance: 2242.6  on 1619  degrees of freedom</a:t>
            </a:r>
            <a:b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Residual deviance: 1980.1  on 1618  degrees of freedom</a:t>
            </a:r>
            <a:b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AIC: 1984.1</a:t>
            </a:r>
            <a:b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Number of Fisher Scoring iterations: 4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29714126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6411D-A0DB-A351-7A67-B42A2D4E0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Interpreting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results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C3B9D-BD5A-A562-21DB-84795DB0E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Apply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Divide </a:t>
            </a:r>
            <a:r>
              <a:rPr lang="es-ES" dirty="0" err="1"/>
              <a:t>by</a:t>
            </a:r>
            <a:r>
              <a:rPr lang="es-ES" dirty="0"/>
              <a:t> 4 rule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slope</a:t>
            </a:r>
            <a:r>
              <a:rPr lang="es-ES" dirty="0"/>
              <a:t> </a:t>
            </a:r>
            <a:r>
              <a:rPr lang="es-ES" dirty="0" err="1"/>
              <a:t>coefficient</a:t>
            </a:r>
            <a:endParaRPr lang="es-ES" dirty="0"/>
          </a:p>
          <a:p>
            <a:endParaRPr lang="es-ES" dirty="0"/>
          </a:p>
          <a:p>
            <a:r>
              <a:rPr lang="es-ES" dirty="0" err="1"/>
              <a:t>Interpret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intercept</a:t>
            </a:r>
            <a:r>
              <a:rPr lang="es-ES" dirty="0"/>
              <a:t> at </a:t>
            </a:r>
            <a:r>
              <a:rPr lang="es-ES" dirty="0" err="1"/>
              <a:t>the</a:t>
            </a:r>
            <a:r>
              <a:rPr lang="es-ES" dirty="0"/>
              <a:t> mean </a:t>
            </a:r>
            <a:r>
              <a:rPr lang="es-ES" dirty="0" err="1"/>
              <a:t>value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Pitch </a:t>
            </a:r>
            <a:r>
              <a:rPr lang="en-CA" dirty="0"/>
              <a:t>(Hz)</a:t>
            </a:r>
          </a:p>
          <a:p>
            <a:endParaRPr lang="en-CA" dirty="0"/>
          </a:p>
          <a:p>
            <a:r>
              <a:rPr lang="en-CA" dirty="0"/>
              <a:t>Plot the logistic regression using </a:t>
            </a:r>
            <a:r>
              <a:rPr lang="en-CA" dirty="0" err="1"/>
              <a:t>ggplot</a:t>
            </a:r>
            <a:r>
              <a:rPr lang="en-CA" dirty="0"/>
              <a:t>()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14904988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D9A47-B129-22F1-79A2-2B4516B4D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Interpreting the slope</a:t>
            </a:r>
            <a:endParaRPr lang="es-B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D3064A-9558-5EF9-29FB-D23EC7C7190B}"/>
              </a:ext>
            </a:extLst>
          </p:cNvPr>
          <p:cNvSpPr txBox="1"/>
          <p:nvPr/>
        </p:nvSpPr>
        <p:spPr>
          <a:xfrm>
            <a:off x="838203" y="2120388"/>
            <a:ext cx="2671615" cy="774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0.075658</a:t>
            </a:r>
            <a:r>
              <a:rPr lang="en-US" sz="18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</a:t>
            </a:r>
            <a:endParaRPr lang="es-BO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0.0189145</a:t>
            </a:r>
            <a:endParaRPr lang="es-BO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1CD7B431-1EF8-FB59-1523-676BB96208D8}"/>
              </a:ext>
            </a:extLst>
          </p:cNvPr>
          <p:cNvSpPr txBox="1"/>
          <p:nvPr/>
        </p:nvSpPr>
        <p:spPr>
          <a:xfrm>
            <a:off x="3944576" y="3597652"/>
            <a:ext cx="6446044" cy="156966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400" b="1" i="0" u="none" strike="noStrike" kern="1200" cap="none" spc="0" baseline="0" dirty="0">
                <a:solidFill>
                  <a:srgbClr val="C00000"/>
                </a:solidFill>
                <a:uFillTx/>
                <a:latin typeface="Calibri"/>
              </a:rPr>
              <a:t>An increase in 0.02 Hz of </a:t>
            </a:r>
            <a:r>
              <a:rPr lang="en-CA" sz="2400" b="1" dirty="0">
                <a:solidFill>
                  <a:srgbClr val="C00000"/>
                </a:solidFill>
                <a:latin typeface="Calibri"/>
              </a:rPr>
              <a:t>pitch</a:t>
            </a:r>
            <a:r>
              <a:rPr lang="en-CA" sz="2400" b="1" i="0" u="none" strike="noStrike" kern="1200" cap="none" spc="0" baseline="0" dirty="0">
                <a:solidFill>
                  <a:srgbClr val="C00000"/>
                </a:solidFill>
                <a:uFillTx/>
                <a:latin typeface="Calibri"/>
              </a:rPr>
              <a:t> corresponds to the steepest rise in the probability of a Ch</a:t>
            </a:r>
            <a:r>
              <a:rPr lang="es-ES" sz="2400" b="1" i="0" u="none" strike="noStrike" kern="1200" cap="none" spc="0" baseline="0" dirty="0" err="1">
                <a:solidFill>
                  <a:srgbClr val="C00000"/>
                </a:solidFill>
                <a:uFillTx/>
                <a:latin typeface="Calibri"/>
              </a:rPr>
              <a:t>ácobo</a:t>
            </a:r>
            <a:r>
              <a:rPr lang="es-ES" sz="2400" b="1" i="0" u="none" strike="noStrike" kern="1200" cap="none" spc="0" baseline="0" dirty="0">
                <a:solidFill>
                  <a:srgbClr val="C00000"/>
                </a:solidFill>
                <a:uFillTx/>
                <a:latin typeface="Calibri"/>
              </a:rPr>
              <a:t> speaker </a:t>
            </a:r>
            <a:r>
              <a:rPr lang="es-ES" sz="2400" b="1" i="0" u="none" strike="noStrike" kern="1200" cap="none" spc="0" baseline="0" dirty="0" err="1">
                <a:solidFill>
                  <a:srgbClr val="C00000"/>
                </a:solidFill>
                <a:uFillTx/>
                <a:latin typeface="Calibri"/>
              </a:rPr>
              <a:t>chosing</a:t>
            </a:r>
            <a:r>
              <a:rPr lang="es-ES" sz="2400" b="1" i="0" u="none" strike="noStrike" kern="1200" cap="none" spc="0" baseline="0" dirty="0">
                <a:solidFill>
                  <a:srgbClr val="C00000"/>
                </a:solidFill>
                <a:uFillTx/>
                <a:latin typeface="Calibri"/>
              </a:rPr>
              <a:t> </a:t>
            </a:r>
            <a:r>
              <a:rPr lang="es-ES" sz="2400" b="1" i="1" u="none" strike="noStrike" kern="1200" cap="none" spc="0" baseline="0" dirty="0">
                <a:solidFill>
                  <a:srgbClr val="C00000"/>
                </a:solidFill>
                <a:uFillTx/>
                <a:latin typeface="Calibri"/>
              </a:rPr>
              <a:t>jana</a:t>
            </a:r>
            <a:r>
              <a:rPr lang="is-IS" sz="2400" b="1" i="1" u="none" strike="noStrike" kern="1200" cap="none" spc="0" baseline="0" dirty="0">
                <a:solidFill>
                  <a:srgbClr val="C00000"/>
                </a:solidFill>
                <a:uFillTx/>
                <a:latin typeface="Calibri"/>
              </a:rPr>
              <a:t>́qu</a:t>
            </a:r>
            <a:r>
              <a:rPr lang="smn-FI" sz="2400" b="1" i="1" u="none" strike="noStrike" kern="1200" cap="none" spc="0" baseline="0" dirty="0">
                <a:solidFill>
                  <a:srgbClr val="C00000"/>
                </a:solidFill>
                <a:uFillTx/>
                <a:latin typeface="Calibri"/>
              </a:rPr>
              <a:t>ë </a:t>
            </a:r>
            <a:r>
              <a:rPr lang="smn-FI" sz="2400" b="1" i="0" u="none" strike="noStrike" kern="1200" cap="none" spc="0" baseline="0" dirty="0">
                <a:solidFill>
                  <a:srgbClr val="C00000"/>
                </a:solidFill>
                <a:uFillTx/>
                <a:latin typeface="Calibri"/>
              </a:rPr>
              <a:t>’s/he vomited’ over </a:t>
            </a:r>
            <a:r>
              <a:rPr lang="smn-FI" sz="2400" b="1" i="1" u="none" strike="noStrike" kern="1200" cap="none" spc="0" baseline="0" dirty="0">
                <a:solidFill>
                  <a:srgbClr val="C00000"/>
                </a:solidFill>
                <a:uFillTx/>
                <a:latin typeface="Calibri"/>
              </a:rPr>
              <a:t>jánaquë</a:t>
            </a:r>
            <a:r>
              <a:rPr lang="smn-FI" sz="2400" b="1" i="0" u="none" strike="noStrike" kern="1200" cap="none" spc="0" baseline="0" dirty="0">
                <a:solidFill>
                  <a:srgbClr val="C00000"/>
                </a:solidFill>
                <a:uFillTx/>
                <a:latin typeface="Calibri"/>
              </a:rPr>
              <a:t> </a:t>
            </a:r>
            <a:r>
              <a:rPr lang="en-CA" sz="2400" b="1" i="0" u="none" strike="noStrike" kern="1200" cap="none" spc="0" baseline="0" dirty="0">
                <a:solidFill>
                  <a:srgbClr val="C00000"/>
                </a:solidFill>
                <a:uFillTx/>
                <a:latin typeface="Calibri"/>
              </a:rPr>
              <a:t>‘ s/he left’ in the MCF</a:t>
            </a:r>
            <a:endParaRPr lang="es-BO" sz="2400" b="1" i="0" u="none" strike="noStrike" kern="1200" cap="none" spc="0" baseline="0" dirty="0">
              <a:solidFill>
                <a:srgbClr val="C00000"/>
              </a:solidFill>
              <a:uFillTx/>
              <a:latin typeface="Calibri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6A5C317E-7354-1976-00D7-6D071C562B1E}"/>
              </a:ext>
            </a:extLst>
          </p:cNvPr>
          <p:cNvSpPr/>
          <p:nvPr/>
        </p:nvSpPr>
        <p:spPr>
          <a:xfrm flipH="1" flipV="1">
            <a:off x="2174010" y="2606964"/>
            <a:ext cx="3066475" cy="1644072"/>
          </a:xfrm>
          <a:prstGeom prst="arc">
            <a:avLst>
              <a:gd name="adj1" fmla="val 16200000"/>
              <a:gd name="adj2" fmla="val 692657"/>
            </a:avLst>
          </a:prstGeom>
          <a:ln>
            <a:solidFill>
              <a:srgbClr val="C0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BO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85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 book cover with a drawing of a person&#10;&#10;Description automatically generated">
            <a:extLst>
              <a:ext uri="{FF2B5EF4-FFF2-40B4-BE49-F238E27FC236}">
                <a16:creationId xmlns:a16="http://schemas.microsoft.com/office/drawing/2014/main" id="{3ABCC37C-E189-55FB-AD07-C379F8630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58" y="425470"/>
            <a:ext cx="3301998" cy="487679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Picture 6" descr="A book cover with text&#10;&#10;Description automatically generated">
            <a:extLst>
              <a:ext uri="{FF2B5EF4-FFF2-40B4-BE49-F238E27FC236}">
                <a16:creationId xmlns:a16="http://schemas.microsoft.com/office/drawing/2014/main" id="{C897A69D-C8B4-0F55-1B08-9742E5B0A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8089" y="425470"/>
            <a:ext cx="3121148" cy="487679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itle 8">
            <a:extLst>
              <a:ext uri="{FF2B5EF4-FFF2-40B4-BE49-F238E27FC236}">
                <a16:creationId xmlns:a16="http://schemas.microsoft.com/office/drawing/2014/main" id="{D72BB8A0-F3F0-D972-A009-9863460AAF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4303" y="1335115"/>
            <a:ext cx="4976814" cy="1528767"/>
          </a:xfrm>
        </p:spPr>
        <p:txBody>
          <a:bodyPr/>
          <a:lstStyle/>
          <a:p>
            <a:pPr lvl="0"/>
            <a:r>
              <a:rPr lang="en-CA" sz="4000"/>
              <a:t>Causal inference &amp;</a:t>
            </a:r>
            <a:br>
              <a:rPr lang="en-CA" sz="4000"/>
            </a:br>
            <a:r>
              <a:rPr lang="en-CA" sz="4000"/>
              <a:t>the Causal revolution</a:t>
            </a:r>
            <a:endParaRPr lang="es-BO" sz="4000"/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0FD74F60-DF24-DE19-4541-2890FA7D3E07}"/>
              </a:ext>
            </a:extLst>
          </p:cNvPr>
          <p:cNvSpPr txBox="1"/>
          <p:nvPr/>
        </p:nvSpPr>
        <p:spPr>
          <a:xfrm>
            <a:off x="512758" y="5875138"/>
            <a:ext cx="99059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Pearl, Judea. 2009. </a:t>
            </a:r>
            <a:r>
              <a:rPr lang="en-CA" sz="18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Causality: Models, Reasoning and Inference. </a:t>
            </a: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Cambridge University Press.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Pearl, Judea (with Dana Mackenzie). </a:t>
            </a:r>
            <a:r>
              <a:rPr lang="en-CA" sz="18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The book of Why: The new science of cause and effect. </a:t>
            </a: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Penguin.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42098-053E-1A10-5A1D-D29856C0F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Interpreting the intercept</a:t>
            </a:r>
            <a:endParaRPr lang="es-B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F0577C-AB3E-695E-D8B7-9A8A8BBC495A}"/>
              </a:ext>
            </a:extLst>
          </p:cNvPr>
          <p:cNvSpPr txBox="1"/>
          <p:nvPr/>
        </p:nvSpPr>
        <p:spPr>
          <a:xfrm>
            <a:off x="914400" y="2092098"/>
            <a:ext cx="6096000" cy="774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8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invlogit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9.109549</a:t>
            </a:r>
            <a:r>
              <a:rPr lang="en-US" sz="18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0.075658</a:t>
            </a:r>
            <a:r>
              <a:rPr lang="en-US" sz="18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</a:t>
            </a:r>
            <a:r>
              <a:rPr lang="en-US" sz="1800" b="1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Pitch_Hz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</a:p>
          <a:p>
            <a:pPr latinLnBrk="1"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0.5287489</a:t>
            </a:r>
            <a:endParaRPr lang="es-BO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2FE44126-66BA-7975-BD49-ADD20BE78495}"/>
              </a:ext>
            </a:extLst>
          </p:cNvPr>
          <p:cNvSpPr txBox="1"/>
          <p:nvPr/>
        </p:nvSpPr>
        <p:spPr>
          <a:xfrm>
            <a:off x="4053596" y="3466206"/>
            <a:ext cx="6401967" cy="156966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400" b="1" i="0" u="none" strike="noStrike" kern="1200" cap="none" spc="0" baseline="0" dirty="0">
                <a:solidFill>
                  <a:srgbClr val="C00000"/>
                </a:solidFill>
                <a:uFillTx/>
                <a:latin typeface="Calibri"/>
              </a:rPr>
              <a:t>The probability of </a:t>
            </a:r>
            <a:r>
              <a:rPr lang="en-CA" sz="2400" b="1" i="1" u="none" strike="noStrike" kern="1200" cap="none" spc="0" baseline="0" dirty="0">
                <a:solidFill>
                  <a:srgbClr val="C00000"/>
                </a:solidFill>
                <a:uFillTx/>
                <a:latin typeface="Calibri"/>
              </a:rPr>
              <a:t>y </a:t>
            </a:r>
            <a:r>
              <a:rPr lang="en-CA" sz="2400" b="1" u="none" strike="noStrike" kern="1200" cap="none" spc="0" baseline="0" dirty="0">
                <a:solidFill>
                  <a:srgbClr val="C00000"/>
                </a:solidFill>
                <a:uFillTx/>
                <a:latin typeface="Calibri"/>
              </a:rPr>
              <a:t>(</a:t>
            </a:r>
            <a:r>
              <a:rPr lang="en-CA" sz="2400" b="1" i="0" u="none" strike="noStrike" kern="1200" cap="none" spc="0" baseline="0" dirty="0">
                <a:solidFill>
                  <a:srgbClr val="C00000"/>
                </a:solidFill>
                <a:uFillTx/>
                <a:latin typeface="Calibri"/>
              </a:rPr>
              <a:t>a Ch</a:t>
            </a:r>
            <a:r>
              <a:rPr lang="es-ES" sz="2400" b="1" i="0" u="none" strike="noStrike" kern="1200" cap="none" spc="0" baseline="0" dirty="0" err="1">
                <a:solidFill>
                  <a:srgbClr val="C00000"/>
                </a:solidFill>
                <a:uFillTx/>
                <a:latin typeface="Calibri"/>
              </a:rPr>
              <a:t>ácobo</a:t>
            </a:r>
            <a:r>
              <a:rPr lang="es-ES" sz="2400" b="1" i="0" u="none" strike="noStrike" kern="1200" cap="none" spc="0" baseline="0" dirty="0">
                <a:solidFill>
                  <a:srgbClr val="C00000"/>
                </a:solidFill>
                <a:uFillTx/>
                <a:latin typeface="Calibri"/>
              </a:rPr>
              <a:t> speaker </a:t>
            </a:r>
            <a:r>
              <a:rPr lang="es-ES" sz="2400" b="1" i="0" u="none" strike="noStrike" kern="1200" cap="none" spc="0" baseline="0" dirty="0" err="1">
                <a:solidFill>
                  <a:srgbClr val="C00000"/>
                </a:solidFill>
                <a:uFillTx/>
                <a:latin typeface="Calibri"/>
              </a:rPr>
              <a:t>chosing</a:t>
            </a:r>
            <a:r>
              <a:rPr lang="es-ES" sz="2400" b="1" i="0" u="none" strike="noStrike" kern="1200" cap="none" spc="0" baseline="0" dirty="0">
                <a:solidFill>
                  <a:srgbClr val="C00000"/>
                </a:solidFill>
                <a:uFillTx/>
                <a:latin typeface="Calibri"/>
              </a:rPr>
              <a:t> </a:t>
            </a:r>
            <a:r>
              <a:rPr lang="es-ES" sz="2400" b="1" i="1" u="none" strike="noStrike" kern="1200" cap="none" spc="0" baseline="0" dirty="0">
                <a:solidFill>
                  <a:srgbClr val="C00000"/>
                </a:solidFill>
                <a:uFillTx/>
                <a:latin typeface="Calibri"/>
              </a:rPr>
              <a:t>jana</a:t>
            </a:r>
            <a:r>
              <a:rPr lang="is-IS" sz="2400" b="1" i="1" u="none" strike="noStrike" kern="1200" cap="none" spc="0" baseline="0" dirty="0">
                <a:solidFill>
                  <a:srgbClr val="C00000"/>
                </a:solidFill>
                <a:uFillTx/>
                <a:latin typeface="Calibri"/>
              </a:rPr>
              <a:t>́qu</a:t>
            </a:r>
            <a:r>
              <a:rPr lang="smn-FI" sz="2400" b="1" i="1" u="none" strike="noStrike" kern="1200" cap="none" spc="0" baseline="0" dirty="0">
                <a:solidFill>
                  <a:srgbClr val="C00000"/>
                </a:solidFill>
                <a:uFillTx/>
                <a:latin typeface="Calibri"/>
              </a:rPr>
              <a:t>ë </a:t>
            </a:r>
            <a:r>
              <a:rPr lang="smn-FI" sz="2400" b="1" i="0" u="none" strike="noStrike" kern="1200" cap="none" spc="0" baseline="0" dirty="0">
                <a:solidFill>
                  <a:srgbClr val="C00000"/>
                </a:solidFill>
                <a:uFillTx/>
                <a:latin typeface="Calibri"/>
              </a:rPr>
              <a:t>’s/he vomited’ </a:t>
            </a:r>
            <a:r>
              <a:rPr lang="en-CA" sz="2400" b="1" u="none" strike="noStrike" kern="1200" cap="none" spc="0" baseline="0" dirty="0">
                <a:solidFill>
                  <a:srgbClr val="C00000"/>
                </a:solidFill>
                <a:uFillTx/>
                <a:latin typeface="Calibri"/>
              </a:rPr>
              <a:t>)</a:t>
            </a:r>
            <a:r>
              <a:rPr lang="en-CA" sz="2400" b="1" i="1" u="none" strike="noStrike" kern="1200" cap="none" spc="0" baseline="0" dirty="0">
                <a:solidFill>
                  <a:srgbClr val="C00000"/>
                </a:solidFill>
                <a:uFillTx/>
                <a:latin typeface="Calibri"/>
              </a:rPr>
              <a:t> </a:t>
            </a:r>
            <a:r>
              <a:rPr lang="en-CA" sz="2400" b="1" u="none" strike="noStrike" kern="1200" cap="none" spc="0" baseline="0" dirty="0">
                <a:solidFill>
                  <a:srgbClr val="C00000"/>
                </a:solidFill>
                <a:uFillTx/>
                <a:latin typeface="Calibri"/>
              </a:rPr>
              <a:t>when pitch (Hz) is at its mean for the experiment (121.93 Hz) is 52% (when  the first syllable is fixed at 80 Hz)</a:t>
            </a:r>
            <a:endParaRPr lang="es-BO" sz="2400" b="1" i="0" u="none" strike="noStrike" kern="1200" cap="none" spc="0" baseline="0" dirty="0">
              <a:solidFill>
                <a:srgbClr val="C00000"/>
              </a:solidFill>
              <a:uFillTx/>
              <a:latin typeface="Calibri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D91B59BD-F0B8-B508-0DAC-F7A45BAF39D2}"/>
              </a:ext>
            </a:extLst>
          </p:cNvPr>
          <p:cNvSpPr/>
          <p:nvPr/>
        </p:nvSpPr>
        <p:spPr>
          <a:xfrm flipH="1" flipV="1">
            <a:off x="2174010" y="2606964"/>
            <a:ext cx="3066475" cy="1644072"/>
          </a:xfrm>
          <a:prstGeom prst="arc">
            <a:avLst>
              <a:gd name="adj1" fmla="val 16200000"/>
              <a:gd name="adj2" fmla="val 692657"/>
            </a:avLst>
          </a:prstGeom>
          <a:ln>
            <a:solidFill>
              <a:srgbClr val="C0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BO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54268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64761-94AB-61FB-E42B-C4B2126B6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Plotting the loglinear relation</a:t>
            </a:r>
            <a:endParaRPr lang="es-BO" dirty="0"/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AABE60AC-EF05-92DE-86CE-5B91832DE2F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592223" y="3168016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63C249-F98D-8107-849E-8E53AD78ECCC}"/>
              </a:ext>
            </a:extLst>
          </p:cNvPr>
          <p:cNvSpPr txBox="1"/>
          <p:nvPr/>
        </p:nvSpPr>
        <p:spPr>
          <a:xfrm>
            <a:off x="838197" y="1690688"/>
            <a:ext cx="968894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plotS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ggplot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</a:t>
            </a:r>
            <a:r>
              <a:rPr lang="en-US" sz="18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aes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Pitch_Hz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response))</a:t>
            </a:r>
            <a:r>
              <a:rPr lang="en-US" sz="18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geom_point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alpha=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sz="18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stat_smooth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method=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glm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se=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method.args</a:t>
            </a:r>
            <a:r>
              <a:rPr lang="en-US" sz="18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family=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binomial))</a:t>
            </a:r>
            <a:r>
              <a:rPr lang="en-US" sz="18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ylab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"Probability of choosing </a:t>
            </a:r>
            <a:r>
              <a:rPr lang="en-US" sz="18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janáquë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plotS</a:t>
            </a:r>
            <a:endParaRPr lang="es-BO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02406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F55A0-02C9-82F9-F94F-D44E41755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Dutch causative constructions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CC176-00DD-3543-4D70-71F472EA2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3" y="1825627"/>
            <a:ext cx="10515600" cy="931861"/>
          </a:xfrm>
        </p:spPr>
        <p:txBody>
          <a:bodyPr/>
          <a:lstStyle/>
          <a:p>
            <a:r>
              <a:rPr lang="en-CA" dirty="0"/>
              <a:t>Predict which causative occurs in Dutch</a:t>
            </a:r>
            <a:endParaRPr lang="es-B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2B345C-5024-CC7E-55EB-582D3E3C7C50}"/>
              </a:ext>
            </a:extLst>
          </p:cNvPr>
          <p:cNvSpPr txBox="1"/>
          <p:nvPr/>
        </p:nvSpPr>
        <p:spPr>
          <a:xfrm>
            <a:off x="838197" y="2757488"/>
            <a:ext cx="6205535" cy="3082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2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doenLaten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 </a:t>
            </a:r>
            <a:r>
              <a:rPr lang="en-US" sz="20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doenLaten</a:t>
            </a:r>
            <a:b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head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(d)</a:t>
            </a:r>
          </a:p>
          <a:p>
            <a:pPr latinLnBrk="1"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Aux Country  Causation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EPTrans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EPTrans1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 laten      NL   Inducive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Intr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Intr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2 laten      NL   Physical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Intr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Intr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3 laten      NL   Inducive      Tr       Tr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4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doen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BE  Affective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Intr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Intr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5 laten      NL   Inducive      Tr       Tr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6 laten      NL Volitional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Intr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Intr</a:t>
            </a:r>
            <a:endParaRPr lang="es-BO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32970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F55A0-02C9-82F9-F94F-D44E41755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Dutch causative constructions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CC176-00DD-3543-4D70-71F472EA2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825627"/>
            <a:ext cx="10515600" cy="931861"/>
          </a:xfrm>
        </p:spPr>
        <p:txBody>
          <a:bodyPr/>
          <a:lstStyle/>
          <a:p>
            <a:r>
              <a:rPr lang="en-CA" dirty="0"/>
              <a:t>Predict which causative occurs in Dutch</a:t>
            </a:r>
            <a:endParaRPr lang="es-B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2B345C-5024-CC7E-55EB-582D3E3C7C50}"/>
              </a:ext>
            </a:extLst>
          </p:cNvPr>
          <p:cNvSpPr txBox="1"/>
          <p:nvPr/>
        </p:nvSpPr>
        <p:spPr>
          <a:xfrm>
            <a:off x="838197" y="2757488"/>
            <a:ext cx="6205535" cy="3082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2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doenLaten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 </a:t>
            </a:r>
            <a:r>
              <a:rPr lang="en-US" sz="20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doenLaten</a:t>
            </a:r>
            <a:b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head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(d)</a:t>
            </a:r>
          </a:p>
          <a:p>
            <a:pPr latinLnBrk="1"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Aux Country  Causation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EPTrans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EPTrans1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 laten      NL   Inducive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Intr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Intr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2 laten      NL   Physical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Intr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Intr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3 laten      NL   Inducive      Tr       Tr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4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doen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BE  Affective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Intr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Intr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5 laten      NL   Inducive      Tr       Tr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6 laten      NL Volitional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Intr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Intr</a:t>
            </a:r>
            <a:endParaRPr lang="es-BO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8C7279-6652-3701-0549-73EC2302B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541" y="4333851"/>
            <a:ext cx="7770136" cy="2170037"/>
          </a:xfrm>
          <a:prstGeom prst="rect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84EC022-9A7F-F609-1A37-2A3DC4241057}"/>
              </a:ext>
            </a:extLst>
          </p:cNvPr>
          <p:cNvSpPr/>
          <p:nvPr/>
        </p:nvSpPr>
        <p:spPr>
          <a:xfrm>
            <a:off x="2066925" y="4179759"/>
            <a:ext cx="2514600" cy="901829"/>
          </a:xfrm>
          <a:custGeom>
            <a:avLst/>
            <a:gdLst>
              <a:gd name="connsiteX0" fmla="*/ 2514600 w 2514600"/>
              <a:gd name="connsiteY0" fmla="*/ 416054 h 901829"/>
              <a:gd name="connsiteX1" fmla="*/ 871538 w 2514600"/>
              <a:gd name="connsiteY1" fmla="*/ 16004 h 901829"/>
              <a:gd name="connsiteX2" fmla="*/ 0 w 2514600"/>
              <a:gd name="connsiteY2" fmla="*/ 901829 h 901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4600" h="901829">
                <a:moveTo>
                  <a:pt x="2514600" y="416054"/>
                </a:moveTo>
                <a:cubicBezTo>
                  <a:pt x="1902619" y="175548"/>
                  <a:pt x="1290638" y="-64958"/>
                  <a:pt x="871538" y="16004"/>
                </a:cubicBezTo>
                <a:cubicBezTo>
                  <a:pt x="452438" y="96966"/>
                  <a:pt x="226219" y="499397"/>
                  <a:pt x="0" y="901829"/>
                </a:cubicBezTo>
              </a:path>
            </a:pathLst>
          </a:custGeom>
          <a:noFill/>
          <a:ln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355844-1E6B-8A3F-75A4-F353CEF0C80A}"/>
              </a:ext>
            </a:extLst>
          </p:cNvPr>
          <p:cNvSpPr/>
          <p:nvPr/>
        </p:nvSpPr>
        <p:spPr>
          <a:xfrm>
            <a:off x="2085975" y="4899324"/>
            <a:ext cx="2528888" cy="487064"/>
          </a:xfrm>
          <a:custGeom>
            <a:avLst/>
            <a:gdLst>
              <a:gd name="connsiteX0" fmla="*/ 0 w 2528888"/>
              <a:gd name="connsiteY0" fmla="*/ 372764 h 487064"/>
              <a:gd name="connsiteX1" fmla="*/ 1500188 w 2528888"/>
              <a:gd name="connsiteY1" fmla="*/ 1289 h 487064"/>
              <a:gd name="connsiteX2" fmla="*/ 2528888 w 2528888"/>
              <a:gd name="connsiteY2" fmla="*/ 487064 h 487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8888" h="487064">
                <a:moveTo>
                  <a:pt x="0" y="372764"/>
                </a:moveTo>
                <a:cubicBezTo>
                  <a:pt x="539353" y="177501"/>
                  <a:pt x="1078707" y="-17761"/>
                  <a:pt x="1500188" y="1289"/>
                </a:cubicBezTo>
                <a:cubicBezTo>
                  <a:pt x="1921669" y="20339"/>
                  <a:pt x="2225278" y="253701"/>
                  <a:pt x="2528888" y="487064"/>
                </a:cubicBez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6EF061F-F702-00DC-18EC-F6B611201B94}"/>
              </a:ext>
            </a:extLst>
          </p:cNvPr>
          <p:cNvSpPr txBox="1">
            <a:spLocks/>
          </p:cNvSpPr>
          <p:nvPr/>
        </p:nvSpPr>
        <p:spPr>
          <a:xfrm>
            <a:off x="7334558" y="2966985"/>
            <a:ext cx="4493648" cy="93186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/>
              <a:buNone/>
            </a:pPr>
            <a:r>
              <a:rPr lang="en-CA" sz="2400" b="1" i="1" dirty="0" err="1">
                <a:solidFill>
                  <a:srgbClr val="C00000"/>
                </a:solidFill>
              </a:rPr>
              <a:t>Doen</a:t>
            </a:r>
            <a:r>
              <a:rPr lang="en-CA" sz="2400" b="1" i="1" dirty="0">
                <a:solidFill>
                  <a:srgbClr val="C00000"/>
                </a:solidFill>
              </a:rPr>
              <a:t> </a:t>
            </a:r>
            <a:r>
              <a:rPr lang="en-CA" sz="2400" b="1" dirty="0">
                <a:solidFill>
                  <a:srgbClr val="C00000"/>
                </a:solidFill>
              </a:rPr>
              <a:t>relates to direct causation</a:t>
            </a:r>
          </a:p>
          <a:p>
            <a:pPr marL="0" indent="0">
              <a:buFont typeface="Arial" pitchFamily="34"/>
              <a:buNone/>
            </a:pPr>
            <a:r>
              <a:rPr lang="en-CA" sz="2400" b="1" i="1" dirty="0">
                <a:solidFill>
                  <a:srgbClr val="C00000"/>
                </a:solidFill>
              </a:rPr>
              <a:t>Laten </a:t>
            </a:r>
            <a:r>
              <a:rPr lang="en-CA" sz="2400" b="1" dirty="0">
                <a:solidFill>
                  <a:srgbClr val="C00000"/>
                </a:solidFill>
              </a:rPr>
              <a:t>relates to indirect causation</a:t>
            </a:r>
            <a:endParaRPr lang="es-BO" sz="24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722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0C775-7BB2-9D21-958E-71A8D6E46E1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Direct acyclic graph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725DE-8F12-BB2D-8B88-0F2DFDED7DD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193" y="1690689"/>
            <a:ext cx="6834189" cy="2175668"/>
          </a:xfrm>
        </p:spPr>
        <p:txBody>
          <a:bodyPr/>
          <a:lstStyle/>
          <a:p>
            <a:pPr lvl="0">
              <a:lnSpc>
                <a:spcPct val="70000"/>
              </a:lnSpc>
            </a:pPr>
            <a:r>
              <a:rPr lang="en-CA" sz="2600"/>
              <a:t>Linear model / Regression</a:t>
            </a:r>
          </a:p>
          <a:p>
            <a:pPr lvl="1">
              <a:lnSpc>
                <a:spcPct val="70000"/>
              </a:lnSpc>
            </a:pPr>
            <a:r>
              <a:rPr lang="en-CA" sz="2200"/>
              <a:t>X = continuous</a:t>
            </a:r>
          </a:p>
          <a:p>
            <a:pPr lvl="1">
              <a:lnSpc>
                <a:spcPct val="70000"/>
              </a:lnSpc>
            </a:pPr>
            <a:r>
              <a:rPr lang="en-CA" sz="2200"/>
              <a:t>Y = continuous</a:t>
            </a:r>
          </a:p>
          <a:p>
            <a:pPr lvl="0">
              <a:lnSpc>
                <a:spcPct val="70000"/>
              </a:lnSpc>
            </a:pPr>
            <a:r>
              <a:rPr lang="en-CA" sz="2600"/>
              <a:t>ANOVA</a:t>
            </a:r>
          </a:p>
          <a:p>
            <a:pPr lvl="1">
              <a:lnSpc>
                <a:spcPct val="70000"/>
              </a:lnSpc>
            </a:pPr>
            <a:r>
              <a:rPr lang="en-CA" sz="2200"/>
              <a:t>X is categorical</a:t>
            </a:r>
          </a:p>
          <a:p>
            <a:pPr lvl="1">
              <a:lnSpc>
                <a:spcPct val="70000"/>
              </a:lnSpc>
            </a:pPr>
            <a:r>
              <a:rPr lang="en-CA" sz="2200"/>
              <a:t>Y is continuous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8B3A0FD-E3C3-1386-3BDB-2119B1503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476" y="1080189"/>
            <a:ext cx="1437848" cy="509677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6171C6A0-15F4-8D14-B1EA-765CA80B3C8C}"/>
              </a:ext>
            </a:extLst>
          </p:cNvPr>
          <p:cNvSpPr txBox="1"/>
          <p:nvPr/>
        </p:nvSpPr>
        <p:spPr>
          <a:xfrm>
            <a:off x="8972550" y="3241328"/>
            <a:ext cx="2643192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400" b="1" i="0" u="none" strike="noStrike" kern="1200" cap="none" spc="0" baseline="0">
                <a:solidFill>
                  <a:srgbClr val="C00000"/>
                </a:solidFill>
                <a:uFillTx/>
                <a:latin typeface="Calibri"/>
              </a:rPr>
              <a:t>read as X causes Y</a:t>
            </a:r>
            <a:endParaRPr lang="es-BO" sz="2400" b="1" i="0" u="none" strike="noStrike" kern="1200" cap="none" spc="0" baseline="0">
              <a:solidFill>
                <a:srgbClr val="C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F0583-BF67-FF24-79C4-7F49AE78826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Direct acyclic graph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94251-FD8F-E515-DA65-3598E8C3A86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6834189" cy="4351336"/>
          </a:xfrm>
        </p:spPr>
        <p:txBody>
          <a:bodyPr/>
          <a:lstStyle/>
          <a:p>
            <a:pPr lvl="0">
              <a:lnSpc>
                <a:spcPct val="70000"/>
              </a:lnSpc>
            </a:pPr>
            <a:r>
              <a:rPr lang="en-CA" sz="2600" dirty="0"/>
              <a:t>Linear model / Regression</a:t>
            </a:r>
          </a:p>
          <a:p>
            <a:pPr lvl="1">
              <a:lnSpc>
                <a:spcPct val="70000"/>
              </a:lnSpc>
            </a:pPr>
            <a:r>
              <a:rPr lang="en-CA" sz="2200" dirty="0"/>
              <a:t>X = continuous</a:t>
            </a:r>
          </a:p>
          <a:p>
            <a:pPr lvl="1">
              <a:lnSpc>
                <a:spcPct val="70000"/>
              </a:lnSpc>
            </a:pPr>
            <a:r>
              <a:rPr lang="en-CA" sz="2200" dirty="0"/>
              <a:t>Y = continuous</a:t>
            </a:r>
          </a:p>
          <a:p>
            <a:pPr lvl="0">
              <a:lnSpc>
                <a:spcPct val="70000"/>
              </a:lnSpc>
            </a:pPr>
            <a:r>
              <a:rPr lang="en-CA" sz="2600" dirty="0"/>
              <a:t>ANOVA</a:t>
            </a:r>
          </a:p>
          <a:p>
            <a:pPr lvl="1">
              <a:lnSpc>
                <a:spcPct val="70000"/>
              </a:lnSpc>
            </a:pPr>
            <a:r>
              <a:rPr lang="en-CA" sz="2200" dirty="0"/>
              <a:t>X is categorical</a:t>
            </a:r>
          </a:p>
          <a:p>
            <a:pPr lvl="1">
              <a:lnSpc>
                <a:spcPct val="70000"/>
              </a:lnSpc>
            </a:pPr>
            <a:r>
              <a:rPr lang="en-CA" sz="2200" dirty="0"/>
              <a:t>Y is continuous</a:t>
            </a:r>
          </a:p>
          <a:p>
            <a:pPr lvl="0">
              <a:lnSpc>
                <a:spcPct val="70000"/>
              </a:lnSpc>
            </a:pPr>
            <a:r>
              <a:rPr lang="en-CA" sz="2600" dirty="0"/>
              <a:t>Chi-squared </a:t>
            </a:r>
          </a:p>
          <a:p>
            <a:pPr lvl="1">
              <a:lnSpc>
                <a:spcPct val="70000"/>
              </a:lnSpc>
            </a:pPr>
            <a:r>
              <a:rPr lang="en-CA" sz="2200" dirty="0"/>
              <a:t>X is categorical</a:t>
            </a:r>
          </a:p>
          <a:p>
            <a:pPr lvl="1">
              <a:lnSpc>
                <a:spcPct val="70000"/>
              </a:lnSpc>
            </a:pPr>
            <a:r>
              <a:rPr lang="en-CA" sz="2200" dirty="0"/>
              <a:t>Y is categorical</a:t>
            </a:r>
          </a:p>
          <a:p>
            <a:pPr lvl="0">
              <a:lnSpc>
                <a:spcPct val="70000"/>
              </a:lnSpc>
            </a:pPr>
            <a:r>
              <a:rPr lang="en-CA" sz="2600" dirty="0"/>
              <a:t>Loglinear model / Logistic regression </a:t>
            </a:r>
          </a:p>
          <a:p>
            <a:pPr lvl="1">
              <a:lnSpc>
                <a:spcPct val="70000"/>
              </a:lnSpc>
            </a:pPr>
            <a:r>
              <a:rPr lang="en-CA" sz="2200" dirty="0"/>
              <a:t>X is continuous</a:t>
            </a:r>
          </a:p>
          <a:p>
            <a:pPr lvl="1">
              <a:lnSpc>
                <a:spcPct val="70000"/>
              </a:lnSpc>
            </a:pPr>
            <a:r>
              <a:rPr lang="en-CA" sz="2200" dirty="0"/>
              <a:t>Y is categorical</a:t>
            </a:r>
            <a:endParaRPr lang="es-BO" sz="22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7D52A66-BB9D-24F9-48CE-BB59FD976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476" y="1080189"/>
            <a:ext cx="1437848" cy="509677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48D2341F-37F4-8740-8DA9-65AB0965300A}"/>
              </a:ext>
            </a:extLst>
          </p:cNvPr>
          <p:cNvSpPr txBox="1"/>
          <p:nvPr/>
        </p:nvSpPr>
        <p:spPr>
          <a:xfrm>
            <a:off x="8972550" y="3241328"/>
            <a:ext cx="2643192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400" b="1" i="0" u="none" strike="noStrike" kern="1200" cap="none" spc="0" baseline="0">
                <a:solidFill>
                  <a:srgbClr val="C00000"/>
                </a:solidFill>
                <a:uFillTx/>
                <a:latin typeface="Calibri"/>
              </a:rPr>
              <a:t>read as X causes Y</a:t>
            </a:r>
            <a:endParaRPr lang="es-BO" sz="2400" b="1" i="0" u="none" strike="noStrike" kern="1200" cap="none" spc="0" baseline="0">
              <a:solidFill>
                <a:srgbClr val="C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1817</TotalTime>
  <Words>5259</Words>
  <Application>Microsoft Office PowerPoint</Application>
  <PresentationFormat>Widescreen</PresentationFormat>
  <Paragraphs>444</Paragraphs>
  <Slides>73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0" baseType="lpstr">
      <vt:lpstr>Arial</vt:lpstr>
      <vt:lpstr>Calibri</vt:lpstr>
      <vt:lpstr>Calibri Light</vt:lpstr>
      <vt:lpstr>Cambria</vt:lpstr>
      <vt:lpstr>Cambria Math</vt:lpstr>
      <vt:lpstr>Consolas</vt:lpstr>
      <vt:lpstr>Office Theme</vt:lpstr>
      <vt:lpstr>Statistics for linguists</vt:lpstr>
      <vt:lpstr>From last class</vt:lpstr>
      <vt:lpstr>For this class</vt:lpstr>
      <vt:lpstr>Packages for today</vt:lpstr>
      <vt:lpstr>Directed acyclic graph</vt:lpstr>
      <vt:lpstr>Directed acyclic graph (DAG)</vt:lpstr>
      <vt:lpstr>Causal inference &amp; the Causal revolution</vt:lpstr>
      <vt:lpstr>Direct acyclic graph</vt:lpstr>
      <vt:lpstr>Direct acyclic graph</vt:lpstr>
      <vt:lpstr>Directed acyclic graph</vt:lpstr>
      <vt:lpstr>PowerPoint Presentation</vt:lpstr>
      <vt:lpstr>Counts &amp; contingency tables</vt:lpstr>
      <vt:lpstr>Contingency table (word order associations)</vt:lpstr>
      <vt:lpstr>Counts and probabilities</vt:lpstr>
      <vt:lpstr>Counts and probability</vt:lpstr>
      <vt:lpstr>Expected Frequency</vt:lpstr>
      <vt:lpstr>Expected frequency</vt:lpstr>
      <vt:lpstr>Expected frequency</vt:lpstr>
      <vt:lpstr>Expected frequency vs. real frequencies</vt:lpstr>
      <vt:lpstr>Chi-squared test</vt:lpstr>
      <vt:lpstr>PowerPoint Presentation</vt:lpstr>
      <vt:lpstr>Chi-squared test and p values</vt:lpstr>
      <vt:lpstr>Chi-squared test and p-value</vt:lpstr>
      <vt:lpstr>Logistic regression </vt:lpstr>
      <vt:lpstr>Logistic regression</vt:lpstr>
      <vt:lpstr>Logistic regression</vt:lpstr>
      <vt:lpstr>Field experiment</vt:lpstr>
      <vt:lpstr>Multiple forced choice experiment</vt:lpstr>
      <vt:lpstr>PowerPoint Presentation</vt:lpstr>
      <vt:lpstr>Linear model</vt:lpstr>
      <vt:lpstr>Normal linear model</vt:lpstr>
      <vt:lpstr>PowerPoint Presentation</vt:lpstr>
      <vt:lpstr>Asymptotic function</vt:lpstr>
      <vt:lpstr>Logistic regression</vt:lpstr>
      <vt:lpstr>Logistic regression</vt:lpstr>
      <vt:lpstr>Logistic regression</vt:lpstr>
      <vt:lpstr>Logistic regression</vt:lpstr>
      <vt:lpstr>Logistic regression</vt:lpstr>
      <vt:lpstr>Bernouilli distribution</vt:lpstr>
      <vt:lpstr>Bernouilli distribution</vt:lpstr>
      <vt:lpstr>Bernouilli distribution</vt:lpstr>
      <vt:lpstr>Logistic function</vt:lpstr>
      <vt:lpstr>Logistic function</vt:lpstr>
      <vt:lpstr>Logistic regression</vt:lpstr>
      <vt:lpstr>Functions</vt:lpstr>
      <vt:lpstr>Odds</vt:lpstr>
      <vt:lpstr>Plotting odds</vt:lpstr>
      <vt:lpstr>Logs</vt:lpstr>
      <vt:lpstr>Log-odds</vt:lpstr>
      <vt:lpstr>Slope of an S-curve</vt:lpstr>
      <vt:lpstr>Slope</vt:lpstr>
      <vt:lpstr>Slope of a logistic function</vt:lpstr>
      <vt:lpstr>Simulation exercise</vt:lpstr>
      <vt:lpstr>Simulation exercise</vt:lpstr>
      <vt:lpstr>Simulation exercise</vt:lpstr>
      <vt:lpstr>Simulation exercise</vt:lpstr>
      <vt:lpstr>Generalized linear models</vt:lpstr>
      <vt:lpstr>PowerPoint Presentation</vt:lpstr>
      <vt:lpstr>Interpreting logistic regression coefficients</vt:lpstr>
      <vt:lpstr>Interpreting logistic regression coefficients</vt:lpstr>
      <vt:lpstr>Interpreting logistic regression</vt:lpstr>
      <vt:lpstr>Interpreting logistic regression</vt:lpstr>
      <vt:lpstr>Interpreting logistic regression</vt:lpstr>
      <vt:lpstr>Visualizing logistic regression in ggplot</vt:lpstr>
      <vt:lpstr>PowerPoint Presentation</vt:lpstr>
      <vt:lpstr>Logistic regression on Chácobo MFC</vt:lpstr>
      <vt:lpstr>PowerPoint Presentation</vt:lpstr>
      <vt:lpstr>Interpreting the results</vt:lpstr>
      <vt:lpstr>Interpreting the slope</vt:lpstr>
      <vt:lpstr>Interpreting the intercept</vt:lpstr>
      <vt:lpstr>Plotting the loglinear relation</vt:lpstr>
      <vt:lpstr>Dutch causative constructions</vt:lpstr>
      <vt:lpstr>Dutch causative constructions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for linguists</dc:title>
  <dc:creator>Adam Tallman</dc:creator>
  <cp:lastModifiedBy>Adam Tallman</cp:lastModifiedBy>
  <cp:revision>22</cp:revision>
  <dcterms:created xsi:type="dcterms:W3CDTF">2023-12-04T15:07:21Z</dcterms:created>
  <dcterms:modified xsi:type="dcterms:W3CDTF">2023-12-13T11:36:16Z</dcterms:modified>
</cp:coreProperties>
</file>