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59" r:id="rId4"/>
    <p:sldId id="260" r:id="rId5"/>
    <p:sldId id="257" r:id="rId6"/>
    <p:sldId id="262" r:id="rId7"/>
    <p:sldId id="263" r:id="rId8"/>
    <p:sldId id="302" r:id="rId9"/>
    <p:sldId id="264" r:id="rId10"/>
    <p:sldId id="265" r:id="rId11"/>
    <p:sldId id="303" r:id="rId12"/>
    <p:sldId id="266" r:id="rId13"/>
    <p:sldId id="258"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24" r:id="rId28"/>
    <p:sldId id="325" r:id="rId29"/>
    <p:sldId id="319" r:id="rId30"/>
    <p:sldId id="320" r:id="rId31"/>
    <p:sldId id="321" r:id="rId32"/>
    <p:sldId id="322" r:id="rId33"/>
    <p:sldId id="323" r:id="rId34"/>
    <p:sldId id="326" r:id="rId35"/>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E9D434-B8CA-4C06-A1B7-4EA685C24362}">
          <p14:sldIdLst>
            <p14:sldId id="256"/>
          </p14:sldIdLst>
        </p14:section>
        <p14:section name="Introduction" id="{3EB0A541-817B-42BA-B155-60419209B2EE}">
          <p14:sldIdLst>
            <p14:sldId id="304"/>
            <p14:sldId id="259"/>
          </p14:sldIdLst>
        </p14:section>
        <p14:section name="Confounds" id="{EDC59E4C-C1A4-4A88-A680-D756418DCD54}">
          <p14:sldIdLst>
            <p14:sldId id="260"/>
            <p14:sldId id="257"/>
            <p14:sldId id="262"/>
            <p14:sldId id="263"/>
            <p14:sldId id="302"/>
            <p14:sldId id="264"/>
            <p14:sldId id="265"/>
            <p14:sldId id="303"/>
            <p14:sldId id="266"/>
            <p14:sldId id="258"/>
            <p14:sldId id="306"/>
            <p14:sldId id="307"/>
            <p14:sldId id="308"/>
            <p14:sldId id="309"/>
            <p14:sldId id="310"/>
            <p14:sldId id="311"/>
            <p14:sldId id="312"/>
            <p14:sldId id="313"/>
          </p14:sldIdLst>
        </p14:section>
        <p14:section name="Multilevel models (conceptual introduction and simulation)" id="{67A539D6-7C4D-4C47-8B8F-511EC2542AFE}">
          <p14:sldIdLst>
            <p14:sldId id="314"/>
            <p14:sldId id="315"/>
            <p14:sldId id="316"/>
            <p14:sldId id="317"/>
            <p14:sldId id="318"/>
            <p14:sldId id="324"/>
            <p14:sldId id="325"/>
            <p14:sldId id="319"/>
            <p14:sldId id="320"/>
            <p14:sldId id="321"/>
            <p14:sldId id="322"/>
            <p14:sldId id="323"/>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p:scale>
          <a:sx n="110" d="100"/>
          <a:sy n="110" d="100"/>
        </p:scale>
        <p:origin x="-174"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936D-6881-85CC-BA37-956F981081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BO"/>
          </a:p>
        </p:txBody>
      </p:sp>
      <p:sp>
        <p:nvSpPr>
          <p:cNvPr id="3" name="Subtitle 2">
            <a:extLst>
              <a:ext uri="{FF2B5EF4-FFF2-40B4-BE49-F238E27FC236}">
                <a16:creationId xmlns:a16="http://schemas.microsoft.com/office/drawing/2014/main" id="{B773DDA5-CC14-8840-3CB3-65671108E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BO"/>
          </a:p>
        </p:txBody>
      </p:sp>
      <p:sp>
        <p:nvSpPr>
          <p:cNvPr id="4" name="Date Placeholder 3">
            <a:extLst>
              <a:ext uri="{FF2B5EF4-FFF2-40B4-BE49-F238E27FC236}">
                <a16:creationId xmlns:a16="http://schemas.microsoft.com/office/drawing/2014/main" id="{23CA7DB7-C0F6-657E-CB94-D782AC24CBA7}"/>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5" name="Footer Placeholder 4">
            <a:extLst>
              <a:ext uri="{FF2B5EF4-FFF2-40B4-BE49-F238E27FC236}">
                <a16:creationId xmlns:a16="http://schemas.microsoft.com/office/drawing/2014/main" id="{DD2DF4E0-0499-31FF-8671-812B88EEDF44}"/>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F99B132B-2EC9-7152-01CD-1005E3238A63}"/>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348092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148C-1DF4-0B32-6C3B-276BEDB5D804}"/>
              </a:ext>
            </a:extLst>
          </p:cNvPr>
          <p:cNvSpPr>
            <a:spLocks noGrp="1"/>
          </p:cNvSpPr>
          <p:nvPr>
            <p:ph type="title"/>
          </p:nvPr>
        </p:nvSpPr>
        <p:spPr/>
        <p:txBody>
          <a:bodyPr/>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F2D6920E-B6F4-74B4-2AEF-B417EEBA0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78E26BFF-82C9-0A67-29BD-5D3C8340DA09}"/>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5" name="Footer Placeholder 4">
            <a:extLst>
              <a:ext uri="{FF2B5EF4-FFF2-40B4-BE49-F238E27FC236}">
                <a16:creationId xmlns:a16="http://schemas.microsoft.com/office/drawing/2014/main" id="{03926248-ABF0-0537-0028-97179E5A742B}"/>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0DE627F4-3270-B21A-6A51-F6840081CCA7}"/>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220064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8360B3-0E85-2F35-524B-5546B2CD4A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15D74B32-6643-F5A7-CD0F-5C5FCB92B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304D0144-F606-E3EC-0B2B-D490789A78A8}"/>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5" name="Footer Placeholder 4">
            <a:extLst>
              <a:ext uri="{FF2B5EF4-FFF2-40B4-BE49-F238E27FC236}">
                <a16:creationId xmlns:a16="http://schemas.microsoft.com/office/drawing/2014/main" id="{D20F75A9-9453-BE75-0C1A-183B5E631385}"/>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9A31927E-719A-9C55-251F-BB541E737BCD}"/>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167450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7B91-FF7E-3260-3E34-1A71E2AC7116}"/>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B1469BCB-B3D5-8973-291F-7C6A37961A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30120757-F9B5-C7A2-B904-DAB6D7F3FC39}"/>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5" name="Footer Placeholder 4">
            <a:extLst>
              <a:ext uri="{FF2B5EF4-FFF2-40B4-BE49-F238E27FC236}">
                <a16:creationId xmlns:a16="http://schemas.microsoft.com/office/drawing/2014/main" id="{491580FE-A7C9-DA3D-6530-657F4722ECDD}"/>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D5A138C9-7219-4084-BA7A-0D304C00B216}"/>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25789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D95E-C210-8840-CF19-EF4E0F1B5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BO"/>
          </a:p>
        </p:txBody>
      </p:sp>
      <p:sp>
        <p:nvSpPr>
          <p:cNvPr id="3" name="Text Placeholder 2">
            <a:extLst>
              <a:ext uri="{FF2B5EF4-FFF2-40B4-BE49-F238E27FC236}">
                <a16:creationId xmlns:a16="http://schemas.microsoft.com/office/drawing/2014/main" id="{762E182D-4182-5154-E88B-A047D48E1F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88245-343D-4E7F-3FAE-EB5261011D35}"/>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5" name="Footer Placeholder 4">
            <a:extLst>
              <a:ext uri="{FF2B5EF4-FFF2-40B4-BE49-F238E27FC236}">
                <a16:creationId xmlns:a16="http://schemas.microsoft.com/office/drawing/2014/main" id="{3E991453-F5DD-9F44-3295-0206152D35BC}"/>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39F18A2C-54DF-1F80-6C08-AE6B3931666E}"/>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349477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03B5-FC39-E25C-C370-69C32CF38F4E}"/>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B14B0D40-CF68-9364-70B9-A812B24834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a:extLst>
              <a:ext uri="{FF2B5EF4-FFF2-40B4-BE49-F238E27FC236}">
                <a16:creationId xmlns:a16="http://schemas.microsoft.com/office/drawing/2014/main" id="{3CD443F7-44B6-8DFD-6EB1-267C52918E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a:extLst>
              <a:ext uri="{FF2B5EF4-FFF2-40B4-BE49-F238E27FC236}">
                <a16:creationId xmlns:a16="http://schemas.microsoft.com/office/drawing/2014/main" id="{0BBD9188-0BAE-2472-90F2-F122966456D0}"/>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6" name="Footer Placeholder 5">
            <a:extLst>
              <a:ext uri="{FF2B5EF4-FFF2-40B4-BE49-F238E27FC236}">
                <a16:creationId xmlns:a16="http://schemas.microsoft.com/office/drawing/2014/main" id="{64968EB9-C069-6F3D-F542-E1D5F414173C}"/>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D36D1AAD-FBCA-EDEC-81A5-CF3FEE01E508}"/>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44383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4BB9-9777-FF61-AA64-16D5AB227658}"/>
              </a:ext>
            </a:extLst>
          </p:cNvPr>
          <p:cNvSpPr>
            <a:spLocks noGrp="1"/>
          </p:cNvSpPr>
          <p:nvPr>
            <p:ph type="title"/>
          </p:nvPr>
        </p:nvSpPr>
        <p:spPr>
          <a:xfrm>
            <a:off x="839788" y="365125"/>
            <a:ext cx="10515600" cy="1325563"/>
          </a:xfrm>
        </p:spPr>
        <p:txBody>
          <a:bodyPr/>
          <a:lstStyle/>
          <a:p>
            <a:r>
              <a:rPr lang="en-US"/>
              <a:t>Click to edit Master title style</a:t>
            </a:r>
            <a:endParaRPr lang="es-BO"/>
          </a:p>
        </p:txBody>
      </p:sp>
      <p:sp>
        <p:nvSpPr>
          <p:cNvPr id="3" name="Text Placeholder 2">
            <a:extLst>
              <a:ext uri="{FF2B5EF4-FFF2-40B4-BE49-F238E27FC236}">
                <a16:creationId xmlns:a16="http://schemas.microsoft.com/office/drawing/2014/main" id="{5EF409BA-CD59-2475-B9C8-3237E2C18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29310C-D458-6C98-20E5-97C81D8685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a:extLst>
              <a:ext uri="{FF2B5EF4-FFF2-40B4-BE49-F238E27FC236}">
                <a16:creationId xmlns:a16="http://schemas.microsoft.com/office/drawing/2014/main" id="{C64D214A-34F7-9E0F-E219-402BD2BB7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EC109-12D1-0B4E-B2BD-27F5D39DF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a:extLst>
              <a:ext uri="{FF2B5EF4-FFF2-40B4-BE49-F238E27FC236}">
                <a16:creationId xmlns:a16="http://schemas.microsoft.com/office/drawing/2014/main" id="{2D8DACF4-AFEC-263E-2B3A-E93971CE1FC5}"/>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8" name="Footer Placeholder 7">
            <a:extLst>
              <a:ext uri="{FF2B5EF4-FFF2-40B4-BE49-F238E27FC236}">
                <a16:creationId xmlns:a16="http://schemas.microsoft.com/office/drawing/2014/main" id="{B2DB3BAD-F0C8-DDC8-FE5F-97F8DFC9A400}"/>
              </a:ext>
            </a:extLst>
          </p:cNvPr>
          <p:cNvSpPr>
            <a:spLocks noGrp="1"/>
          </p:cNvSpPr>
          <p:nvPr>
            <p:ph type="ftr" sz="quarter" idx="11"/>
          </p:nvPr>
        </p:nvSpPr>
        <p:spPr/>
        <p:txBody>
          <a:bodyPr/>
          <a:lstStyle/>
          <a:p>
            <a:endParaRPr lang="es-BO"/>
          </a:p>
        </p:txBody>
      </p:sp>
      <p:sp>
        <p:nvSpPr>
          <p:cNvPr id="9" name="Slide Number Placeholder 8">
            <a:extLst>
              <a:ext uri="{FF2B5EF4-FFF2-40B4-BE49-F238E27FC236}">
                <a16:creationId xmlns:a16="http://schemas.microsoft.com/office/drawing/2014/main" id="{0B665426-55DD-7B5A-6E05-48106E5B85D1}"/>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422494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F242-F2AC-0810-75F9-EE07A0B1D1F7}"/>
              </a:ext>
            </a:extLst>
          </p:cNvPr>
          <p:cNvSpPr>
            <a:spLocks noGrp="1"/>
          </p:cNvSpPr>
          <p:nvPr>
            <p:ph type="title"/>
          </p:nvPr>
        </p:nvSpPr>
        <p:spPr/>
        <p:txBody>
          <a:bodyPr/>
          <a:lstStyle/>
          <a:p>
            <a:r>
              <a:rPr lang="en-US"/>
              <a:t>Click to edit Master title style</a:t>
            </a:r>
            <a:endParaRPr lang="es-BO"/>
          </a:p>
        </p:txBody>
      </p:sp>
      <p:sp>
        <p:nvSpPr>
          <p:cNvPr id="3" name="Date Placeholder 2">
            <a:extLst>
              <a:ext uri="{FF2B5EF4-FFF2-40B4-BE49-F238E27FC236}">
                <a16:creationId xmlns:a16="http://schemas.microsoft.com/office/drawing/2014/main" id="{99953FC8-6E9B-67DF-EAD0-9C5EA0EBE70C}"/>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4" name="Footer Placeholder 3">
            <a:extLst>
              <a:ext uri="{FF2B5EF4-FFF2-40B4-BE49-F238E27FC236}">
                <a16:creationId xmlns:a16="http://schemas.microsoft.com/office/drawing/2014/main" id="{29340D54-F3C2-D1A2-E39E-E5EE18F8D4C0}"/>
              </a:ext>
            </a:extLst>
          </p:cNvPr>
          <p:cNvSpPr>
            <a:spLocks noGrp="1"/>
          </p:cNvSpPr>
          <p:nvPr>
            <p:ph type="ftr" sz="quarter" idx="11"/>
          </p:nvPr>
        </p:nvSpPr>
        <p:spPr/>
        <p:txBody>
          <a:bodyPr/>
          <a:lstStyle/>
          <a:p>
            <a:endParaRPr lang="es-BO"/>
          </a:p>
        </p:txBody>
      </p:sp>
      <p:sp>
        <p:nvSpPr>
          <p:cNvPr id="5" name="Slide Number Placeholder 4">
            <a:extLst>
              <a:ext uri="{FF2B5EF4-FFF2-40B4-BE49-F238E27FC236}">
                <a16:creationId xmlns:a16="http://schemas.microsoft.com/office/drawing/2014/main" id="{598BB226-6426-5FF9-0C2A-DD228E9D260B}"/>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10732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FD975A-FAD5-6827-286F-5F30DAD72BAC}"/>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3" name="Footer Placeholder 2">
            <a:extLst>
              <a:ext uri="{FF2B5EF4-FFF2-40B4-BE49-F238E27FC236}">
                <a16:creationId xmlns:a16="http://schemas.microsoft.com/office/drawing/2014/main" id="{50717B37-C960-8813-F6D9-9D022CEDC9C3}"/>
              </a:ext>
            </a:extLst>
          </p:cNvPr>
          <p:cNvSpPr>
            <a:spLocks noGrp="1"/>
          </p:cNvSpPr>
          <p:nvPr>
            <p:ph type="ftr" sz="quarter" idx="11"/>
          </p:nvPr>
        </p:nvSpPr>
        <p:spPr/>
        <p:txBody>
          <a:bodyPr/>
          <a:lstStyle/>
          <a:p>
            <a:endParaRPr lang="es-BO"/>
          </a:p>
        </p:txBody>
      </p:sp>
      <p:sp>
        <p:nvSpPr>
          <p:cNvPr id="4" name="Slide Number Placeholder 3">
            <a:extLst>
              <a:ext uri="{FF2B5EF4-FFF2-40B4-BE49-F238E27FC236}">
                <a16:creationId xmlns:a16="http://schemas.microsoft.com/office/drawing/2014/main" id="{10F2395E-AA0D-A145-3A7E-840AB23738EF}"/>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57723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9056-DDEB-3D9D-74FA-A27B65236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Content Placeholder 2">
            <a:extLst>
              <a:ext uri="{FF2B5EF4-FFF2-40B4-BE49-F238E27FC236}">
                <a16:creationId xmlns:a16="http://schemas.microsoft.com/office/drawing/2014/main" id="{CD5476A7-F387-82D7-FBEC-F2B064A72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a:extLst>
              <a:ext uri="{FF2B5EF4-FFF2-40B4-BE49-F238E27FC236}">
                <a16:creationId xmlns:a16="http://schemas.microsoft.com/office/drawing/2014/main" id="{670D994E-24F4-99B0-AE9A-DD005B96E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ECF4B-89A3-6D3E-19D7-2FD4100F6934}"/>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6" name="Footer Placeholder 5">
            <a:extLst>
              <a:ext uri="{FF2B5EF4-FFF2-40B4-BE49-F238E27FC236}">
                <a16:creationId xmlns:a16="http://schemas.microsoft.com/office/drawing/2014/main" id="{8244968D-4A8D-2BC8-C26E-D56C48E3E437}"/>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16D0D062-64C1-7EAE-9015-B5044E518E16}"/>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309219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DB00-E4AC-7DD5-F8F9-26B52B0B9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Picture Placeholder 2">
            <a:extLst>
              <a:ext uri="{FF2B5EF4-FFF2-40B4-BE49-F238E27FC236}">
                <a16:creationId xmlns:a16="http://schemas.microsoft.com/office/drawing/2014/main" id="{9F1A3DF9-ABCF-226D-A80B-EB7D58A24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a:extLst>
              <a:ext uri="{FF2B5EF4-FFF2-40B4-BE49-F238E27FC236}">
                <a16:creationId xmlns:a16="http://schemas.microsoft.com/office/drawing/2014/main" id="{35473B3E-D236-E11F-3817-733147EA3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5A6B70-0C17-92F4-7DED-19E24072EBD7}"/>
              </a:ext>
            </a:extLst>
          </p:cNvPr>
          <p:cNvSpPr>
            <a:spLocks noGrp="1"/>
          </p:cNvSpPr>
          <p:nvPr>
            <p:ph type="dt" sz="half" idx="10"/>
          </p:nvPr>
        </p:nvSpPr>
        <p:spPr/>
        <p:txBody>
          <a:bodyPr/>
          <a:lstStyle/>
          <a:p>
            <a:fld id="{56DB8FAF-8D12-4335-A6B4-7B70A58B93A3}" type="datetimeFigureOut">
              <a:rPr lang="es-BO" smtClean="0"/>
              <a:t>10/1/2024</a:t>
            </a:fld>
            <a:endParaRPr lang="es-BO"/>
          </a:p>
        </p:txBody>
      </p:sp>
      <p:sp>
        <p:nvSpPr>
          <p:cNvPr id="6" name="Footer Placeholder 5">
            <a:extLst>
              <a:ext uri="{FF2B5EF4-FFF2-40B4-BE49-F238E27FC236}">
                <a16:creationId xmlns:a16="http://schemas.microsoft.com/office/drawing/2014/main" id="{9392D075-347D-E72E-8E4A-686A19E548D6}"/>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BDA7EDC3-9E9A-719F-5B10-4527B89D94F3}"/>
              </a:ext>
            </a:extLst>
          </p:cNvPr>
          <p:cNvSpPr>
            <a:spLocks noGrp="1"/>
          </p:cNvSpPr>
          <p:nvPr>
            <p:ph type="sldNum" sz="quarter" idx="12"/>
          </p:nvPr>
        </p:nvSpPr>
        <p:spPr/>
        <p:txBody>
          <a:bodyPr/>
          <a:lstStyle/>
          <a:p>
            <a:fld id="{AB97758E-2D32-4DDB-A845-345E7E5EC188}" type="slidenum">
              <a:rPr lang="es-BO" smtClean="0"/>
              <a:t>‹#›</a:t>
            </a:fld>
            <a:endParaRPr lang="es-BO"/>
          </a:p>
        </p:txBody>
      </p:sp>
    </p:spTree>
    <p:extLst>
      <p:ext uri="{BB962C8B-B14F-4D97-AF65-F5344CB8AC3E}">
        <p14:creationId xmlns:p14="http://schemas.microsoft.com/office/powerpoint/2010/main" val="112173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65E85-B97D-56B2-C1B1-1811E51B4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BO"/>
          </a:p>
        </p:txBody>
      </p:sp>
      <p:sp>
        <p:nvSpPr>
          <p:cNvPr id="3" name="Text Placeholder 2">
            <a:extLst>
              <a:ext uri="{FF2B5EF4-FFF2-40B4-BE49-F238E27FC236}">
                <a16:creationId xmlns:a16="http://schemas.microsoft.com/office/drawing/2014/main" id="{5587852C-8BF9-1B9C-CB11-3E8196317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858E4F96-54FE-39C2-EA4A-C78EC809DD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B8FAF-8D12-4335-A6B4-7B70A58B93A3}" type="datetimeFigureOut">
              <a:rPr lang="es-BO" smtClean="0"/>
              <a:t>10/1/2024</a:t>
            </a:fld>
            <a:endParaRPr lang="es-BO"/>
          </a:p>
        </p:txBody>
      </p:sp>
      <p:sp>
        <p:nvSpPr>
          <p:cNvPr id="5" name="Footer Placeholder 4">
            <a:extLst>
              <a:ext uri="{FF2B5EF4-FFF2-40B4-BE49-F238E27FC236}">
                <a16:creationId xmlns:a16="http://schemas.microsoft.com/office/drawing/2014/main" id="{8D357FFD-F8E3-C5E9-6DA1-54CE9F6D7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Slide Number Placeholder 5">
            <a:extLst>
              <a:ext uri="{FF2B5EF4-FFF2-40B4-BE49-F238E27FC236}">
                <a16:creationId xmlns:a16="http://schemas.microsoft.com/office/drawing/2014/main" id="{13DAE3ED-A5E0-5A92-4ED5-579BC1AA43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7758E-2D32-4DDB-A845-345E7E5EC188}" type="slidenum">
              <a:rPr lang="es-BO" smtClean="0"/>
              <a:t>‹#›</a:t>
            </a:fld>
            <a:endParaRPr lang="es-BO"/>
          </a:p>
        </p:txBody>
      </p:sp>
    </p:spTree>
    <p:extLst>
      <p:ext uri="{BB962C8B-B14F-4D97-AF65-F5344CB8AC3E}">
        <p14:creationId xmlns:p14="http://schemas.microsoft.com/office/powerpoint/2010/main" val="403726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96D-D2C9-EBE0-A60C-2B4A4FAE17CE}"/>
              </a:ext>
            </a:extLst>
          </p:cNvPr>
          <p:cNvSpPr>
            <a:spLocks noGrp="1"/>
          </p:cNvSpPr>
          <p:nvPr>
            <p:ph type="ctrTitle"/>
          </p:nvPr>
        </p:nvSpPr>
        <p:spPr/>
        <p:txBody>
          <a:bodyPr/>
          <a:lstStyle/>
          <a:p>
            <a:r>
              <a:rPr lang="en-CA" dirty="0"/>
              <a:t>Statistics for linguists</a:t>
            </a:r>
            <a:endParaRPr lang="es-BO" dirty="0"/>
          </a:p>
        </p:txBody>
      </p:sp>
      <p:sp>
        <p:nvSpPr>
          <p:cNvPr id="3" name="Subtitle 2">
            <a:extLst>
              <a:ext uri="{FF2B5EF4-FFF2-40B4-BE49-F238E27FC236}">
                <a16:creationId xmlns:a16="http://schemas.microsoft.com/office/drawing/2014/main" id="{062DD76C-11D1-CF4E-FD42-8CA1D3F5D5FB}"/>
              </a:ext>
            </a:extLst>
          </p:cNvPr>
          <p:cNvSpPr>
            <a:spLocks noGrp="1"/>
          </p:cNvSpPr>
          <p:nvPr>
            <p:ph type="subTitle" idx="1"/>
          </p:nvPr>
        </p:nvSpPr>
        <p:spPr/>
        <p:txBody>
          <a:bodyPr/>
          <a:lstStyle/>
          <a:p>
            <a:r>
              <a:rPr lang="en-CA" dirty="0"/>
              <a:t>2023-01-10 / 2023-01-17</a:t>
            </a:r>
          </a:p>
          <a:p>
            <a:r>
              <a:rPr lang="es-BO" dirty="0" err="1"/>
              <a:t>Confounds</a:t>
            </a:r>
            <a:r>
              <a:rPr lang="es-BO" dirty="0"/>
              <a:t> (cont.), </a:t>
            </a:r>
            <a:r>
              <a:rPr lang="es-BO" dirty="0" err="1"/>
              <a:t>Multilevel</a:t>
            </a:r>
            <a:r>
              <a:rPr lang="es-BO" dirty="0"/>
              <a:t> / </a:t>
            </a:r>
            <a:r>
              <a:rPr lang="es-BO" dirty="0" err="1"/>
              <a:t>Hierarchical</a:t>
            </a:r>
            <a:r>
              <a:rPr lang="es-BO" dirty="0"/>
              <a:t> </a:t>
            </a:r>
            <a:r>
              <a:rPr lang="es-BO" dirty="0" err="1"/>
              <a:t>models</a:t>
            </a:r>
            <a:endParaRPr lang="es-BO" dirty="0"/>
          </a:p>
        </p:txBody>
      </p:sp>
    </p:spTree>
    <p:extLst>
      <p:ext uri="{BB962C8B-B14F-4D97-AF65-F5344CB8AC3E}">
        <p14:creationId xmlns:p14="http://schemas.microsoft.com/office/powerpoint/2010/main" val="3248995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D1E29B-1438-DE60-32EF-701FE678B0E0}"/>
              </a:ext>
            </a:extLst>
          </p:cNvPr>
          <p:cNvSpPr txBox="1"/>
          <p:nvPr/>
        </p:nvSpPr>
        <p:spPr>
          <a:xfrm>
            <a:off x="417545" y="594806"/>
            <a:ext cx="8670471"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-8.5904 -2.1783  0.0315  2.5965  7.1595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0.52548    0.48810   1.077    0.284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            0.65398    0.01148  56.953   &lt;2e-16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3.485 on 98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0.9707, Adjusted R-squared:  0.9704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3244 on 1 and 98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6680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D1E29B-1438-DE60-32EF-701FE678B0E0}"/>
              </a:ext>
            </a:extLst>
          </p:cNvPr>
          <p:cNvSpPr txBox="1"/>
          <p:nvPr/>
        </p:nvSpPr>
        <p:spPr>
          <a:xfrm>
            <a:off x="417545" y="594806"/>
            <a:ext cx="8670471"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-8.5904 -2.1783  0.0315  2.5965  7.1595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0.52548    0.48810   1.077    0.284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0.65398</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0.01148  56.953   &lt;2e-16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3.485 on 98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0.9707, Adjusted R-squared:  0.9704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3244 on 1 and 98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A5175E8-D3F7-58E6-C30E-C001F1DA93F9}"/>
              </a:ext>
            </a:extLst>
          </p:cNvPr>
          <p:cNvSpPr txBox="1"/>
          <p:nvPr/>
        </p:nvSpPr>
        <p:spPr>
          <a:xfrm>
            <a:off x="9246636" y="3429000"/>
            <a:ext cx="2733869" cy="1200329"/>
          </a:xfrm>
          <a:prstGeom prst="rect">
            <a:avLst/>
          </a:prstGeom>
          <a:noFill/>
        </p:spPr>
        <p:txBody>
          <a:bodyPr wrap="square" rtlCol="0">
            <a:spAutoFit/>
          </a:bodyPr>
          <a:lstStyle/>
          <a:p>
            <a:r>
              <a:rPr lang="en-US" b="1" dirty="0">
                <a:solidFill>
                  <a:srgbClr val="C00000"/>
                </a:solidFill>
              </a:rPr>
              <a:t>There appears to be a significant relationship even though we know there is none.</a:t>
            </a:r>
          </a:p>
        </p:txBody>
      </p:sp>
    </p:spTree>
    <p:extLst>
      <p:ext uri="{BB962C8B-B14F-4D97-AF65-F5344CB8AC3E}">
        <p14:creationId xmlns:p14="http://schemas.microsoft.com/office/powerpoint/2010/main" val="198192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0D33A1-8F07-B166-6FC3-DF41D52EE981}"/>
              </a:ext>
            </a:extLst>
          </p:cNvPr>
          <p:cNvSpPr txBox="1"/>
          <p:nvPr/>
        </p:nvSpPr>
        <p:spPr>
          <a:xfrm>
            <a:off x="445536" y="548724"/>
            <a:ext cx="8521182" cy="5760551"/>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 z,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-8.6577 -1.8151  0.0409  1.8996  8.6932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2.7516     0.6181   4.452 2.28e-05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x             0.1027     0.1090   0.942    0.348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z             1.6817     0.3310   5.081 1.82e-06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3.113 on 97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0.9768, Adjusted R-squared:  0.9764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2045 on 2 and 97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16EEAD5-5E4A-89B7-B80A-884D48929B89}"/>
              </a:ext>
            </a:extLst>
          </p:cNvPr>
          <p:cNvSpPr txBox="1"/>
          <p:nvPr/>
        </p:nvSpPr>
        <p:spPr>
          <a:xfrm>
            <a:off x="9097347" y="3596951"/>
            <a:ext cx="2733869" cy="923330"/>
          </a:xfrm>
          <a:prstGeom prst="rect">
            <a:avLst/>
          </a:prstGeom>
          <a:noFill/>
        </p:spPr>
        <p:txBody>
          <a:bodyPr wrap="square" rtlCol="0">
            <a:spAutoFit/>
          </a:bodyPr>
          <a:lstStyle/>
          <a:p>
            <a:r>
              <a:rPr lang="en-US" b="1" dirty="0">
                <a:solidFill>
                  <a:srgbClr val="C00000"/>
                </a:solidFill>
              </a:rPr>
              <a:t>The relationship disappears when put in the actual causal factor</a:t>
            </a:r>
          </a:p>
        </p:txBody>
      </p:sp>
    </p:spTree>
    <p:extLst>
      <p:ext uri="{BB962C8B-B14F-4D97-AF65-F5344CB8AC3E}">
        <p14:creationId xmlns:p14="http://schemas.microsoft.com/office/powerpoint/2010/main" val="393138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547D-99D5-0EB4-B450-3DB228038D78}"/>
              </a:ext>
            </a:extLst>
          </p:cNvPr>
          <p:cNvSpPr>
            <a:spLocks noGrp="1"/>
          </p:cNvSpPr>
          <p:nvPr>
            <p:ph type="title"/>
          </p:nvPr>
        </p:nvSpPr>
        <p:spPr/>
        <p:txBody>
          <a:bodyPr/>
          <a:lstStyle/>
          <a:p>
            <a:r>
              <a:rPr lang="en-CA" dirty="0"/>
              <a:t>Pipe</a:t>
            </a:r>
            <a:endParaRPr lang="es-BO" dirty="0"/>
          </a:p>
        </p:txBody>
      </p:sp>
      <p:sp>
        <p:nvSpPr>
          <p:cNvPr id="3" name="Content Placeholder 2">
            <a:extLst>
              <a:ext uri="{FF2B5EF4-FFF2-40B4-BE49-F238E27FC236}">
                <a16:creationId xmlns:a16="http://schemas.microsoft.com/office/drawing/2014/main" id="{B800AD79-E942-2AB4-8988-FE3645463D1B}"/>
              </a:ext>
            </a:extLst>
          </p:cNvPr>
          <p:cNvSpPr>
            <a:spLocks noGrp="1"/>
          </p:cNvSpPr>
          <p:nvPr>
            <p:ph idx="1"/>
          </p:nvPr>
        </p:nvSpPr>
        <p:spPr/>
        <p:txBody>
          <a:bodyPr/>
          <a:lstStyle/>
          <a:p>
            <a:r>
              <a:rPr lang="en-CA" b="1" dirty="0">
                <a:latin typeface="Calibri (Bold)"/>
              </a:rPr>
              <a:t>Pipe: </a:t>
            </a:r>
            <a:r>
              <a:rPr lang="en-CA" dirty="0">
                <a:latin typeface="Calibri (Bold)"/>
              </a:rPr>
              <a:t> X </a:t>
            </a:r>
            <a:r>
              <a:rPr lang="en-CA" dirty="0">
                <a:latin typeface="Calibri (Bold)"/>
                <a:cs typeface="Times New Roman" panose="02020603050405020304" pitchFamily="18" charset="0"/>
              </a:rPr>
              <a:t>→ Z → Y causal chain, basically there is an intermediary causing factor. You are interested in the real world applications of changing X – if you add Z, it blocks the path of Y. </a:t>
            </a:r>
          </a:p>
          <a:p>
            <a:endParaRPr lang="en-CA" b="1" dirty="0">
              <a:latin typeface="Calibri (Bold)"/>
              <a:cs typeface="Times New Roman" panose="02020603050405020304" pitchFamily="18" charset="0"/>
            </a:endParaRPr>
          </a:p>
          <a:p>
            <a:r>
              <a:rPr lang="en-CA" dirty="0">
                <a:latin typeface="Calibri (Bold)"/>
                <a:cs typeface="Times New Roman" panose="02020603050405020304" pitchFamily="18" charset="0"/>
              </a:rPr>
              <a:t>Adding Z introduces a confound in the assessment of X on Y</a:t>
            </a:r>
          </a:p>
          <a:p>
            <a:endParaRPr lang="en-CA" dirty="0">
              <a:latin typeface="Calibri (Bold)"/>
              <a:cs typeface="Times New Roman" panose="02020603050405020304" pitchFamily="18" charset="0"/>
            </a:endParaRPr>
          </a:p>
          <a:p>
            <a:r>
              <a:rPr lang="en-CA" dirty="0">
                <a:latin typeface="Calibri (Bold)"/>
                <a:cs typeface="Times New Roman" panose="02020603050405020304" pitchFamily="18" charset="0"/>
              </a:rPr>
              <a:t>With a pipe adding a variable introduces a confound in the model</a:t>
            </a:r>
            <a:endParaRPr lang="es-BO" dirty="0">
              <a:latin typeface="Calibri (Bold)"/>
            </a:endParaRPr>
          </a:p>
        </p:txBody>
      </p:sp>
    </p:spTree>
    <p:extLst>
      <p:ext uri="{BB962C8B-B14F-4D97-AF65-F5344CB8AC3E}">
        <p14:creationId xmlns:p14="http://schemas.microsoft.com/office/powerpoint/2010/main" val="327719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A4DD-683F-7AFD-81BD-730B52BF9B78}"/>
              </a:ext>
            </a:extLst>
          </p:cNvPr>
          <p:cNvSpPr>
            <a:spLocks noGrp="1"/>
          </p:cNvSpPr>
          <p:nvPr>
            <p:ph type="title"/>
          </p:nvPr>
        </p:nvSpPr>
        <p:spPr/>
        <p:txBody>
          <a:bodyPr/>
          <a:lstStyle/>
          <a:p>
            <a:r>
              <a:rPr lang="en-CA" dirty="0"/>
              <a:t>Pipe</a:t>
            </a:r>
            <a:endParaRPr lang="es-BO" dirty="0"/>
          </a:p>
        </p:txBody>
      </p:sp>
      <p:sp>
        <p:nvSpPr>
          <p:cNvPr id="3" name="Content Placeholder 2">
            <a:extLst>
              <a:ext uri="{FF2B5EF4-FFF2-40B4-BE49-F238E27FC236}">
                <a16:creationId xmlns:a16="http://schemas.microsoft.com/office/drawing/2014/main" id="{8900FC8E-8C64-C21B-E7FF-7D09C4CDFEB4}"/>
              </a:ext>
            </a:extLst>
          </p:cNvPr>
          <p:cNvSpPr>
            <a:spLocks noGrp="1"/>
          </p:cNvSpPr>
          <p:nvPr>
            <p:ph idx="1"/>
          </p:nvPr>
        </p:nvSpPr>
        <p:spPr>
          <a:xfrm>
            <a:off x="838200" y="1825625"/>
            <a:ext cx="4404360" cy="2502535"/>
          </a:xfrm>
        </p:spPr>
        <p:txBody>
          <a:bodyPr/>
          <a:lstStyle/>
          <a:p>
            <a:r>
              <a:rPr lang="en-CA" dirty="0"/>
              <a:t>Case -&gt; Confound -&gt; Effect</a:t>
            </a:r>
          </a:p>
          <a:p>
            <a:endParaRPr lang="en-CA" dirty="0"/>
          </a:p>
          <a:p>
            <a:r>
              <a:rPr lang="en-CA" dirty="0"/>
              <a:t>Or we can distinguish between a more or less proximal cause</a:t>
            </a:r>
            <a:endParaRPr lang="es-BO" dirty="0"/>
          </a:p>
        </p:txBody>
      </p:sp>
      <p:pic>
        <p:nvPicPr>
          <p:cNvPr id="4" name="Picture">
            <a:extLst>
              <a:ext uri="{FF2B5EF4-FFF2-40B4-BE49-F238E27FC236}">
                <a16:creationId xmlns:a16="http://schemas.microsoft.com/office/drawing/2014/main" id="{52A7BFDF-853C-5F77-5BF4-C38CA675A606}"/>
              </a:ext>
            </a:extLst>
          </p:cNvPr>
          <p:cNvPicPr/>
          <p:nvPr/>
        </p:nvPicPr>
        <p:blipFill>
          <a:blip r:embed="rId2"/>
          <a:stretch>
            <a:fillRect/>
          </a:stretch>
        </p:blipFill>
        <p:spPr bwMode="auto">
          <a:xfrm>
            <a:off x="5683492" y="2035395"/>
            <a:ext cx="5441708" cy="4457480"/>
          </a:xfrm>
          <a:prstGeom prst="rect">
            <a:avLst/>
          </a:prstGeom>
          <a:noFill/>
          <a:ln w="9525">
            <a:noFill/>
            <a:headEnd/>
            <a:tailEnd/>
          </a:ln>
        </p:spPr>
      </p:pic>
      <p:cxnSp>
        <p:nvCxnSpPr>
          <p:cNvPr id="6" name="Straight Arrow Connector 5">
            <a:extLst>
              <a:ext uri="{FF2B5EF4-FFF2-40B4-BE49-F238E27FC236}">
                <a16:creationId xmlns:a16="http://schemas.microsoft.com/office/drawing/2014/main" id="{6883D599-432C-E2B4-BE8B-FEFEA99AF18F}"/>
              </a:ext>
            </a:extLst>
          </p:cNvPr>
          <p:cNvCxnSpPr/>
          <p:nvPr/>
        </p:nvCxnSpPr>
        <p:spPr>
          <a:xfrm flipH="1">
            <a:off x="9144000" y="2462543"/>
            <a:ext cx="1213164" cy="96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2EFEEE30-D7C0-1666-D5D8-1D22925BF7A1}"/>
              </a:ext>
            </a:extLst>
          </p:cNvPr>
          <p:cNvCxnSpPr/>
          <p:nvPr/>
        </p:nvCxnSpPr>
        <p:spPr>
          <a:xfrm flipH="1">
            <a:off x="7109460" y="4108463"/>
            <a:ext cx="1213164" cy="96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2A6D1FC-F584-F06A-26B1-254E41F45948}"/>
              </a:ext>
            </a:extLst>
          </p:cNvPr>
          <p:cNvSpPr txBox="1"/>
          <p:nvPr/>
        </p:nvSpPr>
        <p:spPr>
          <a:xfrm>
            <a:off x="1066800" y="5631180"/>
            <a:ext cx="3550920" cy="646331"/>
          </a:xfrm>
          <a:prstGeom prst="rect">
            <a:avLst/>
          </a:prstGeom>
          <a:noFill/>
        </p:spPr>
        <p:txBody>
          <a:bodyPr wrap="square" rtlCol="0">
            <a:spAutoFit/>
          </a:bodyPr>
          <a:lstStyle/>
          <a:p>
            <a:r>
              <a:rPr lang="en-CA" dirty="0" err="1"/>
              <a:t>McElreath</a:t>
            </a:r>
            <a:r>
              <a:rPr lang="en-CA" dirty="0"/>
              <a:t> ...</a:t>
            </a:r>
          </a:p>
          <a:p>
            <a:endParaRPr lang="es-BO" dirty="0"/>
          </a:p>
        </p:txBody>
      </p:sp>
      <p:sp>
        <p:nvSpPr>
          <p:cNvPr id="10" name="TextBox 9">
            <a:extLst>
              <a:ext uri="{FF2B5EF4-FFF2-40B4-BE49-F238E27FC236}">
                <a16:creationId xmlns:a16="http://schemas.microsoft.com/office/drawing/2014/main" id="{3DD94DB6-3C77-D8CD-283A-DC2130EFB344}"/>
              </a:ext>
            </a:extLst>
          </p:cNvPr>
          <p:cNvSpPr txBox="1"/>
          <p:nvPr/>
        </p:nvSpPr>
        <p:spPr>
          <a:xfrm>
            <a:off x="6300787" y="150743"/>
            <a:ext cx="4771073" cy="1754326"/>
          </a:xfrm>
          <a:prstGeom prst="rect">
            <a:avLst/>
          </a:prstGeom>
          <a:noFill/>
          <a:ln>
            <a:solidFill>
              <a:schemeClr val="tx1"/>
            </a:solidFill>
          </a:ln>
        </p:spPr>
        <p:txBody>
          <a:bodyPr wrap="square">
            <a:spAutoFit/>
          </a:bodyPr>
          <a:lstStyle/>
          <a:p>
            <a:pPr latinLnBrk="1">
              <a:spcAft>
                <a:spcPts val="1000"/>
              </a:spcAft>
            </a:pP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pipe.example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dagify</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2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r>
              <a:rPr lang="en-US" sz="12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labels =</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"X"</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"Cause"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"Effect"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"Z"</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"Confound"</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pipe.example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text=</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FALSE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use_labels</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"label"</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2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4025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F351-D966-1D75-6437-74C45C898942}"/>
              </a:ext>
            </a:extLst>
          </p:cNvPr>
          <p:cNvSpPr>
            <a:spLocks noGrp="1"/>
          </p:cNvSpPr>
          <p:nvPr>
            <p:ph type="title"/>
          </p:nvPr>
        </p:nvSpPr>
        <p:spPr/>
        <p:txBody>
          <a:bodyPr/>
          <a:lstStyle/>
          <a:p>
            <a:r>
              <a:rPr lang="en-CA" dirty="0"/>
              <a:t>Pipe</a:t>
            </a:r>
            <a:endParaRPr lang="es-BO" dirty="0"/>
          </a:p>
        </p:txBody>
      </p:sp>
      <p:sp>
        <p:nvSpPr>
          <p:cNvPr id="3" name="Content Placeholder 2">
            <a:extLst>
              <a:ext uri="{FF2B5EF4-FFF2-40B4-BE49-F238E27FC236}">
                <a16:creationId xmlns:a16="http://schemas.microsoft.com/office/drawing/2014/main" id="{A8B29343-9404-D4B1-AAE6-3F0611199519}"/>
              </a:ext>
            </a:extLst>
          </p:cNvPr>
          <p:cNvSpPr>
            <a:spLocks noGrp="1"/>
          </p:cNvSpPr>
          <p:nvPr>
            <p:ph idx="1"/>
          </p:nvPr>
        </p:nvSpPr>
        <p:spPr>
          <a:xfrm>
            <a:off x="838200" y="1988820"/>
            <a:ext cx="4511040" cy="4221479"/>
          </a:xfrm>
        </p:spPr>
        <p:txBody>
          <a:bodyPr/>
          <a:lstStyle/>
          <a:p>
            <a:r>
              <a:rPr lang="en-CA" dirty="0"/>
              <a:t>For example, we might think that wealth inequality is related to differences in test scores</a:t>
            </a:r>
            <a:r>
              <a:rPr lang="es-BO" dirty="0"/>
              <a:t> in </a:t>
            </a:r>
            <a:r>
              <a:rPr lang="es-BO" dirty="0" err="1"/>
              <a:t>the</a:t>
            </a:r>
            <a:r>
              <a:rPr lang="es-BO" dirty="0"/>
              <a:t> </a:t>
            </a:r>
            <a:r>
              <a:rPr lang="es-BO" dirty="0" err="1"/>
              <a:t>following</a:t>
            </a:r>
            <a:r>
              <a:rPr lang="es-BO" dirty="0"/>
              <a:t> </a:t>
            </a:r>
            <a:r>
              <a:rPr lang="es-BO" dirty="0" err="1"/>
              <a:t>way</a:t>
            </a:r>
            <a:r>
              <a:rPr lang="es-BO" dirty="0"/>
              <a:t>.</a:t>
            </a:r>
          </a:p>
          <a:p>
            <a:endParaRPr lang="es-BO" dirty="0"/>
          </a:p>
          <a:p>
            <a:r>
              <a:rPr lang="es-BO" dirty="0" err="1"/>
              <a:t>We</a:t>
            </a:r>
            <a:r>
              <a:rPr lang="es-BO" dirty="0"/>
              <a:t> </a:t>
            </a:r>
            <a:r>
              <a:rPr lang="es-BO" dirty="0" err="1"/>
              <a:t>might</a:t>
            </a:r>
            <a:r>
              <a:rPr lang="es-BO" dirty="0"/>
              <a:t> be </a:t>
            </a:r>
            <a:r>
              <a:rPr lang="es-BO" dirty="0" err="1"/>
              <a:t>interested</a:t>
            </a:r>
            <a:r>
              <a:rPr lang="es-BO" dirty="0"/>
              <a:t> in </a:t>
            </a:r>
            <a:r>
              <a:rPr lang="es-BO" dirty="0" err="1"/>
              <a:t>improving</a:t>
            </a:r>
            <a:r>
              <a:rPr lang="es-BO" dirty="0"/>
              <a:t> test scores ...?</a:t>
            </a:r>
            <a:endParaRPr lang="en-CA" dirty="0"/>
          </a:p>
        </p:txBody>
      </p:sp>
      <p:pic>
        <p:nvPicPr>
          <p:cNvPr id="5" name="Picture">
            <a:extLst>
              <a:ext uri="{FF2B5EF4-FFF2-40B4-BE49-F238E27FC236}">
                <a16:creationId xmlns:a16="http://schemas.microsoft.com/office/drawing/2014/main" id="{6C59D57F-B477-9B0C-A74C-55331A602F14}"/>
              </a:ext>
            </a:extLst>
          </p:cNvPr>
          <p:cNvPicPr/>
          <p:nvPr/>
        </p:nvPicPr>
        <p:blipFill>
          <a:blip r:embed="rId2"/>
          <a:stretch>
            <a:fillRect/>
          </a:stretch>
        </p:blipFill>
        <p:spPr bwMode="auto">
          <a:xfrm>
            <a:off x="5729287" y="2325130"/>
            <a:ext cx="5301455" cy="4384675"/>
          </a:xfrm>
          <a:prstGeom prst="rect">
            <a:avLst/>
          </a:prstGeom>
          <a:noFill/>
          <a:ln w="9525">
            <a:noFill/>
            <a:headEnd/>
            <a:tailEnd/>
          </a:ln>
        </p:spPr>
      </p:pic>
      <p:sp>
        <p:nvSpPr>
          <p:cNvPr id="7" name="TextBox 6">
            <a:extLst>
              <a:ext uri="{FF2B5EF4-FFF2-40B4-BE49-F238E27FC236}">
                <a16:creationId xmlns:a16="http://schemas.microsoft.com/office/drawing/2014/main" id="{AC1BE735-04A3-9B86-0A9D-88FFC2542983}"/>
              </a:ext>
            </a:extLst>
          </p:cNvPr>
          <p:cNvSpPr txBox="1"/>
          <p:nvPr/>
        </p:nvSpPr>
        <p:spPr>
          <a:xfrm>
            <a:off x="6096000" y="209155"/>
            <a:ext cx="5920740" cy="2031325"/>
          </a:xfrm>
          <a:prstGeom prst="rect">
            <a:avLst/>
          </a:prstGeom>
          <a:noFill/>
          <a:ln>
            <a:solidFill>
              <a:schemeClr val="tx1"/>
            </a:solidFill>
          </a:ln>
        </p:spPr>
        <p:txBody>
          <a:bodyPr wrap="square">
            <a:spAutoFit/>
          </a:bodyPr>
          <a:lstStyle/>
          <a:p>
            <a:pPr latinLnBrk="1">
              <a:spcAft>
                <a:spcPts val="1000"/>
              </a:spcAft>
            </a:pP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pipe.example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dagify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4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r>
              <a:rPr lang="en-US" sz="14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labels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"X"</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"Wealth of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\n</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 parents"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"Measure of intelligence"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"Z"</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"School one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\n</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 attends"</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pipe.example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text=</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FALSE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use_labels</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"label"</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4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70243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A557-690E-6687-A56D-E7E0ED70DF48}"/>
              </a:ext>
            </a:extLst>
          </p:cNvPr>
          <p:cNvSpPr>
            <a:spLocks noGrp="1"/>
          </p:cNvSpPr>
          <p:nvPr>
            <p:ph type="title"/>
          </p:nvPr>
        </p:nvSpPr>
        <p:spPr/>
        <p:txBody>
          <a:bodyPr/>
          <a:lstStyle/>
          <a:p>
            <a:r>
              <a:rPr lang="en-CA" dirty="0"/>
              <a:t>Simulating wealth inequality</a:t>
            </a:r>
            <a:endParaRPr lang="es-BO" dirty="0"/>
          </a:p>
        </p:txBody>
      </p:sp>
      <p:sp>
        <p:nvSpPr>
          <p:cNvPr id="5" name="TextBox 4">
            <a:extLst>
              <a:ext uri="{FF2B5EF4-FFF2-40B4-BE49-F238E27FC236}">
                <a16:creationId xmlns:a16="http://schemas.microsoft.com/office/drawing/2014/main" id="{35E9EC03-27F0-FC8F-40FA-70B91FF64B18}"/>
              </a:ext>
            </a:extLst>
          </p:cNvPr>
          <p:cNvSpPr txBox="1"/>
          <p:nvPr/>
        </p:nvSpPr>
        <p:spPr>
          <a:xfrm>
            <a:off x="838200" y="2197893"/>
            <a:ext cx="6096000" cy="2462213"/>
          </a:xfrm>
          <a:prstGeom prst="rect">
            <a:avLst/>
          </a:prstGeom>
          <a:noFill/>
          <a:ln>
            <a:solidFill>
              <a:schemeClr val="tx1"/>
            </a:solidFill>
          </a:ln>
        </p:spPr>
        <p:txBody>
          <a:bodyPr wrap="square">
            <a:spAutoFit/>
          </a:bodyPr>
          <a:lstStyle/>
          <a:p>
            <a:pPr latinLnBrk="1">
              <a:spcAft>
                <a:spcPts val="1000"/>
              </a:spcAft>
            </a:pP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num_individuals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1000</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alpha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1.5</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#how unequal they are going to be</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wealth_distribution</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rpareto</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num_individuals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shape=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alpha)</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Wealth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wealth_distribution</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Wealth))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geom_histogram</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bins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fill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skyblue</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"black"</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alpha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0.7</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labs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title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"Unequal Wealth Distribution Simulation"</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"Wealth"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"Frequency"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theme_minimal</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4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7EF54D68-9DE1-D0AB-2D50-FDEAB3833393}"/>
              </a:ext>
            </a:extLst>
          </p:cNvPr>
          <p:cNvPicPr/>
          <p:nvPr/>
        </p:nvPicPr>
        <p:blipFill>
          <a:blip r:embed="rId2"/>
          <a:stretch>
            <a:fillRect/>
          </a:stretch>
        </p:blipFill>
        <p:spPr bwMode="auto">
          <a:xfrm>
            <a:off x="7177087" y="2068830"/>
            <a:ext cx="4619625" cy="3695700"/>
          </a:xfrm>
          <a:prstGeom prst="rect">
            <a:avLst/>
          </a:prstGeom>
          <a:noFill/>
          <a:ln w="9525">
            <a:noFill/>
            <a:headEnd/>
            <a:tailEnd/>
          </a:ln>
        </p:spPr>
      </p:pic>
    </p:spTree>
    <p:extLst>
      <p:ext uri="{BB962C8B-B14F-4D97-AF65-F5344CB8AC3E}">
        <p14:creationId xmlns:p14="http://schemas.microsoft.com/office/powerpoint/2010/main" val="192821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50C2-6B19-8BB5-1F51-76DD772C1A70}"/>
              </a:ext>
            </a:extLst>
          </p:cNvPr>
          <p:cNvSpPr>
            <a:spLocks noGrp="1"/>
          </p:cNvSpPr>
          <p:nvPr>
            <p:ph type="title"/>
          </p:nvPr>
        </p:nvSpPr>
        <p:spPr/>
        <p:txBody>
          <a:bodyPr/>
          <a:lstStyle/>
          <a:p>
            <a:r>
              <a:rPr lang="en-CA" dirty="0"/>
              <a:t>Simulating SAT scores as a function of wealth</a:t>
            </a:r>
            <a:endParaRPr lang="es-BO" dirty="0"/>
          </a:p>
        </p:txBody>
      </p:sp>
      <p:sp>
        <p:nvSpPr>
          <p:cNvPr id="5" name="TextBox 4">
            <a:extLst>
              <a:ext uri="{FF2B5EF4-FFF2-40B4-BE49-F238E27FC236}">
                <a16:creationId xmlns:a16="http://schemas.microsoft.com/office/drawing/2014/main" id="{7AD617AF-7DEA-92E4-C209-62995385E753}"/>
              </a:ext>
            </a:extLst>
          </p:cNvPr>
          <p:cNvSpPr txBox="1"/>
          <p:nvPr/>
        </p:nvSpPr>
        <p:spPr>
          <a:xfrm>
            <a:off x="762000" y="1747986"/>
            <a:ext cx="9128760" cy="4744889"/>
          </a:xfrm>
          <a:prstGeom prst="rect">
            <a:avLst/>
          </a:prstGeom>
          <a:noFill/>
          <a:ln>
            <a:solidFill>
              <a:schemeClr val="tx1"/>
            </a:solidFill>
          </a:ln>
        </p:spPr>
        <p:txBody>
          <a:bodyPr wrap="square">
            <a:spAutoFit/>
          </a:bodyPr>
          <a:lstStyle/>
          <a:p>
            <a:pPr latinLnBrk="1">
              <a:spcAft>
                <a:spcPts val="1000"/>
              </a:spcAft>
            </a:pP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x1</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0.7</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x2</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0.2</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yearly_income_of_parents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wealth_distribution</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40000</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school_attended_quality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yearly_income_of_parents</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x1</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sd</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4000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test_taking_ability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school_attended_quality</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x2</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sd</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30000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4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test_score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test_taking_ability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min</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test_taking_ability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max</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test_taking_ability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min</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test_taking_ability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test_score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test_score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1600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400</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numeric</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length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test_score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 Loop through each element in the original vector</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for</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 </a:t>
            </a: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in</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seq_along</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test_score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 Check if the value is above 1600</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if</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test_score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&gt;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1600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 If yes, set it to 1600</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SAT[i]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1600</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else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 If no, keep the original value</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SAT[i]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test_score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hist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(SAT)</a:t>
            </a:r>
            <a:endParaRPr lang="es-BO" sz="14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0961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6F97-DD82-DABA-E15E-FCE454E12ED0}"/>
              </a:ext>
            </a:extLst>
          </p:cNvPr>
          <p:cNvSpPr>
            <a:spLocks noGrp="1"/>
          </p:cNvSpPr>
          <p:nvPr>
            <p:ph type="title"/>
          </p:nvPr>
        </p:nvSpPr>
        <p:spPr/>
        <p:txBody>
          <a:bodyPr/>
          <a:lstStyle/>
          <a:p>
            <a:r>
              <a:rPr lang="en-CA" dirty="0"/>
              <a:t>Simulating SAT scores as a function of wealth</a:t>
            </a:r>
            <a:endParaRPr lang="es-BO" dirty="0"/>
          </a:p>
        </p:txBody>
      </p:sp>
      <p:sp>
        <p:nvSpPr>
          <p:cNvPr id="3" name="Content Placeholder 2">
            <a:extLst>
              <a:ext uri="{FF2B5EF4-FFF2-40B4-BE49-F238E27FC236}">
                <a16:creationId xmlns:a16="http://schemas.microsoft.com/office/drawing/2014/main" id="{45D06F35-BC22-DC5B-6A94-A2C320A1037A}"/>
              </a:ext>
            </a:extLst>
          </p:cNvPr>
          <p:cNvSpPr>
            <a:spLocks noGrp="1"/>
          </p:cNvSpPr>
          <p:nvPr>
            <p:ph idx="1"/>
          </p:nvPr>
        </p:nvSpPr>
        <p:spPr>
          <a:xfrm>
            <a:off x="838200" y="1825625"/>
            <a:ext cx="4876800" cy="1108075"/>
          </a:xfrm>
        </p:spPr>
        <p:txBody>
          <a:bodyPr/>
          <a:lstStyle/>
          <a:p>
            <a:r>
              <a:rPr lang="en-CA" dirty="0"/>
              <a:t>SAT scores vary from 400 to 1600</a:t>
            </a:r>
            <a:endParaRPr lang="es-BO" dirty="0"/>
          </a:p>
        </p:txBody>
      </p:sp>
      <p:pic>
        <p:nvPicPr>
          <p:cNvPr id="4" name="Picture">
            <a:extLst>
              <a:ext uri="{FF2B5EF4-FFF2-40B4-BE49-F238E27FC236}">
                <a16:creationId xmlns:a16="http://schemas.microsoft.com/office/drawing/2014/main" id="{D395F1C4-141A-B1C2-D500-89D0D11ED8ED}"/>
              </a:ext>
            </a:extLst>
          </p:cNvPr>
          <p:cNvPicPr/>
          <p:nvPr/>
        </p:nvPicPr>
        <p:blipFill>
          <a:blip r:embed="rId2"/>
          <a:stretch>
            <a:fillRect/>
          </a:stretch>
        </p:blipFill>
        <p:spPr bwMode="auto">
          <a:xfrm>
            <a:off x="6597967" y="1912302"/>
            <a:ext cx="5456873" cy="4393565"/>
          </a:xfrm>
          <a:prstGeom prst="rect">
            <a:avLst/>
          </a:prstGeom>
          <a:noFill/>
          <a:ln w="9525">
            <a:noFill/>
            <a:headEnd/>
            <a:tailEnd/>
          </a:ln>
        </p:spPr>
      </p:pic>
      <p:sp>
        <p:nvSpPr>
          <p:cNvPr id="6" name="TextBox 5">
            <a:extLst>
              <a:ext uri="{FF2B5EF4-FFF2-40B4-BE49-F238E27FC236}">
                <a16:creationId xmlns:a16="http://schemas.microsoft.com/office/drawing/2014/main" id="{258E77B5-CAF6-09CD-52D9-B3114F7EBA66}"/>
              </a:ext>
            </a:extLst>
          </p:cNvPr>
          <p:cNvSpPr txBox="1"/>
          <p:nvPr/>
        </p:nvSpPr>
        <p:spPr>
          <a:xfrm>
            <a:off x="929640" y="4257378"/>
            <a:ext cx="5456873" cy="1169551"/>
          </a:xfrm>
          <a:prstGeom prst="rect">
            <a:avLst/>
          </a:prstGeom>
          <a:noFill/>
          <a:ln>
            <a:solidFill>
              <a:schemeClr val="tx1"/>
            </a:solidFill>
          </a:ln>
        </p:spPr>
        <p:txBody>
          <a:bodyPr wrap="square">
            <a:spAutoFit/>
          </a:bodyPr>
          <a:lstStyle/>
          <a:p>
            <a:pPr latinLnBrk="1">
              <a:spcAft>
                <a:spcPts val="1000"/>
              </a:spcAft>
            </a:pP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wealth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yearly_income_of_parents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school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school_attended_quality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SAT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SAT</a:t>
            </a:r>
            <a:r>
              <a:rPr lang="en-US" sz="14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wealth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4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673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C7329E-1420-0671-A30D-09D8F29DF3B0}"/>
              </a:ext>
            </a:extLst>
          </p:cNvPr>
          <p:cNvSpPr txBox="1"/>
          <p:nvPr/>
        </p:nvSpPr>
        <p:spPr>
          <a:xfrm>
            <a:off x="975360" y="636627"/>
            <a:ext cx="8336280" cy="5078313"/>
          </a:xfrm>
          <a:prstGeom prst="rect">
            <a:avLst/>
          </a:prstGeom>
          <a:noFill/>
          <a:ln>
            <a:solidFill>
              <a:schemeClr val="tx1"/>
            </a:solidFill>
          </a:ln>
        </p:spPr>
        <p:txBody>
          <a:bodyPr wrap="square">
            <a:spAutoFit/>
          </a:bodyPr>
          <a:lstStyle/>
          <a:p>
            <a:pPr latinLnBrk="1">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SAT ~ wealth, data =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1Q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Median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3Q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-295.423  -46.367    1.248   45.962  270.363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6.658e+02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2.556e+00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260.48   &lt;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2e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wealth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3.155e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-04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1.001e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-05   31.53   &lt;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2e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72.99 on 998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0.499,  Adjusted R-squared:  0.4985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994.1 on 1 and 998 DF,  p-value: &lt;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2.2e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-16</a:t>
            </a:r>
            <a:endParaRPr lang="es-BO"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24978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0B34-234B-2A3C-3622-7BD46EA2DD8B}"/>
              </a:ext>
            </a:extLst>
          </p:cNvPr>
          <p:cNvSpPr>
            <a:spLocks noGrp="1"/>
          </p:cNvSpPr>
          <p:nvPr>
            <p:ph type="title"/>
          </p:nvPr>
        </p:nvSpPr>
        <p:spPr/>
        <p:txBody>
          <a:bodyPr/>
          <a:lstStyle/>
          <a:p>
            <a:r>
              <a:rPr lang="en-CA" dirty="0"/>
              <a:t>From last class</a:t>
            </a:r>
            <a:endParaRPr lang="es-BO" dirty="0"/>
          </a:p>
        </p:txBody>
      </p:sp>
      <p:sp>
        <p:nvSpPr>
          <p:cNvPr id="3" name="Content Placeholder 2">
            <a:extLst>
              <a:ext uri="{FF2B5EF4-FFF2-40B4-BE49-F238E27FC236}">
                <a16:creationId xmlns:a16="http://schemas.microsoft.com/office/drawing/2014/main" id="{85D3731C-BA0E-75C3-4D1E-BB9B64528C50}"/>
              </a:ext>
            </a:extLst>
          </p:cNvPr>
          <p:cNvSpPr>
            <a:spLocks noGrp="1"/>
          </p:cNvSpPr>
          <p:nvPr>
            <p:ph idx="1"/>
          </p:nvPr>
        </p:nvSpPr>
        <p:spPr/>
        <p:txBody>
          <a:bodyPr/>
          <a:lstStyle/>
          <a:p>
            <a:r>
              <a:rPr lang="en-CA" dirty="0"/>
              <a:t>Confounds</a:t>
            </a:r>
          </a:p>
          <a:p>
            <a:r>
              <a:rPr lang="en-CA" dirty="0"/>
              <a:t>Model fitting</a:t>
            </a:r>
          </a:p>
          <a:p>
            <a:r>
              <a:rPr lang="en-CA" dirty="0"/>
              <a:t>Interactions</a:t>
            </a:r>
          </a:p>
          <a:p>
            <a:r>
              <a:rPr lang="en-CA" dirty="0"/>
              <a:t>Multivariate regressions </a:t>
            </a:r>
            <a:endParaRPr lang="es-BO" dirty="0"/>
          </a:p>
        </p:txBody>
      </p:sp>
    </p:spTree>
    <p:extLst>
      <p:ext uri="{BB962C8B-B14F-4D97-AF65-F5344CB8AC3E}">
        <p14:creationId xmlns:p14="http://schemas.microsoft.com/office/powerpoint/2010/main" val="19606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717F70-2272-4429-BF66-6E4C8229D47C}"/>
              </a:ext>
            </a:extLst>
          </p:cNvPr>
          <p:cNvSpPr txBox="1"/>
          <p:nvPr/>
        </p:nvSpPr>
        <p:spPr>
          <a:xfrm>
            <a:off x="647700" y="414750"/>
            <a:ext cx="8625840" cy="5760551"/>
          </a:xfrm>
          <a:prstGeom prst="rect">
            <a:avLst/>
          </a:prstGeom>
          <a:noFill/>
          <a:ln>
            <a:solidFill>
              <a:schemeClr val="tx1"/>
            </a:solidFill>
          </a:ln>
        </p:spPr>
        <p:txBody>
          <a:bodyPr wrap="square">
            <a:spAutoFit/>
          </a:bodyPr>
          <a:lstStyle/>
          <a:p>
            <a:pPr latinLnBrk="1">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SAT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wealth</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8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SAT ~ wealth + school, data =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1Q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Median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3Q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-290.644  -47.539    2.689   45.726  273.952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6.657e+02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2.549e+00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261.119   &lt;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2e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wealth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6.706e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-04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3.931e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-04  -1.706   0.0884 .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school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1.408e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-03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5.613e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-04   2.509   0.0123 *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72.8 on 997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0.5022, Adjusted R-squared:  0.5012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502.8 on 2 and 997 DF,  p-value: &lt;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2.2e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-16</a:t>
            </a:r>
            <a:endParaRPr lang="es-BO"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914855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BDCA-7511-C88B-014D-CAF242C1DF98}"/>
              </a:ext>
            </a:extLst>
          </p:cNvPr>
          <p:cNvSpPr>
            <a:spLocks noGrp="1"/>
          </p:cNvSpPr>
          <p:nvPr>
            <p:ph type="title"/>
          </p:nvPr>
        </p:nvSpPr>
        <p:spPr/>
        <p:txBody>
          <a:bodyPr/>
          <a:lstStyle/>
          <a:p>
            <a:r>
              <a:rPr lang="en-CA" dirty="0"/>
              <a:t>Causal chain</a:t>
            </a:r>
            <a:endParaRPr lang="es-BO" dirty="0"/>
          </a:p>
        </p:txBody>
      </p:sp>
      <p:sp>
        <p:nvSpPr>
          <p:cNvPr id="3" name="Content Placeholder 2">
            <a:extLst>
              <a:ext uri="{FF2B5EF4-FFF2-40B4-BE49-F238E27FC236}">
                <a16:creationId xmlns:a16="http://schemas.microsoft.com/office/drawing/2014/main" id="{354D6C57-1AD4-56B4-177E-534DF22D89D8}"/>
              </a:ext>
            </a:extLst>
          </p:cNvPr>
          <p:cNvSpPr>
            <a:spLocks noGrp="1"/>
          </p:cNvSpPr>
          <p:nvPr>
            <p:ph idx="1"/>
          </p:nvPr>
        </p:nvSpPr>
        <p:spPr/>
        <p:txBody>
          <a:bodyPr/>
          <a:lstStyle/>
          <a:p>
            <a:r>
              <a:rPr lang="en-CA" dirty="0"/>
              <a:t>Do we conclude that changing wealth will not have an influence of SAT scores?</a:t>
            </a:r>
          </a:p>
          <a:p>
            <a:endParaRPr lang="en-CA" dirty="0"/>
          </a:p>
          <a:p>
            <a:r>
              <a:rPr lang="en-CA" dirty="0"/>
              <a:t>We couldn’t conclude that because we blocked the causal </a:t>
            </a:r>
            <a:r>
              <a:rPr lang="en-CA" dirty="0" err="1"/>
              <a:t>chaing</a:t>
            </a:r>
            <a:r>
              <a:rPr lang="en-CA" dirty="0"/>
              <a:t> from wealth to SAT scores.</a:t>
            </a:r>
            <a:endParaRPr lang="es-BO" dirty="0"/>
          </a:p>
        </p:txBody>
      </p:sp>
    </p:spTree>
    <p:extLst>
      <p:ext uri="{BB962C8B-B14F-4D97-AF65-F5344CB8AC3E}">
        <p14:creationId xmlns:p14="http://schemas.microsoft.com/office/powerpoint/2010/main" val="279510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40FF-46E9-E719-D714-5BDD39FDE999}"/>
              </a:ext>
            </a:extLst>
          </p:cNvPr>
          <p:cNvSpPr>
            <a:spLocks noGrp="1"/>
          </p:cNvSpPr>
          <p:nvPr>
            <p:ph type="title"/>
          </p:nvPr>
        </p:nvSpPr>
        <p:spPr/>
        <p:txBody>
          <a:bodyPr/>
          <a:lstStyle/>
          <a:p>
            <a:r>
              <a:rPr lang="en-CA" dirty="0"/>
              <a:t>Random effects</a:t>
            </a:r>
            <a:endParaRPr lang="es-BO" dirty="0"/>
          </a:p>
        </p:txBody>
      </p:sp>
      <p:sp>
        <p:nvSpPr>
          <p:cNvPr id="3" name="Content Placeholder 2">
            <a:extLst>
              <a:ext uri="{FF2B5EF4-FFF2-40B4-BE49-F238E27FC236}">
                <a16:creationId xmlns:a16="http://schemas.microsoft.com/office/drawing/2014/main" id="{E958F53F-A7F5-0E6A-6EB0-335ED5B4E767}"/>
              </a:ext>
            </a:extLst>
          </p:cNvPr>
          <p:cNvSpPr>
            <a:spLocks noGrp="1"/>
          </p:cNvSpPr>
          <p:nvPr>
            <p:ph idx="1"/>
          </p:nvPr>
        </p:nvSpPr>
        <p:spPr/>
        <p:txBody>
          <a:bodyPr>
            <a:normAutofit fontScale="92500"/>
          </a:bodyPr>
          <a:lstStyle/>
          <a:p>
            <a:r>
              <a:rPr lang="en-CA" dirty="0"/>
              <a:t>Random variable: You model the something from a distribution (e.g. a normal distribution) where you assume that a given element is being pulled out ‘randomly’ (think about </a:t>
            </a:r>
            <a:r>
              <a:rPr lang="en-CA" dirty="0" err="1"/>
              <a:t>rnorm</a:t>
            </a:r>
            <a:r>
              <a:rPr lang="en-CA" dirty="0"/>
              <a:t>() etc.)</a:t>
            </a:r>
          </a:p>
          <a:p>
            <a:endParaRPr lang="en-CA" dirty="0"/>
          </a:p>
          <a:p>
            <a:r>
              <a:rPr lang="en-CA" dirty="0"/>
              <a:t>Random effects: In models we have learnt so far the predictor(s)/effects and the errors are random variables, intercepts and slopes are </a:t>
            </a:r>
            <a:r>
              <a:rPr lang="en-CA" i="1" dirty="0"/>
              <a:t>constants, </a:t>
            </a:r>
            <a:r>
              <a:rPr lang="en-CA" dirty="0"/>
              <a:t>in random effects models your intercepts and/or slopes are random variables.</a:t>
            </a:r>
          </a:p>
          <a:p>
            <a:endParaRPr lang="en-CA" dirty="0"/>
          </a:p>
          <a:p>
            <a:r>
              <a:rPr lang="en-CA" dirty="0"/>
              <a:t>How? It’s best to imagine a random effects model as a bunch of linear models ...</a:t>
            </a:r>
          </a:p>
        </p:txBody>
      </p:sp>
    </p:spTree>
    <p:extLst>
      <p:ext uri="{BB962C8B-B14F-4D97-AF65-F5344CB8AC3E}">
        <p14:creationId xmlns:p14="http://schemas.microsoft.com/office/powerpoint/2010/main" val="3112040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F042-6397-FDF8-E7CA-CD40BF0F639D}"/>
              </a:ext>
            </a:extLst>
          </p:cNvPr>
          <p:cNvSpPr>
            <a:spLocks noGrp="1"/>
          </p:cNvSpPr>
          <p:nvPr>
            <p:ph type="title"/>
          </p:nvPr>
        </p:nvSpPr>
        <p:spPr/>
        <p:txBody>
          <a:bodyPr/>
          <a:lstStyle/>
          <a:p>
            <a:r>
              <a:rPr lang="en-CA" dirty="0"/>
              <a:t>Random effects</a:t>
            </a:r>
            <a:endParaRPr lang="es-BO" dirty="0"/>
          </a:p>
        </p:txBody>
      </p:sp>
      <p:sp>
        <p:nvSpPr>
          <p:cNvPr id="3" name="Content Placeholder 2">
            <a:extLst>
              <a:ext uri="{FF2B5EF4-FFF2-40B4-BE49-F238E27FC236}">
                <a16:creationId xmlns:a16="http://schemas.microsoft.com/office/drawing/2014/main" id="{A6C39725-E543-83F5-37BF-2E3A292C9190}"/>
              </a:ext>
            </a:extLst>
          </p:cNvPr>
          <p:cNvSpPr>
            <a:spLocks noGrp="1"/>
          </p:cNvSpPr>
          <p:nvPr>
            <p:ph idx="1"/>
          </p:nvPr>
        </p:nvSpPr>
        <p:spPr/>
        <p:txBody>
          <a:bodyPr>
            <a:normAutofit lnSpcReduction="10000"/>
          </a:bodyPr>
          <a:lstStyle/>
          <a:p>
            <a:r>
              <a:rPr lang="en-CA" dirty="0"/>
              <a:t>Random effects models, multilevel model, hierarchical models are (usually) used interchangeability</a:t>
            </a:r>
          </a:p>
          <a:p>
            <a:endParaRPr lang="en-CA" dirty="0"/>
          </a:p>
          <a:p>
            <a:r>
              <a:rPr lang="en-CA" b="1" dirty="0"/>
              <a:t>Random effects model</a:t>
            </a:r>
            <a:r>
              <a:rPr lang="en-CA" dirty="0"/>
              <a:t>: slopes and/or intercepts are random variables, note by </a:t>
            </a:r>
            <a:r>
              <a:rPr lang="en-CA" i="1" dirty="0"/>
              <a:t>random </a:t>
            </a:r>
            <a:r>
              <a:rPr lang="en-CA" dirty="0"/>
              <a:t>we mean they come from a definable distribution. </a:t>
            </a:r>
          </a:p>
          <a:p>
            <a:endParaRPr lang="en-CA" dirty="0"/>
          </a:p>
          <a:p>
            <a:r>
              <a:rPr lang="en-CA" b="1" dirty="0"/>
              <a:t>Multilevel model</a:t>
            </a:r>
            <a:r>
              <a:rPr lang="en-CA" dirty="0"/>
              <a:t>: By making the slopes and intercepts random you are automatically entailing that your model has more than one regression (line)</a:t>
            </a:r>
            <a:endParaRPr lang="es-BO" dirty="0"/>
          </a:p>
        </p:txBody>
      </p:sp>
    </p:spTree>
    <p:extLst>
      <p:ext uri="{BB962C8B-B14F-4D97-AF65-F5344CB8AC3E}">
        <p14:creationId xmlns:p14="http://schemas.microsoft.com/office/powerpoint/2010/main" val="2761818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A88C-1E2A-B575-A324-7252E0A55873}"/>
              </a:ext>
            </a:extLst>
          </p:cNvPr>
          <p:cNvSpPr>
            <a:spLocks noGrp="1"/>
          </p:cNvSpPr>
          <p:nvPr>
            <p:ph type="title"/>
          </p:nvPr>
        </p:nvSpPr>
        <p:spPr/>
        <p:txBody>
          <a:bodyPr/>
          <a:lstStyle/>
          <a:p>
            <a:r>
              <a:rPr lang="en-CA" dirty="0"/>
              <a:t>Fixed effects</a:t>
            </a:r>
            <a:endParaRPr lang="es-BO" dirty="0"/>
          </a:p>
        </p:txBody>
      </p:sp>
      <p:sp>
        <p:nvSpPr>
          <p:cNvPr id="3" name="Content Placeholder 2">
            <a:extLst>
              <a:ext uri="{FF2B5EF4-FFF2-40B4-BE49-F238E27FC236}">
                <a16:creationId xmlns:a16="http://schemas.microsoft.com/office/drawing/2014/main" id="{087F6CDD-30F0-7E42-ADD4-B672E17FDF74}"/>
              </a:ext>
            </a:extLst>
          </p:cNvPr>
          <p:cNvSpPr>
            <a:spLocks noGrp="1"/>
          </p:cNvSpPr>
          <p:nvPr>
            <p:ph idx="1"/>
          </p:nvPr>
        </p:nvSpPr>
        <p:spPr>
          <a:xfrm>
            <a:off x="838200" y="1825625"/>
            <a:ext cx="10515600" cy="2098675"/>
          </a:xfrm>
        </p:spPr>
        <p:txBody>
          <a:bodyPr/>
          <a:lstStyle/>
          <a:p>
            <a:r>
              <a:rPr lang="en-CA" dirty="0"/>
              <a:t>Fixed effects: Your effects (intercept and slope) do not come from a random distribution, they are just fixed throughout the model.</a:t>
            </a:r>
          </a:p>
          <a:p>
            <a:endParaRPr lang="en-CA" dirty="0"/>
          </a:p>
          <a:p>
            <a:r>
              <a:rPr lang="en-CA" dirty="0"/>
              <a:t>Unfortunately, sometimes it can mean different things.</a:t>
            </a:r>
            <a:endParaRPr lang="es-BO" dirty="0"/>
          </a:p>
        </p:txBody>
      </p:sp>
      <p:sp>
        <p:nvSpPr>
          <p:cNvPr id="4" name="TextBox 3">
            <a:extLst>
              <a:ext uri="{FF2B5EF4-FFF2-40B4-BE49-F238E27FC236}">
                <a16:creationId xmlns:a16="http://schemas.microsoft.com/office/drawing/2014/main" id="{5EC5CEEE-4C18-707E-D4BF-CB8075F61587}"/>
              </a:ext>
            </a:extLst>
          </p:cNvPr>
          <p:cNvSpPr txBox="1"/>
          <p:nvPr/>
        </p:nvSpPr>
        <p:spPr>
          <a:xfrm>
            <a:off x="1371600" y="4099560"/>
            <a:ext cx="8839200" cy="1754326"/>
          </a:xfrm>
          <a:prstGeom prst="rect">
            <a:avLst/>
          </a:prstGeom>
          <a:noFill/>
        </p:spPr>
        <p:txBody>
          <a:bodyPr wrap="square" rtlCol="0">
            <a:spAutoFit/>
          </a:bodyPr>
          <a:lstStyle/>
          <a:p>
            <a:r>
              <a:rPr lang="en-CA" dirty="0"/>
              <a:t>‘The term </a:t>
            </a:r>
            <a:r>
              <a:rPr lang="en-CA" i="1" dirty="0"/>
              <a:t>fixed effects </a:t>
            </a:r>
            <a:r>
              <a:rPr lang="en-CA" dirty="0"/>
              <a:t>is used in contrast to random effects – but not in a consistent way! Fixed effects are usually defined as varying coefficients that are not themselves modeled. For example, a </a:t>
            </a:r>
            <a:r>
              <a:rPr lang="en-CA" dirty="0" err="1"/>
              <a:t>classifical</a:t>
            </a:r>
            <a:r>
              <a:rPr lang="en-CA" dirty="0"/>
              <a:t> regression including </a:t>
            </a:r>
            <a:r>
              <a:rPr lang="en-CA" i="1" dirty="0"/>
              <a:t>J – </a:t>
            </a:r>
            <a:r>
              <a:rPr lang="en-CA" dirty="0"/>
              <a:t>1 = 19 city [group] indicators as regression predictors is sometimes called a “fixed-effects model” or a model with “fixed effects for cities [groups]”. Confusingly, however, “fixed-effects models” sometimes refer to regressions in which coefficients do </a:t>
            </a:r>
            <a:r>
              <a:rPr lang="en-CA" i="1" dirty="0"/>
              <a:t>not </a:t>
            </a:r>
            <a:r>
              <a:rPr lang="en-CA" dirty="0"/>
              <a:t>vary by group (so that they are fixed, not random)’</a:t>
            </a:r>
          </a:p>
        </p:txBody>
      </p:sp>
      <p:sp>
        <p:nvSpPr>
          <p:cNvPr id="5" name="TextBox 4">
            <a:extLst>
              <a:ext uri="{FF2B5EF4-FFF2-40B4-BE49-F238E27FC236}">
                <a16:creationId xmlns:a16="http://schemas.microsoft.com/office/drawing/2014/main" id="{A5ADB41F-8FFC-4464-4225-331066154C00}"/>
              </a:ext>
            </a:extLst>
          </p:cNvPr>
          <p:cNvSpPr txBox="1"/>
          <p:nvPr/>
        </p:nvSpPr>
        <p:spPr>
          <a:xfrm>
            <a:off x="1055914" y="6141579"/>
            <a:ext cx="9871166" cy="584775"/>
          </a:xfrm>
          <a:prstGeom prst="rect">
            <a:avLst/>
          </a:prstGeom>
          <a:noFill/>
        </p:spPr>
        <p:txBody>
          <a:bodyPr wrap="square" rtlCol="0">
            <a:spAutoFit/>
          </a:bodyPr>
          <a:lstStyle/>
          <a:p>
            <a:r>
              <a:rPr lang="en-CA" sz="1600" dirty="0"/>
              <a:t>Gelman, Andrew &amp; Jennifer Hill. 2007. </a:t>
            </a:r>
            <a:r>
              <a:rPr lang="en-CA" sz="1600" i="1" dirty="0"/>
              <a:t>Data Analysis Using Regression and Multilevel/</a:t>
            </a:r>
            <a:r>
              <a:rPr lang="en-CA" sz="1600" i="1" dirty="0" err="1"/>
              <a:t>Hierchical</a:t>
            </a:r>
            <a:r>
              <a:rPr lang="en-CA" sz="1600" i="1" dirty="0"/>
              <a:t> Models. </a:t>
            </a:r>
            <a:r>
              <a:rPr lang="en-CA" sz="1600" dirty="0"/>
              <a:t>Cambridge University Press.</a:t>
            </a:r>
            <a:endParaRPr lang="es-BO" sz="1600" dirty="0"/>
          </a:p>
        </p:txBody>
      </p:sp>
    </p:spTree>
    <p:extLst>
      <p:ext uri="{BB962C8B-B14F-4D97-AF65-F5344CB8AC3E}">
        <p14:creationId xmlns:p14="http://schemas.microsoft.com/office/powerpoint/2010/main" val="585681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44C3-03BC-01A4-77EB-6E0124878A7F}"/>
              </a:ext>
            </a:extLst>
          </p:cNvPr>
          <p:cNvSpPr>
            <a:spLocks noGrp="1"/>
          </p:cNvSpPr>
          <p:nvPr>
            <p:ph type="title"/>
          </p:nvPr>
        </p:nvSpPr>
        <p:spPr/>
        <p:txBody>
          <a:bodyPr/>
          <a:lstStyle/>
          <a:p>
            <a:r>
              <a:rPr lang="en-CA" dirty="0"/>
              <a:t>Random effects</a:t>
            </a:r>
            <a:endParaRPr lang="es-BO" dirty="0"/>
          </a:p>
        </p:txBody>
      </p:sp>
      <p:sp>
        <p:nvSpPr>
          <p:cNvPr id="3" name="Content Placeholder 2">
            <a:extLst>
              <a:ext uri="{FF2B5EF4-FFF2-40B4-BE49-F238E27FC236}">
                <a16:creationId xmlns:a16="http://schemas.microsoft.com/office/drawing/2014/main" id="{1BBD563B-D845-B145-08C3-EB3E2EA408DF}"/>
              </a:ext>
            </a:extLst>
          </p:cNvPr>
          <p:cNvSpPr>
            <a:spLocks noGrp="1"/>
          </p:cNvSpPr>
          <p:nvPr>
            <p:ph idx="1"/>
          </p:nvPr>
        </p:nvSpPr>
        <p:spPr/>
        <p:txBody>
          <a:bodyPr/>
          <a:lstStyle/>
          <a:p>
            <a:r>
              <a:rPr lang="en-CA" dirty="0"/>
              <a:t>Relevant for when the relationships you are interested in modelling involve a population that can be divided into groups.</a:t>
            </a:r>
          </a:p>
          <a:p>
            <a:endParaRPr lang="en-CA" dirty="0"/>
          </a:p>
          <a:p>
            <a:r>
              <a:rPr lang="en-CA" dirty="0"/>
              <a:t>E.g. you are interested in reaction time, but results vary by </a:t>
            </a:r>
            <a:r>
              <a:rPr lang="en-CA" i="1" dirty="0"/>
              <a:t>speakers</a:t>
            </a:r>
            <a:endParaRPr lang="en-CA" dirty="0"/>
          </a:p>
          <a:p>
            <a:endParaRPr lang="en-CA" i="1" dirty="0"/>
          </a:p>
          <a:p>
            <a:r>
              <a:rPr lang="en-CA" dirty="0"/>
              <a:t>E.g. you are interested in test scores, but results vary by </a:t>
            </a:r>
            <a:r>
              <a:rPr lang="en-CA" i="1" dirty="0"/>
              <a:t>school</a:t>
            </a:r>
            <a:endParaRPr lang="en-CA" dirty="0"/>
          </a:p>
          <a:p>
            <a:endParaRPr lang="en-CA" dirty="0"/>
          </a:p>
          <a:p>
            <a:endParaRPr lang="en-CA" dirty="0"/>
          </a:p>
          <a:p>
            <a:endParaRPr lang="en-CA" dirty="0"/>
          </a:p>
        </p:txBody>
      </p:sp>
    </p:spTree>
    <p:extLst>
      <p:ext uri="{BB962C8B-B14F-4D97-AF65-F5344CB8AC3E}">
        <p14:creationId xmlns:p14="http://schemas.microsoft.com/office/powerpoint/2010/main" val="1544741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57B1-6EFD-AC90-EFCC-5F188C899C7A}"/>
              </a:ext>
            </a:extLst>
          </p:cNvPr>
          <p:cNvSpPr>
            <a:spLocks noGrp="1"/>
          </p:cNvSpPr>
          <p:nvPr>
            <p:ph type="title"/>
          </p:nvPr>
        </p:nvSpPr>
        <p:spPr/>
        <p:txBody>
          <a:bodyPr/>
          <a:lstStyle/>
          <a:p>
            <a:r>
              <a:rPr lang="en-CA" dirty="0"/>
              <a:t>Pooling</a:t>
            </a:r>
            <a:endParaRPr lang="es-BO" dirty="0"/>
          </a:p>
        </p:txBody>
      </p:sp>
      <p:sp>
        <p:nvSpPr>
          <p:cNvPr id="3" name="Content Placeholder 2">
            <a:extLst>
              <a:ext uri="{FF2B5EF4-FFF2-40B4-BE49-F238E27FC236}">
                <a16:creationId xmlns:a16="http://schemas.microsoft.com/office/drawing/2014/main" id="{A01AE0C7-C3A4-88B6-BB60-5E538B608C4C}"/>
              </a:ext>
            </a:extLst>
          </p:cNvPr>
          <p:cNvSpPr>
            <a:spLocks noGrp="1"/>
          </p:cNvSpPr>
          <p:nvPr>
            <p:ph idx="1"/>
          </p:nvPr>
        </p:nvSpPr>
        <p:spPr/>
        <p:txBody>
          <a:bodyPr/>
          <a:lstStyle/>
          <a:p>
            <a:r>
              <a:rPr lang="en-CA" b="1" dirty="0"/>
              <a:t>Complete Pooling</a:t>
            </a:r>
            <a:r>
              <a:rPr lang="en-CA" dirty="0"/>
              <a:t> means that you just combine all the data points across the groups.</a:t>
            </a:r>
          </a:p>
          <a:p>
            <a:endParaRPr lang="en-CA" dirty="0"/>
          </a:p>
          <a:p>
            <a:r>
              <a:rPr lang="en-CA" b="1" dirty="0"/>
              <a:t>Non-pooling</a:t>
            </a:r>
            <a:r>
              <a:rPr lang="en-CA" dirty="0"/>
              <a:t> means you run separate models for each group.</a:t>
            </a:r>
          </a:p>
          <a:p>
            <a:endParaRPr lang="en-CA" dirty="0"/>
          </a:p>
          <a:p>
            <a:r>
              <a:rPr lang="en-CA" dirty="0"/>
              <a:t>Multilevel models rely on </a:t>
            </a:r>
            <a:r>
              <a:rPr lang="en-CA" b="1" dirty="0"/>
              <a:t>partial pooling </a:t>
            </a:r>
            <a:r>
              <a:rPr lang="en-CA" dirty="0"/>
              <a:t>– you use information from inside the group and from the whole population simultaneously.</a:t>
            </a:r>
            <a:endParaRPr lang="es-BO" dirty="0"/>
          </a:p>
        </p:txBody>
      </p:sp>
      <p:sp>
        <p:nvSpPr>
          <p:cNvPr id="4" name="TextBox 3">
            <a:extLst>
              <a:ext uri="{FF2B5EF4-FFF2-40B4-BE49-F238E27FC236}">
                <a16:creationId xmlns:a16="http://schemas.microsoft.com/office/drawing/2014/main" id="{690FB78B-1148-B8D3-F9EF-1214DB482A23}"/>
              </a:ext>
            </a:extLst>
          </p:cNvPr>
          <p:cNvSpPr txBox="1"/>
          <p:nvPr/>
        </p:nvSpPr>
        <p:spPr>
          <a:xfrm>
            <a:off x="1055914" y="6141579"/>
            <a:ext cx="9871166" cy="584775"/>
          </a:xfrm>
          <a:prstGeom prst="rect">
            <a:avLst/>
          </a:prstGeom>
          <a:noFill/>
        </p:spPr>
        <p:txBody>
          <a:bodyPr wrap="square" rtlCol="0">
            <a:spAutoFit/>
          </a:bodyPr>
          <a:lstStyle/>
          <a:p>
            <a:r>
              <a:rPr lang="en-CA" sz="1600" dirty="0"/>
              <a:t>Gelman, Andrew &amp; Jennifer Hill. 2007. </a:t>
            </a:r>
            <a:r>
              <a:rPr lang="en-CA" sz="1600" i="1" dirty="0"/>
              <a:t>Data Analysis Using Regression and Multilevel/</a:t>
            </a:r>
            <a:r>
              <a:rPr lang="en-CA" sz="1600" i="1" dirty="0" err="1"/>
              <a:t>Hierchical</a:t>
            </a:r>
            <a:r>
              <a:rPr lang="en-CA" sz="1600" i="1" dirty="0"/>
              <a:t> Models. </a:t>
            </a:r>
            <a:r>
              <a:rPr lang="en-CA" sz="1600" dirty="0"/>
              <a:t>Cambridge University Press.</a:t>
            </a:r>
            <a:endParaRPr lang="es-BO" sz="1600" dirty="0"/>
          </a:p>
        </p:txBody>
      </p:sp>
    </p:spTree>
    <p:extLst>
      <p:ext uri="{BB962C8B-B14F-4D97-AF65-F5344CB8AC3E}">
        <p14:creationId xmlns:p14="http://schemas.microsoft.com/office/powerpoint/2010/main" val="900778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05A5-4507-B46B-E41A-8E7B0B078205}"/>
              </a:ext>
            </a:extLst>
          </p:cNvPr>
          <p:cNvSpPr>
            <a:spLocks noGrp="1"/>
          </p:cNvSpPr>
          <p:nvPr>
            <p:ph type="title"/>
          </p:nvPr>
        </p:nvSpPr>
        <p:spPr/>
        <p:txBody>
          <a:bodyPr/>
          <a:lstStyle/>
          <a:p>
            <a:r>
              <a:rPr lang="en-CA" dirty="0"/>
              <a:t>Random vs. fixed effects</a:t>
            </a:r>
            <a:endParaRPr lang="es-BO" dirty="0"/>
          </a:p>
        </p:txBody>
      </p:sp>
      <p:sp>
        <p:nvSpPr>
          <p:cNvPr id="3" name="Content Placeholder 2">
            <a:extLst>
              <a:ext uri="{FF2B5EF4-FFF2-40B4-BE49-F238E27FC236}">
                <a16:creationId xmlns:a16="http://schemas.microsoft.com/office/drawing/2014/main" id="{20C3C390-245A-6B6B-3670-99E58193A0FB}"/>
              </a:ext>
            </a:extLst>
          </p:cNvPr>
          <p:cNvSpPr>
            <a:spLocks noGrp="1"/>
          </p:cNvSpPr>
          <p:nvPr>
            <p:ph idx="1"/>
          </p:nvPr>
        </p:nvSpPr>
        <p:spPr>
          <a:xfrm>
            <a:off x="838200" y="1825625"/>
            <a:ext cx="10515600" cy="1187541"/>
          </a:xfrm>
        </p:spPr>
        <p:txBody>
          <a:bodyPr/>
          <a:lstStyle/>
          <a:p>
            <a:r>
              <a:rPr lang="en-CA" dirty="0"/>
              <a:t>When to use random vs. fixed effects?</a:t>
            </a:r>
          </a:p>
          <a:p>
            <a:pPr marL="0" indent="0">
              <a:buNone/>
            </a:pPr>
            <a:endParaRPr lang="en-CA" dirty="0"/>
          </a:p>
          <a:p>
            <a:endParaRPr lang="es-BO" dirty="0"/>
          </a:p>
        </p:txBody>
      </p:sp>
      <p:sp>
        <p:nvSpPr>
          <p:cNvPr id="4" name="TextBox 3">
            <a:extLst>
              <a:ext uri="{FF2B5EF4-FFF2-40B4-BE49-F238E27FC236}">
                <a16:creationId xmlns:a16="http://schemas.microsoft.com/office/drawing/2014/main" id="{E4F40F56-2AF8-5A99-FA2C-FC6CCC6DB271}"/>
              </a:ext>
            </a:extLst>
          </p:cNvPr>
          <p:cNvSpPr txBox="1"/>
          <p:nvPr/>
        </p:nvSpPr>
        <p:spPr>
          <a:xfrm>
            <a:off x="1297577" y="2812869"/>
            <a:ext cx="9823269" cy="3170099"/>
          </a:xfrm>
          <a:prstGeom prst="rect">
            <a:avLst/>
          </a:prstGeom>
          <a:noFill/>
        </p:spPr>
        <p:txBody>
          <a:bodyPr wrap="square" rtlCol="0">
            <a:spAutoFit/>
          </a:bodyPr>
          <a:lstStyle/>
          <a:p>
            <a:r>
              <a:rPr lang="en-CA" sz="2000" dirty="0"/>
              <a:t>‘In endeavoring to decide whether a set of effects is fixed or random, the context of the data, the manner in which they were gathered and the environment from which they came are the determining factors. In considering these points the important question is that of inference: are the levels of the factor going to be considered a random sample from population of values? “Yes” – then the effects are to be considered as random effects. “No” – then, presumably inferences will be made just about the levels occurring in the data and the </a:t>
            </a:r>
            <a:r>
              <a:rPr lang="en-CA" sz="2000" dirty="0" err="1"/>
              <a:t>ffects</a:t>
            </a:r>
            <a:r>
              <a:rPr lang="en-CA" sz="2000" dirty="0"/>
              <a:t> are considered as fixed effects. Thus when inferences will be made about a population of effects from which those in the data are considered to be a random sample, the effects are considered as random; and when inferences are going to be used to the effects in the model, the effects are considered fixed.’ (p. 16)</a:t>
            </a:r>
            <a:endParaRPr lang="es-BO" sz="2000" dirty="0"/>
          </a:p>
        </p:txBody>
      </p:sp>
      <p:sp>
        <p:nvSpPr>
          <p:cNvPr id="5" name="TextBox 4">
            <a:extLst>
              <a:ext uri="{FF2B5EF4-FFF2-40B4-BE49-F238E27FC236}">
                <a16:creationId xmlns:a16="http://schemas.microsoft.com/office/drawing/2014/main" id="{D503F7A8-0939-B415-7623-7A30EEABF0E7}"/>
              </a:ext>
            </a:extLst>
          </p:cNvPr>
          <p:cNvSpPr txBox="1"/>
          <p:nvPr/>
        </p:nvSpPr>
        <p:spPr>
          <a:xfrm>
            <a:off x="1210492" y="6113417"/>
            <a:ext cx="8769532" cy="584775"/>
          </a:xfrm>
          <a:prstGeom prst="rect">
            <a:avLst/>
          </a:prstGeom>
          <a:noFill/>
        </p:spPr>
        <p:txBody>
          <a:bodyPr wrap="square" rtlCol="0">
            <a:spAutoFit/>
          </a:bodyPr>
          <a:lstStyle/>
          <a:p>
            <a:r>
              <a:rPr lang="en-CA" sz="1600" dirty="0"/>
              <a:t>Searle, </a:t>
            </a:r>
            <a:r>
              <a:rPr lang="en-CA" sz="1600" dirty="0" err="1"/>
              <a:t>Shayle</a:t>
            </a:r>
            <a:r>
              <a:rPr lang="en-CA" sz="1600" dirty="0"/>
              <a:t> R., Casella, George &amp; Charles E. McCulloch. 1992/2006. Variance Components. Wiley-</a:t>
            </a:r>
            <a:r>
              <a:rPr lang="en-CA" sz="1600" dirty="0" err="1"/>
              <a:t>Interscience</a:t>
            </a:r>
            <a:r>
              <a:rPr lang="en-CA" sz="1600" dirty="0"/>
              <a:t>.</a:t>
            </a:r>
            <a:endParaRPr lang="es-BO" sz="1600" dirty="0"/>
          </a:p>
        </p:txBody>
      </p:sp>
    </p:spTree>
    <p:extLst>
      <p:ext uri="{BB962C8B-B14F-4D97-AF65-F5344CB8AC3E}">
        <p14:creationId xmlns:p14="http://schemas.microsoft.com/office/powerpoint/2010/main" val="719147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B02CE7-50BB-9D5D-A7CB-F83DBA120C33}"/>
              </a:ext>
            </a:extLst>
          </p:cNvPr>
          <p:cNvSpPr txBox="1"/>
          <p:nvPr/>
        </p:nvSpPr>
        <p:spPr>
          <a:xfrm>
            <a:off x="2299063" y="1843950"/>
            <a:ext cx="7593874" cy="3170099"/>
          </a:xfrm>
          <a:prstGeom prst="rect">
            <a:avLst/>
          </a:prstGeom>
          <a:noFill/>
        </p:spPr>
        <p:txBody>
          <a:bodyPr wrap="square" rtlCol="0">
            <a:spAutoFit/>
          </a:bodyPr>
          <a:lstStyle/>
          <a:p>
            <a:r>
              <a:rPr lang="en-CA" sz="2000" dirty="0"/>
              <a:t>‘A question that commonly arises is when to use fixed effects (in the sense of varying coefficients that are unmodeled) and when to use random effects. The statistical literature is full of confusing and contradictory advice. Some say that fixed effects are appropriate if group-level coefficients are of interest, and random effects are appropriate if interest lies in the underlying population. Others recommend fixed effects when the groups in the data represent all possible groups, and random effects when the population includes groups not in the data. .. Our advice ... is to </a:t>
            </a:r>
            <a:r>
              <a:rPr lang="en-CA" sz="2000" i="1" dirty="0"/>
              <a:t>always </a:t>
            </a:r>
            <a:r>
              <a:rPr lang="en-CA" sz="2000" dirty="0"/>
              <a:t>use multilevel modeling (“random effects”)’ (p. 245-246)</a:t>
            </a:r>
            <a:endParaRPr lang="es-BO" sz="2000" dirty="0"/>
          </a:p>
        </p:txBody>
      </p:sp>
      <p:sp>
        <p:nvSpPr>
          <p:cNvPr id="5" name="TextBox 4">
            <a:extLst>
              <a:ext uri="{FF2B5EF4-FFF2-40B4-BE49-F238E27FC236}">
                <a16:creationId xmlns:a16="http://schemas.microsoft.com/office/drawing/2014/main" id="{49B64C48-FD6B-D160-88CD-41574CE82847}"/>
              </a:ext>
            </a:extLst>
          </p:cNvPr>
          <p:cNvSpPr txBox="1"/>
          <p:nvPr/>
        </p:nvSpPr>
        <p:spPr>
          <a:xfrm>
            <a:off x="1055914" y="6141579"/>
            <a:ext cx="9871166" cy="584775"/>
          </a:xfrm>
          <a:prstGeom prst="rect">
            <a:avLst/>
          </a:prstGeom>
          <a:noFill/>
        </p:spPr>
        <p:txBody>
          <a:bodyPr wrap="square" rtlCol="0">
            <a:spAutoFit/>
          </a:bodyPr>
          <a:lstStyle/>
          <a:p>
            <a:r>
              <a:rPr lang="en-CA" sz="1600" dirty="0"/>
              <a:t>Gelman, Andrew &amp; Jennifer Hill. 2007. </a:t>
            </a:r>
            <a:r>
              <a:rPr lang="en-CA" sz="1600" i="1" dirty="0"/>
              <a:t>Data Analysis Using Regression and Multilevel/</a:t>
            </a:r>
            <a:r>
              <a:rPr lang="en-CA" sz="1600" i="1" dirty="0" err="1"/>
              <a:t>Hierchical</a:t>
            </a:r>
            <a:r>
              <a:rPr lang="en-CA" sz="1600" i="1" dirty="0"/>
              <a:t> Models. </a:t>
            </a:r>
            <a:r>
              <a:rPr lang="en-CA" sz="1600" dirty="0"/>
              <a:t>Cambridge University Press.</a:t>
            </a:r>
            <a:endParaRPr lang="es-BO" sz="1600" dirty="0"/>
          </a:p>
        </p:txBody>
      </p:sp>
    </p:spTree>
    <p:extLst>
      <p:ext uri="{BB962C8B-B14F-4D97-AF65-F5344CB8AC3E}">
        <p14:creationId xmlns:p14="http://schemas.microsoft.com/office/powerpoint/2010/main" val="205362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1993-4528-B045-DBD0-BBD29774E5B9}"/>
              </a:ext>
            </a:extLst>
          </p:cNvPr>
          <p:cNvSpPr>
            <a:spLocks noGrp="1"/>
          </p:cNvSpPr>
          <p:nvPr>
            <p:ph type="title"/>
          </p:nvPr>
        </p:nvSpPr>
        <p:spPr/>
        <p:txBody>
          <a:bodyPr/>
          <a:lstStyle/>
          <a:p>
            <a:r>
              <a:rPr lang="en-CA" dirty="0"/>
              <a:t>Normal regression model</a:t>
            </a:r>
            <a:endParaRPr lang="es-BO" dirty="0"/>
          </a:p>
        </p:txBody>
      </p:sp>
      <p:sp>
        <p:nvSpPr>
          <p:cNvPr id="5" name="TextBox 4">
            <a:extLst>
              <a:ext uri="{FF2B5EF4-FFF2-40B4-BE49-F238E27FC236}">
                <a16:creationId xmlns:a16="http://schemas.microsoft.com/office/drawing/2014/main" id="{E78627E8-7EE7-C986-DB37-B7806490B4A1}"/>
              </a:ext>
            </a:extLst>
          </p:cNvPr>
          <p:cNvSpPr txBox="1"/>
          <p:nvPr/>
        </p:nvSpPr>
        <p:spPr>
          <a:xfrm>
            <a:off x="838200" y="1913177"/>
            <a:ext cx="5173980" cy="3539430"/>
          </a:xfrm>
          <a:prstGeom prst="rect">
            <a:avLst/>
          </a:prstGeom>
          <a:noFill/>
          <a:ln>
            <a:solidFill>
              <a:schemeClr val="tx1"/>
            </a:solidFill>
          </a:ln>
        </p:spPr>
        <p:txBody>
          <a:bodyPr wrap="square">
            <a:spAutoFit/>
          </a:bodyPr>
          <a:lstStyle/>
          <a:p>
            <a:pPr latinLnBrk="1">
              <a:spcAft>
                <a:spcPts val="1000"/>
              </a:spcAft>
            </a:pP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e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sd</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2000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sd</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5</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2000</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5</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e)</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plot_x</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geom_density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linetype</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"solid"</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fill=</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lightblue</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darkblue</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plot_e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e))</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geom_density</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linetype</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solid"</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fill</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lightblue</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darkblue</a:t>
            </a:r>
            <a:r>
              <a:rPr lang="en-US" sz="14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plot_x</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plot_e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4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7AEB5E69-1C3D-D74B-FFFB-91388D1E3979}"/>
              </a:ext>
            </a:extLst>
          </p:cNvPr>
          <p:cNvPicPr/>
          <p:nvPr/>
        </p:nvPicPr>
        <p:blipFill>
          <a:blip r:embed="rId2"/>
          <a:stretch>
            <a:fillRect/>
          </a:stretch>
        </p:blipFill>
        <p:spPr bwMode="auto">
          <a:xfrm>
            <a:off x="6096000" y="2050337"/>
            <a:ext cx="4768205" cy="3695700"/>
          </a:xfrm>
          <a:prstGeom prst="rect">
            <a:avLst/>
          </a:prstGeom>
          <a:noFill/>
          <a:ln w="9525">
            <a:noFill/>
            <a:headEnd/>
            <a:tailEnd/>
          </a:ln>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08D2A37-C44B-566F-DABB-CB861D0A180D}"/>
                  </a:ext>
                </a:extLst>
              </p:cNvPr>
              <p:cNvSpPr txBox="1"/>
              <p:nvPr/>
            </p:nvSpPr>
            <p:spPr>
              <a:xfrm>
                <a:off x="7440930" y="664943"/>
                <a:ext cx="3181350" cy="523220"/>
              </a:xfrm>
              <a:prstGeom prst="rect">
                <a:avLst/>
              </a:prstGeom>
              <a:noFill/>
            </p:spPr>
            <p:txBody>
              <a:bodyPr wrap="square">
                <a:spAutoFit/>
              </a:bodyPr>
              <a:lstStyle/>
              <a:p>
                <a:pPr/>
                <a14:m>
                  <m:oMath xmlns:m="http://schemas.openxmlformats.org/officeDocument/2006/math">
                    <m:r>
                      <a:rPr lang="en-CA" sz="2800" i="1" smtClean="0">
                        <a:latin typeface="Cambria Math" panose="02040503050406030204" pitchFamily="18" charset="0"/>
                        <a:ea typeface="Cambria Math" panose="02040503050406030204" pitchFamily="18" charset="0"/>
                      </a:rPr>
                      <m:t>𝑦</m:t>
                    </m:r>
                    <m:r>
                      <a:rPr lang="en-CA" sz="2800" i="0">
                        <a:latin typeface="Cambria Math" panose="02040503050406030204" pitchFamily="18" charset="0"/>
                        <a:ea typeface="Cambria Math" panose="02040503050406030204" pitchFamily="18" charset="0"/>
                      </a:rPr>
                      <m:t>=</m:t>
                    </m:r>
                    <m:r>
                      <a:rPr lang="en-CA" sz="2800" i="1">
                        <a:latin typeface="Cambria Math" panose="02040503050406030204" pitchFamily="18" charset="0"/>
                        <a:ea typeface="Cambria Math" panose="02040503050406030204" pitchFamily="18" charset="0"/>
                      </a:rPr>
                      <m:t>𝑎</m:t>
                    </m:r>
                    <m:r>
                      <a:rPr lang="en-CA" sz="2800" i="0">
                        <a:latin typeface="Cambria Math" panose="02040503050406030204" pitchFamily="18" charset="0"/>
                        <a:ea typeface="Cambria Math" panose="02040503050406030204" pitchFamily="18" charset="0"/>
                      </a:rPr>
                      <m:t>+</m:t>
                    </m:r>
                    <m:sSub>
                      <m:sSubPr>
                        <m:ctrlPr>
                          <a:rPr lang="en-CA" sz="2800" i="1">
                            <a:solidFill>
                              <a:srgbClr val="836967"/>
                            </a:solidFill>
                            <a:latin typeface="Cambria Math" panose="02040503050406030204" pitchFamily="18" charset="0"/>
                            <a:ea typeface="Cambria Math" panose="02040503050406030204" pitchFamily="18" charset="0"/>
                          </a:rPr>
                        </m:ctrlPr>
                      </m:sSubPr>
                      <m:e>
                        <m:r>
                          <a:rPr lang="en-CA" sz="2800" i="1">
                            <a:latin typeface="Cambria Math" panose="02040503050406030204" pitchFamily="18" charset="0"/>
                            <a:ea typeface="Cambria Math" panose="02040503050406030204" pitchFamily="18" charset="0"/>
                          </a:rPr>
                          <m:t>𝑏</m:t>
                        </m:r>
                      </m:e>
                      <m:sub>
                        <m:r>
                          <a:rPr lang="en-CA" sz="2800" i="0">
                            <a:latin typeface="Cambria Math" panose="02040503050406030204" pitchFamily="18" charset="0"/>
                            <a:ea typeface="Cambria Math" panose="02040503050406030204" pitchFamily="18" charset="0"/>
                          </a:rPr>
                          <m:t>1</m:t>
                        </m:r>
                      </m:sub>
                    </m:sSub>
                    <m:r>
                      <a:rPr lang="en-CA" sz="2800" b="0" i="1" smtClean="0">
                        <a:ln>
                          <a:solidFill>
                            <a:schemeClr val="accent1">
                              <a:lumMod val="60000"/>
                              <a:lumOff val="40000"/>
                            </a:schemeClr>
                          </a:solidFill>
                        </a:ln>
                        <a:latin typeface="Cambria Math" panose="02040503050406030204" pitchFamily="18" charset="0"/>
                        <a:ea typeface="Cambria Math" panose="02040503050406030204" pitchFamily="18" charset="0"/>
                      </a:rPr>
                      <m:t>𝑥</m:t>
                    </m:r>
                    <m:r>
                      <a:rPr lang="en-CA" sz="2800" i="0">
                        <a:latin typeface="Cambria Math" panose="02040503050406030204" pitchFamily="18" charset="0"/>
                        <a:ea typeface="Cambria Math" panose="02040503050406030204" pitchFamily="18" charset="0"/>
                      </a:rPr>
                      <m:t>+</m:t>
                    </m:r>
                  </m:oMath>
                </a14:m>
                <a:r>
                  <a:rPr lang="en-CA" sz="2800" dirty="0">
                    <a:latin typeface="Cambria Math" panose="02040503050406030204" pitchFamily="18" charset="0"/>
                    <a:ea typeface="Cambria Math" panose="02040503050406030204" pitchFamily="18" charset="0"/>
                  </a:rPr>
                  <a:t> </a:t>
                </a:r>
                <a:r>
                  <a:rPr lang="en-CA" sz="2800" i="1" dirty="0">
                    <a:ln>
                      <a:solidFill>
                        <a:schemeClr val="accent1">
                          <a:lumMod val="60000"/>
                          <a:lumOff val="40000"/>
                        </a:schemeClr>
                      </a:solidFill>
                    </a:ln>
                    <a:latin typeface="Cambria Math" panose="02040503050406030204" pitchFamily="18" charset="0"/>
                    <a:ea typeface="Cambria Math" panose="02040503050406030204" pitchFamily="18" charset="0"/>
                  </a:rPr>
                  <a:t>e</a:t>
                </a:r>
                <a:endParaRPr lang="en-CA" sz="2800" dirty="0">
                  <a:ln>
                    <a:solidFill>
                      <a:schemeClr val="accent1">
                        <a:lumMod val="60000"/>
                        <a:lumOff val="40000"/>
                      </a:schemeClr>
                    </a:solidFill>
                  </a:ln>
                  <a:latin typeface="Cambria Math" panose="02040503050406030204" pitchFamily="18" charset="0"/>
                  <a:ea typeface="Cambria Math" panose="02040503050406030204" pitchFamily="18" charset="0"/>
                </a:endParaRPr>
              </a:p>
            </p:txBody>
          </p:sp>
        </mc:Choice>
        <mc:Fallback>
          <p:sp>
            <p:nvSpPr>
              <p:cNvPr id="8" name="TextBox 7">
                <a:extLst>
                  <a:ext uri="{FF2B5EF4-FFF2-40B4-BE49-F238E27FC236}">
                    <a16:creationId xmlns:a16="http://schemas.microsoft.com/office/drawing/2014/main" id="{908D2A37-C44B-566F-DABB-CB861D0A180D}"/>
                  </a:ext>
                </a:extLst>
              </p:cNvPr>
              <p:cNvSpPr txBox="1">
                <a:spLocks noRot="1" noChangeAspect="1" noMove="1" noResize="1" noEditPoints="1" noAdjustHandles="1" noChangeArrowheads="1" noChangeShapeType="1" noTextEdit="1"/>
              </p:cNvSpPr>
              <p:nvPr/>
            </p:nvSpPr>
            <p:spPr>
              <a:xfrm>
                <a:off x="7440930" y="664943"/>
                <a:ext cx="3181350" cy="523220"/>
              </a:xfrm>
              <a:prstGeom prst="rect">
                <a:avLst/>
              </a:prstGeom>
              <a:blipFill>
                <a:blip r:embed="rId3"/>
                <a:stretch>
                  <a:fillRect/>
                </a:stretch>
              </a:blipFill>
            </p:spPr>
            <p:txBody>
              <a:bodyPr/>
              <a:lstStyle/>
              <a:p>
                <a:r>
                  <a:rPr lang="es-BO">
                    <a:noFill/>
                  </a:rPr>
                  <a:t> </a:t>
                </a:r>
              </a:p>
            </p:txBody>
          </p:sp>
        </mc:Fallback>
      </mc:AlternateContent>
      <p:cxnSp>
        <p:nvCxnSpPr>
          <p:cNvPr id="10" name="Straight Arrow Connector 9">
            <a:extLst>
              <a:ext uri="{FF2B5EF4-FFF2-40B4-BE49-F238E27FC236}">
                <a16:creationId xmlns:a16="http://schemas.microsoft.com/office/drawing/2014/main" id="{A23681E6-6363-3896-5264-713A8DAB28D7}"/>
              </a:ext>
            </a:extLst>
          </p:cNvPr>
          <p:cNvCxnSpPr>
            <a:cxnSpLocks/>
          </p:cNvCxnSpPr>
          <p:nvPr/>
        </p:nvCxnSpPr>
        <p:spPr>
          <a:xfrm flipH="1">
            <a:off x="7907655" y="1188163"/>
            <a:ext cx="1282065" cy="937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38D62B3-AD1C-50BE-E270-C54AABC697A1}"/>
              </a:ext>
            </a:extLst>
          </p:cNvPr>
          <p:cNvCxnSpPr>
            <a:cxnSpLocks/>
          </p:cNvCxnSpPr>
          <p:nvPr/>
        </p:nvCxnSpPr>
        <p:spPr>
          <a:xfrm>
            <a:off x="9890760" y="1188163"/>
            <a:ext cx="0" cy="862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15C35D9-35F1-2E81-3D42-201FEEE13B6F}"/>
              </a:ext>
            </a:extLst>
          </p:cNvPr>
          <p:cNvSpPr txBox="1"/>
          <p:nvPr/>
        </p:nvSpPr>
        <p:spPr>
          <a:xfrm>
            <a:off x="6522720" y="5943600"/>
            <a:ext cx="4175760" cy="646331"/>
          </a:xfrm>
          <a:prstGeom prst="rect">
            <a:avLst/>
          </a:prstGeom>
          <a:noFill/>
        </p:spPr>
        <p:txBody>
          <a:bodyPr wrap="square" rtlCol="0">
            <a:spAutoFit/>
          </a:bodyPr>
          <a:lstStyle/>
          <a:p>
            <a:r>
              <a:rPr lang="en-CA" b="1" dirty="0">
                <a:solidFill>
                  <a:srgbClr val="C00000"/>
                </a:solidFill>
              </a:rPr>
              <a:t>These are </a:t>
            </a:r>
            <a:r>
              <a:rPr lang="en-CA" b="1" i="1" dirty="0">
                <a:solidFill>
                  <a:srgbClr val="C00000"/>
                </a:solidFill>
              </a:rPr>
              <a:t>random variables </a:t>
            </a:r>
            <a:r>
              <a:rPr lang="en-CA" b="1" dirty="0">
                <a:solidFill>
                  <a:srgbClr val="C00000"/>
                </a:solidFill>
              </a:rPr>
              <a:t>because they come from random distributions</a:t>
            </a:r>
            <a:endParaRPr lang="es-BO" b="1" dirty="0">
              <a:solidFill>
                <a:srgbClr val="C00000"/>
              </a:solidFill>
            </a:endParaRPr>
          </a:p>
        </p:txBody>
      </p:sp>
    </p:spTree>
    <p:extLst>
      <p:ext uri="{BB962C8B-B14F-4D97-AF65-F5344CB8AC3E}">
        <p14:creationId xmlns:p14="http://schemas.microsoft.com/office/powerpoint/2010/main" val="162678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8AAD-0FCB-70C5-DEC4-2ED79D677710}"/>
              </a:ext>
            </a:extLst>
          </p:cNvPr>
          <p:cNvSpPr>
            <a:spLocks noGrp="1"/>
          </p:cNvSpPr>
          <p:nvPr>
            <p:ph type="title"/>
          </p:nvPr>
        </p:nvSpPr>
        <p:spPr/>
        <p:txBody>
          <a:bodyPr/>
          <a:lstStyle/>
          <a:p>
            <a:r>
              <a:rPr lang="en-CA" dirty="0"/>
              <a:t>Packages for today</a:t>
            </a:r>
            <a:endParaRPr lang="es-BO" dirty="0"/>
          </a:p>
        </p:txBody>
      </p:sp>
      <p:sp>
        <p:nvSpPr>
          <p:cNvPr id="5" name="TextBox 4">
            <a:extLst>
              <a:ext uri="{FF2B5EF4-FFF2-40B4-BE49-F238E27FC236}">
                <a16:creationId xmlns:a16="http://schemas.microsoft.com/office/drawing/2014/main" id="{8898CF6F-21F6-DA44-C4CB-0074A9CB3567}"/>
              </a:ext>
            </a:extLst>
          </p:cNvPr>
          <p:cNvSpPr txBox="1"/>
          <p:nvPr/>
        </p:nvSpPr>
        <p:spPr>
          <a:xfrm>
            <a:off x="3048000" y="2413338"/>
            <a:ext cx="3832860" cy="2308324"/>
          </a:xfrm>
          <a:prstGeom prst="rect">
            <a:avLst/>
          </a:prstGeom>
          <a:noFill/>
          <a:ln>
            <a:solidFill>
              <a:schemeClr val="accent1"/>
            </a:solidFill>
          </a:ln>
        </p:spPr>
        <p:txBody>
          <a:bodyPr wrap="square">
            <a:spAutoFit/>
          </a:bodyPr>
          <a:lstStyle/>
          <a:p>
            <a:pPr latinLnBrk="1"/>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p>
          <a:p>
            <a:pPr latinLnBrk="1"/>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ggplot2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VGAM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800" dirty="0">
              <a:effectLst/>
              <a:latin typeface="Consolas" panose="020B0609020204030204" pitchFamily="49" charset="0"/>
              <a:ea typeface="Cambria" panose="02040503050406030204" pitchFamily="18" charset="0"/>
              <a:cs typeface="Times New Roman" panose="02020603050405020304" pitchFamily="18" charset="0"/>
            </a:endParaRPr>
          </a:p>
          <a:p>
            <a:pPr latinLnBrk="1"/>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ggExtra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tidyverse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800" dirty="0">
              <a:effectLst/>
              <a:latin typeface="Consolas" panose="020B0609020204030204" pitchFamily="49" charset="0"/>
              <a:ea typeface="Cambria" panose="02040503050406030204" pitchFamily="18" charset="0"/>
              <a:cs typeface="Times New Roman" panose="02020603050405020304" pitchFamily="18" charset="0"/>
            </a:endParaRPr>
          </a:p>
          <a:p>
            <a:pPr latinLnBrk="1"/>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gridExtra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800" dirty="0">
              <a:effectLst/>
              <a:latin typeface="Consolas" panose="020B0609020204030204" pitchFamily="49" charset="0"/>
              <a:ea typeface="Cambria" panose="02040503050406030204" pitchFamily="18" charset="0"/>
              <a:cs typeface="Times New Roman" panose="02020603050405020304" pitchFamily="18" charset="0"/>
            </a:endParaRPr>
          </a:p>
          <a:p>
            <a:pPr latinLnBrk="1"/>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lme4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800" dirty="0">
              <a:effectLst/>
              <a:latin typeface="Consolas" panose="020B0609020204030204" pitchFamily="49" charset="0"/>
              <a:ea typeface="Cambria" panose="02040503050406030204" pitchFamily="18" charset="0"/>
              <a:cs typeface="Times New Roman" panose="02020603050405020304" pitchFamily="18" charset="0"/>
            </a:endParaRPr>
          </a:p>
          <a:p>
            <a:pPr latinLnBrk="1"/>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lmerTest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32649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CE48-E9F9-FC98-E2D4-2320BD6613EA}"/>
              </a:ext>
            </a:extLst>
          </p:cNvPr>
          <p:cNvSpPr>
            <a:spLocks noGrp="1"/>
          </p:cNvSpPr>
          <p:nvPr>
            <p:ph type="title"/>
          </p:nvPr>
        </p:nvSpPr>
        <p:spPr/>
        <p:txBody>
          <a:bodyPr/>
          <a:lstStyle/>
          <a:p>
            <a:r>
              <a:rPr lang="en-CA" dirty="0"/>
              <a:t>Multilevel model</a:t>
            </a:r>
            <a:endParaRPr lang="es-BO" dirty="0"/>
          </a:p>
        </p:txBody>
      </p:sp>
      <p:pic>
        <p:nvPicPr>
          <p:cNvPr id="4" name="Picture">
            <a:extLst>
              <a:ext uri="{FF2B5EF4-FFF2-40B4-BE49-F238E27FC236}">
                <a16:creationId xmlns:a16="http://schemas.microsoft.com/office/drawing/2014/main" id="{EA4C67B3-91F9-4C9A-D244-ED68CE54A884}"/>
              </a:ext>
            </a:extLst>
          </p:cNvPr>
          <p:cNvPicPr/>
          <p:nvPr/>
        </p:nvPicPr>
        <p:blipFill>
          <a:blip r:embed="rId2"/>
          <a:stretch>
            <a:fillRect/>
          </a:stretch>
        </p:blipFill>
        <p:spPr bwMode="auto">
          <a:xfrm>
            <a:off x="5310187" y="1771649"/>
            <a:ext cx="5662613" cy="4405313"/>
          </a:xfrm>
          <a:prstGeom prst="rect">
            <a:avLst/>
          </a:prstGeom>
          <a:noFill/>
          <a:ln w="9525">
            <a:noFill/>
            <a:headEnd/>
            <a:tailEnd/>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F847735-954E-2235-BC6B-ADE71BBD0ED8}"/>
                  </a:ext>
                </a:extLst>
              </p:cNvPr>
              <p:cNvSpPr txBox="1"/>
              <p:nvPr/>
            </p:nvSpPr>
            <p:spPr>
              <a:xfrm>
                <a:off x="918210" y="2658428"/>
                <a:ext cx="3615690" cy="1796582"/>
              </a:xfrm>
              <a:prstGeom prst="rect">
                <a:avLst/>
              </a:prstGeom>
              <a:noFill/>
              <a:ln>
                <a:noFill/>
              </a:ln>
            </p:spPr>
            <p:txBody>
              <a:bodyPr wrap="square">
                <a:spAutoFit/>
              </a:bodyPr>
              <a:lstStyle/>
              <a:p>
                <a:pPr/>
                <a14:m>
                  <m:oMath xmlns:m="http://schemas.openxmlformats.org/officeDocument/2006/math">
                    <m:r>
                      <a:rPr lang="en-CA" sz="2400" i="1" smtClean="0">
                        <a:solidFill>
                          <a:schemeClr val="tx1"/>
                        </a:solidFill>
                        <a:latin typeface="Cambria Math" panose="02040503050406030204" pitchFamily="18" charset="0"/>
                        <a:ea typeface="Cambria Math" panose="02040503050406030204" pitchFamily="18" charset="0"/>
                      </a:rPr>
                      <m:t>𝑦</m:t>
                    </m:r>
                    <m:r>
                      <a:rPr lang="en-CA" sz="2400" i="0">
                        <a:solidFill>
                          <a:schemeClr val="tx1"/>
                        </a:solidFill>
                        <a:latin typeface="Cambria Math" panose="02040503050406030204" pitchFamily="18" charset="0"/>
                        <a:ea typeface="Cambria Math" panose="02040503050406030204" pitchFamily="18" charset="0"/>
                      </a:rPr>
                      <m:t>=</m:t>
                    </m:r>
                    <m:sSub>
                      <m:sSubPr>
                        <m:ctrlPr>
                          <a:rPr lang="en-CA" sz="2400" b="0" i="1" smtClean="0">
                            <a:solidFill>
                              <a:schemeClr val="tx1"/>
                            </a:solidFill>
                            <a:latin typeface="Cambria Math" panose="02040503050406030204" pitchFamily="18" charset="0"/>
                            <a:ea typeface="Cambria Math" panose="02040503050406030204" pitchFamily="18" charset="0"/>
                          </a:rPr>
                        </m:ctrlPr>
                      </m:sSubPr>
                      <m:e>
                        <m:r>
                          <a:rPr lang="en-CA" sz="2400" i="1">
                            <a:solidFill>
                              <a:schemeClr val="tx1"/>
                            </a:solidFill>
                            <a:latin typeface="Cambria Math" panose="02040503050406030204" pitchFamily="18" charset="0"/>
                            <a:ea typeface="Cambria Math" panose="02040503050406030204" pitchFamily="18" charset="0"/>
                          </a:rPr>
                          <m:t>𝑎</m:t>
                        </m:r>
                      </m:e>
                      <m:sub>
                        <m:r>
                          <a:rPr lang="en-CA" sz="2400" b="0" i="1" smtClean="0">
                            <a:solidFill>
                              <a:schemeClr val="tx1"/>
                            </a:solidFill>
                            <a:latin typeface="Cambria Math" panose="02040503050406030204" pitchFamily="18" charset="0"/>
                            <a:ea typeface="Cambria Math" panose="02040503050406030204" pitchFamily="18" charset="0"/>
                          </a:rPr>
                          <m:t>𝑗</m:t>
                        </m:r>
                        <m:r>
                          <a:rPr lang="en-CA" sz="2400" b="0" i="1" smtClean="0">
                            <a:solidFill>
                              <a:schemeClr val="tx1"/>
                            </a:solidFill>
                            <a:latin typeface="Cambria Math" panose="02040503050406030204" pitchFamily="18" charset="0"/>
                            <a:ea typeface="Cambria Math" panose="02040503050406030204" pitchFamily="18" charset="0"/>
                          </a:rPr>
                          <m:t>[</m:t>
                        </m:r>
                        <m:r>
                          <a:rPr lang="en-CA" sz="2400" b="0" i="1" smtClean="0">
                            <a:solidFill>
                              <a:schemeClr val="tx1"/>
                            </a:solidFill>
                            <a:latin typeface="Cambria Math" panose="02040503050406030204" pitchFamily="18" charset="0"/>
                            <a:ea typeface="Cambria Math" panose="02040503050406030204" pitchFamily="18" charset="0"/>
                          </a:rPr>
                          <m:t>𝑖</m:t>
                        </m:r>
                        <m:r>
                          <a:rPr lang="en-CA" sz="2400" b="0" i="1" smtClean="0">
                            <a:solidFill>
                              <a:schemeClr val="tx1"/>
                            </a:solidFill>
                            <a:latin typeface="Cambria Math" panose="02040503050406030204" pitchFamily="18" charset="0"/>
                            <a:ea typeface="Cambria Math" panose="02040503050406030204" pitchFamily="18" charset="0"/>
                          </a:rPr>
                          <m:t>]</m:t>
                        </m:r>
                      </m:sub>
                    </m:sSub>
                    <m:r>
                      <a:rPr lang="en-CA" sz="2400" i="0">
                        <a:solidFill>
                          <a:schemeClr val="tx1"/>
                        </a:solidFill>
                        <a:latin typeface="Cambria Math" panose="02040503050406030204" pitchFamily="18" charset="0"/>
                        <a:ea typeface="Cambria Math" panose="02040503050406030204" pitchFamily="18" charset="0"/>
                      </a:rPr>
                      <m:t>+</m:t>
                    </m:r>
                    <m:sSub>
                      <m:sSubPr>
                        <m:ctrlPr>
                          <a:rPr lang="en-CA" sz="2400" i="1">
                            <a:solidFill>
                              <a:schemeClr val="tx1"/>
                            </a:solidFill>
                            <a:latin typeface="Cambria Math" panose="02040503050406030204" pitchFamily="18" charset="0"/>
                            <a:ea typeface="Cambria Math" panose="02040503050406030204" pitchFamily="18" charset="0"/>
                          </a:rPr>
                        </m:ctrlPr>
                      </m:sSubPr>
                      <m:e>
                        <m:r>
                          <a:rPr lang="en-CA" sz="2400" i="1">
                            <a:solidFill>
                              <a:schemeClr val="tx1"/>
                            </a:solidFill>
                            <a:latin typeface="Cambria Math" panose="02040503050406030204" pitchFamily="18" charset="0"/>
                            <a:ea typeface="Cambria Math" panose="02040503050406030204" pitchFamily="18" charset="0"/>
                          </a:rPr>
                          <m:t>𝑏</m:t>
                        </m:r>
                      </m:e>
                      <m:sub>
                        <m:r>
                          <m:rPr>
                            <m:sty m:val="p"/>
                          </m:rPr>
                          <a:rPr lang="en-CA" sz="2400" b="0" i="0" smtClean="0">
                            <a:solidFill>
                              <a:schemeClr val="tx1"/>
                            </a:solidFill>
                            <a:latin typeface="Cambria Math" panose="02040503050406030204" pitchFamily="18" charset="0"/>
                            <a:ea typeface="Cambria Math" panose="02040503050406030204" pitchFamily="18" charset="0"/>
                          </a:rPr>
                          <m:t>j</m:t>
                        </m:r>
                        <m:d>
                          <m:dPr>
                            <m:begChr m:val="["/>
                            <m:endChr m:val="]"/>
                            <m:ctrlPr>
                              <a:rPr lang="en-CA" sz="2400" b="0" i="0" smtClean="0">
                                <a:solidFill>
                                  <a:schemeClr val="tx1"/>
                                </a:solidFill>
                                <a:latin typeface="Cambria Math" panose="02040503050406030204" pitchFamily="18" charset="0"/>
                                <a:ea typeface="Cambria Math" panose="02040503050406030204" pitchFamily="18" charset="0"/>
                              </a:rPr>
                            </m:ctrlPr>
                          </m:dPr>
                          <m:e>
                            <m:r>
                              <m:rPr>
                                <m:sty m:val="p"/>
                              </m:rPr>
                              <a:rPr lang="en-CA" sz="2400" b="0" i="0" smtClean="0">
                                <a:solidFill>
                                  <a:schemeClr val="tx1"/>
                                </a:solidFill>
                                <a:latin typeface="Cambria Math" panose="02040503050406030204" pitchFamily="18" charset="0"/>
                                <a:ea typeface="Cambria Math" panose="02040503050406030204" pitchFamily="18" charset="0"/>
                              </a:rPr>
                              <m:t>i</m:t>
                            </m:r>
                          </m:e>
                        </m:d>
                        <m:r>
                          <a:rPr lang="en-CA" sz="2400" b="0" i="0" smtClean="0">
                            <a:solidFill>
                              <a:schemeClr val="tx1"/>
                            </a:solidFill>
                            <a:latin typeface="Cambria Math" panose="02040503050406030204" pitchFamily="18" charset="0"/>
                            <a:ea typeface="Cambria Math" panose="02040503050406030204" pitchFamily="18" charset="0"/>
                          </a:rPr>
                          <m:t> </m:t>
                        </m:r>
                      </m:sub>
                    </m:sSub>
                    <m:sSub>
                      <m:sSubPr>
                        <m:ctrlPr>
                          <a:rPr lang="en-CA" sz="2400" b="0" i="1" smtClean="0">
                            <a:ln>
                              <a:solidFill>
                                <a:schemeClr val="accent1">
                                  <a:lumMod val="60000"/>
                                  <a:lumOff val="40000"/>
                                </a:schemeClr>
                              </a:solidFill>
                            </a:ln>
                            <a:solidFill>
                              <a:schemeClr val="tx1"/>
                            </a:solidFill>
                            <a:latin typeface="Cambria Math" panose="02040503050406030204" pitchFamily="18" charset="0"/>
                            <a:ea typeface="Cambria Math" panose="02040503050406030204" pitchFamily="18" charset="0"/>
                          </a:rPr>
                        </m:ctrlPr>
                      </m:sSubPr>
                      <m:e>
                        <m:r>
                          <a:rPr lang="en-CA" sz="2400" b="0" i="1" smtClean="0">
                            <a:ln>
                              <a:solidFill>
                                <a:schemeClr val="accent1">
                                  <a:lumMod val="60000"/>
                                  <a:lumOff val="40000"/>
                                </a:schemeClr>
                              </a:solidFill>
                            </a:ln>
                            <a:solidFill>
                              <a:schemeClr val="tx1"/>
                            </a:solidFill>
                            <a:latin typeface="Cambria Math" panose="02040503050406030204" pitchFamily="18" charset="0"/>
                            <a:ea typeface="Cambria Math" panose="02040503050406030204" pitchFamily="18" charset="0"/>
                          </a:rPr>
                          <m:t>𝑥</m:t>
                        </m:r>
                      </m:e>
                      <m:sub>
                        <m:r>
                          <a:rPr lang="en-CA" sz="2400" b="0" i="1" smtClean="0">
                            <a:ln>
                              <a:solidFill>
                                <a:schemeClr val="accent1">
                                  <a:lumMod val="60000"/>
                                  <a:lumOff val="40000"/>
                                </a:schemeClr>
                              </a:solidFill>
                            </a:ln>
                            <a:solidFill>
                              <a:schemeClr val="tx1"/>
                            </a:solidFill>
                            <a:latin typeface="Cambria Math" panose="02040503050406030204" pitchFamily="18" charset="0"/>
                            <a:ea typeface="Cambria Math" panose="02040503050406030204" pitchFamily="18" charset="0"/>
                          </a:rPr>
                          <m:t>𝑖</m:t>
                        </m:r>
                      </m:sub>
                    </m:sSub>
                    <m:r>
                      <a:rPr lang="en-CA" sz="2400" i="0">
                        <a:solidFill>
                          <a:schemeClr val="tx1"/>
                        </a:solidFill>
                        <a:latin typeface="Cambria Math" panose="02040503050406030204" pitchFamily="18" charset="0"/>
                        <a:ea typeface="Cambria Math" panose="02040503050406030204" pitchFamily="18" charset="0"/>
                      </a:rPr>
                      <m:t>+</m:t>
                    </m:r>
                  </m:oMath>
                </a14:m>
                <a:r>
                  <a:rPr lang="en-CA" sz="2400" dirty="0">
                    <a:solidFill>
                      <a:schemeClr val="tx1"/>
                    </a:solidFill>
                    <a:latin typeface="Cambria Math" panose="02040503050406030204" pitchFamily="18" charset="0"/>
                    <a:ea typeface="Cambria Math" panose="02040503050406030204" pitchFamily="18" charset="0"/>
                  </a:rPr>
                  <a:t> </a:t>
                </a:r>
                <a:r>
                  <a:rPr lang="en-CA" sz="2400" i="1" dirty="0">
                    <a:ln>
                      <a:solidFill>
                        <a:schemeClr val="accent1">
                          <a:lumMod val="60000"/>
                          <a:lumOff val="40000"/>
                        </a:schemeClr>
                      </a:solidFill>
                    </a:ln>
                    <a:solidFill>
                      <a:schemeClr val="tx1"/>
                    </a:solidFill>
                    <a:latin typeface="Cambria Math" panose="02040503050406030204" pitchFamily="18" charset="0"/>
                    <a:ea typeface="Cambria Math" panose="02040503050406030204" pitchFamily="18" charset="0"/>
                  </a:rPr>
                  <a:t>e</a:t>
                </a:r>
              </a:p>
              <a:p>
                <a14:m>
                  <m:oMath xmlns:m="http://schemas.openxmlformats.org/officeDocument/2006/math">
                    <m:r>
                      <a:rPr lang="en-CA" sz="2000" b="0" i="1" smtClean="0">
                        <a:latin typeface="Cambria Math" panose="02040503050406030204" pitchFamily="18" charset="0"/>
                        <a:ea typeface="Cambria Math" panose="02040503050406030204" pitchFamily="18" charset="0"/>
                      </a:rPr>
                      <m:t>            </m:t>
                    </m:r>
                    <m:r>
                      <a:rPr lang="en-CA" sz="2000" i="1" smtClean="0">
                        <a:latin typeface="Cambria Math" panose="02040503050406030204" pitchFamily="18" charset="0"/>
                        <a:ea typeface="Cambria Math" panose="02040503050406030204" pitchFamily="18" charset="0"/>
                      </a:rPr>
                      <m:t>𝑦</m:t>
                    </m:r>
                    <m:r>
                      <a:rPr lang="en-CA" sz="2000" i="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𝑎</m:t>
                    </m:r>
                    <m:r>
                      <a:rPr lang="en-CA" sz="2000" i="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𝑏</m:t>
                    </m:r>
                    <m:r>
                      <a:rPr lang="en-CA" sz="2000" b="0" i="1" smtClean="0">
                        <a:latin typeface="Cambria Math" panose="02040503050406030204" pitchFamily="18" charset="0"/>
                        <a:ea typeface="Cambria Math" panose="02040503050406030204" pitchFamily="18" charset="0"/>
                      </a:rPr>
                      <m:t> </m:t>
                    </m:r>
                    <m:sSub>
                      <m:sSubPr>
                        <m:ctrlPr>
                          <a:rPr lang="en-CA" sz="2000" b="0" i="1" smtClean="0">
                            <a:ln>
                              <a:solidFill>
                                <a:schemeClr val="accent1">
                                  <a:lumMod val="60000"/>
                                  <a:lumOff val="40000"/>
                                </a:schemeClr>
                              </a:solidFill>
                            </a:ln>
                            <a:latin typeface="Cambria Math" panose="02040503050406030204" pitchFamily="18" charset="0"/>
                            <a:ea typeface="Cambria Math" panose="02040503050406030204" pitchFamily="18" charset="0"/>
                          </a:rPr>
                        </m:ctrlPr>
                      </m:sSubPr>
                      <m:e>
                        <m:r>
                          <a:rPr lang="en-CA" sz="2000" b="0" i="1" smtClean="0">
                            <a:ln>
                              <a:solidFill>
                                <a:schemeClr val="accent1">
                                  <a:lumMod val="60000"/>
                                  <a:lumOff val="40000"/>
                                </a:schemeClr>
                              </a:solidFill>
                            </a:ln>
                            <a:latin typeface="Cambria Math" panose="02040503050406030204" pitchFamily="18" charset="0"/>
                            <a:ea typeface="Cambria Math" panose="02040503050406030204" pitchFamily="18" charset="0"/>
                          </a:rPr>
                          <m:t>𝑥</m:t>
                        </m:r>
                      </m:e>
                      <m:sub>
                        <m:r>
                          <a:rPr lang="en-CA" sz="2000" b="0" i="1" smtClean="0">
                            <a:ln>
                              <a:solidFill>
                                <a:schemeClr val="accent1">
                                  <a:lumMod val="60000"/>
                                  <a:lumOff val="40000"/>
                                </a:schemeClr>
                              </a:solidFill>
                            </a:ln>
                            <a:latin typeface="Cambria Math" panose="02040503050406030204" pitchFamily="18" charset="0"/>
                            <a:ea typeface="Cambria Math" panose="02040503050406030204" pitchFamily="18" charset="0"/>
                          </a:rPr>
                          <m:t>𝑖</m:t>
                        </m:r>
                      </m:sub>
                    </m:sSub>
                    <m:r>
                      <a:rPr lang="en-CA" sz="2000" i="0">
                        <a:latin typeface="Cambria Math" panose="02040503050406030204" pitchFamily="18" charset="0"/>
                        <a:ea typeface="Cambria Math" panose="02040503050406030204" pitchFamily="18" charset="0"/>
                      </a:rPr>
                      <m:t>+</m:t>
                    </m:r>
                  </m:oMath>
                </a14:m>
                <a:r>
                  <a:rPr lang="en-CA" sz="2000" dirty="0">
                    <a:latin typeface="Cambria Math" panose="02040503050406030204" pitchFamily="18" charset="0"/>
                    <a:ea typeface="Cambria Math" panose="02040503050406030204" pitchFamily="18" charset="0"/>
                  </a:rPr>
                  <a:t> </a:t>
                </a:r>
                <a:r>
                  <a:rPr lang="en-CA" sz="2000" i="1" dirty="0">
                    <a:ln>
                      <a:solidFill>
                        <a:schemeClr val="accent1">
                          <a:lumMod val="60000"/>
                          <a:lumOff val="40000"/>
                        </a:schemeClr>
                      </a:solidFill>
                    </a:ln>
                    <a:latin typeface="Cambria Math" panose="02040503050406030204" pitchFamily="18" charset="0"/>
                    <a:ea typeface="Cambria Math" panose="02040503050406030204" pitchFamily="18" charset="0"/>
                  </a:rPr>
                  <a:t>e</a:t>
                </a:r>
              </a:p>
              <a:p>
                <a:r>
                  <a:rPr lang="en-CA" sz="2000" i="1" dirty="0">
                    <a:ln>
                      <a:solidFill>
                        <a:schemeClr val="accent1">
                          <a:lumMod val="60000"/>
                          <a:lumOff val="40000"/>
                        </a:schemeClr>
                      </a:solidFill>
                    </a:ln>
                    <a:latin typeface="Cambria Math" panose="02040503050406030204" pitchFamily="18" charset="0"/>
                    <a:ea typeface="Cambria Math" panose="02040503050406030204" pitchFamily="18" charset="0"/>
                  </a:rPr>
                  <a:t>            </a:t>
                </a:r>
                <a14:m>
                  <m:oMath xmlns:m="http://schemas.openxmlformats.org/officeDocument/2006/math">
                    <m:r>
                      <a:rPr lang="en-CA" sz="2000" i="1" smtClean="0">
                        <a:latin typeface="Cambria Math" panose="02040503050406030204" pitchFamily="18" charset="0"/>
                        <a:ea typeface="Cambria Math" panose="02040503050406030204" pitchFamily="18" charset="0"/>
                      </a:rPr>
                      <m:t>𝑦</m:t>
                    </m:r>
                    <m:r>
                      <a:rPr lang="en-CA" sz="2000" i="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𝑎</m:t>
                    </m:r>
                    <m:r>
                      <a:rPr lang="en-CA" sz="2000" i="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𝑏</m:t>
                    </m:r>
                    <m:r>
                      <a:rPr lang="en-CA" sz="2000" b="0" i="1" smtClean="0">
                        <a:latin typeface="Cambria Math" panose="02040503050406030204" pitchFamily="18" charset="0"/>
                        <a:ea typeface="Cambria Math" panose="02040503050406030204" pitchFamily="18" charset="0"/>
                      </a:rPr>
                      <m:t> </m:t>
                    </m:r>
                    <m:sSub>
                      <m:sSubPr>
                        <m:ctrlPr>
                          <a:rPr lang="en-CA" sz="2000" b="0" i="1" smtClean="0">
                            <a:ln>
                              <a:solidFill>
                                <a:schemeClr val="accent1">
                                  <a:lumMod val="60000"/>
                                  <a:lumOff val="40000"/>
                                </a:schemeClr>
                              </a:solidFill>
                            </a:ln>
                            <a:latin typeface="Cambria Math" panose="02040503050406030204" pitchFamily="18" charset="0"/>
                            <a:ea typeface="Cambria Math" panose="02040503050406030204" pitchFamily="18" charset="0"/>
                          </a:rPr>
                        </m:ctrlPr>
                      </m:sSubPr>
                      <m:e>
                        <m:r>
                          <a:rPr lang="en-CA" sz="2000" b="0" i="1" smtClean="0">
                            <a:ln>
                              <a:solidFill>
                                <a:schemeClr val="accent1">
                                  <a:lumMod val="60000"/>
                                  <a:lumOff val="40000"/>
                                </a:schemeClr>
                              </a:solidFill>
                            </a:ln>
                            <a:latin typeface="Cambria Math" panose="02040503050406030204" pitchFamily="18" charset="0"/>
                            <a:ea typeface="Cambria Math" panose="02040503050406030204" pitchFamily="18" charset="0"/>
                          </a:rPr>
                          <m:t>𝑥</m:t>
                        </m:r>
                      </m:e>
                      <m:sub>
                        <m:r>
                          <a:rPr lang="en-CA" sz="2000" b="0" i="1" smtClean="0">
                            <a:ln>
                              <a:solidFill>
                                <a:schemeClr val="accent1">
                                  <a:lumMod val="60000"/>
                                  <a:lumOff val="40000"/>
                                </a:schemeClr>
                              </a:solidFill>
                            </a:ln>
                            <a:latin typeface="Cambria Math" panose="02040503050406030204" pitchFamily="18" charset="0"/>
                            <a:ea typeface="Cambria Math" panose="02040503050406030204" pitchFamily="18" charset="0"/>
                          </a:rPr>
                          <m:t>𝑖</m:t>
                        </m:r>
                      </m:sub>
                    </m:sSub>
                    <m:r>
                      <a:rPr lang="en-CA" sz="2000" i="0">
                        <a:latin typeface="Cambria Math" panose="02040503050406030204" pitchFamily="18" charset="0"/>
                        <a:ea typeface="Cambria Math" panose="02040503050406030204" pitchFamily="18" charset="0"/>
                      </a:rPr>
                      <m:t>+</m:t>
                    </m:r>
                  </m:oMath>
                </a14:m>
                <a:r>
                  <a:rPr lang="en-CA" sz="2000" dirty="0">
                    <a:latin typeface="Cambria Math" panose="02040503050406030204" pitchFamily="18" charset="0"/>
                    <a:ea typeface="Cambria Math" panose="02040503050406030204" pitchFamily="18" charset="0"/>
                  </a:rPr>
                  <a:t> </a:t>
                </a:r>
                <a:r>
                  <a:rPr lang="en-CA" sz="2000" i="1" dirty="0">
                    <a:ln>
                      <a:solidFill>
                        <a:schemeClr val="accent1">
                          <a:lumMod val="60000"/>
                          <a:lumOff val="40000"/>
                        </a:schemeClr>
                      </a:solidFill>
                    </a:ln>
                    <a:latin typeface="Cambria Math" panose="02040503050406030204" pitchFamily="18" charset="0"/>
                    <a:ea typeface="Cambria Math" panose="02040503050406030204" pitchFamily="18" charset="0"/>
                  </a:rPr>
                  <a:t>e</a:t>
                </a:r>
              </a:p>
              <a:p>
                <a14:m>
                  <m:oMath xmlns:m="http://schemas.openxmlformats.org/officeDocument/2006/math">
                    <m:r>
                      <a:rPr lang="en-CA" sz="2000" b="0" i="1" smtClean="0">
                        <a:latin typeface="Cambria Math" panose="02040503050406030204" pitchFamily="18" charset="0"/>
                        <a:ea typeface="Cambria Math" panose="02040503050406030204" pitchFamily="18" charset="0"/>
                      </a:rPr>
                      <m:t>           </m:t>
                    </m:r>
                    <m:r>
                      <a:rPr lang="en-CA" sz="2000" i="1" smtClean="0">
                        <a:latin typeface="Cambria Math" panose="02040503050406030204" pitchFamily="18" charset="0"/>
                        <a:ea typeface="Cambria Math" panose="02040503050406030204" pitchFamily="18" charset="0"/>
                      </a:rPr>
                      <m:t>𝑦</m:t>
                    </m:r>
                    <m:r>
                      <a:rPr lang="en-CA" sz="2000" i="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𝑎</m:t>
                    </m:r>
                    <m:r>
                      <a:rPr lang="en-CA" sz="2000" i="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𝑏</m:t>
                    </m:r>
                    <m:r>
                      <a:rPr lang="en-CA" sz="2000" b="0" i="1" smtClean="0">
                        <a:latin typeface="Cambria Math" panose="02040503050406030204" pitchFamily="18" charset="0"/>
                        <a:ea typeface="Cambria Math" panose="02040503050406030204" pitchFamily="18" charset="0"/>
                      </a:rPr>
                      <m:t> </m:t>
                    </m:r>
                    <m:sSub>
                      <m:sSubPr>
                        <m:ctrlPr>
                          <a:rPr lang="en-CA" sz="2000" b="0" i="1" smtClean="0">
                            <a:ln>
                              <a:solidFill>
                                <a:schemeClr val="accent1">
                                  <a:lumMod val="60000"/>
                                  <a:lumOff val="40000"/>
                                </a:schemeClr>
                              </a:solidFill>
                            </a:ln>
                            <a:latin typeface="Cambria Math" panose="02040503050406030204" pitchFamily="18" charset="0"/>
                            <a:ea typeface="Cambria Math" panose="02040503050406030204" pitchFamily="18" charset="0"/>
                          </a:rPr>
                        </m:ctrlPr>
                      </m:sSubPr>
                      <m:e>
                        <m:r>
                          <a:rPr lang="en-CA" sz="2000" b="0" i="1" smtClean="0">
                            <a:ln>
                              <a:solidFill>
                                <a:schemeClr val="accent1">
                                  <a:lumMod val="60000"/>
                                  <a:lumOff val="40000"/>
                                </a:schemeClr>
                              </a:solidFill>
                            </a:ln>
                            <a:latin typeface="Cambria Math" panose="02040503050406030204" pitchFamily="18" charset="0"/>
                            <a:ea typeface="Cambria Math" panose="02040503050406030204" pitchFamily="18" charset="0"/>
                          </a:rPr>
                          <m:t>𝑥</m:t>
                        </m:r>
                      </m:e>
                      <m:sub>
                        <m:r>
                          <a:rPr lang="en-CA" sz="2000" b="0" i="1" smtClean="0">
                            <a:ln>
                              <a:solidFill>
                                <a:schemeClr val="accent1">
                                  <a:lumMod val="60000"/>
                                  <a:lumOff val="40000"/>
                                </a:schemeClr>
                              </a:solidFill>
                            </a:ln>
                            <a:latin typeface="Cambria Math" panose="02040503050406030204" pitchFamily="18" charset="0"/>
                            <a:ea typeface="Cambria Math" panose="02040503050406030204" pitchFamily="18" charset="0"/>
                          </a:rPr>
                          <m:t>𝑖</m:t>
                        </m:r>
                      </m:sub>
                    </m:sSub>
                    <m:r>
                      <a:rPr lang="en-CA" sz="2000" i="0">
                        <a:latin typeface="Cambria Math" panose="02040503050406030204" pitchFamily="18" charset="0"/>
                        <a:ea typeface="Cambria Math" panose="02040503050406030204" pitchFamily="18" charset="0"/>
                      </a:rPr>
                      <m:t>+</m:t>
                    </m:r>
                  </m:oMath>
                </a14:m>
                <a:r>
                  <a:rPr lang="en-CA" sz="2000" dirty="0">
                    <a:latin typeface="Cambria Math" panose="02040503050406030204" pitchFamily="18" charset="0"/>
                    <a:ea typeface="Cambria Math" panose="02040503050406030204" pitchFamily="18" charset="0"/>
                  </a:rPr>
                  <a:t> </a:t>
                </a:r>
                <a:r>
                  <a:rPr lang="en-CA" sz="2000" i="1" dirty="0">
                    <a:ln>
                      <a:solidFill>
                        <a:schemeClr val="accent1">
                          <a:lumMod val="60000"/>
                          <a:lumOff val="40000"/>
                        </a:schemeClr>
                      </a:solidFill>
                    </a:ln>
                    <a:latin typeface="Cambria Math" panose="02040503050406030204" pitchFamily="18" charset="0"/>
                    <a:ea typeface="Cambria Math" panose="02040503050406030204" pitchFamily="18" charset="0"/>
                  </a:rPr>
                  <a:t>e</a:t>
                </a:r>
              </a:p>
              <a:p>
                <a:r>
                  <a:rPr lang="en-CA" sz="2000" dirty="0">
                    <a:ln>
                      <a:solidFill>
                        <a:schemeClr val="accent1">
                          <a:lumMod val="60000"/>
                          <a:lumOff val="40000"/>
                        </a:schemeClr>
                      </a:solidFill>
                    </a:ln>
                    <a:latin typeface="Cambria Math" panose="02040503050406030204" pitchFamily="18" charset="0"/>
                    <a:ea typeface="Cambria Math" panose="02040503050406030204" pitchFamily="18" charset="0"/>
                  </a:rPr>
                  <a:t>	...</a:t>
                </a:r>
              </a:p>
            </p:txBody>
          </p:sp>
        </mc:Choice>
        <mc:Fallback>
          <p:sp>
            <p:nvSpPr>
              <p:cNvPr id="5" name="TextBox 4">
                <a:extLst>
                  <a:ext uri="{FF2B5EF4-FFF2-40B4-BE49-F238E27FC236}">
                    <a16:creationId xmlns:a16="http://schemas.microsoft.com/office/drawing/2014/main" id="{7F847735-954E-2235-BC6B-ADE71BBD0ED8}"/>
                  </a:ext>
                </a:extLst>
              </p:cNvPr>
              <p:cNvSpPr txBox="1">
                <a:spLocks noRot="1" noChangeAspect="1" noMove="1" noResize="1" noEditPoints="1" noAdjustHandles="1" noChangeArrowheads="1" noChangeShapeType="1" noTextEdit="1"/>
              </p:cNvSpPr>
              <p:nvPr/>
            </p:nvSpPr>
            <p:spPr>
              <a:xfrm>
                <a:off x="918210" y="2658428"/>
                <a:ext cx="3615690" cy="1796582"/>
              </a:xfrm>
              <a:prstGeom prst="rect">
                <a:avLst/>
              </a:prstGeom>
              <a:blipFill>
                <a:blip r:embed="rId3"/>
                <a:stretch>
                  <a:fillRect l="-506"/>
                </a:stretch>
              </a:blipFill>
              <a:ln>
                <a:noFill/>
              </a:ln>
            </p:spPr>
            <p:txBody>
              <a:bodyPr/>
              <a:lstStyle/>
              <a:p>
                <a:r>
                  <a:rPr lang="es-BO">
                    <a:noFill/>
                  </a:rPr>
                  <a:t> </a:t>
                </a:r>
              </a:p>
            </p:txBody>
          </p:sp>
        </mc:Fallback>
      </mc:AlternateContent>
      <p:cxnSp>
        <p:nvCxnSpPr>
          <p:cNvPr id="9" name="Straight Arrow Connector 8">
            <a:extLst>
              <a:ext uri="{FF2B5EF4-FFF2-40B4-BE49-F238E27FC236}">
                <a16:creationId xmlns:a16="http://schemas.microsoft.com/office/drawing/2014/main" id="{E43C6EA4-F9D0-8845-14B0-68FD48ED1D6E}"/>
              </a:ext>
            </a:extLst>
          </p:cNvPr>
          <p:cNvCxnSpPr>
            <a:cxnSpLocks/>
          </p:cNvCxnSpPr>
          <p:nvPr/>
        </p:nvCxnSpPr>
        <p:spPr>
          <a:xfrm>
            <a:off x="3611880" y="3349999"/>
            <a:ext cx="5623560" cy="118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A628B8-6DA0-7E44-A2EF-63616412EBE5}"/>
              </a:ext>
            </a:extLst>
          </p:cNvPr>
          <p:cNvCxnSpPr>
            <a:cxnSpLocks/>
          </p:cNvCxnSpPr>
          <p:nvPr/>
        </p:nvCxnSpPr>
        <p:spPr>
          <a:xfrm>
            <a:off x="2956560" y="3372859"/>
            <a:ext cx="3672840" cy="108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CA4053-9B4B-4433-DC1E-0465BEC82766}"/>
              </a:ext>
            </a:extLst>
          </p:cNvPr>
          <p:cNvCxnSpPr/>
          <p:nvPr/>
        </p:nvCxnSpPr>
        <p:spPr>
          <a:xfrm flipV="1">
            <a:off x="2019300" y="2658428"/>
            <a:ext cx="4488180" cy="1533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0F94C2-EB9D-213E-7FEB-D5DD78B4E1AF}"/>
              </a:ext>
            </a:extLst>
          </p:cNvPr>
          <p:cNvCxnSpPr>
            <a:cxnSpLocks/>
          </p:cNvCxnSpPr>
          <p:nvPr/>
        </p:nvCxnSpPr>
        <p:spPr>
          <a:xfrm>
            <a:off x="2726055" y="2969417"/>
            <a:ext cx="5762625" cy="347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445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314E3E-6F0C-FA2A-76E8-661B80863867}"/>
              </a:ext>
            </a:extLst>
          </p:cNvPr>
          <p:cNvSpPr txBox="1"/>
          <p:nvPr/>
        </p:nvSpPr>
        <p:spPr>
          <a:xfrm>
            <a:off x="395151" y="43458"/>
            <a:ext cx="6096000" cy="6771084"/>
          </a:xfrm>
          <a:prstGeom prst="rect">
            <a:avLst/>
          </a:prstGeom>
          <a:noFill/>
        </p:spPr>
        <p:txBody>
          <a:bodyPr wrap="square">
            <a:spAutoFit/>
          </a:bodyPr>
          <a:lstStyle/>
          <a:p>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seq</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by=</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a2</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20</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a3</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b3</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3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y1,x</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y2</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a2</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3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d2</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y2,x</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y3</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a3</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3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b3</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d3</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y3,x</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d1</a:t>
            </a:r>
            <a:r>
              <a:rPr lang="en-US" sz="13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"1"</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d2</a:t>
            </a:r>
            <a:r>
              <a:rPr lang="en-US" sz="13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"2"</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d3</a:t>
            </a:r>
            <a:r>
              <a:rPr lang="en-US" sz="13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rbind</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d1,d2,d3</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plot_01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3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shape=</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3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geom_smooth</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method=</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FALSE</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fullrange</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TRUE</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300" dirty="0">
                <a:effectLst/>
                <a:latin typeface="Cambria" panose="02040503050406030204" pitchFamily="18" charset="0"/>
                <a:ea typeface="Cambria" panose="02040503050406030204" pitchFamily="18" charset="0"/>
                <a:cs typeface="Times New Roman" panose="02020603050405020304" pitchFamily="18" charset="0"/>
              </a:rPr>
            </a:b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p>
          <a:p>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seq</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by=</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a2</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a3</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20</a:t>
            </a:r>
            <a:b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b3</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a1</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3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a:t>
            </a:r>
            <a:br>
              <a:rPr lang="en-US" sz="1600" dirty="0">
                <a:effectLst/>
                <a:latin typeface="Cambria" panose="02040503050406030204" pitchFamily="18"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d1</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y1,x</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y2</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a2</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d2</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y2,x</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y3</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a3</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4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b3</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d3</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y3,x</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400" dirty="0"/>
          </a:p>
        </p:txBody>
      </p:sp>
      <p:sp>
        <p:nvSpPr>
          <p:cNvPr id="9" name="TextBox 8">
            <a:extLst>
              <a:ext uri="{FF2B5EF4-FFF2-40B4-BE49-F238E27FC236}">
                <a16:creationId xmlns:a16="http://schemas.microsoft.com/office/drawing/2014/main" id="{4477CEA0-E483-C012-743F-F51FB69951F6}"/>
              </a:ext>
            </a:extLst>
          </p:cNvPr>
          <p:cNvSpPr txBox="1"/>
          <p:nvPr/>
        </p:nvSpPr>
        <p:spPr>
          <a:xfrm>
            <a:off x="6096000" y="200212"/>
            <a:ext cx="4636226" cy="5816977"/>
          </a:xfrm>
          <a:prstGeom prst="rect">
            <a:avLst/>
          </a:prstGeom>
          <a:noFill/>
        </p:spPr>
        <p:txBody>
          <a:bodyPr wrap="square">
            <a:spAutoFit/>
          </a:bodyPr>
          <a:lstStyle/>
          <a:p>
            <a:pPr latinLnBrk="1">
              <a:spcAft>
                <a:spcPts val="1000"/>
              </a:spcAft>
            </a:pP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d1</a:t>
            </a:r>
            <a:r>
              <a:rPr lang="en-US" sz="12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"1"</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d2</a:t>
            </a:r>
            <a:r>
              <a:rPr lang="en-US" sz="12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"2"</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d3</a:t>
            </a:r>
            <a:r>
              <a:rPr lang="en-US" sz="12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rbind</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d1,d2,d3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plot_02</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shape=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2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geom_smooth</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method=</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FALSE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fullrange</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TRUE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seq</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by=</a:t>
            </a:r>
            <a:r>
              <a:rPr lang="en-US" sz="12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0.1</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a1</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a2</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20</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y1</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a1</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2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d1</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y1,x</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y2</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a2</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2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d2</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y2,x</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2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b3</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y3,x</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d1</a:t>
            </a:r>
            <a:r>
              <a:rPr lang="en-US" sz="12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"1"</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d2</a:t>
            </a:r>
            <a:r>
              <a:rPr lang="en-US" sz="12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"2"</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d3</a:t>
            </a:r>
            <a:r>
              <a:rPr lang="en-US" sz="12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rbind</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d1,d2,d3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plot_03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shape=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r>
              <a:rPr lang="en-US" sz="12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geom_smooth</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method=</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FALSE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fullrange</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TRUE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group))</a:t>
            </a: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2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plot_01</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plot_02</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plot_03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nrow</a:t>
            </a:r>
            <a:r>
              <a:rPr lang="en-US" sz="12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2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s-BO" sz="12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031967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E1599B24-5937-AC30-342D-39D687D1B30D}"/>
              </a:ext>
            </a:extLst>
          </p:cNvPr>
          <p:cNvPicPr/>
          <p:nvPr/>
        </p:nvPicPr>
        <p:blipFill>
          <a:blip r:embed="rId2"/>
          <a:stretch>
            <a:fillRect/>
          </a:stretch>
        </p:blipFill>
        <p:spPr bwMode="auto">
          <a:xfrm>
            <a:off x="4450080" y="555573"/>
            <a:ext cx="5286103" cy="5586006"/>
          </a:xfrm>
          <a:prstGeom prst="rect">
            <a:avLst/>
          </a:prstGeom>
          <a:noFill/>
          <a:ln w="9525">
            <a:noFill/>
            <a:headEnd/>
            <a:tailEnd/>
          </a:ln>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292691E-9452-7534-189C-B23868D8940D}"/>
                  </a:ext>
                </a:extLst>
              </p:cNvPr>
              <p:cNvSpPr txBox="1"/>
              <p:nvPr/>
            </p:nvSpPr>
            <p:spPr>
              <a:xfrm>
                <a:off x="1473926" y="3150317"/>
                <a:ext cx="2272937" cy="39651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CA" sz="1800" i="1" smtClean="0">
                          <a:solidFill>
                            <a:schemeClr val="tx1"/>
                          </a:solidFill>
                          <a:latin typeface="Cambria Math" panose="02040503050406030204" pitchFamily="18" charset="0"/>
                          <a:ea typeface="Cambria Math" panose="02040503050406030204" pitchFamily="18" charset="0"/>
                        </a:rPr>
                        <m:t>𝑦</m:t>
                      </m:r>
                      <m:r>
                        <a:rPr lang="en-CA" sz="1800" i="0">
                          <a:solidFill>
                            <a:schemeClr val="tx1"/>
                          </a:solidFill>
                          <a:latin typeface="Cambria Math" panose="02040503050406030204" pitchFamily="18" charset="0"/>
                          <a:ea typeface="Cambria Math" panose="02040503050406030204" pitchFamily="18" charset="0"/>
                        </a:rPr>
                        <m:t>=</m:t>
                      </m:r>
                      <m:r>
                        <a:rPr lang="en-CA" sz="1800" b="0" i="1" smtClean="0">
                          <a:solidFill>
                            <a:schemeClr val="tx1"/>
                          </a:solidFill>
                          <a:latin typeface="Cambria Math" panose="02040503050406030204" pitchFamily="18" charset="0"/>
                          <a:ea typeface="Cambria Math" panose="02040503050406030204" pitchFamily="18" charset="0"/>
                        </a:rPr>
                        <m:t>𝑎</m:t>
                      </m:r>
                      <m:r>
                        <a:rPr lang="en-CA" sz="1800" i="0">
                          <a:solidFill>
                            <a:schemeClr val="tx1"/>
                          </a:solidFill>
                          <a:latin typeface="Cambria Math" panose="02040503050406030204" pitchFamily="18" charset="0"/>
                          <a:ea typeface="Cambria Math" panose="02040503050406030204" pitchFamily="18" charset="0"/>
                        </a:rPr>
                        <m:t>+</m:t>
                      </m:r>
                      <m:sSub>
                        <m:sSubPr>
                          <m:ctrlPr>
                            <a:rPr lang="en-CA" sz="1800" i="1">
                              <a:solidFill>
                                <a:schemeClr val="tx1"/>
                              </a:solidFill>
                              <a:latin typeface="Cambria Math" panose="02040503050406030204" pitchFamily="18" charset="0"/>
                              <a:ea typeface="Cambria Math" panose="02040503050406030204" pitchFamily="18" charset="0"/>
                            </a:rPr>
                          </m:ctrlPr>
                        </m:sSubPr>
                        <m:e>
                          <m:sSub>
                            <m:sSubPr>
                              <m:ctrlPr>
                                <a:rPr lang="en-CA" sz="1800" b="0" i="1" smtClean="0">
                                  <a:solidFill>
                                    <a:schemeClr val="tx1"/>
                                  </a:solidFill>
                                  <a:latin typeface="Cambria Math" panose="02040503050406030204" pitchFamily="18" charset="0"/>
                                  <a:ea typeface="Cambria Math" panose="02040503050406030204" pitchFamily="18" charset="0"/>
                                </a:rPr>
                              </m:ctrlPr>
                            </m:sSubPr>
                            <m:e>
                              <m:r>
                                <a:rPr lang="en-CA" sz="1800" i="1">
                                  <a:solidFill>
                                    <a:schemeClr val="tx1"/>
                                  </a:solidFill>
                                  <a:latin typeface="Cambria Math" panose="02040503050406030204" pitchFamily="18" charset="0"/>
                                  <a:ea typeface="Cambria Math" panose="02040503050406030204" pitchFamily="18" charset="0"/>
                                </a:rPr>
                                <m:t>𝑏</m:t>
                              </m:r>
                            </m:e>
                            <m:sub>
                              <m:r>
                                <a:rPr lang="en-CA" sz="1800" b="0" i="1" smtClean="0">
                                  <a:solidFill>
                                    <a:schemeClr val="tx1"/>
                                  </a:solidFill>
                                  <a:latin typeface="Cambria Math" panose="02040503050406030204" pitchFamily="18" charset="0"/>
                                  <a:ea typeface="Cambria Math" panose="02040503050406030204" pitchFamily="18" charset="0"/>
                                </a:rPr>
                                <m:t>𝑖</m:t>
                              </m:r>
                            </m:sub>
                          </m:sSub>
                        </m:e>
                        <m:sub>
                          <m:r>
                            <a:rPr lang="en-CA" sz="1800" b="0" i="0" smtClean="0">
                              <a:solidFill>
                                <a:schemeClr val="tx1"/>
                              </a:solidFill>
                              <a:latin typeface="Cambria Math" panose="02040503050406030204" pitchFamily="18" charset="0"/>
                              <a:ea typeface="Cambria Math" panose="02040503050406030204" pitchFamily="18" charset="0"/>
                            </a:rPr>
                            <m:t> </m:t>
                          </m:r>
                        </m:sub>
                      </m:sSub>
                      <m:r>
                        <a:rPr lang="en-CA" sz="1800" b="0" i="1" smtClean="0">
                          <a:solidFill>
                            <a:schemeClr val="tx1"/>
                          </a:solidFill>
                          <a:latin typeface="Cambria Math" panose="02040503050406030204" pitchFamily="18" charset="0"/>
                          <a:ea typeface="Cambria Math" panose="02040503050406030204" pitchFamily="18" charset="0"/>
                        </a:rPr>
                        <m:t>𝑥</m:t>
                      </m:r>
                      <m:r>
                        <a:rPr lang="en-CA" sz="1800" i="0">
                          <a:solidFill>
                            <a:schemeClr val="tx1"/>
                          </a:solidFill>
                          <a:latin typeface="Cambria Math" panose="02040503050406030204" pitchFamily="18" charset="0"/>
                          <a:ea typeface="Cambria Math" panose="02040503050406030204" pitchFamily="18" charset="0"/>
                        </a:rPr>
                        <m:t>+</m:t>
                      </m:r>
                      <m:r>
                        <a:rPr lang="en-CA" sz="1800" b="0" i="1" smtClean="0">
                          <a:solidFill>
                            <a:schemeClr val="tx1"/>
                          </a:solidFill>
                          <a:latin typeface="Cambria Math" panose="02040503050406030204" pitchFamily="18" charset="0"/>
                          <a:ea typeface="Cambria Math" panose="02040503050406030204" pitchFamily="18" charset="0"/>
                        </a:rPr>
                        <m:t>𝑒</m:t>
                      </m:r>
                    </m:oMath>
                  </m:oMathPara>
                </a14:m>
                <a:endParaRPr lang="en-CA" sz="1800" i="1" dirty="0">
                  <a:ln>
                    <a:solidFill>
                      <a:schemeClr val="accent1">
                        <a:lumMod val="60000"/>
                        <a:lumOff val="40000"/>
                      </a:schemeClr>
                    </a:solidFill>
                  </a:ln>
                  <a:solidFill>
                    <a:schemeClr val="tx1"/>
                  </a:solidFill>
                  <a:latin typeface="Cambria Math" panose="02040503050406030204" pitchFamily="18" charset="0"/>
                  <a:ea typeface="Cambria Math" panose="02040503050406030204" pitchFamily="18" charset="0"/>
                </a:endParaRPr>
              </a:p>
            </p:txBody>
          </p:sp>
        </mc:Choice>
        <mc:Fallback>
          <p:sp>
            <p:nvSpPr>
              <p:cNvPr id="6" name="TextBox 5">
                <a:extLst>
                  <a:ext uri="{FF2B5EF4-FFF2-40B4-BE49-F238E27FC236}">
                    <a16:creationId xmlns:a16="http://schemas.microsoft.com/office/drawing/2014/main" id="{C292691E-9452-7534-189C-B23868D8940D}"/>
                  </a:ext>
                </a:extLst>
              </p:cNvPr>
              <p:cNvSpPr txBox="1">
                <a:spLocks noRot="1" noChangeAspect="1" noMove="1" noResize="1" noEditPoints="1" noAdjustHandles="1" noChangeArrowheads="1" noChangeShapeType="1" noTextEdit="1"/>
              </p:cNvSpPr>
              <p:nvPr/>
            </p:nvSpPr>
            <p:spPr>
              <a:xfrm>
                <a:off x="1473926" y="3150317"/>
                <a:ext cx="2272937" cy="396519"/>
              </a:xfrm>
              <a:prstGeom prst="rect">
                <a:avLst/>
              </a:prstGeom>
              <a:blipFill>
                <a:blip r:embed="rId3"/>
                <a:stretch>
                  <a:fillRect/>
                </a:stretch>
              </a:blipFill>
            </p:spPr>
            <p:txBody>
              <a:bodyPr/>
              <a:lstStyle/>
              <a:p>
                <a:r>
                  <a:rPr lang="es-BO">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5E1D3DD-7D65-2E53-DD56-28C1780C0551}"/>
                  </a:ext>
                </a:extLst>
              </p:cNvPr>
              <p:cNvSpPr txBox="1"/>
              <p:nvPr/>
            </p:nvSpPr>
            <p:spPr>
              <a:xfrm>
                <a:off x="1554480" y="1364929"/>
                <a:ext cx="227293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CA" sz="1800" i="1" smtClean="0">
                          <a:solidFill>
                            <a:schemeClr val="tx1"/>
                          </a:solidFill>
                          <a:latin typeface="Cambria Math" panose="02040503050406030204" pitchFamily="18" charset="0"/>
                          <a:ea typeface="Cambria Math" panose="02040503050406030204" pitchFamily="18" charset="0"/>
                        </a:rPr>
                        <m:t>𝑦</m:t>
                      </m:r>
                      <m:r>
                        <a:rPr lang="en-CA" sz="1800" i="0">
                          <a:solidFill>
                            <a:schemeClr val="tx1"/>
                          </a:solidFill>
                          <a:latin typeface="Cambria Math" panose="02040503050406030204" pitchFamily="18" charset="0"/>
                          <a:ea typeface="Cambria Math" panose="02040503050406030204" pitchFamily="18" charset="0"/>
                        </a:rPr>
                        <m:t>=</m:t>
                      </m:r>
                      <m:sSub>
                        <m:sSubPr>
                          <m:ctrlPr>
                            <a:rPr lang="en-CA" sz="1800" b="0" i="0" smtClean="0">
                              <a:solidFill>
                                <a:schemeClr val="tx1"/>
                              </a:solidFill>
                              <a:latin typeface="Cambria Math" panose="02040503050406030204" pitchFamily="18" charset="0"/>
                              <a:ea typeface="Cambria Math" panose="02040503050406030204" pitchFamily="18" charset="0"/>
                            </a:rPr>
                          </m:ctrlPr>
                        </m:sSubPr>
                        <m:e>
                          <m:r>
                            <a:rPr lang="en-CA" sz="1800" b="0" i="1" smtClean="0">
                              <a:solidFill>
                                <a:schemeClr val="tx1"/>
                              </a:solidFill>
                              <a:latin typeface="Cambria Math" panose="02040503050406030204" pitchFamily="18" charset="0"/>
                              <a:ea typeface="Cambria Math" panose="02040503050406030204" pitchFamily="18" charset="0"/>
                            </a:rPr>
                            <m:t>𝑎</m:t>
                          </m:r>
                        </m:e>
                        <m:sub>
                          <m:r>
                            <m:rPr>
                              <m:sty m:val="p"/>
                            </m:rPr>
                            <a:rPr lang="en-CA" sz="1800" b="0" i="0" smtClean="0">
                              <a:solidFill>
                                <a:schemeClr val="tx1"/>
                              </a:solidFill>
                              <a:latin typeface="Cambria Math" panose="02040503050406030204" pitchFamily="18" charset="0"/>
                              <a:ea typeface="Cambria Math" panose="02040503050406030204" pitchFamily="18" charset="0"/>
                            </a:rPr>
                            <m:t>i</m:t>
                          </m:r>
                        </m:sub>
                      </m:sSub>
                      <m:r>
                        <a:rPr lang="en-CA" sz="1800" i="0">
                          <a:solidFill>
                            <a:schemeClr val="tx1"/>
                          </a:solidFill>
                          <a:latin typeface="Cambria Math" panose="02040503050406030204" pitchFamily="18" charset="0"/>
                          <a:ea typeface="Cambria Math" panose="02040503050406030204" pitchFamily="18" charset="0"/>
                        </a:rPr>
                        <m:t>+</m:t>
                      </m:r>
                      <m:sSub>
                        <m:sSubPr>
                          <m:ctrlPr>
                            <a:rPr lang="en-CA" sz="1800" i="1">
                              <a:solidFill>
                                <a:schemeClr val="tx1"/>
                              </a:solidFill>
                              <a:latin typeface="Cambria Math" panose="02040503050406030204" pitchFamily="18" charset="0"/>
                              <a:ea typeface="Cambria Math" panose="02040503050406030204" pitchFamily="18" charset="0"/>
                            </a:rPr>
                          </m:ctrlPr>
                        </m:sSubPr>
                        <m:e>
                          <m:r>
                            <a:rPr lang="en-CA" sz="1800" b="0" i="1" smtClean="0">
                              <a:solidFill>
                                <a:schemeClr val="tx1"/>
                              </a:solidFill>
                              <a:latin typeface="Cambria Math" panose="02040503050406030204" pitchFamily="18" charset="0"/>
                              <a:ea typeface="Cambria Math" panose="02040503050406030204" pitchFamily="18" charset="0"/>
                            </a:rPr>
                            <m:t>𝑏</m:t>
                          </m:r>
                        </m:e>
                        <m:sub>
                          <m:r>
                            <a:rPr lang="en-CA" sz="1800" b="0" i="0" smtClean="0">
                              <a:solidFill>
                                <a:schemeClr val="tx1"/>
                              </a:solidFill>
                              <a:latin typeface="Cambria Math" panose="02040503050406030204" pitchFamily="18" charset="0"/>
                              <a:ea typeface="Cambria Math" panose="02040503050406030204" pitchFamily="18" charset="0"/>
                            </a:rPr>
                            <m:t> </m:t>
                          </m:r>
                        </m:sub>
                      </m:sSub>
                      <m:r>
                        <a:rPr lang="en-CA" sz="1800" b="0" i="1" smtClean="0">
                          <a:solidFill>
                            <a:schemeClr val="tx1"/>
                          </a:solidFill>
                          <a:latin typeface="Cambria Math" panose="02040503050406030204" pitchFamily="18" charset="0"/>
                          <a:ea typeface="Cambria Math" panose="02040503050406030204" pitchFamily="18" charset="0"/>
                        </a:rPr>
                        <m:t>𝑥</m:t>
                      </m:r>
                      <m:r>
                        <a:rPr lang="en-CA" sz="1800" i="0">
                          <a:solidFill>
                            <a:schemeClr val="tx1"/>
                          </a:solidFill>
                          <a:latin typeface="Cambria Math" panose="02040503050406030204" pitchFamily="18" charset="0"/>
                          <a:ea typeface="Cambria Math" panose="02040503050406030204" pitchFamily="18" charset="0"/>
                        </a:rPr>
                        <m:t>+</m:t>
                      </m:r>
                      <m:r>
                        <a:rPr lang="en-CA" sz="1800" b="0" i="1" smtClean="0">
                          <a:solidFill>
                            <a:schemeClr val="tx1"/>
                          </a:solidFill>
                          <a:latin typeface="Cambria Math" panose="02040503050406030204" pitchFamily="18" charset="0"/>
                          <a:ea typeface="Cambria Math" panose="02040503050406030204" pitchFamily="18" charset="0"/>
                        </a:rPr>
                        <m:t>𝑒</m:t>
                      </m:r>
                    </m:oMath>
                  </m:oMathPara>
                </a14:m>
                <a:endParaRPr lang="en-CA" sz="1800" i="1" dirty="0">
                  <a:ln>
                    <a:solidFill>
                      <a:schemeClr val="accent1">
                        <a:lumMod val="60000"/>
                        <a:lumOff val="40000"/>
                      </a:schemeClr>
                    </a:solidFill>
                  </a:ln>
                  <a:solidFill>
                    <a:schemeClr val="tx1"/>
                  </a:solidFill>
                  <a:latin typeface="Cambria Math" panose="02040503050406030204" pitchFamily="18" charset="0"/>
                  <a:ea typeface="Cambria Math" panose="02040503050406030204" pitchFamily="18" charset="0"/>
                </a:endParaRPr>
              </a:p>
            </p:txBody>
          </p:sp>
        </mc:Choice>
        <mc:Fallback>
          <p:sp>
            <p:nvSpPr>
              <p:cNvPr id="7" name="TextBox 6">
                <a:extLst>
                  <a:ext uri="{FF2B5EF4-FFF2-40B4-BE49-F238E27FC236}">
                    <a16:creationId xmlns:a16="http://schemas.microsoft.com/office/drawing/2014/main" id="{A5E1D3DD-7D65-2E53-DD56-28C1780C0551}"/>
                  </a:ext>
                </a:extLst>
              </p:cNvPr>
              <p:cNvSpPr txBox="1">
                <a:spLocks noRot="1" noChangeAspect="1" noMove="1" noResize="1" noEditPoints="1" noAdjustHandles="1" noChangeArrowheads="1" noChangeShapeType="1" noTextEdit="1"/>
              </p:cNvSpPr>
              <p:nvPr/>
            </p:nvSpPr>
            <p:spPr>
              <a:xfrm>
                <a:off x="1554480" y="1364929"/>
                <a:ext cx="2272937" cy="369332"/>
              </a:xfrm>
              <a:prstGeom prst="rect">
                <a:avLst/>
              </a:prstGeom>
              <a:blipFill>
                <a:blip r:embed="rId4"/>
                <a:stretch>
                  <a:fillRect b="-8333"/>
                </a:stretch>
              </a:blipFill>
            </p:spPr>
            <p:txBody>
              <a:bodyPr/>
              <a:lstStyle/>
              <a:p>
                <a:r>
                  <a:rPr lang="es-BO">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898FDA2-F553-6CFF-7410-4409E95F116C}"/>
                  </a:ext>
                </a:extLst>
              </p:cNvPr>
              <p:cNvSpPr txBox="1"/>
              <p:nvPr/>
            </p:nvSpPr>
            <p:spPr>
              <a:xfrm>
                <a:off x="1336766" y="4825592"/>
                <a:ext cx="3026228" cy="396519"/>
              </a:xfrm>
              <a:prstGeom prst="rect">
                <a:avLst/>
              </a:prstGeom>
              <a:noFill/>
            </p:spPr>
            <p:txBody>
              <a:bodyPr wrap="square">
                <a:spAutoFit/>
              </a:bodyPr>
              <a:lstStyle/>
              <a:p>
                <a14:m>
                  <m:oMath xmlns:m="http://schemas.openxmlformats.org/officeDocument/2006/math">
                    <m:r>
                      <a:rPr lang="en-CA" sz="1800" i="1" smtClean="0">
                        <a:solidFill>
                          <a:schemeClr val="tx1"/>
                        </a:solidFill>
                        <a:latin typeface="Cambria Math" panose="02040503050406030204" pitchFamily="18" charset="0"/>
                        <a:ea typeface="Cambria Math" panose="02040503050406030204" pitchFamily="18" charset="0"/>
                      </a:rPr>
                      <m:t>𝑦</m:t>
                    </m:r>
                    <m:r>
                      <a:rPr lang="en-CA" sz="1800" i="0">
                        <a:solidFill>
                          <a:schemeClr val="tx1"/>
                        </a:solidFill>
                        <a:latin typeface="Cambria Math" panose="02040503050406030204" pitchFamily="18" charset="0"/>
                        <a:ea typeface="Cambria Math" panose="02040503050406030204" pitchFamily="18" charset="0"/>
                      </a:rPr>
                      <m:t>=</m:t>
                    </m:r>
                    <m:sSub>
                      <m:sSubPr>
                        <m:ctrlPr>
                          <a:rPr lang="en-CA" sz="1800" b="0" i="1" smtClean="0">
                            <a:solidFill>
                              <a:schemeClr val="tx1"/>
                            </a:solidFill>
                            <a:latin typeface="Cambria Math" panose="02040503050406030204" pitchFamily="18" charset="0"/>
                            <a:ea typeface="Cambria Math" panose="02040503050406030204" pitchFamily="18" charset="0"/>
                          </a:rPr>
                        </m:ctrlPr>
                      </m:sSubPr>
                      <m:e>
                        <m:r>
                          <a:rPr lang="en-CA" sz="1800" i="1">
                            <a:solidFill>
                              <a:schemeClr val="tx1"/>
                            </a:solidFill>
                            <a:latin typeface="Cambria Math" panose="02040503050406030204" pitchFamily="18" charset="0"/>
                            <a:ea typeface="Cambria Math" panose="02040503050406030204" pitchFamily="18" charset="0"/>
                          </a:rPr>
                          <m:t>𝑎</m:t>
                        </m:r>
                      </m:e>
                      <m:sub>
                        <m:r>
                          <a:rPr lang="en-CA" sz="1800" b="0" i="1" smtClean="0">
                            <a:solidFill>
                              <a:schemeClr val="tx1"/>
                            </a:solidFill>
                            <a:latin typeface="Cambria Math" panose="02040503050406030204" pitchFamily="18" charset="0"/>
                            <a:ea typeface="Cambria Math" panose="02040503050406030204" pitchFamily="18" charset="0"/>
                          </a:rPr>
                          <m:t>𝑗</m:t>
                        </m:r>
                        <m:r>
                          <a:rPr lang="en-CA" sz="1800" b="0" i="1" smtClean="0">
                            <a:solidFill>
                              <a:schemeClr val="tx1"/>
                            </a:solidFill>
                            <a:latin typeface="Cambria Math" panose="02040503050406030204" pitchFamily="18" charset="0"/>
                            <a:ea typeface="Cambria Math" panose="02040503050406030204" pitchFamily="18" charset="0"/>
                          </a:rPr>
                          <m:t>[</m:t>
                        </m:r>
                        <m:r>
                          <a:rPr lang="en-CA" sz="1800" b="0" i="1" smtClean="0">
                            <a:solidFill>
                              <a:schemeClr val="tx1"/>
                            </a:solidFill>
                            <a:latin typeface="Cambria Math" panose="02040503050406030204" pitchFamily="18" charset="0"/>
                            <a:ea typeface="Cambria Math" panose="02040503050406030204" pitchFamily="18" charset="0"/>
                          </a:rPr>
                          <m:t>𝑖</m:t>
                        </m:r>
                        <m:r>
                          <a:rPr lang="en-CA" sz="1800" b="0" i="1" smtClean="0">
                            <a:solidFill>
                              <a:schemeClr val="tx1"/>
                            </a:solidFill>
                            <a:latin typeface="Cambria Math" panose="02040503050406030204" pitchFamily="18" charset="0"/>
                            <a:ea typeface="Cambria Math" panose="02040503050406030204" pitchFamily="18" charset="0"/>
                          </a:rPr>
                          <m:t>]</m:t>
                        </m:r>
                      </m:sub>
                    </m:sSub>
                    <m:r>
                      <a:rPr lang="en-CA" sz="1800" i="0">
                        <a:solidFill>
                          <a:schemeClr val="tx1"/>
                        </a:solidFill>
                        <a:latin typeface="Cambria Math" panose="02040503050406030204" pitchFamily="18" charset="0"/>
                        <a:ea typeface="Cambria Math" panose="02040503050406030204" pitchFamily="18" charset="0"/>
                      </a:rPr>
                      <m:t>+</m:t>
                    </m:r>
                    <m:sSub>
                      <m:sSubPr>
                        <m:ctrlPr>
                          <a:rPr lang="en-CA" sz="1800" i="1">
                            <a:solidFill>
                              <a:schemeClr val="tx1"/>
                            </a:solidFill>
                            <a:latin typeface="Cambria Math" panose="02040503050406030204" pitchFamily="18" charset="0"/>
                            <a:ea typeface="Cambria Math" panose="02040503050406030204" pitchFamily="18" charset="0"/>
                          </a:rPr>
                        </m:ctrlPr>
                      </m:sSubPr>
                      <m:e>
                        <m:r>
                          <a:rPr lang="en-CA" sz="1800" i="1">
                            <a:solidFill>
                              <a:schemeClr val="tx1"/>
                            </a:solidFill>
                            <a:latin typeface="Cambria Math" panose="02040503050406030204" pitchFamily="18" charset="0"/>
                            <a:ea typeface="Cambria Math" panose="02040503050406030204" pitchFamily="18" charset="0"/>
                          </a:rPr>
                          <m:t>𝑏</m:t>
                        </m:r>
                      </m:e>
                      <m:sub>
                        <m:r>
                          <m:rPr>
                            <m:sty m:val="p"/>
                          </m:rPr>
                          <a:rPr lang="en-CA" sz="1800" b="0" i="0" smtClean="0">
                            <a:solidFill>
                              <a:schemeClr val="tx1"/>
                            </a:solidFill>
                            <a:latin typeface="Cambria Math" panose="02040503050406030204" pitchFamily="18" charset="0"/>
                            <a:ea typeface="Cambria Math" panose="02040503050406030204" pitchFamily="18" charset="0"/>
                          </a:rPr>
                          <m:t>j</m:t>
                        </m:r>
                        <m:d>
                          <m:dPr>
                            <m:begChr m:val="["/>
                            <m:endChr m:val="]"/>
                            <m:ctrlPr>
                              <a:rPr lang="en-CA" sz="1800" b="0" i="1" smtClean="0">
                                <a:solidFill>
                                  <a:schemeClr val="tx1"/>
                                </a:solidFill>
                                <a:latin typeface="Cambria Math" panose="02040503050406030204" pitchFamily="18" charset="0"/>
                                <a:ea typeface="Cambria Math" panose="02040503050406030204" pitchFamily="18" charset="0"/>
                              </a:rPr>
                            </m:ctrlPr>
                          </m:dPr>
                          <m:e>
                            <m:r>
                              <m:rPr>
                                <m:sty m:val="p"/>
                              </m:rPr>
                              <a:rPr lang="en-CA" sz="1800" b="0" i="0" smtClean="0">
                                <a:solidFill>
                                  <a:schemeClr val="tx1"/>
                                </a:solidFill>
                                <a:latin typeface="Cambria Math" panose="02040503050406030204" pitchFamily="18" charset="0"/>
                                <a:ea typeface="Cambria Math" panose="02040503050406030204" pitchFamily="18" charset="0"/>
                              </a:rPr>
                              <m:t>i</m:t>
                            </m:r>
                          </m:e>
                        </m:d>
                        <m:r>
                          <a:rPr lang="en-CA" sz="1800" b="0" i="0" smtClean="0">
                            <a:solidFill>
                              <a:schemeClr val="tx1"/>
                            </a:solidFill>
                            <a:latin typeface="Cambria Math" panose="02040503050406030204" pitchFamily="18" charset="0"/>
                            <a:ea typeface="Cambria Math" panose="02040503050406030204" pitchFamily="18" charset="0"/>
                          </a:rPr>
                          <m:t> </m:t>
                        </m:r>
                      </m:sub>
                    </m:sSub>
                    <m:sSub>
                      <m:sSubPr>
                        <m:ctrlPr>
                          <a:rPr lang="en-CA" sz="1800" b="0" i="1" smtClean="0">
                            <a:ln>
                              <a:solidFill>
                                <a:schemeClr val="accent1">
                                  <a:lumMod val="60000"/>
                                  <a:lumOff val="40000"/>
                                </a:schemeClr>
                              </a:solidFill>
                            </a:ln>
                            <a:solidFill>
                              <a:schemeClr val="tx1"/>
                            </a:solidFill>
                            <a:latin typeface="Cambria Math" panose="02040503050406030204" pitchFamily="18" charset="0"/>
                            <a:ea typeface="Cambria Math" panose="02040503050406030204" pitchFamily="18" charset="0"/>
                          </a:rPr>
                        </m:ctrlPr>
                      </m:sSubPr>
                      <m:e>
                        <m:r>
                          <a:rPr lang="en-CA" sz="1800" b="0" i="1" smtClean="0">
                            <a:ln>
                              <a:solidFill>
                                <a:schemeClr val="accent1">
                                  <a:lumMod val="60000"/>
                                  <a:lumOff val="40000"/>
                                </a:schemeClr>
                              </a:solidFill>
                            </a:ln>
                            <a:solidFill>
                              <a:schemeClr val="tx1"/>
                            </a:solidFill>
                            <a:latin typeface="Cambria Math" panose="02040503050406030204" pitchFamily="18" charset="0"/>
                            <a:ea typeface="Cambria Math" panose="02040503050406030204" pitchFamily="18" charset="0"/>
                          </a:rPr>
                          <m:t>𝑥</m:t>
                        </m:r>
                      </m:e>
                      <m:sub>
                        <m:r>
                          <a:rPr lang="en-CA" sz="1800" b="0" i="1" smtClean="0">
                            <a:ln>
                              <a:solidFill>
                                <a:schemeClr val="accent1">
                                  <a:lumMod val="60000"/>
                                  <a:lumOff val="40000"/>
                                </a:schemeClr>
                              </a:solidFill>
                            </a:ln>
                            <a:solidFill>
                              <a:schemeClr val="tx1"/>
                            </a:solidFill>
                            <a:latin typeface="Cambria Math" panose="02040503050406030204" pitchFamily="18" charset="0"/>
                            <a:ea typeface="Cambria Math" panose="02040503050406030204" pitchFamily="18" charset="0"/>
                          </a:rPr>
                          <m:t>𝑖</m:t>
                        </m:r>
                      </m:sub>
                    </m:sSub>
                    <m:r>
                      <a:rPr lang="en-CA" sz="1800" i="0">
                        <a:solidFill>
                          <a:schemeClr val="tx1"/>
                        </a:solidFill>
                        <a:latin typeface="Cambria Math" panose="02040503050406030204" pitchFamily="18" charset="0"/>
                        <a:ea typeface="Cambria Math" panose="02040503050406030204" pitchFamily="18" charset="0"/>
                      </a:rPr>
                      <m:t>+</m:t>
                    </m:r>
                  </m:oMath>
                </a14:m>
                <a:r>
                  <a:rPr lang="en-CA" sz="1800" dirty="0">
                    <a:solidFill>
                      <a:schemeClr val="tx1"/>
                    </a:solidFill>
                    <a:latin typeface="Cambria Math" panose="02040503050406030204" pitchFamily="18" charset="0"/>
                    <a:ea typeface="Cambria Math" panose="02040503050406030204" pitchFamily="18" charset="0"/>
                  </a:rPr>
                  <a:t> </a:t>
                </a:r>
                <a:r>
                  <a:rPr lang="en-CA" sz="1800" i="1" dirty="0">
                    <a:ln>
                      <a:solidFill>
                        <a:schemeClr val="accent1">
                          <a:lumMod val="60000"/>
                          <a:lumOff val="40000"/>
                        </a:schemeClr>
                      </a:solidFill>
                    </a:ln>
                    <a:solidFill>
                      <a:schemeClr val="tx1"/>
                    </a:solidFill>
                    <a:latin typeface="Cambria Math" panose="02040503050406030204" pitchFamily="18" charset="0"/>
                    <a:ea typeface="Cambria Math" panose="02040503050406030204" pitchFamily="18" charset="0"/>
                  </a:rPr>
                  <a:t>e</a:t>
                </a:r>
              </a:p>
            </p:txBody>
          </p:sp>
        </mc:Choice>
        <mc:Fallback>
          <p:sp>
            <p:nvSpPr>
              <p:cNvPr id="10" name="TextBox 9">
                <a:extLst>
                  <a:ext uri="{FF2B5EF4-FFF2-40B4-BE49-F238E27FC236}">
                    <a16:creationId xmlns:a16="http://schemas.microsoft.com/office/drawing/2014/main" id="{5898FDA2-F553-6CFF-7410-4409E95F116C}"/>
                  </a:ext>
                </a:extLst>
              </p:cNvPr>
              <p:cNvSpPr txBox="1">
                <a:spLocks noRot="1" noChangeAspect="1" noMove="1" noResize="1" noEditPoints="1" noAdjustHandles="1" noChangeArrowheads="1" noChangeShapeType="1" noTextEdit="1"/>
              </p:cNvSpPr>
              <p:nvPr/>
            </p:nvSpPr>
            <p:spPr>
              <a:xfrm>
                <a:off x="1336766" y="4825592"/>
                <a:ext cx="3026228" cy="396519"/>
              </a:xfrm>
              <a:prstGeom prst="rect">
                <a:avLst/>
              </a:prstGeom>
              <a:blipFill>
                <a:blip r:embed="rId5"/>
                <a:stretch>
                  <a:fillRect b="-9231"/>
                </a:stretch>
              </a:blipFill>
            </p:spPr>
            <p:txBody>
              <a:bodyPr/>
              <a:lstStyle/>
              <a:p>
                <a:r>
                  <a:rPr lang="es-BO">
                    <a:noFill/>
                  </a:rPr>
                  <a:t> </a:t>
                </a:r>
              </a:p>
            </p:txBody>
          </p:sp>
        </mc:Fallback>
      </mc:AlternateContent>
      <p:sp>
        <p:nvSpPr>
          <p:cNvPr id="11" name="TextBox 10">
            <a:extLst>
              <a:ext uri="{FF2B5EF4-FFF2-40B4-BE49-F238E27FC236}">
                <a16:creationId xmlns:a16="http://schemas.microsoft.com/office/drawing/2014/main" id="{11E56F4B-6B5E-AAE4-E828-FF04FC5C3C30}"/>
              </a:ext>
            </a:extLst>
          </p:cNvPr>
          <p:cNvSpPr txBox="1"/>
          <p:nvPr/>
        </p:nvSpPr>
        <p:spPr>
          <a:xfrm>
            <a:off x="1055914" y="6141579"/>
            <a:ext cx="9871166" cy="584775"/>
          </a:xfrm>
          <a:prstGeom prst="rect">
            <a:avLst/>
          </a:prstGeom>
          <a:noFill/>
        </p:spPr>
        <p:txBody>
          <a:bodyPr wrap="square" rtlCol="0">
            <a:spAutoFit/>
          </a:bodyPr>
          <a:lstStyle/>
          <a:p>
            <a:r>
              <a:rPr lang="en-CA" sz="1600" dirty="0"/>
              <a:t>Gelman, Andrew &amp; Jennifer Hill. 2007. </a:t>
            </a:r>
            <a:r>
              <a:rPr lang="en-CA" sz="1600" i="1" dirty="0"/>
              <a:t>Data Analysis Using Regression and Multilevel/</a:t>
            </a:r>
            <a:r>
              <a:rPr lang="en-CA" sz="1600" i="1" dirty="0" err="1"/>
              <a:t>Hierchical</a:t>
            </a:r>
            <a:r>
              <a:rPr lang="en-CA" sz="1600" i="1" dirty="0"/>
              <a:t> Models. </a:t>
            </a:r>
            <a:r>
              <a:rPr lang="en-CA" sz="1600" dirty="0"/>
              <a:t>Cambridge University Press.</a:t>
            </a:r>
            <a:endParaRPr lang="es-BO" sz="1600" dirty="0"/>
          </a:p>
        </p:txBody>
      </p:sp>
    </p:spTree>
    <p:extLst>
      <p:ext uri="{BB962C8B-B14F-4D97-AF65-F5344CB8AC3E}">
        <p14:creationId xmlns:p14="http://schemas.microsoft.com/office/powerpoint/2010/main" val="3019497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86E-7F09-9ABE-5B9E-5772F20E188C}"/>
              </a:ext>
            </a:extLst>
          </p:cNvPr>
          <p:cNvSpPr>
            <a:spLocks noGrp="1"/>
          </p:cNvSpPr>
          <p:nvPr>
            <p:ph type="title"/>
          </p:nvPr>
        </p:nvSpPr>
        <p:spPr/>
        <p:txBody>
          <a:bodyPr/>
          <a:lstStyle/>
          <a:p>
            <a:r>
              <a:rPr lang="en-CA" dirty="0"/>
              <a:t>Simulation exercise</a:t>
            </a:r>
            <a:endParaRPr lang="es-BO" dirty="0"/>
          </a:p>
        </p:txBody>
      </p:sp>
      <p:sp>
        <p:nvSpPr>
          <p:cNvPr id="3" name="Content Placeholder 2">
            <a:extLst>
              <a:ext uri="{FF2B5EF4-FFF2-40B4-BE49-F238E27FC236}">
                <a16:creationId xmlns:a16="http://schemas.microsoft.com/office/drawing/2014/main" id="{5605B833-A5BD-9739-ED3A-05DEC01350A3}"/>
              </a:ext>
            </a:extLst>
          </p:cNvPr>
          <p:cNvSpPr>
            <a:spLocks noGrp="1"/>
          </p:cNvSpPr>
          <p:nvPr>
            <p:ph idx="1"/>
          </p:nvPr>
        </p:nvSpPr>
        <p:spPr/>
        <p:txBody>
          <a:bodyPr/>
          <a:lstStyle/>
          <a:p>
            <a:r>
              <a:rPr lang="en-CA" dirty="0"/>
              <a:t>Simulation exercise with ‘Schools’ as random effects</a:t>
            </a:r>
          </a:p>
          <a:p>
            <a:endParaRPr lang="en-CA" dirty="0"/>
          </a:p>
          <a:p>
            <a:r>
              <a:rPr lang="en-CA" dirty="0"/>
              <a:t>See word document and follow along copying relevant code</a:t>
            </a:r>
            <a:endParaRPr lang="es-BO" dirty="0"/>
          </a:p>
        </p:txBody>
      </p:sp>
    </p:spTree>
    <p:extLst>
      <p:ext uri="{BB962C8B-B14F-4D97-AF65-F5344CB8AC3E}">
        <p14:creationId xmlns:p14="http://schemas.microsoft.com/office/powerpoint/2010/main" val="2023789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12B5-2C4D-0A40-38CD-649099D3D7AD}"/>
              </a:ext>
            </a:extLst>
          </p:cNvPr>
          <p:cNvSpPr>
            <a:spLocks noGrp="1"/>
          </p:cNvSpPr>
          <p:nvPr>
            <p:ph type="title"/>
          </p:nvPr>
        </p:nvSpPr>
        <p:spPr/>
        <p:txBody>
          <a:bodyPr/>
          <a:lstStyle/>
          <a:p>
            <a:r>
              <a:rPr lang="en-CA" dirty="0"/>
              <a:t>Please read</a:t>
            </a:r>
            <a:endParaRPr lang="es-BO" dirty="0"/>
          </a:p>
        </p:txBody>
      </p:sp>
      <p:sp>
        <p:nvSpPr>
          <p:cNvPr id="3" name="Content Placeholder 2">
            <a:extLst>
              <a:ext uri="{FF2B5EF4-FFF2-40B4-BE49-F238E27FC236}">
                <a16:creationId xmlns:a16="http://schemas.microsoft.com/office/drawing/2014/main" id="{FE64BEE1-B822-A5B0-8A43-041F080AC24C}"/>
              </a:ext>
            </a:extLst>
          </p:cNvPr>
          <p:cNvSpPr>
            <a:spLocks noGrp="1"/>
          </p:cNvSpPr>
          <p:nvPr>
            <p:ph idx="1"/>
          </p:nvPr>
        </p:nvSpPr>
        <p:spPr/>
        <p:txBody>
          <a:bodyPr>
            <a:normAutofit/>
          </a:bodyPr>
          <a:lstStyle/>
          <a:p>
            <a:r>
              <a:rPr lang="en-CA" sz="2400" dirty="0"/>
              <a:t>Ch. 11 and 12 of Gelman &amp; Hill</a:t>
            </a:r>
          </a:p>
          <a:p>
            <a:endParaRPr lang="en-CA" sz="2400" dirty="0"/>
          </a:p>
          <a:p>
            <a:r>
              <a:rPr lang="en-CA" sz="2400" dirty="0"/>
              <a:t>Moran et al. 2012. Revisiting population size vs. phoneme inventory size. </a:t>
            </a:r>
            <a:r>
              <a:rPr lang="en-CA" sz="2400" i="1" dirty="0"/>
              <a:t>Language </a:t>
            </a:r>
            <a:r>
              <a:rPr lang="en-CA" sz="2400" dirty="0"/>
              <a:t>Vol. 88, No. 4. 877-893. </a:t>
            </a:r>
            <a:endParaRPr lang="es-BO" sz="2400" dirty="0"/>
          </a:p>
        </p:txBody>
      </p:sp>
    </p:spTree>
    <p:extLst>
      <p:ext uri="{BB962C8B-B14F-4D97-AF65-F5344CB8AC3E}">
        <p14:creationId xmlns:p14="http://schemas.microsoft.com/office/powerpoint/2010/main" val="219944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D9A4-320E-BF26-B717-F786B03EE73B}"/>
              </a:ext>
            </a:extLst>
          </p:cNvPr>
          <p:cNvSpPr>
            <a:spLocks noGrp="1"/>
          </p:cNvSpPr>
          <p:nvPr>
            <p:ph type="title"/>
          </p:nvPr>
        </p:nvSpPr>
        <p:spPr/>
        <p:txBody>
          <a:bodyPr/>
          <a:lstStyle/>
          <a:p>
            <a:r>
              <a:rPr lang="en-CA" dirty="0"/>
              <a:t>Multivariate regression</a:t>
            </a:r>
            <a:endParaRPr lang="es-BO" dirty="0"/>
          </a:p>
        </p:txBody>
      </p:sp>
      <p:sp>
        <p:nvSpPr>
          <p:cNvPr id="3" name="Content Placeholder 2">
            <a:extLst>
              <a:ext uri="{FF2B5EF4-FFF2-40B4-BE49-F238E27FC236}">
                <a16:creationId xmlns:a16="http://schemas.microsoft.com/office/drawing/2014/main" id="{CE5BA28F-8BD2-F97A-A567-C4AEC79268F8}"/>
              </a:ext>
            </a:extLst>
          </p:cNvPr>
          <p:cNvSpPr>
            <a:spLocks noGrp="1"/>
          </p:cNvSpPr>
          <p:nvPr>
            <p:ph idx="1"/>
          </p:nvPr>
        </p:nvSpPr>
        <p:spPr/>
        <p:txBody>
          <a:bodyPr/>
          <a:lstStyle/>
          <a:p>
            <a:r>
              <a:rPr lang="en-CA" dirty="0"/>
              <a:t>Multivariate regression</a:t>
            </a:r>
          </a:p>
          <a:p>
            <a:endParaRPr lang="en-CA" dirty="0"/>
          </a:p>
          <a:p>
            <a:r>
              <a:rPr lang="en-CA" dirty="0"/>
              <a:t>Multivariate regression is (potentially) a powerful tool for distinguishing between cause and effect.</a:t>
            </a:r>
          </a:p>
          <a:p>
            <a:endParaRPr lang="en-CA" dirty="0"/>
          </a:p>
          <a:p>
            <a:r>
              <a:rPr lang="en-CA" dirty="0"/>
              <a:t>If used properly they can tell us the difference between cause and effect</a:t>
            </a:r>
            <a:endParaRPr lang="es-BO" dirty="0"/>
          </a:p>
        </p:txBody>
      </p:sp>
    </p:spTree>
    <p:extLst>
      <p:ext uri="{BB962C8B-B14F-4D97-AF65-F5344CB8AC3E}">
        <p14:creationId xmlns:p14="http://schemas.microsoft.com/office/powerpoint/2010/main" val="264375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E6E2-72EA-D02E-18FC-60F379FE8C28}"/>
              </a:ext>
            </a:extLst>
          </p:cNvPr>
          <p:cNvSpPr>
            <a:spLocks noGrp="1"/>
          </p:cNvSpPr>
          <p:nvPr>
            <p:ph type="title"/>
          </p:nvPr>
        </p:nvSpPr>
        <p:spPr/>
        <p:txBody>
          <a:bodyPr/>
          <a:lstStyle/>
          <a:p>
            <a:r>
              <a:rPr lang="en-CA" dirty="0"/>
              <a:t>Confounding types</a:t>
            </a:r>
            <a:endParaRPr lang="es-BO" dirty="0"/>
          </a:p>
        </p:txBody>
      </p:sp>
      <p:sp>
        <p:nvSpPr>
          <p:cNvPr id="3" name="Content Placeholder 2">
            <a:extLst>
              <a:ext uri="{FF2B5EF4-FFF2-40B4-BE49-F238E27FC236}">
                <a16:creationId xmlns:a16="http://schemas.microsoft.com/office/drawing/2014/main" id="{BFFFCBDE-22F7-1AB6-DF20-FFD2BB5F94DE}"/>
              </a:ext>
            </a:extLst>
          </p:cNvPr>
          <p:cNvSpPr>
            <a:spLocks noGrp="1"/>
          </p:cNvSpPr>
          <p:nvPr>
            <p:ph idx="1"/>
          </p:nvPr>
        </p:nvSpPr>
        <p:spPr/>
        <p:txBody>
          <a:bodyPr/>
          <a:lstStyle/>
          <a:p>
            <a:r>
              <a:rPr lang="en-CA" dirty="0"/>
              <a:t>Fork (see slides from 2 weeks)</a:t>
            </a:r>
          </a:p>
          <a:p>
            <a:endParaRPr lang="en-CA" dirty="0"/>
          </a:p>
          <a:p>
            <a:r>
              <a:rPr lang="en-CA" dirty="0"/>
              <a:t>Pipe</a:t>
            </a:r>
          </a:p>
          <a:p>
            <a:endParaRPr lang="en-CA" dirty="0"/>
          </a:p>
          <a:p>
            <a:r>
              <a:rPr lang="en-CA" dirty="0"/>
              <a:t>Collider</a:t>
            </a:r>
          </a:p>
          <a:p>
            <a:endParaRPr lang="en-CA" dirty="0"/>
          </a:p>
          <a:p>
            <a:r>
              <a:rPr lang="en-CA" dirty="0"/>
              <a:t>Descendent</a:t>
            </a:r>
            <a:endParaRPr lang="es-BO" dirty="0"/>
          </a:p>
        </p:txBody>
      </p:sp>
      <p:sp>
        <p:nvSpPr>
          <p:cNvPr id="4" name="TextBox 3">
            <a:extLst>
              <a:ext uri="{FF2B5EF4-FFF2-40B4-BE49-F238E27FC236}">
                <a16:creationId xmlns:a16="http://schemas.microsoft.com/office/drawing/2014/main" id="{951011C4-DC46-79C0-7BD5-19685F14CA89}"/>
              </a:ext>
            </a:extLst>
          </p:cNvPr>
          <p:cNvSpPr txBox="1"/>
          <p:nvPr/>
        </p:nvSpPr>
        <p:spPr>
          <a:xfrm>
            <a:off x="830424" y="6303358"/>
            <a:ext cx="9903801" cy="369332"/>
          </a:xfrm>
          <a:prstGeom prst="rect">
            <a:avLst/>
          </a:prstGeom>
          <a:noFill/>
        </p:spPr>
        <p:txBody>
          <a:bodyPr wrap="none" rtlCol="0">
            <a:spAutoFit/>
          </a:bodyPr>
          <a:lstStyle/>
          <a:p>
            <a:r>
              <a:rPr lang="en-US" dirty="0"/>
              <a:t>Pearl, Judea (&amp; Dana Mackenzie). 2018. </a:t>
            </a:r>
            <a:r>
              <a:rPr lang="en-US" i="1" dirty="0"/>
              <a:t>The Book of Why: The New Science of Cause and Effect. </a:t>
            </a:r>
            <a:r>
              <a:rPr lang="en-US" dirty="0"/>
              <a:t>Penguin</a:t>
            </a:r>
          </a:p>
        </p:txBody>
      </p:sp>
      <p:sp>
        <p:nvSpPr>
          <p:cNvPr id="5" name="TextBox 4">
            <a:extLst>
              <a:ext uri="{FF2B5EF4-FFF2-40B4-BE49-F238E27FC236}">
                <a16:creationId xmlns:a16="http://schemas.microsoft.com/office/drawing/2014/main" id="{3D445515-EF03-B998-3A76-EA2A067FAFD7}"/>
              </a:ext>
            </a:extLst>
          </p:cNvPr>
          <p:cNvSpPr txBox="1"/>
          <p:nvPr/>
        </p:nvSpPr>
        <p:spPr>
          <a:xfrm>
            <a:off x="838200" y="5807631"/>
            <a:ext cx="9209314" cy="369332"/>
          </a:xfrm>
          <a:prstGeom prst="rect">
            <a:avLst/>
          </a:prstGeom>
          <a:noFill/>
        </p:spPr>
        <p:txBody>
          <a:bodyPr wrap="square" rtlCol="0">
            <a:spAutoFit/>
          </a:bodyPr>
          <a:lstStyle/>
          <a:p>
            <a:r>
              <a:rPr lang="en-US" dirty="0"/>
              <a:t>Pearl, Judea. 2009. </a:t>
            </a:r>
            <a:r>
              <a:rPr lang="en-US" i="1" dirty="0"/>
              <a:t>Causality: Models, Reasoning and Inference (Second Edition). </a:t>
            </a:r>
            <a:r>
              <a:rPr lang="en-US" dirty="0"/>
              <a:t>Cambridge.</a:t>
            </a:r>
          </a:p>
        </p:txBody>
      </p:sp>
    </p:spTree>
    <p:extLst>
      <p:ext uri="{BB962C8B-B14F-4D97-AF65-F5344CB8AC3E}">
        <p14:creationId xmlns:p14="http://schemas.microsoft.com/office/powerpoint/2010/main" val="424633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6261-57D7-7BB0-77A7-E25FD91F3C51}"/>
              </a:ext>
            </a:extLst>
          </p:cNvPr>
          <p:cNvSpPr>
            <a:spLocks noGrp="1"/>
          </p:cNvSpPr>
          <p:nvPr>
            <p:ph type="title"/>
          </p:nvPr>
        </p:nvSpPr>
        <p:spPr/>
        <p:txBody>
          <a:bodyPr/>
          <a:lstStyle/>
          <a:p>
            <a:r>
              <a:rPr lang="en-US" dirty="0"/>
              <a:t>Confounds or confounding</a:t>
            </a:r>
          </a:p>
        </p:txBody>
      </p:sp>
      <p:sp>
        <p:nvSpPr>
          <p:cNvPr id="4" name="TextBox 3">
            <a:extLst>
              <a:ext uri="{FF2B5EF4-FFF2-40B4-BE49-F238E27FC236}">
                <a16:creationId xmlns:a16="http://schemas.microsoft.com/office/drawing/2014/main" id="{62F2E03A-9621-1F6E-B370-984EF9A68C02}"/>
              </a:ext>
            </a:extLst>
          </p:cNvPr>
          <p:cNvSpPr txBox="1"/>
          <p:nvPr/>
        </p:nvSpPr>
        <p:spPr>
          <a:xfrm>
            <a:off x="1054358" y="1978089"/>
            <a:ext cx="9004041" cy="3785652"/>
          </a:xfrm>
          <a:prstGeom prst="rect">
            <a:avLst/>
          </a:prstGeom>
          <a:noFill/>
        </p:spPr>
        <p:txBody>
          <a:bodyPr wrap="square" rtlCol="0">
            <a:spAutoFit/>
          </a:bodyPr>
          <a:lstStyle/>
          <a:p>
            <a:pPr algn="just"/>
            <a:r>
              <a:rPr lang="en-US" sz="2400" dirty="0"/>
              <a:t>“If we undertake to estimate the effect of one variable (X) on another (Y) by examining the statistical association between the two, we ought to ensure that the association is not produced by factors other than the effect under study. The presence of spurious association – due, for example, to the influence of extraneous variables – is called </a:t>
            </a:r>
            <a:r>
              <a:rPr lang="en-US" sz="2400" i="1" dirty="0"/>
              <a:t>confounding </a:t>
            </a:r>
            <a:r>
              <a:rPr lang="en-US" sz="2400" dirty="0"/>
              <a:t>because it tends to confound our reading and to bias our estimate of the effect studied. Conceptually, therefore, we can say that </a:t>
            </a:r>
            <a:r>
              <a:rPr lang="en-US" sz="2400" i="1" dirty="0"/>
              <a:t>X </a:t>
            </a:r>
            <a:r>
              <a:rPr lang="en-US" sz="2400" dirty="0"/>
              <a:t>and </a:t>
            </a:r>
            <a:r>
              <a:rPr lang="en-US" sz="2400" i="1" dirty="0"/>
              <a:t>Y </a:t>
            </a:r>
            <a:r>
              <a:rPr lang="en-US" sz="2400" dirty="0"/>
              <a:t>are confounded when there is a third variable </a:t>
            </a:r>
            <a:r>
              <a:rPr lang="en-US" sz="2400" i="1" dirty="0"/>
              <a:t>Z </a:t>
            </a:r>
            <a:r>
              <a:rPr lang="en-US" sz="2400" dirty="0"/>
              <a:t>that influences both </a:t>
            </a:r>
            <a:r>
              <a:rPr lang="en-US" sz="2400" i="1" dirty="0"/>
              <a:t>X </a:t>
            </a:r>
            <a:r>
              <a:rPr lang="en-US" sz="2400" dirty="0"/>
              <a:t>and </a:t>
            </a:r>
            <a:r>
              <a:rPr lang="en-US" sz="2400" i="1" dirty="0"/>
              <a:t>Y; </a:t>
            </a:r>
            <a:r>
              <a:rPr lang="en-US" sz="2400" dirty="0"/>
              <a:t>such a variable is then called a </a:t>
            </a:r>
            <a:r>
              <a:rPr lang="en-US" sz="2400" i="1" dirty="0"/>
              <a:t>confounder </a:t>
            </a:r>
            <a:r>
              <a:rPr lang="en-US" sz="2400" dirty="0"/>
              <a:t>of </a:t>
            </a:r>
            <a:r>
              <a:rPr lang="en-US" sz="2400" i="1" dirty="0"/>
              <a:t>X </a:t>
            </a:r>
            <a:r>
              <a:rPr lang="en-US" sz="2400" dirty="0"/>
              <a:t>and </a:t>
            </a:r>
            <a:r>
              <a:rPr lang="en-US" sz="2400" i="1" dirty="0"/>
              <a:t>Y.”</a:t>
            </a:r>
          </a:p>
          <a:p>
            <a:pPr algn="just"/>
            <a:r>
              <a:rPr lang="en-US" sz="2400" dirty="0"/>
              <a:t>Pearl 2009: 183</a:t>
            </a:r>
          </a:p>
        </p:txBody>
      </p:sp>
      <p:sp>
        <p:nvSpPr>
          <p:cNvPr id="5" name="TextBox 4">
            <a:extLst>
              <a:ext uri="{FF2B5EF4-FFF2-40B4-BE49-F238E27FC236}">
                <a16:creationId xmlns:a16="http://schemas.microsoft.com/office/drawing/2014/main" id="{995C9144-7C67-B7F7-0ABD-51B0F65708AD}"/>
              </a:ext>
            </a:extLst>
          </p:cNvPr>
          <p:cNvSpPr txBox="1"/>
          <p:nvPr/>
        </p:nvSpPr>
        <p:spPr>
          <a:xfrm>
            <a:off x="1054358" y="6308209"/>
            <a:ext cx="9209314" cy="369332"/>
          </a:xfrm>
          <a:prstGeom prst="rect">
            <a:avLst/>
          </a:prstGeom>
          <a:noFill/>
        </p:spPr>
        <p:txBody>
          <a:bodyPr wrap="square" rtlCol="0">
            <a:spAutoFit/>
          </a:bodyPr>
          <a:lstStyle/>
          <a:p>
            <a:r>
              <a:rPr lang="en-US" dirty="0"/>
              <a:t>Pearl, Judea. 2009. </a:t>
            </a:r>
            <a:r>
              <a:rPr lang="en-US" i="1" dirty="0"/>
              <a:t>Causality: Models, Reasoning and Inference (Second Edition). </a:t>
            </a:r>
            <a:r>
              <a:rPr lang="en-US" dirty="0"/>
              <a:t>Cambridge.</a:t>
            </a:r>
          </a:p>
        </p:txBody>
      </p:sp>
    </p:spTree>
    <p:extLst>
      <p:ext uri="{BB962C8B-B14F-4D97-AF65-F5344CB8AC3E}">
        <p14:creationId xmlns:p14="http://schemas.microsoft.com/office/powerpoint/2010/main" val="338929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7367-EEC8-1FD9-7824-FAC7D9C033E8}"/>
              </a:ext>
            </a:extLst>
          </p:cNvPr>
          <p:cNvSpPr>
            <a:spLocks noGrp="1"/>
          </p:cNvSpPr>
          <p:nvPr>
            <p:ph type="title"/>
          </p:nvPr>
        </p:nvSpPr>
        <p:spPr/>
        <p:txBody>
          <a:bodyPr/>
          <a:lstStyle/>
          <a:p>
            <a:r>
              <a:rPr lang="en-US" dirty="0"/>
              <a:t>Fork</a:t>
            </a:r>
          </a:p>
        </p:txBody>
      </p:sp>
      <p:pic>
        <p:nvPicPr>
          <p:cNvPr id="5" name="Picture 4">
            <a:extLst>
              <a:ext uri="{FF2B5EF4-FFF2-40B4-BE49-F238E27FC236}">
                <a16:creationId xmlns:a16="http://schemas.microsoft.com/office/drawing/2014/main" id="{A1DBD72C-F841-CD43-25FE-2B919EF7268B}"/>
              </a:ext>
            </a:extLst>
          </p:cNvPr>
          <p:cNvPicPr>
            <a:picLocks noChangeAspect="1"/>
          </p:cNvPicPr>
          <p:nvPr/>
        </p:nvPicPr>
        <p:blipFill>
          <a:blip r:embed="rId2"/>
          <a:stretch>
            <a:fillRect/>
          </a:stretch>
        </p:blipFill>
        <p:spPr>
          <a:xfrm>
            <a:off x="461395" y="1472007"/>
            <a:ext cx="6375611" cy="5100490"/>
          </a:xfrm>
          <a:prstGeom prst="rect">
            <a:avLst/>
          </a:prstGeom>
        </p:spPr>
      </p:pic>
      <p:sp>
        <p:nvSpPr>
          <p:cNvPr id="9" name="TextBox 8">
            <a:extLst>
              <a:ext uri="{FF2B5EF4-FFF2-40B4-BE49-F238E27FC236}">
                <a16:creationId xmlns:a16="http://schemas.microsoft.com/office/drawing/2014/main" id="{F56606F3-9195-9330-B17C-A31E92825D91}"/>
              </a:ext>
            </a:extLst>
          </p:cNvPr>
          <p:cNvSpPr txBox="1"/>
          <p:nvPr/>
        </p:nvSpPr>
        <p:spPr>
          <a:xfrm>
            <a:off x="7039170" y="2816013"/>
            <a:ext cx="5152830" cy="2062103"/>
          </a:xfrm>
          <a:prstGeom prst="rect">
            <a:avLst/>
          </a:prstGeom>
          <a:noFill/>
          <a:ln>
            <a:solidFill>
              <a:schemeClr val="tx1"/>
            </a:solidFill>
          </a:ln>
        </p:spPr>
        <p:txBody>
          <a:bodyPr wrap="square">
            <a:spAutoFit/>
          </a:bodyPr>
          <a:lstStyle/>
          <a:p>
            <a:pPr marL="0" marR="0" latinLnBrk="1">
              <a:spcBef>
                <a:spcPts val="0"/>
              </a:spcBef>
              <a:spcAft>
                <a:spcPts val="1000"/>
              </a:spcAft>
            </a:pP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dagify</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coords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6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543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7367-EEC8-1FD9-7824-FAC7D9C033E8}"/>
              </a:ext>
            </a:extLst>
          </p:cNvPr>
          <p:cNvSpPr>
            <a:spLocks noGrp="1"/>
          </p:cNvSpPr>
          <p:nvPr>
            <p:ph type="title"/>
          </p:nvPr>
        </p:nvSpPr>
        <p:spPr/>
        <p:txBody>
          <a:bodyPr/>
          <a:lstStyle/>
          <a:p>
            <a:r>
              <a:rPr lang="en-US" dirty="0"/>
              <a:t>Fork</a:t>
            </a:r>
          </a:p>
        </p:txBody>
      </p:sp>
      <p:sp>
        <p:nvSpPr>
          <p:cNvPr id="9" name="TextBox 8">
            <a:extLst>
              <a:ext uri="{FF2B5EF4-FFF2-40B4-BE49-F238E27FC236}">
                <a16:creationId xmlns:a16="http://schemas.microsoft.com/office/drawing/2014/main" id="{F56606F3-9195-9330-B17C-A31E92825D91}"/>
              </a:ext>
            </a:extLst>
          </p:cNvPr>
          <p:cNvSpPr txBox="1"/>
          <p:nvPr/>
        </p:nvSpPr>
        <p:spPr>
          <a:xfrm>
            <a:off x="6749921" y="2470780"/>
            <a:ext cx="5152830" cy="255454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Z=</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Z=</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dagify</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coords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6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3" name="Picture">
            <a:extLst>
              <a:ext uri="{FF2B5EF4-FFF2-40B4-BE49-F238E27FC236}">
                <a16:creationId xmlns:a16="http://schemas.microsoft.com/office/drawing/2014/main" id="{08050219-0145-C1EC-C5EB-E18F025761A1}"/>
              </a:ext>
            </a:extLst>
          </p:cNvPr>
          <p:cNvPicPr/>
          <p:nvPr/>
        </p:nvPicPr>
        <p:blipFill>
          <a:blip r:embed="rId2"/>
          <a:stretch>
            <a:fillRect/>
          </a:stretch>
        </p:blipFill>
        <p:spPr bwMode="auto">
          <a:xfrm>
            <a:off x="395749" y="1789010"/>
            <a:ext cx="5847735" cy="4982986"/>
          </a:xfrm>
          <a:prstGeom prst="rect">
            <a:avLst/>
          </a:prstGeom>
          <a:noFill/>
          <a:ln w="9525">
            <a:noFill/>
            <a:headEnd/>
            <a:tailEnd/>
          </a:ln>
        </p:spPr>
      </p:pic>
    </p:spTree>
    <p:extLst>
      <p:ext uri="{BB962C8B-B14F-4D97-AF65-F5344CB8AC3E}">
        <p14:creationId xmlns:p14="http://schemas.microsoft.com/office/powerpoint/2010/main" val="119287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375E-8583-D674-113F-B6B0B257B43B}"/>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D03CAA1A-314D-94D2-3AAD-04467766BC1C}"/>
              </a:ext>
            </a:extLst>
          </p:cNvPr>
          <p:cNvSpPr>
            <a:spLocks noGrp="1"/>
          </p:cNvSpPr>
          <p:nvPr>
            <p:ph idx="1"/>
          </p:nvPr>
        </p:nvSpPr>
        <p:spPr>
          <a:xfrm>
            <a:off x="838200" y="1825625"/>
            <a:ext cx="10515600" cy="982889"/>
          </a:xfrm>
        </p:spPr>
        <p:txBody>
          <a:bodyPr/>
          <a:lstStyle/>
          <a:p>
            <a:r>
              <a:rPr lang="en-US" dirty="0"/>
              <a:t>To illustrate we can simulate the </a:t>
            </a:r>
            <a:r>
              <a:rPr lang="en-US" b="1" dirty="0"/>
              <a:t>Fork confounder</a:t>
            </a:r>
            <a:endParaRPr lang="en-US" dirty="0"/>
          </a:p>
          <a:p>
            <a:endParaRPr lang="en-US" dirty="0"/>
          </a:p>
          <a:p>
            <a:endParaRPr lang="en-US" dirty="0"/>
          </a:p>
        </p:txBody>
      </p:sp>
      <p:sp>
        <p:nvSpPr>
          <p:cNvPr id="5" name="TextBox 4">
            <a:extLst>
              <a:ext uri="{FF2B5EF4-FFF2-40B4-BE49-F238E27FC236}">
                <a16:creationId xmlns:a16="http://schemas.microsoft.com/office/drawing/2014/main" id="{AB091F32-05C7-4293-FCA6-B1B3D4A3FE27}"/>
              </a:ext>
            </a:extLst>
          </p:cNvPr>
          <p:cNvSpPr txBox="1"/>
          <p:nvPr/>
        </p:nvSpPr>
        <p:spPr>
          <a:xfrm>
            <a:off x="838200" y="2608709"/>
            <a:ext cx="4657532" cy="369331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set.seed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1234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a1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b1</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a2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z,</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34166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3786</Words>
  <Application>Microsoft Office PowerPoint</Application>
  <PresentationFormat>Widescreen</PresentationFormat>
  <Paragraphs>145</Paragraphs>
  <Slides>34</Slides>
  <Notes>0</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(Bold)</vt:lpstr>
      <vt:lpstr>Calibri Light</vt:lpstr>
      <vt:lpstr>Cambria</vt:lpstr>
      <vt:lpstr>Cambria Math</vt:lpstr>
      <vt:lpstr>Consolas</vt:lpstr>
      <vt:lpstr>Office Theme</vt:lpstr>
      <vt:lpstr>Statistics for linguists</vt:lpstr>
      <vt:lpstr>From last class</vt:lpstr>
      <vt:lpstr>Packages for today</vt:lpstr>
      <vt:lpstr>Multivariate regression</vt:lpstr>
      <vt:lpstr>Confounding types</vt:lpstr>
      <vt:lpstr>Confounds or confounding</vt:lpstr>
      <vt:lpstr>Fork</vt:lpstr>
      <vt:lpstr>Fork</vt:lpstr>
      <vt:lpstr>Fork</vt:lpstr>
      <vt:lpstr>PowerPoint Presentation</vt:lpstr>
      <vt:lpstr>PowerPoint Presentation</vt:lpstr>
      <vt:lpstr>PowerPoint Presentation</vt:lpstr>
      <vt:lpstr>Pipe</vt:lpstr>
      <vt:lpstr>Pipe</vt:lpstr>
      <vt:lpstr>Pipe</vt:lpstr>
      <vt:lpstr>Simulating wealth inequality</vt:lpstr>
      <vt:lpstr>Simulating SAT scores as a function of wealth</vt:lpstr>
      <vt:lpstr>Simulating SAT scores as a function of wealth</vt:lpstr>
      <vt:lpstr>PowerPoint Presentation</vt:lpstr>
      <vt:lpstr>PowerPoint Presentation</vt:lpstr>
      <vt:lpstr>Causal chain</vt:lpstr>
      <vt:lpstr>Random effects</vt:lpstr>
      <vt:lpstr>Random effects</vt:lpstr>
      <vt:lpstr>Fixed effects</vt:lpstr>
      <vt:lpstr>Random effects</vt:lpstr>
      <vt:lpstr>Pooling</vt:lpstr>
      <vt:lpstr>Random vs. fixed effects</vt:lpstr>
      <vt:lpstr>PowerPoint Presentation</vt:lpstr>
      <vt:lpstr>Normal regression model</vt:lpstr>
      <vt:lpstr>Multilevel model</vt:lpstr>
      <vt:lpstr>PowerPoint Presentation</vt:lpstr>
      <vt:lpstr>PowerPoint Presentation</vt:lpstr>
      <vt:lpstr>Simulation exercise</vt:lpstr>
      <vt:lpstr>Please 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linguists</dc:title>
  <dc:creator>Adam Tallman</dc:creator>
  <cp:lastModifiedBy>Adam Tallman</cp:lastModifiedBy>
  <cp:revision>10</cp:revision>
  <dcterms:created xsi:type="dcterms:W3CDTF">2024-01-09T08:26:04Z</dcterms:created>
  <dcterms:modified xsi:type="dcterms:W3CDTF">2024-01-10T12:54:51Z</dcterms:modified>
</cp:coreProperties>
</file>