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9" r:id="rId6"/>
    <p:sldId id="298" r:id="rId7"/>
    <p:sldId id="309" r:id="rId8"/>
    <p:sldId id="310" r:id="rId9"/>
    <p:sldId id="311" r:id="rId10"/>
    <p:sldId id="312" r:id="rId11"/>
    <p:sldId id="313" r:id="rId12"/>
    <p:sldId id="314" r:id="rId13"/>
    <p:sldId id="315" r:id="rId14"/>
    <p:sldId id="316" r:id="rId15"/>
    <p:sldId id="317" r:id="rId16"/>
    <p:sldId id="260" r:id="rId17"/>
    <p:sldId id="261" r:id="rId18"/>
    <p:sldId id="318" r:id="rId19"/>
    <p:sldId id="319" r:id="rId20"/>
    <p:sldId id="320" r:id="rId21"/>
    <p:sldId id="262" r:id="rId22"/>
    <p:sldId id="263" r:id="rId23"/>
    <p:sldId id="270" r:id="rId24"/>
    <p:sldId id="271" r:id="rId25"/>
    <p:sldId id="272" r:id="rId26"/>
    <p:sldId id="273" r:id="rId27"/>
    <p:sldId id="274" r:id="rId28"/>
    <p:sldId id="275" r:id="rId29"/>
    <p:sldId id="264" r:id="rId30"/>
    <p:sldId id="265" r:id="rId31"/>
    <p:sldId id="323" r:id="rId32"/>
    <p:sldId id="321" r:id="rId33"/>
    <p:sldId id="322" r:id="rId34"/>
    <p:sldId id="324" r:id="rId35"/>
    <p:sldId id="325" r:id="rId36"/>
    <p:sldId id="326" r:id="rId37"/>
    <p:sldId id="328" r:id="rId38"/>
    <p:sldId id="327" r:id="rId39"/>
    <p:sldId id="329" r:id="rId40"/>
    <p:sldId id="334" r:id="rId41"/>
    <p:sldId id="335" r:id="rId42"/>
    <p:sldId id="336" r:id="rId43"/>
    <p:sldId id="332" r:id="rId44"/>
    <p:sldId id="333" r:id="rId45"/>
    <p:sldId id="337" r:id="rId46"/>
    <p:sldId id="338" r:id="rId47"/>
    <p:sldId id="339" r:id="rId48"/>
    <p:sldId id="341" r:id="rId49"/>
    <p:sldId id="266" r:id="rId50"/>
    <p:sldId id="351" r:id="rId51"/>
    <p:sldId id="267" r:id="rId52"/>
    <p:sldId id="343" r:id="rId53"/>
    <p:sldId id="345" r:id="rId54"/>
    <p:sldId id="347" r:id="rId55"/>
    <p:sldId id="346" r:id="rId56"/>
    <p:sldId id="348" r:id="rId57"/>
    <p:sldId id="349" r:id="rId58"/>
    <p:sldId id="352" r:id="rId59"/>
    <p:sldId id="342" r:id="rId60"/>
    <p:sldId id="353" r:id="rId61"/>
    <p:sldId id="350" r:id="rId62"/>
    <p:sldId id="355" r:id="rId63"/>
    <p:sldId id="354" r:id="rId64"/>
    <p:sldId id="356" r:id="rId65"/>
    <p:sldId id="357" r:id="rId66"/>
    <p:sldId id="358" r:id="rId67"/>
    <p:sldId id="359" r:id="rId68"/>
    <p:sldId id="364" r:id="rId69"/>
    <p:sldId id="360" r:id="rId70"/>
    <p:sldId id="365" r:id="rId71"/>
    <p:sldId id="361" r:id="rId72"/>
    <p:sldId id="366" r:id="rId73"/>
    <p:sldId id="362" r:id="rId74"/>
    <p:sldId id="363" r:id="rId75"/>
    <p:sldId id="367" r:id="rId76"/>
    <p:sldId id="368" r:id="rId77"/>
    <p:sldId id="369" r:id="rId78"/>
    <p:sldId id="370" r:id="rId79"/>
    <p:sldId id="371" r:id="rId80"/>
    <p:sldId id="372" r:id="rId81"/>
    <p:sldId id="373" r:id="rId82"/>
    <p:sldId id="374" r:id="rId83"/>
    <p:sldId id="375" r:id="rId84"/>
    <p:sldId id="376" r:id="rId85"/>
    <p:sldId id="377" r:id="rId86"/>
    <p:sldId id="378" r:id="rId87"/>
    <p:sldId id="380" r:id="rId88"/>
    <p:sldId id="384" r:id="rId89"/>
    <p:sldId id="381" r:id="rId90"/>
    <p:sldId id="382" r:id="rId91"/>
    <p:sldId id="383" r:id="rId92"/>
    <p:sldId id="385" r:id="rId93"/>
    <p:sldId id="386" r:id="rId94"/>
    <p:sldId id="387" r:id="rId95"/>
    <p:sldId id="388" r:id="rId96"/>
    <p:sldId id="389" r:id="rId97"/>
    <p:sldId id="390" r:id="rId98"/>
    <p:sldId id="268" r:id="rId99"/>
    <p:sldId id="391" r:id="rId100"/>
    <p:sldId id="392" r:id="rId101"/>
    <p:sldId id="269" r:id="rId102"/>
    <p:sldId id="344" r:id="rId103"/>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5" autoAdjust="0"/>
    <p:restoredTop sz="94660"/>
  </p:normalViewPr>
  <p:slideViewPr>
    <p:cSldViewPr snapToGrid="0">
      <p:cViewPr varScale="1">
        <p:scale>
          <a:sx n="84" d="100"/>
          <a:sy n="84" d="100"/>
        </p:scale>
        <p:origin x="19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076C-0D17-4D3E-9320-1B4BD5974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0D1C4B44-630C-48A8-8597-702CFEBF8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E8A922A2-DDFD-423C-A72D-D855470ED29F}"/>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3DC4D221-A09C-48F0-AC65-7EF61E11C8B7}"/>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AC80ABBA-37E1-4E1C-9FD7-6E6B1EF5CE0A}"/>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256338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26C8-4879-4DA4-9E65-9194D69356A0}"/>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B9E63E04-B123-4A65-B491-F8FF68B21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34A3470F-9856-412E-95FE-A88935F7B0D1}"/>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01280339-0ECC-4371-869F-322887DBC121}"/>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DEAE9456-53B4-43C6-9EB9-BFD1D6E460F7}"/>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143090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62481-89C1-4A87-8192-EABB405167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2D17BB21-A45D-4432-A2E1-C6793514AC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495ABCD1-C552-4279-A904-440FDABED694}"/>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E42A620B-06D6-4B6F-B150-5D0B10AC29C0}"/>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AA043814-1B93-4C43-84EC-10A2F2DCAB66}"/>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136894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2CF9-E44D-4026-B237-23C7039A5D8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E7729980-BCEE-422B-A407-059F1BBCD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3DDFC2BC-1DAD-4BA2-A8FF-C71B0683CBCA}"/>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ED7DB547-F781-4257-BFEB-610802C74E97}"/>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0C07E5DB-85A5-4640-A907-00FDF41BE4DF}"/>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383789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6340-0609-4A13-8FA3-DA647AF54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A01C12A1-A256-48B0-B402-AC49C6156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7CB12-FDBA-46DD-89F3-C3FCB78F6172}"/>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6907F8B7-1461-4EA7-8949-6B8F4CF45198}"/>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FABA78B-9A7E-443C-9A76-5EAD19E5DC8C}"/>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53775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F549-0DCD-4E1F-8402-FE13BA0B725F}"/>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3A746830-3565-492D-8E9B-8E6397554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61F1B919-7274-49A4-B181-986D14D0A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7A44545E-357D-43D3-8A91-0A84BA12105F}"/>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6" name="Footer Placeholder 5">
            <a:extLst>
              <a:ext uri="{FF2B5EF4-FFF2-40B4-BE49-F238E27FC236}">
                <a16:creationId xmlns:a16="http://schemas.microsoft.com/office/drawing/2014/main" id="{60671A48-D9A9-49F1-8CFB-E6558EF3F2B9}"/>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DD3F6A13-0025-4361-B9C7-96D7A9D11C07}"/>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338045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C829-B87B-4A2F-B6AE-8940200C01F1}"/>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D040B541-7D08-4024-B322-3BAE57EB1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3D9FB-46E4-479E-AE7B-206A3FD5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67B95EAB-A09F-4B2B-B370-0A9227B6F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CA0A4-0535-4A1E-9EED-72BA64DD3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F96C7E80-A643-4F54-BBB6-D57F87DFF511}"/>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8" name="Footer Placeholder 7">
            <a:extLst>
              <a:ext uri="{FF2B5EF4-FFF2-40B4-BE49-F238E27FC236}">
                <a16:creationId xmlns:a16="http://schemas.microsoft.com/office/drawing/2014/main" id="{943DEC6D-CDAF-4197-AFCF-305130BA4CAD}"/>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24883A5D-285A-4C6D-9993-267BF09821FD}"/>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213126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5726-4A63-47B8-B091-9C25F72EF9D1}"/>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8D843CDA-EC88-448D-A3E5-D1F2561AD9F7}"/>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4" name="Footer Placeholder 3">
            <a:extLst>
              <a:ext uri="{FF2B5EF4-FFF2-40B4-BE49-F238E27FC236}">
                <a16:creationId xmlns:a16="http://schemas.microsoft.com/office/drawing/2014/main" id="{FF1F28CC-86AA-438E-AEDC-763A61F17A62}"/>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06126A30-7DF8-4E14-9309-6A47C3E7DAD2}"/>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10033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E3637-3459-42C9-AB9B-259C5F7080BB}"/>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3" name="Footer Placeholder 2">
            <a:extLst>
              <a:ext uri="{FF2B5EF4-FFF2-40B4-BE49-F238E27FC236}">
                <a16:creationId xmlns:a16="http://schemas.microsoft.com/office/drawing/2014/main" id="{7DF8A733-350A-458B-9DF3-4E599B55D21B}"/>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79EBB825-FB3A-43F5-853E-1979116F51AF}"/>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143094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CDBC-9076-4523-B56A-1C75DB3FE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235A1E06-2539-43DB-BE12-33D8121D6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B490BE0F-C12D-436A-A2F2-0F5B8A93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52780-9438-49BC-9886-CEE9BD3F7361}"/>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6" name="Footer Placeholder 5">
            <a:extLst>
              <a:ext uri="{FF2B5EF4-FFF2-40B4-BE49-F238E27FC236}">
                <a16:creationId xmlns:a16="http://schemas.microsoft.com/office/drawing/2014/main" id="{BCB1E89E-D9BA-4477-953B-4A62F06C0278}"/>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39631C8F-0C50-4511-A8E9-A41C327B9425}"/>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204247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7442-82DC-4472-A7AD-0A6757666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0700359E-D87B-4F56-89F4-9E998F704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BA00D229-EFBF-4A6E-B013-093ECFF5B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3A79C-3ACB-4391-8918-7E8A71A6A7CD}"/>
              </a:ext>
            </a:extLst>
          </p:cNvPr>
          <p:cNvSpPr>
            <a:spLocks noGrp="1"/>
          </p:cNvSpPr>
          <p:nvPr>
            <p:ph type="dt" sz="half" idx="10"/>
          </p:nvPr>
        </p:nvSpPr>
        <p:spPr/>
        <p:txBody>
          <a:bodyPr/>
          <a:lstStyle/>
          <a:p>
            <a:fld id="{7B4703BE-E2D6-42BD-8DB9-362DC630B677}" type="datetimeFigureOut">
              <a:rPr lang="es-BO" smtClean="0"/>
              <a:t>28/6/2021</a:t>
            </a:fld>
            <a:endParaRPr lang="es-BO"/>
          </a:p>
        </p:txBody>
      </p:sp>
      <p:sp>
        <p:nvSpPr>
          <p:cNvPr id="6" name="Footer Placeholder 5">
            <a:extLst>
              <a:ext uri="{FF2B5EF4-FFF2-40B4-BE49-F238E27FC236}">
                <a16:creationId xmlns:a16="http://schemas.microsoft.com/office/drawing/2014/main" id="{9F642C6D-FE73-49A7-9A33-6711E8F0F041}"/>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1CF3A2DD-77E4-4F5D-8391-F746658F529C}"/>
              </a:ext>
            </a:extLst>
          </p:cNvPr>
          <p:cNvSpPr>
            <a:spLocks noGrp="1"/>
          </p:cNvSpPr>
          <p:nvPr>
            <p:ph type="sldNum" sz="quarter" idx="12"/>
          </p:nvPr>
        </p:nvSpPr>
        <p:spPr/>
        <p:txBody>
          <a:bodyPr/>
          <a:lstStyle/>
          <a:p>
            <a:fld id="{F513D47F-B39C-4AAA-B354-A0813DCDAC66}" type="slidenum">
              <a:rPr lang="es-BO" smtClean="0"/>
              <a:t>‹#›</a:t>
            </a:fld>
            <a:endParaRPr lang="es-BO"/>
          </a:p>
        </p:txBody>
      </p:sp>
    </p:spTree>
    <p:extLst>
      <p:ext uri="{BB962C8B-B14F-4D97-AF65-F5344CB8AC3E}">
        <p14:creationId xmlns:p14="http://schemas.microsoft.com/office/powerpoint/2010/main" val="223886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D20BE-12E7-4993-8A5A-5CEEFDAF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3CCE35DE-BF66-41E5-BD71-E87DD7C34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DA198185-1356-482E-B679-83922703B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703BE-E2D6-42BD-8DB9-362DC630B677}" type="datetimeFigureOut">
              <a:rPr lang="es-BO" smtClean="0"/>
              <a:t>28/6/2021</a:t>
            </a:fld>
            <a:endParaRPr lang="es-BO"/>
          </a:p>
        </p:txBody>
      </p:sp>
      <p:sp>
        <p:nvSpPr>
          <p:cNvPr id="5" name="Footer Placeholder 4">
            <a:extLst>
              <a:ext uri="{FF2B5EF4-FFF2-40B4-BE49-F238E27FC236}">
                <a16:creationId xmlns:a16="http://schemas.microsoft.com/office/drawing/2014/main" id="{2A441BAB-2836-483A-A652-E99D0FFAE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F7F38EB8-C13F-4F32-AA8F-E3CC884A0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3D47F-B39C-4AAA-B354-A0813DCDAC66}" type="slidenum">
              <a:rPr lang="es-BO" smtClean="0"/>
              <a:t>‹#›</a:t>
            </a:fld>
            <a:endParaRPr lang="es-BO"/>
          </a:p>
        </p:txBody>
      </p:sp>
    </p:spTree>
    <p:extLst>
      <p:ext uri="{BB962C8B-B14F-4D97-AF65-F5344CB8AC3E}">
        <p14:creationId xmlns:p14="http://schemas.microsoft.com/office/powerpoint/2010/main" val="83237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F59E-EADF-4271-B472-5F022DE9B762}"/>
              </a:ext>
            </a:extLst>
          </p:cNvPr>
          <p:cNvSpPr>
            <a:spLocks noGrp="1"/>
          </p:cNvSpPr>
          <p:nvPr>
            <p:ph type="ctrTitle"/>
          </p:nvPr>
        </p:nvSpPr>
        <p:spPr/>
        <p:txBody>
          <a:bodyPr/>
          <a:lstStyle/>
          <a:p>
            <a:r>
              <a:rPr lang="en-CA" dirty="0"/>
              <a:t>Statistics for Linguists</a:t>
            </a:r>
            <a:endParaRPr lang="es-BO" dirty="0"/>
          </a:p>
        </p:txBody>
      </p:sp>
      <p:sp>
        <p:nvSpPr>
          <p:cNvPr id="3" name="Subtitle 2">
            <a:extLst>
              <a:ext uri="{FF2B5EF4-FFF2-40B4-BE49-F238E27FC236}">
                <a16:creationId xmlns:a16="http://schemas.microsoft.com/office/drawing/2014/main" id="{B225113E-FB16-4986-BA31-D0711830E080}"/>
              </a:ext>
            </a:extLst>
          </p:cNvPr>
          <p:cNvSpPr>
            <a:spLocks noGrp="1"/>
          </p:cNvSpPr>
          <p:nvPr>
            <p:ph type="subTitle" idx="1"/>
          </p:nvPr>
        </p:nvSpPr>
        <p:spPr/>
        <p:txBody>
          <a:bodyPr/>
          <a:lstStyle/>
          <a:p>
            <a:r>
              <a:rPr lang="en-CA" dirty="0"/>
              <a:t>Adam J.R. Tallman</a:t>
            </a:r>
          </a:p>
          <a:p>
            <a:r>
              <a:rPr lang="en-CA" dirty="0"/>
              <a:t>2021 06 15 / 2021 06 21 / 2021 06 29</a:t>
            </a:r>
          </a:p>
          <a:p>
            <a:r>
              <a:rPr lang="en-CA" dirty="0"/>
              <a:t>Friedrich Schiller </a:t>
            </a:r>
            <a:r>
              <a:rPr lang="en-CA" dirty="0" err="1"/>
              <a:t>Universit</a:t>
            </a:r>
            <a:r>
              <a:rPr lang="smn-FI" dirty="0"/>
              <a:t>ät Jena</a:t>
            </a:r>
            <a:endParaRPr lang="es-BO" dirty="0"/>
          </a:p>
        </p:txBody>
      </p:sp>
    </p:spTree>
    <p:extLst>
      <p:ext uri="{BB962C8B-B14F-4D97-AF65-F5344CB8AC3E}">
        <p14:creationId xmlns:p14="http://schemas.microsoft.com/office/powerpoint/2010/main" val="423839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601D-4FF2-4F56-B565-132F3B19C6A6}"/>
              </a:ext>
            </a:extLst>
          </p:cNvPr>
          <p:cNvSpPr>
            <a:spLocks noGrp="1"/>
          </p:cNvSpPr>
          <p:nvPr>
            <p:ph type="title"/>
          </p:nvPr>
        </p:nvSpPr>
        <p:spPr/>
        <p:txBody>
          <a:bodyPr/>
          <a:lstStyle/>
          <a:p>
            <a:r>
              <a:rPr lang="en-CA" dirty="0"/>
              <a:t>Schools</a:t>
            </a:r>
            <a:endParaRPr lang="es-BO" dirty="0"/>
          </a:p>
        </p:txBody>
      </p:sp>
      <p:sp>
        <p:nvSpPr>
          <p:cNvPr id="3" name="Content Placeholder 2">
            <a:extLst>
              <a:ext uri="{FF2B5EF4-FFF2-40B4-BE49-F238E27FC236}">
                <a16:creationId xmlns:a16="http://schemas.microsoft.com/office/drawing/2014/main" id="{2CA297D3-3B92-422F-AC14-470FCB58D7F4}"/>
              </a:ext>
            </a:extLst>
          </p:cNvPr>
          <p:cNvSpPr>
            <a:spLocks noGrp="1"/>
          </p:cNvSpPr>
          <p:nvPr>
            <p:ph idx="1"/>
          </p:nvPr>
        </p:nvSpPr>
        <p:spPr>
          <a:xfrm>
            <a:off x="838200" y="1575252"/>
            <a:ext cx="10515600" cy="4760233"/>
          </a:xfrm>
        </p:spPr>
        <p:txBody>
          <a:bodyPr>
            <a:normAutofit lnSpcReduction="10000"/>
          </a:bodyPr>
          <a:lstStyle/>
          <a:p>
            <a:r>
              <a:rPr lang="en-CA" dirty="0"/>
              <a:t>You have a measurement for aptitude </a:t>
            </a:r>
            <a:r>
              <a:rPr lang="en-CA" i="1" dirty="0"/>
              <a:t>y</a:t>
            </a:r>
            <a:r>
              <a:rPr lang="en-CA" dirty="0"/>
              <a:t> and you have a treatment variable (trained or not trained) </a:t>
            </a:r>
            <a:r>
              <a:rPr lang="en-CA" i="1" dirty="0"/>
              <a:t>x</a:t>
            </a:r>
            <a:r>
              <a:rPr lang="en-CA" dirty="0"/>
              <a:t>. </a:t>
            </a:r>
          </a:p>
          <a:p>
            <a:endParaRPr lang="en-CA" dirty="0"/>
          </a:p>
          <a:p>
            <a:r>
              <a:rPr lang="en-CA" dirty="0"/>
              <a:t>What do you do with the schools variable?</a:t>
            </a:r>
          </a:p>
          <a:p>
            <a:endParaRPr lang="en-CA" dirty="0"/>
          </a:p>
          <a:p>
            <a:r>
              <a:rPr lang="en-CA" dirty="0"/>
              <a:t>Complete pool</a:t>
            </a:r>
          </a:p>
          <a:p>
            <a:pPr lvl="1"/>
            <a:r>
              <a:rPr lang="en-CA" dirty="0"/>
              <a:t>Run a regression ignoring the variation between schools</a:t>
            </a:r>
          </a:p>
          <a:p>
            <a:endParaRPr lang="en-CA" dirty="0"/>
          </a:p>
          <a:p>
            <a:r>
              <a:rPr lang="en-CA" dirty="0"/>
              <a:t>No pooling</a:t>
            </a:r>
          </a:p>
          <a:p>
            <a:pPr lvl="1"/>
            <a:r>
              <a:rPr lang="en-CA" dirty="0"/>
              <a:t>Run a regression for each school</a:t>
            </a:r>
          </a:p>
          <a:p>
            <a:pPr lvl="1"/>
            <a:r>
              <a:rPr lang="en-CA" dirty="0"/>
              <a:t>Run a regression with school as a factor</a:t>
            </a:r>
            <a:endParaRPr lang="es-BO" dirty="0"/>
          </a:p>
        </p:txBody>
      </p:sp>
    </p:spTree>
    <p:extLst>
      <p:ext uri="{BB962C8B-B14F-4D97-AF65-F5344CB8AC3E}">
        <p14:creationId xmlns:p14="http://schemas.microsoft.com/office/powerpoint/2010/main" val="38885444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A4A0-0D83-434E-8F93-860771EA1D83}"/>
              </a:ext>
            </a:extLst>
          </p:cNvPr>
          <p:cNvSpPr>
            <a:spLocks noGrp="1"/>
          </p:cNvSpPr>
          <p:nvPr>
            <p:ph type="title"/>
          </p:nvPr>
        </p:nvSpPr>
        <p:spPr/>
        <p:txBody>
          <a:bodyPr/>
          <a:lstStyle/>
          <a:p>
            <a:r>
              <a:rPr lang="en-CA" dirty="0"/>
              <a:t>Grammaticalization</a:t>
            </a:r>
            <a:endParaRPr lang="es-BO" dirty="0"/>
          </a:p>
        </p:txBody>
      </p:sp>
      <p:sp>
        <p:nvSpPr>
          <p:cNvPr id="3" name="Content Placeholder 2">
            <a:extLst>
              <a:ext uri="{FF2B5EF4-FFF2-40B4-BE49-F238E27FC236}">
                <a16:creationId xmlns:a16="http://schemas.microsoft.com/office/drawing/2014/main" id="{FF20EBB9-78D2-4801-B20D-45E727F5F9FD}"/>
              </a:ext>
            </a:extLst>
          </p:cNvPr>
          <p:cNvSpPr>
            <a:spLocks noGrp="1"/>
          </p:cNvSpPr>
          <p:nvPr>
            <p:ph idx="1"/>
          </p:nvPr>
        </p:nvSpPr>
        <p:spPr/>
        <p:txBody>
          <a:bodyPr/>
          <a:lstStyle/>
          <a:p>
            <a:r>
              <a:rPr lang="en-CA" dirty="0"/>
              <a:t>Affix &gt; clitic &gt; word</a:t>
            </a:r>
          </a:p>
          <a:p>
            <a:endParaRPr lang="en-CA" dirty="0"/>
          </a:p>
          <a:p>
            <a:r>
              <a:rPr lang="en-CA" dirty="0"/>
              <a:t>Is a global distinction between morphology and syntax supported?</a:t>
            </a:r>
          </a:p>
          <a:p>
            <a:pPr lvl="1"/>
            <a:endParaRPr lang="es-BO" dirty="0"/>
          </a:p>
        </p:txBody>
      </p:sp>
    </p:spTree>
    <p:extLst>
      <p:ext uri="{BB962C8B-B14F-4D97-AF65-F5344CB8AC3E}">
        <p14:creationId xmlns:p14="http://schemas.microsoft.com/office/powerpoint/2010/main" val="1365915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5ECB-B285-4EB8-A59D-83F4DB328200}"/>
              </a:ext>
            </a:extLst>
          </p:cNvPr>
          <p:cNvSpPr>
            <a:spLocks noGrp="1"/>
          </p:cNvSpPr>
          <p:nvPr>
            <p:ph type="title"/>
          </p:nvPr>
        </p:nvSpPr>
        <p:spPr/>
        <p:txBody>
          <a:bodyPr/>
          <a:lstStyle/>
          <a:p>
            <a:r>
              <a:rPr lang="en-CA" dirty="0"/>
              <a:t>Affix-word continuum</a:t>
            </a:r>
            <a:endParaRPr lang="es-BO" dirty="0"/>
          </a:p>
        </p:txBody>
      </p:sp>
      <p:sp>
        <p:nvSpPr>
          <p:cNvPr id="3" name="Content Placeholder 2">
            <a:extLst>
              <a:ext uri="{FF2B5EF4-FFF2-40B4-BE49-F238E27FC236}">
                <a16:creationId xmlns:a16="http://schemas.microsoft.com/office/drawing/2014/main" id="{23F89637-9409-4C4F-8876-3C9FDFAE85B9}"/>
              </a:ext>
            </a:extLst>
          </p:cNvPr>
          <p:cNvSpPr>
            <a:spLocks noGrp="1"/>
          </p:cNvSpPr>
          <p:nvPr>
            <p:ph idx="1"/>
          </p:nvPr>
        </p:nvSpPr>
        <p:spPr>
          <a:xfrm>
            <a:off x="838200" y="1825625"/>
            <a:ext cx="4605338" cy="4351338"/>
          </a:xfrm>
        </p:spPr>
        <p:txBody>
          <a:bodyPr/>
          <a:lstStyle/>
          <a:p>
            <a:r>
              <a:rPr lang="en-CA" dirty="0"/>
              <a:t>Hierarchical clustering with affix-word database.</a:t>
            </a:r>
            <a:endParaRPr lang="es-BO" dirty="0"/>
          </a:p>
        </p:txBody>
      </p:sp>
      <p:pic>
        <p:nvPicPr>
          <p:cNvPr id="7" name="Picture 6">
            <a:extLst>
              <a:ext uri="{FF2B5EF4-FFF2-40B4-BE49-F238E27FC236}">
                <a16:creationId xmlns:a16="http://schemas.microsoft.com/office/drawing/2014/main" id="{3BE52526-24E9-41F4-BCE3-A3E5EB9D118A}"/>
              </a:ext>
            </a:extLst>
          </p:cNvPr>
          <p:cNvPicPr>
            <a:picLocks noChangeAspect="1"/>
          </p:cNvPicPr>
          <p:nvPr/>
        </p:nvPicPr>
        <p:blipFill>
          <a:blip r:embed="rId2"/>
          <a:stretch>
            <a:fillRect/>
          </a:stretch>
        </p:blipFill>
        <p:spPr>
          <a:xfrm>
            <a:off x="5514975" y="1158081"/>
            <a:ext cx="6677025" cy="5686425"/>
          </a:xfrm>
          <a:prstGeom prst="rect">
            <a:avLst/>
          </a:prstGeom>
        </p:spPr>
      </p:pic>
    </p:spTree>
    <p:extLst>
      <p:ext uri="{BB962C8B-B14F-4D97-AF65-F5344CB8AC3E}">
        <p14:creationId xmlns:p14="http://schemas.microsoft.com/office/powerpoint/2010/main" val="22348196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A7E3-71E9-4C63-8B00-90D01EA77B4D}"/>
              </a:ext>
            </a:extLst>
          </p:cNvPr>
          <p:cNvSpPr>
            <a:spLocks noGrp="1"/>
          </p:cNvSpPr>
          <p:nvPr>
            <p:ph type="title"/>
          </p:nvPr>
        </p:nvSpPr>
        <p:spPr/>
        <p:txBody>
          <a:bodyPr/>
          <a:lstStyle/>
          <a:p>
            <a:r>
              <a:rPr lang="en-CA" dirty="0"/>
              <a:t>Reading</a:t>
            </a:r>
            <a:endParaRPr lang="es-BO" dirty="0"/>
          </a:p>
        </p:txBody>
      </p:sp>
      <p:sp>
        <p:nvSpPr>
          <p:cNvPr id="3" name="Content Placeholder 2">
            <a:extLst>
              <a:ext uri="{FF2B5EF4-FFF2-40B4-BE49-F238E27FC236}">
                <a16:creationId xmlns:a16="http://schemas.microsoft.com/office/drawing/2014/main" id="{18CF2953-BD97-4B29-B756-74DF1F50AD4E}"/>
              </a:ext>
            </a:extLst>
          </p:cNvPr>
          <p:cNvSpPr>
            <a:spLocks noGrp="1"/>
          </p:cNvSpPr>
          <p:nvPr>
            <p:ph idx="1"/>
          </p:nvPr>
        </p:nvSpPr>
        <p:spPr/>
        <p:txBody>
          <a:bodyPr/>
          <a:lstStyle/>
          <a:p>
            <a:r>
              <a:rPr lang="en-CA" dirty="0" err="1"/>
              <a:t>Levshina</a:t>
            </a:r>
            <a:r>
              <a:rPr lang="en-CA" dirty="0"/>
              <a:t> Chapter 15</a:t>
            </a:r>
          </a:p>
          <a:p>
            <a:r>
              <a:rPr lang="en-CA" dirty="0" err="1"/>
              <a:t>Baayen</a:t>
            </a:r>
            <a:r>
              <a:rPr lang="en-CA" dirty="0"/>
              <a:t> Chapter 5</a:t>
            </a:r>
          </a:p>
          <a:p>
            <a:r>
              <a:rPr lang="en-CA" dirty="0"/>
              <a:t>Bell et al. 2018</a:t>
            </a:r>
            <a:endParaRPr lang="es-BO" dirty="0"/>
          </a:p>
        </p:txBody>
      </p:sp>
    </p:spTree>
    <p:extLst>
      <p:ext uri="{BB962C8B-B14F-4D97-AF65-F5344CB8AC3E}">
        <p14:creationId xmlns:p14="http://schemas.microsoft.com/office/powerpoint/2010/main" val="6998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E7CC-A281-4ADD-B600-5CA8B63A67A5}"/>
              </a:ext>
            </a:extLst>
          </p:cNvPr>
          <p:cNvSpPr>
            <a:spLocks noGrp="1"/>
          </p:cNvSpPr>
          <p:nvPr>
            <p:ph type="title"/>
          </p:nvPr>
        </p:nvSpPr>
        <p:spPr/>
        <p:txBody>
          <a:bodyPr/>
          <a:lstStyle/>
          <a:p>
            <a:r>
              <a:rPr lang="en-CA" dirty="0"/>
              <a:t>Complete pooling</a:t>
            </a:r>
            <a:endParaRPr lang="es-BO" dirty="0"/>
          </a:p>
        </p:txBody>
      </p:sp>
      <p:sp>
        <p:nvSpPr>
          <p:cNvPr id="3" name="Content Placeholder 2">
            <a:extLst>
              <a:ext uri="{FF2B5EF4-FFF2-40B4-BE49-F238E27FC236}">
                <a16:creationId xmlns:a16="http://schemas.microsoft.com/office/drawing/2014/main" id="{D6CCB411-A102-4638-9406-DB7D60A0BD73}"/>
              </a:ext>
            </a:extLst>
          </p:cNvPr>
          <p:cNvSpPr>
            <a:spLocks noGrp="1"/>
          </p:cNvSpPr>
          <p:nvPr>
            <p:ph idx="1"/>
          </p:nvPr>
        </p:nvSpPr>
        <p:spPr/>
        <p:txBody>
          <a:bodyPr/>
          <a:lstStyle/>
          <a:p>
            <a:r>
              <a:rPr lang="en-CA" dirty="0"/>
              <a:t>Complete pooling has the obvious danger of ignoring the variation between schools.</a:t>
            </a:r>
          </a:p>
          <a:p>
            <a:endParaRPr lang="en-CA" dirty="0"/>
          </a:p>
          <a:p>
            <a:r>
              <a:rPr lang="en-CA" dirty="0"/>
              <a:t>If one school has more data points it could be an outlier with respect to the effects, but overwhelm the data across cases.</a:t>
            </a:r>
          </a:p>
          <a:p>
            <a:endParaRPr lang="en-CA" dirty="0"/>
          </a:p>
          <a:p>
            <a:r>
              <a:rPr lang="en-CA" dirty="0"/>
              <a:t>The results might be biased towards with more data points.</a:t>
            </a:r>
            <a:endParaRPr lang="es-BO" dirty="0"/>
          </a:p>
        </p:txBody>
      </p:sp>
    </p:spTree>
    <p:extLst>
      <p:ext uri="{BB962C8B-B14F-4D97-AF65-F5344CB8AC3E}">
        <p14:creationId xmlns:p14="http://schemas.microsoft.com/office/powerpoint/2010/main" val="230851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BF59-C917-49EA-857D-46BB8681BF32}"/>
              </a:ext>
            </a:extLst>
          </p:cNvPr>
          <p:cNvSpPr>
            <a:spLocks noGrp="1"/>
          </p:cNvSpPr>
          <p:nvPr>
            <p:ph type="title"/>
          </p:nvPr>
        </p:nvSpPr>
        <p:spPr/>
        <p:txBody>
          <a:bodyPr/>
          <a:lstStyle/>
          <a:p>
            <a:r>
              <a:rPr lang="en-CA" dirty="0"/>
              <a:t>No pooling</a:t>
            </a:r>
            <a:endParaRPr lang="es-BO" dirty="0"/>
          </a:p>
        </p:txBody>
      </p:sp>
      <p:sp>
        <p:nvSpPr>
          <p:cNvPr id="3" name="Content Placeholder 2">
            <a:extLst>
              <a:ext uri="{FF2B5EF4-FFF2-40B4-BE49-F238E27FC236}">
                <a16:creationId xmlns:a16="http://schemas.microsoft.com/office/drawing/2014/main" id="{94464603-0F96-436D-B038-66DF7E732C33}"/>
              </a:ext>
            </a:extLst>
          </p:cNvPr>
          <p:cNvSpPr>
            <a:spLocks noGrp="1"/>
          </p:cNvSpPr>
          <p:nvPr>
            <p:ph idx="1"/>
          </p:nvPr>
        </p:nvSpPr>
        <p:spPr/>
        <p:txBody>
          <a:bodyPr/>
          <a:lstStyle/>
          <a:p>
            <a:r>
              <a:rPr lang="en-CA" dirty="0"/>
              <a:t>No pooling could tend to exaggerate the variation between schools.</a:t>
            </a:r>
          </a:p>
          <a:p>
            <a:endParaRPr lang="en-CA" dirty="0"/>
          </a:p>
          <a:p>
            <a:r>
              <a:rPr lang="en-CA" dirty="0"/>
              <a:t>For schools that do not have very many data points, there is a higher likelihood of variation simply appearing by chance.</a:t>
            </a:r>
          </a:p>
          <a:p>
            <a:pPr lvl="1"/>
            <a:r>
              <a:rPr lang="en-CA" dirty="0"/>
              <a:t>Think of the law of large numbers</a:t>
            </a:r>
            <a:endParaRPr lang="es-BO" dirty="0"/>
          </a:p>
        </p:txBody>
      </p:sp>
    </p:spTree>
    <p:extLst>
      <p:ext uri="{BB962C8B-B14F-4D97-AF65-F5344CB8AC3E}">
        <p14:creationId xmlns:p14="http://schemas.microsoft.com/office/powerpoint/2010/main" val="66886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C8DB-E6CC-40C9-BAB6-498DA2EEEA20}"/>
              </a:ext>
            </a:extLst>
          </p:cNvPr>
          <p:cNvSpPr>
            <a:spLocks noGrp="1"/>
          </p:cNvSpPr>
          <p:nvPr>
            <p:ph type="title"/>
          </p:nvPr>
        </p:nvSpPr>
        <p:spPr/>
        <p:txBody>
          <a:bodyPr/>
          <a:lstStyle/>
          <a:p>
            <a:r>
              <a:rPr lang="en-CA" dirty="0"/>
              <a:t>Partial pooling</a:t>
            </a:r>
            <a:endParaRPr lang="es-BO" dirty="0"/>
          </a:p>
        </p:txBody>
      </p:sp>
      <p:sp>
        <p:nvSpPr>
          <p:cNvPr id="3" name="Content Placeholder 2">
            <a:extLst>
              <a:ext uri="{FF2B5EF4-FFF2-40B4-BE49-F238E27FC236}">
                <a16:creationId xmlns:a16="http://schemas.microsoft.com/office/drawing/2014/main" id="{FBF5153C-D3E3-45CE-A8A2-8C3458B7D01D}"/>
              </a:ext>
            </a:extLst>
          </p:cNvPr>
          <p:cNvSpPr>
            <a:spLocks noGrp="1"/>
          </p:cNvSpPr>
          <p:nvPr>
            <p:ph idx="1"/>
          </p:nvPr>
        </p:nvSpPr>
        <p:spPr>
          <a:xfrm>
            <a:off x="838200" y="1825625"/>
            <a:ext cx="10515600" cy="2809749"/>
          </a:xfrm>
        </p:spPr>
        <p:txBody>
          <a:bodyPr>
            <a:normAutofit lnSpcReduction="10000"/>
          </a:bodyPr>
          <a:lstStyle/>
          <a:p>
            <a:r>
              <a:rPr lang="en-CA" dirty="0">
                <a:latin typeface="Calibri (Body)"/>
              </a:rPr>
              <a:t>Multilevel modelling basically compromises between complete pooling and no pooling.</a:t>
            </a:r>
          </a:p>
          <a:p>
            <a:r>
              <a:rPr lang="en-CA" dirty="0">
                <a:latin typeface="Calibri (Body)"/>
              </a:rPr>
              <a:t>‘Multilevel modeling partially pools the group-level parameters </a:t>
            </a:r>
            <a:r>
              <a:rPr lang="el-GR" i="1" dirty="0">
                <a:latin typeface="Calibri (Body)"/>
                <a:cs typeface="Times New Roman" panose="02020603050405020304" pitchFamily="18" charset="0"/>
              </a:rPr>
              <a:t>α</a:t>
            </a:r>
            <a:r>
              <a:rPr lang="en-CA" i="1" baseline="-25000" dirty="0">
                <a:latin typeface="Calibri (Body)"/>
                <a:cs typeface="Times New Roman" panose="02020603050405020304" pitchFamily="18" charset="0"/>
              </a:rPr>
              <a:t>j</a:t>
            </a:r>
            <a:r>
              <a:rPr lang="en-CA" dirty="0">
                <a:latin typeface="Calibri (Body)"/>
                <a:cs typeface="Times New Roman" panose="02020603050405020304" pitchFamily="18" charset="0"/>
              </a:rPr>
              <a:t> toward their mean </a:t>
            </a:r>
            <a:r>
              <a:rPr lang="en-CA" i="1" dirty="0">
                <a:latin typeface="Calibri (Body)"/>
                <a:cs typeface="Times New Roman" panose="02020603050405020304" pitchFamily="18" charset="0"/>
              </a:rPr>
              <a:t>μ</a:t>
            </a:r>
            <a:r>
              <a:rPr lang="el-GR" i="1" baseline="-25000" dirty="0">
                <a:latin typeface="Calibri (Body)"/>
                <a:cs typeface="Times New Roman" panose="02020603050405020304" pitchFamily="18" charset="0"/>
              </a:rPr>
              <a:t>α</a:t>
            </a:r>
            <a:r>
              <a:rPr lang="en-CA" dirty="0">
                <a:latin typeface="Calibri (Body)"/>
                <a:cs typeface="Times New Roman" panose="02020603050405020304" pitchFamily="18" charset="0"/>
              </a:rPr>
              <a:t>. There is more pooling when the group-level standard deviation </a:t>
            </a:r>
            <a:r>
              <a:rPr lang="en-CA" i="1" dirty="0">
                <a:latin typeface="Calibri (Body)"/>
                <a:cs typeface="Times New Roman" panose="02020603050405020304" pitchFamily="18" charset="0"/>
              </a:rPr>
              <a:t>σ</a:t>
            </a:r>
            <a:r>
              <a:rPr lang="el-GR" i="1" baseline="-25000" dirty="0">
                <a:latin typeface="Calibri (Body)"/>
                <a:cs typeface="Times New Roman" panose="02020603050405020304" pitchFamily="18" charset="0"/>
              </a:rPr>
              <a:t>α</a:t>
            </a:r>
            <a:r>
              <a:rPr lang="en-CA" dirty="0">
                <a:latin typeface="Calibri (Body)"/>
                <a:cs typeface="Times New Roman" panose="02020603050405020304" pitchFamily="18" charset="0"/>
              </a:rPr>
              <a:t> is small, and more smoothing for groups with fewer observations.’</a:t>
            </a:r>
          </a:p>
          <a:p>
            <a:pPr lvl="1"/>
            <a:r>
              <a:rPr lang="en-CA" dirty="0">
                <a:latin typeface="Calibri (Body)"/>
                <a:cs typeface="Times New Roman" panose="02020603050405020304" pitchFamily="18" charset="0"/>
              </a:rPr>
              <a:t>Gelman &amp; Hill (2009: 258)</a:t>
            </a:r>
            <a:endParaRPr lang="es-BO" dirty="0">
              <a:latin typeface="Calibri (Body)"/>
            </a:endParaRPr>
          </a:p>
        </p:txBody>
      </p:sp>
      <p:pic>
        <p:nvPicPr>
          <p:cNvPr id="9" name="Picture 8">
            <a:extLst>
              <a:ext uri="{FF2B5EF4-FFF2-40B4-BE49-F238E27FC236}">
                <a16:creationId xmlns:a16="http://schemas.microsoft.com/office/drawing/2014/main" id="{5C1CFEF8-2270-467C-B9C2-BCF2A04FAC4B}"/>
              </a:ext>
            </a:extLst>
          </p:cNvPr>
          <p:cNvPicPr>
            <a:picLocks noChangeAspect="1"/>
          </p:cNvPicPr>
          <p:nvPr/>
        </p:nvPicPr>
        <p:blipFill>
          <a:blip r:embed="rId2"/>
          <a:stretch>
            <a:fillRect/>
          </a:stretch>
        </p:blipFill>
        <p:spPr>
          <a:xfrm>
            <a:off x="1344057" y="4933426"/>
            <a:ext cx="8792217" cy="1720762"/>
          </a:xfrm>
          <a:prstGeom prst="rect">
            <a:avLst/>
          </a:prstGeom>
        </p:spPr>
      </p:pic>
    </p:spTree>
    <p:extLst>
      <p:ext uri="{BB962C8B-B14F-4D97-AF65-F5344CB8AC3E}">
        <p14:creationId xmlns:p14="http://schemas.microsoft.com/office/powerpoint/2010/main" val="297056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98CB-4F78-4235-A327-6DDCDF6569F3}"/>
              </a:ext>
            </a:extLst>
          </p:cNvPr>
          <p:cNvSpPr>
            <a:spLocks noGrp="1"/>
          </p:cNvSpPr>
          <p:nvPr>
            <p:ph type="title"/>
          </p:nvPr>
        </p:nvSpPr>
        <p:spPr/>
        <p:txBody>
          <a:bodyPr/>
          <a:lstStyle/>
          <a:p>
            <a:r>
              <a:rPr lang="en-CA" dirty="0"/>
              <a:t>Partial pooling</a:t>
            </a:r>
            <a:endParaRPr lang="es-BO" dirty="0"/>
          </a:p>
        </p:txBody>
      </p:sp>
      <p:sp>
        <p:nvSpPr>
          <p:cNvPr id="3" name="Content Placeholder 2">
            <a:extLst>
              <a:ext uri="{FF2B5EF4-FFF2-40B4-BE49-F238E27FC236}">
                <a16:creationId xmlns:a16="http://schemas.microsoft.com/office/drawing/2014/main" id="{97FACF31-8A41-4C94-B6EC-644ADEC0B9C6}"/>
              </a:ext>
            </a:extLst>
          </p:cNvPr>
          <p:cNvSpPr>
            <a:spLocks noGrp="1"/>
          </p:cNvSpPr>
          <p:nvPr>
            <p:ph idx="1"/>
          </p:nvPr>
        </p:nvSpPr>
        <p:spPr>
          <a:xfrm>
            <a:off x="838200" y="1825625"/>
            <a:ext cx="10515600" cy="4938732"/>
          </a:xfrm>
        </p:spPr>
        <p:txBody>
          <a:bodyPr>
            <a:normAutofit/>
          </a:bodyPr>
          <a:lstStyle/>
          <a:p>
            <a:r>
              <a:rPr lang="en-CA" dirty="0"/>
              <a:t>Partial pooling results in </a:t>
            </a:r>
            <a:r>
              <a:rPr lang="en-CA" i="1" dirty="0"/>
              <a:t>shrinkage </a:t>
            </a:r>
            <a:r>
              <a:rPr lang="en-CA" dirty="0"/>
              <a:t>of variance in the coefficients of each group towards the overall mean as a function of their in-group sample size (</a:t>
            </a:r>
            <a:r>
              <a:rPr lang="en-CA" i="1" dirty="0" err="1"/>
              <a:t>n</a:t>
            </a:r>
            <a:r>
              <a:rPr lang="en-CA" i="1" baseline="-25000" dirty="0" err="1"/>
              <a:t>j</a:t>
            </a:r>
            <a:r>
              <a:rPr lang="en-CA" i="1" dirty="0"/>
              <a:t>)</a:t>
            </a:r>
            <a:endParaRPr lang="en-CA" dirty="0"/>
          </a:p>
          <a:p>
            <a:endParaRPr lang="en-CA" dirty="0"/>
          </a:p>
          <a:p>
            <a:endParaRPr lang="en-CA" dirty="0"/>
          </a:p>
          <a:p>
            <a:endParaRPr lang="en-CA" dirty="0"/>
          </a:p>
          <a:p>
            <a:endParaRPr lang="en-CA" dirty="0"/>
          </a:p>
          <a:p>
            <a:r>
              <a:rPr lang="en-CA" dirty="0">
                <a:solidFill>
                  <a:schemeClr val="accent6">
                    <a:lumMod val="75000"/>
                  </a:schemeClr>
                </a:solidFill>
              </a:rPr>
              <a:t>Shrinkage is less as your in-group sample size is larger.</a:t>
            </a:r>
          </a:p>
          <a:p>
            <a:r>
              <a:rPr lang="en-CA" dirty="0">
                <a:solidFill>
                  <a:srgbClr val="FF0000"/>
                </a:solidFill>
              </a:rPr>
              <a:t>Partial pooling towards the mean.</a:t>
            </a:r>
            <a:endParaRPr lang="es-BO" dirty="0">
              <a:solidFill>
                <a:srgbClr val="FF0000"/>
              </a:solidFill>
            </a:endParaRPr>
          </a:p>
        </p:txBody>
      </p:sp>
      <p:pic>
        <p:nvPicPr>
          <p:cNvPr id="5" name="Picture 4">
            <a:extLst>
              <a:ext uri="{FF2B5EF4-FFF2-40B4-BE49-F238E27FC236}">
                <a16:creationId xmlns:a16="http://schemas.microsoft.com/office/drawing/2014/main" id="{77071F79-0267-4EEB-BBCC-805F5B62BFF3}"/>
              </a:ext>
            </a:extLst>
          </p:cNvPr>
          <p:cNvPicPr>
            <a:picLocks noChangeAspect="1"/>
          </p:cNvPicPr>
          <p:nvPr/>
        </p:nvPicPr>
        <p:blipFill>
          <a:blip r:embed="rId2"/>
          <a:stretch>
            <a:fillRect/>
          </a:stretch>
        </p:blipFill>
        <p:spPr>
          <a:xfrm>
            <a:off x="2004611" y="3444741"/>
            <a:ext cx="7794486" cy="1525492"/>
          </a:xfrm>
          <a:prstGeom prst="rect">
            <a:avLst/>
          </a:prstGeom>
        </p:spPr>
      </p:pic>
      <p:sp>
        <p:nvSpPr>
          <p:cNvPr id="6" name="Rectangle 5">
            <a:extLst>
              <a:ext uri="{FF2B5EF4-FFF2-40B4-BE49-F238E27FC236}">
                <a16:creationId xmlns:a16="http://schemas.microsoft.com/office/drawing/2014/main" id="{280143C6-04CF-4506-8622-23659005F9B2}"/>
              </a:ext>
            </a:extLst>
          </p:cNvPr>
          <p:cNvSpPr/>
          <p:nvPr/>
        </p:nvSpPr>
        <p:spPr>
          <a:xfrm>
            <a:off x="5160475" y="3444741"/>
            <a:ext cx="516048" cy="384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Rectangle 7">
            <a:extLst>
              <a:ext uri="{FF2B5EF4-FFF2-40B4-BE49-F238E27FC236}">
                <a16:creationId xmlns:a16="http://schemas.microsoft.com/office/drawing/2014/main" id="{91F835AB-1B9D-47F8-8A33-BD7091C45E82}"/>
              </a:ext>
            </a:extLst>
          </p:cNvPr>
          <p:cNvSpPr/>
          <p:nvPr/>
        </p:nvSpPr>
        <p:spPr>
          <a:xfrm>
            <a:off x="7804087" y="3512745"/>
            <a:ext cx="1919335" cy="1339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160149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0678-0517-4E7D-BAB6-BDB963E58118}"/>
              </a:ext>
            </a:extLst>
          </p:cNvPr>
          <p:cNvSpPr>
            <a:spLocks noGrp="1"/>
          </p:cNvSpPr>
          <p:nvPr>
            <p:ph type="title"/>
          </p:nvPr>
        </p:nvSpPr>
        <p:spPr/>
        <p:txBody>
          <a:bodyPr/>
          <a:lstStyle/>
          <a:p>
            <a:r>
              <a:rPr lang="en-CA" dirty="0"/>
              <a:t>Multilevel models</a:t>
            </a:r>
            <a:endParaRPr lang="es-BO" dirty="0"/>
          </a:p>
        </p:txBody>
      </p:sp>
      <p:sp>
        <p:nvSpPr>
          <p:cNvPr id="3" name="Content Placeholder 2">
            <a:extLst>
              <a:ext uri="{FF2B5EF4-FFF2-40B4-BE49-F238E27FC236}">
                <a16:creationId xmlns:a16="http://schemas.microsoft.com/office/drawing/2014/main" id="{EA801592-4815-4DD5-871C-4290CD6BD773}"/>
              </a:ext>
            </a:extLst>
          </p:cNvPr>
          <p:cNvSpPr>
            <a:spLocks noGrp="1"/>
          </p:cNvSpPr>
          <p:nvPr>
            <p:ph idx="1"/>
          </p:nvPr>
        </p:nvSpPr>
        <p:spPr/>
        <p:txBody>
          <a:bodyPr/>
          <a:lstStyle/>
          <a:p>
            <a:r>
              <a:rPr lang="en-CA" dirty="0">
                <a:latin typeface="+mj-lt"/>
              </a:rPr>
              <a:t>Classical regression models can be viewed as a special case of multilevel models</a:t>
            </a:r>
          </a:p>
          <a:p>
            <a:pPr marL="0" indent="0">
              <a:buNone/>
            </a:pPr>
            <a:endParaRPr lang="en-CA" dirty="0">
              <a:latin typeface="+mj-lt"/>
            </a:endParaRPr>
          </a:p>
          <a:p>
            <a:r>
              <a:rPr lang="en-CA" dirty="0">
                <a:latin typeface="+mj-lt"/>
              </a:rPr>
              <a:t>As </a:t>
            </a:r>
            <a:r>
              <a:rPr lang="en-CA" dirty="0">
                <a:latin typeface="+mj-lt"/>
                <a:cs typeface="Times New Roman" panose="02020603050405020304" pitchFamily="18" charset="0"/>
              </a:rPr>
              <a:t>σ</a:t>
            </a:r>
            <a:r>
              <a:rPr lang="el-GR" baseline="-25000" dirty="0">
                <a:latin typeface="+mj-lt"/>
                <a:cs typeface="Times New Roman" panose="02020603050405020304" pitchFamily="18" charset="0"/>
              </a:rPr>
              <a:t>α</a:t>
            </a:r>
            <a:r>
              <a:rPr lang="el-GR" dirty="0">
                <a:latin typeface="+mj-lt"/>
                <a:cs typeface="Times New Roman" panose="02020603050405020304" pitchFamily="18" charset="0"/>
              </a:rPr>
              <a:t>→</a:t>
            </a:r>
            <a:r>
              <a:rPr lang="en-CA" dirty="0">
                <a:latin typeface="+mj-lt"/>
                <a:cs typeface="Times New Roman" panose="02020603050405020304" pitchFamily="18" charset="0"/>
              </a:rPr>
              <a:t> 0 the model is more like a complete pooling model.</a:t>
            </a:r>
          </a:p>
          <a:p>
            <a:endParaRPr lang="en-CA" dirty="0">
              <a:latin typeface="+mj-lt"/>
              <a:cs typeface="Times New Roman" panose="02020603050405020304" pitchFamily="18" charset="0"/>
            </a:endParaRPr>
          </a:p>
          <a:p>
            <a:r>
              <a:rPr lang="en-CA" dirty="0">
                <a:latin typeface="+mj-lt"/>
                <a:cs typeface="Times New Roman" panose="02020603050405020304" pitchFamily="18" charset="0"/>
              </a:rPr>
              <a:t>As </a:t>
            </a:r>
            <a:r>
              <a:rPr lang="el-GR" dirty="0">
                <a:latin typeface="+mj-lt"/>
                <a:cs typeface="Times New Roman" panose="02020603050405020304" pitchFamily="18" charset="0"/>
              </a:rPr>
              <a:t>σ</a:t>
            </a:r>
            <a:r>
              <a:rPr lang="el-GR" baseline="-25000" dirty="0">
                <a:latin typeface="+mj-lt"/>
                <a:cs typeface="Times New Roman" panose="02020603050405020304" pitchFamily="18" charset="0"/>
              </a:rPr>
              <a:t>α</a:t>
            </a:r>
            <a:r>
              <a:rPr lang="el-GR" dirty="0">
                <a:latin typeface="+mj-lt"/>
                <a:cs typeface="Times New Roman" panose="02020603050405020304" pitchFamily="18" charset="0"/>
              </a:rPr>
              <a:t>→ </a:t>
            </a:r>
            <a:r>
              <a:rPr lang="es-BO" dirty="0">
                <a:latin typeface="+mj-lt"/>
                <a:cs typeface="Times New Roman" panose="02020603050405020304" pitchFamily="18" charset="0"/>
              </a:rPr>
              <a:t>∞ </a:t>
            </a:r>
            <a:r>
              <a:rPr lang="es-BO" dirty="0" err="1">
                <a:latin typeface="+mj-lt"/>
                <a:cs typeface="Times New Roman" panose="02020603050405020304" pitchFamily="18" charset="0"/>
              </a:rPr>
              <a:t>the</a:t>
            </a:r>
            <a:r>
              <a:rPr lang="es-BO" dirty="0">
                <a:latin typeface="+mj-lt"/>
                <a:cs typeface="Times New Roman" panose="02020603050405020304" pitchFamily="18" charset="0"/>
              </a:rPr>
              <a:t> </a:t>
            </a:r>
            <a:r>
              <a:rPr lang="es-BO" dirty="0" err="1">
                <a:latin typeface="+mj-lt"/>
                <a:cs typeface="Times New Roman" panose="02020603050405020304" pitchFamily="18" charset="0"/>
              </a:rPr>
              <a:t>model</a:t>
            </a:r>
            <a:r>
              <a:rPr lang="es-BO" dirty="0">
                <a:latin typeface="+mj-lt"/>
                <a:cs typeface="Times New Roman" panose="02020603050405020304" pitchFamily="18" charset="0"/>
              </a:rPr>
              <a:t> </a:t>
            </a:r>
            <a:r>
              <a:rPr lang="es-BO" dirty="0" err="1">
                <a:latin typeface="+mj-lt"/>
                <a:cs typeface="Times New Roman" panose="02020603050405020304" pitchFamily="18" charset="0"/>
              </a:rPr>
              <a:t>is</a:t>
            </a:r>
            <a:r>
              <a:rPr lang="es-BO" dirty="0">
                <a:latin typeface="+mj-lt"/>
                <a:cs typeface="Times New Roman" panose="02020603050405020304" pitchFamily="18" charset="0"/>
              </a:rPr>
              <a:t> more  </a:t>
            </a:r>
            <a:r>
              <a:rPr lang="es-BO" dirty="0" err="1">
                <a:latin typeface="+mj-lt"/>
                <a:cs typeface="Times New Roman" panose="02020603050405020304" pitchFamily="18" charset="0"/>
              </a:rPr>
              <a:t>like</a:t>
            </a:r>
            <a:r>
              <a:rPr lang="es-BO" dirty="0">
                <a:latin typeface="+mj-lt"/>
                <a:cs typeface="Times New Roman" panose="02020603050405020304" pitchFamily="18" charset="0"/>
              </a:rPr>
              <a:t> a no-</a:t>
            </a:r>
            <a:r>
              <a:rPr lang="es-BO" dirty="0" err="1">
                <a:latin typeface="+mj-lt"/>
                <a:cs typeface="Times New Roman" panose="02020603050405020304" pitchFamily="18" charset="0"/>
              </a:rPr>
              <a:t>pooling</a:t>
            </a:r>
            <a:r>
              <a:rPr lang="es-BO" dirty="0">
                <a:latin typeface="+mj-lt"/>
                <a:cs typeface="Times New Roman" panose="02020603050405020304" pitchFamily="18" charset="0"/>
              </a:rPr>
              <a:t> </a:t>
            </a:r>
            <a:r>
              <a:rPr lang="es-BO" dirty="0" err="1">
                <a:latin typeface="+mj-lt"/>
                <a:cs typeface="Times New Roman" panose="02020603050405020304" pitchFamily="18" charset="0"/>
              </a:rPr>
              <a:t>model</a:t>
            </a:r>
            <a:r>
              <a:rPr lang="es-BO" dirty="0">
                <a:latin typeface="+mj-lt"/>
                <a:cs typeface="Times New Roman" panose="02020603050405020304" pitchFamily="18" charset="0"/>
              </a:rPr>
              <a:t>.</a:t>
            </a:r>
            <a:r>
              <a:rPr lang="el-GR" dirty="0">
                <a:latin typeface="+mj-lt"/>
                <a:cs typeface="Times New Roman" panose="02020603050405020304" pitchFamily="18" charset="0"/>
              </a:rPr>
              <a:t> </a:t>
            </a:r>
            <a:endParaRPr lang="es-BO" dirty="0">
              <a:latin typeface="+mj-lt"/>
            </a:endParaRPr>
          </a:p>
        </p:txBody>
      </p:sp>
    </p:spTree>
    <p:extLst>
      <p:ext uri="{BB962C8B-B14F-4D97-AF65-F5344CB8AC3E}">
        <p14:creationId xmlns:p14="http://schemas.microsoft.com/office/powerpoint/2010/main" val="162923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4B1D-1694-48A6-913F-80170847AD66}"/>
              </a:ext>
            </a:extLst>
          </p:cNvPr>
          <p:cNvSpPr>
            <a:spLocks noGrp="1"/>
          </p:cNvSpPr>
          <p:nvPr>
            <p:ph type="title"/>
          </p:nvPr>
        </p:nvSpPr>
        <p:spPr/>
        <p:txBody>
          <a:bodyPr/>
          <a:lstStyle/>
          <a:p>
            <a:r>
              <a:rPr lang="en-CA" dirty="0"/>
              <a:t>Fixed or random effects?</a:t>
            </a:r>
            <a:endParaRPr lang="es-BO" dirty="0"/>
          </a:p>
        </p:txBody>
      </p:sp>
      <p:sp>
        <p:nvSpPr>
          <p:cNvPr id="3" name="Content Placeholder 2">
            <a:extLst>
              <a:ext uri="{FF2B5EF4-FFF2-40B4-BE49-F238E27FC236}">
                <a16:creationId xmlns:a16="http://schemas.microsoft.com/office/drawing/2014/main" id="{60A43993-C9A4-4DD2-8A42-1C223C142889}"/>
              </a:ext>
            </a:extLst>
          </p:cNvPr>
          <p:cNvSpPr>
            <a:spLocks noGrp="1"/>
          </p:cNvSpPr>
          <p:nvPr>
            <p:ph idx="1"/>
          </p:nvPr>
        </p:nvSpPr>
        <p:spPr/>
        <p:txBody>
          <a:bodyPr/>
          <a:lstStyle/>
          <a:p>
            <a:r>
              <a:rPr lang="en-CA" dirty="0"/>
              <a:t>The literature on statistics makes a distinction between fixed and random effects.</a:t>
            </a:r>
          </a:p>
          <a:p>
            <a:endParaRPr lang="en-CA" dirty="0"/>
          </a:p>
          <a:p>
            <a:r>
              <a:rPr lang="en-CA" dirty="0"/>
              <a:t>In my statistics training I was taught two conflicting definitions.</a:t>
            </a:r>
          </a:p>
          <a:p>
            <a:endParaRPr lang="en-CA" dirty="0"/>
          </a:p>
          <a:p>
            <a:pPr lvl="1"/>
            <a:r>
              <a:rPr lang="en-CA" dirty="0"/>
              <a:t>Fixed -&gt; the coefficient is a single constant;  Random -&gt; the coefficient comes from a random variable.</a:t>
            </a:r>
          </a:p>
          <a:p>
            <a:pPr lvl="1"/>
            <a:r>
              <a:rPr lang="en-CA" dirty="0"/>
              <a:t>Fixed -&gt; Sample exhausts the population of effects; Random -&gt; any other type of group.</a:t>
            </a:r>
          </a:p>
        </p:txBody>
      </p:sp>
    </p:spTree>
    <p:extLst>
      <p:ext uri="{BB962C8B-B14F-4D97-AF65-F5344CB8AC3E}">
        <p14:creationId xmlns:p14="http://schemas.microsoft.com/office/powerpoint/2010/main" val="223698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A4E0-192A-453C-8B72-F354F6CDBEBA}"/>
              </a:ext>
            </a:extLst>
          </p:cNvPr>
          <p:cNvSpPr>
            <a:spLocks noGrp="1"/>
          </p:cNvSpPr>
          <p:nvPr>
            <p:ph type="title"/>
          </p:nvPr>
        </p:nvSpPr>
        <p:spPr/>
        <p:txBody>
          <a:bodyPr/>
          <a:lstStyle/>
          <a:p>
            <a:r>
              <a:rPr lang="en-CA" dirty="0"/>
              <a:t>Fixed or random effects?</a:t>
            </a:r>
            <a:endParaRPr lang="es-BO" dirty="0"/>
          </a:p>
        </p:txBody>
      </p:sp>
      <p:sp>
        <p:nvSpPr>
          <p:cNvPr id="3" name="Content Placeholder 2">
            <a:extLst>
              <a:ext uri="{FF2B5EF4-FFF2-40B4-BE49-F238E27FC236}">
                <a16:creationId xmlns:a16="http://schemas.microsoft.com/office/drawing/2014/main" id="{20B6A9F3-75E8-48FE-94DC-654A9DD2382C}"/>
              </a:ext>
            </a:extLst>
          </p:cNvPr>
          <p:cNvSpPr>
            <a:spLocks noGrp="1"/>
          </p:cNvSpPr>
          <p:nvPr>
            <p:ph idx="1"/>
          </p:nvPr>
        </p:nvSpPr>
        <p:spPr>
          <a:xfrm>
            <a:off x="838200" y="1825625"/>
            <a:ext cx="10515600" cy="1703388"/>
          </a:xfrm>
        </p:spPr>
        <p:txBody>
          <a:bodyPr/>
          <a:lstStyle/>
          <a:p>
            <a:r>
              <a:rPr lang="en-CA" dirty="0"/>
              <a:t>Gelman (2005) ‘Analysis of Variance – why it is more important than ever’ </a:t>
            </a:r>
            <a:r>
              <a:rPr lang="en-CA" i="1" dirty="0"/>
              <a:t>The Annals of Statistics </a:t>
            </a:r>
            <a:r>
              <a:rPr lang="en-CA" dirty="0"/>
              <a:t>summarizes a number of not necessarily consistent definitions. </a:t>
            </a:r>
            <a:endParaRPr lang="es-BO" dirty="0"/>
          </a:p>
        </p:txBody>
      </p:sp>
    </p:spTree>
    <p:extLst>
      <p:ext uri="{BB962C8B-B14F-4D97-AF65-F5344CB8AC3E}">
        <p14:creationId xmlns:p14="http://schemas.microsoft.com/office/powerpoint/2010/main" val="25644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A554-5F97-4FEF-B3E5-611E71F5C2DD}"/>
              </a:ext>
            </a:extLst>
          </p:cNvPr>
          <p:cNvSpPr>
            <a:spLocks noGrp="1"/>
          </p:cNvSpPr>
          <p:nvPr>
            <p:ph type="title"/>
          </p:nvPr>
        </p:nvSpPr>
        <p:spPr/>
        <p:txBody>
          <a:bodyPr/>
          <a:lstStyle/>
          <a:p>
            <a:r>
              <a:rPr lang="en-CA" dirty="0"/>
              <a:t>Gelman (2005) definitions of fixed and random effects</a:t>
            </a:r>
            <a:endParaRPr lang="es-BO" dirty="0"/>
          </a:p>
        </p:txBody>
      </p:sp>
      <p:sp>
        <p:nvSpPr>
          <p:cNvPr id="3" name="Content Placeholder 2">
            <a:extLst>
              <a:ext uri="{FF2B5EF4-FFF2-40B4-BE49-F238E27FC236}">
                <a16:creationId xmlns:a16="http://schemas.microsoft.com/office/drawing/2014/main" id="{68A08AB7-6D0C-46D5-8606-FBCE63A430C3}"/>
              </a:ext>
            </a:extLst>
          </p:cNvPr>
          <p:cNvSpPr>
            <a:spLocks noGrp="1"/>
          </p:cNvSpPr>
          <p:nvPr>
            <p:ph idx="1"/>
          </p:nvPr>
        </p:nvSpPr>
        <p:spPr>
          <a:xfrm>
            <a:off x="838200" y="2141537"/>
            <a:ext cx="10515600" cy="4351338"/>
          </a:xfrm>
        </p:spPr>
        <p:txBody>
          <a:bodyPr/>
          <a:lstStyle/>
          <a:p>
            <a:r>
              <a:rPr lang="en-CA" dirty="0"/>
              <a:t>1. Fixed effects are constant across individuals, and random effects vary . For example in a growth study a model with random intercepts </a:t>
            </a:r>
            <a:r>
              <a:rPr lang="el-GR" dirty="0">
                <a:latin typeface="Times New Roman" panose="02020603050405020304" pitchFamily="18" charset="0"/>
                <a:cs typeface="Times New Roman" panose="02020603050405020304" pitchFamily="18" charset="0"/>
              </a:rPr>
              <a:t>α</a:t>
            </a:r>
            <a:r>
              <a:rPr lang="en-CA" i="1" baseline="-25000" dirty="0">
                <a:latin typeface="Times New Roman" panose="02020603050405020304" pitchFamily="18" charset="0"/>
                <a:cs typeface="Times New Roman" panose="02020603050405020304" pitchFamily="18" charset="0"/>
              </a:rPr>
              <a:t>i</a:t>
            </a:r>
            <a:r>
              <a:rPr lang="en-CA" dirty="0">
                <a:latin typeface="Times New Roman" panose="02020603050405020304" pitchFamily="18" charset="0"/>
                <a:cs typeface="Times New Roman" panose="02020603050405020304" pitchFamily="18" charset="0"/>
              </a:rPr>
              <a:t> and fixed slope </a:t>
            </a:r>
            <a:r>
              <a:rPr lang="el-GR" dirty="0">
                <a:latin typeface="Times New Roman" panose="02020603050405020304" pitchFamily="18" charset="0"/>
                <a:cs typeface="Times New Roman" panose="02020603050405020304" pitchFamily="18" charset="0"/>
              </a:rPr>
              <a:t>β</a:t>
            </a:r>
            <a:r>
              <a:rPr lang="en-CA" i="1" dirty="0">
                <a:latin typeface="Times New Roman" panose="02020603050405020304" pitchFamily="18" charset="0"/>
                <a:cs typeface="Times New Roman" panose="02020603050405020304" pitchFamily="18" charset="0"/>
              </a:rPr>
              <a:t> </a:t>
            </a:r>
            <a:r>
              <a:rPr lang="en-CA" dirty="0">
                <a:latin typeface="Times New Roman" panose="02020603050405020304" pitchFamily="18" charset="0"/>
                <a:cs typeface="Times New Roman" panose="02020603050405020304" pitchFamily="18" charset="0"/>
              </a:rPr>
              <a:t>corresponds to parallel lines for different individuals </a:t>
            </a:r>
            <a:r>
              <a:rPr lang="en-CA" i="1" dirty="0">
                <a:latin typeface="Times New Roman" panose="02020603050405020304" pitchFamily="18" charset="0"/>
                <a:cs typeface="Times New Roman" panose="02020603050405020304" pitchFamily="18" charset="0"/>
              </a:rPr>
              <a:t>i, </a:t>
            </a:r>
            <a:r>
              <a:rPr lang="en-CA" dirty="0">
                <a:latin typeface="Times New Roman" panose="02020603050405020304" pitchFamily="18" charset="0"/>
                <a:cs typeface="Times New Roman" panose="02020603050405020304" pitchFamily="18" charset="0"/>
              </a:rPr>
              <a:t>or the model </a:t>
            </a:r>
            <a:r>
              <a:rPr lang="en-CA" i="1" dirty="0" err="1">
                <a:latin typeface="Times New Roman" panose="02020603050405020304" pitchFamily="18" charset="0"/>
                <a:cs typeface="Times New Roman" panose="02020603050405020304" pitchFamily="18" charset="0"/>
              </a:rPr>
              <a:t>y</a:t>
            </a:r>
            <a:r>
              <a:rPr lang="en-CA" i="1" baseline="-25000" dirty="0" err="1">
                <a:latin typeface="Times New Roman" panose="02020603050405020304" pitchFamily="18" charset="0"/>
                <a:cs typeface="Times New Roman" panose="02020603050405020304" pitchFamily="18" charset="0"/>
              </a:rPr>
              <a:t>it</a:t>
            </a:r>
            <a:r>
              <a:rPr lang="en-CA" i="1" baseline="30000"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α</a:t>
            </a:r>
            <a:r>
              <a:rPr lang="en-CA" i="1" baseline="-25000" dirty="0">
                <a:latin typeface="Times New Roman" panose="02020603050405020304" pitchFamily="18" charset="0"/>
                <a:cs typeface="Times New Roman" panose="02020603050405020304" pitchFamily="18" charset="0"/>
              </a:rPr>
              <a:t>i</a:t>
            </a:r>
            <a:r>
              <a:rPr lang="en-CA"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β</a:t>
            </a:r>
            <a:r>
              <a:rPr lang="en-CA" i="1" dirty="0">
                <a:latin typeface="Times New Roman" panose="02020603050405020304" pitchFamily="18" charset="0"/>
                <a:cs typeface="Times New Roman" panose="02020603050405020304" pitchFamily="18" charset="0"/>
              </a:rPr>
              <a:t>t</a:t>
            </a:r>
            <a:r>
              <a:rPr lang="en-CA" dirty="0">
                <a:latin typeface="Times New Roman" panose="02020603050405020304" pitchFamily="18" charset="0"/>
                <a:cs typeface="Times New Roman" panose="02020603050405020304" pitchFamily="18" charset="0"/>
              </a:rPr>
              <a:t>. </a:t>
            </a:r>
          </a:p>
          <a:p>
            <a:r>
              <a:rPr lang="en-CA" dirty="0">
                <a:latin typeface="Times New Roman" panose="02020603050405020304" pitchFamily="18" charset="0"/>
                <a:cs typeface="Times New Roman" panose="02020603050405020304" pitchFamily="18" charset="0"/>
              </a:rPr>
              <a:t>2. Effects are fixed if they are interesting in themselves or random is there is interest in the underlying population.</a:t>
            </a:r>
          </a:p>
          <a:p>
            <a:r>
              <a:rPr lang="en-CA" dirty="0">
                <a:latin typeface="Times New Roman" panose="02020603050405020304" pitchFamily="18" charset="0"/>
                <a:cs typeface="Times New Roman" panose="02020603050405020304" pitchFamily="18" charset="0"/>
              </a:rPr>
              <a:t>3. “When a sample exhausts the population the corresponding variable is </a:t>
            </a:r>
            <a:r>
              <a:rPr lang="en-CA" i="1" dirty="0">
                <a:latin typeface="Times New Roman" panose="02020603050405020304" pitchFamily="18" charset="0"/>
                <a:cs typeface="Times New Roman" panose="02020603050405020304" pitchFamily="18" charset="0"/>
              </a:rPr>
              <a:t>fixed</a:t>
            </a:r>
            <a:r>
              <a:rPr lang="en-CA" dirty="0">
                <a:latin typeface="Times New Roman" panose="02020603050405020304" pitchFamily="18" charset="0"/>
                <a:cs typeface="Times New Roman" panose="02020603050405020304" pitchFamily="18" charset="0"/>
              </a:rPr>
              <a:t>; when the sample is a small (i.e. negligible) part of the population the corresponding variable is </a:t>
            </a:r>
            <a:r>
              <a:rPr lang="en-CA" i="1" dirty="0">
                <a:latin typeface="Times New Roman" panose="02020603050405020304" pitchFamily="18" charset="0"/>
                <a:cs typeface="Times New Roman" panose="02020603050405020304" pitchFamily="18" charset="0"/>
              </a:rPr>
              <a:t>random” [Green and Tukey (1960) </a:t>
            </a:r>
            <a:r>
              <a:rPr lang="en-CA" dirty="0">
                <a:latin typeface="Times New Roman" panose="02020603050405020304" pitchFamily="18" charset="0"/>
                <a:cs typeface="Times New Roman" panose="02020603050405020304" pitchFamily="18" charset="0"/>
              </a:rPr>
              <a:t>quoted in Gelman (2005: 20)]</a:t>
            </a:r>
            <a:endParaRPr lang="es-BO" dirty="0"/>
          </a:p>
        </p:txBody>
      </p:sp>
    </p:spTree>
    <p:extLst>
      <p:ext uri="{BB962C8B-B14F-4D97-AF65-F5344CB8AC3E}">
        <p14:creationId xmlns:p14="http://schemas.microsoft.com/office/powerpoint/2010/main" val="74393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C9CF-1463-4783-ADE3-282E3D0CB18C}"/>
              </a:ext>
            </a:extLst>
          </p:cNvPr>
          <p:cNvSpPr>
            <a:spLocks noGrp="1"/>
          </p:cNvSpPr>
          <p:nvPr>
            <p:ph type="title"/>
          </p:nvPr>
        </p:nvSpPr>
        <p:spPr/>
        <p:txBody>
          <a:bodyPr/>
          <a:lstStyle/>
          <a:p>
            <a:r>
              <a:rPr lang="en-CA" dirty="0"/>
              <a:t>Gelman (2005) definitions of fixed and random effects</a:t>
            </a:r>
            <a:endParaRPr lang="es-BO" dirty="0"/>
          </a:p>
        </p:txBody>
      </p:sp>
      <p:sp>
        <p:nvSpPr>
          <p:cNvPr id="3" name="Content Placeholder 2">
            <a:extLst>
              <a:ext uri="{FF2B5EF4-FFF2-40B4-BE49-F238E27FC236}">
                <a16:creationId xmlns:a16="http://schemas.microsoft.com/office/drawing/2014/main" id="{743D2107-5323-4028-BF69-A4E50EB38270}"/>
              </a:ext>
            </a:extLst>
          </p:cNvPr>
          <p:cNvSpPr>
            <a:spLocks noGrp="1"/>
          </p:cNvSpPr>
          <p:nvPr>
            <p:ph idx="1"/>
          </p:nvPr>
        </p:nvSpPr>
        <p:spPr>
          <a:xfrm>
            <a:off x="838200" y="2141537"/>
            <a:ext cx="10515600" cy="4351338"/>
          </a:xfrm>
        </p:spPr>
        <p:txBody>
          <a:bodyPr/>
          <a:lstStyle/>
          <a:p>
            <a:r>
              <a:rPr lang="en-CA" dirty="0"/>
              <a:t>4. “If an effect is assumed to be a realized value of a random variable, it is called a random effect [LaMotte (1983) cited in Gelman (2005)]</a:t>
            </a:r>
          </a:p>
          <a:p>
            <a:r>
              <a:rPr lang="en-CA" dirty="0"/>
              <a:t>5. Fixed effects are estimated using least squares (or more generally maximum likelihood) and random effects are estimated with shrinkage [“linear unbiased prediction”…]</a:t>
            </a:r>
            <a:endParaRPr lang="es-BO" dirty="0"/>
          </a:p>
        </p:txBody>
      </p:sp>
    </p:spTree>
    <p:extLst>
      <p:ext uri="{BB962C8B-B14F-4D97-AF65-F5344CB8AC3E}">
        <p14:creationId xmlns:p14="http://schemas.microsoft.com/office/powerpoint/2010/main" val="190561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F7E5-A47A-4C50-93D3-EE5CC0D21369}"/>
              </a:ext>
            </a:extLst>
          </p:cNvPr>
          <p:cNvSpPr>
            <a:spLocks noGrp="1"/>
          </p:cNvSpPr>
          <p:nvPr>
            <p:ph type="title"/>
          </p:nvPr>
        </p:nvSpPr>
        <p:spPr/>
        <p:txBody>
          <a:bodyPr/>
          <a:lstStyle/>
          <a:p>
            <a:r>
              <a:rPr lang="smn-FI" dirty="0"/>
              <a:t>From last lecture</a:t>
            </a:r>
            <a:endParaRPr lang="es-BO" dirty="0"/>
          </a:p>
        </p:txBody>
      </p:sp>
      <p:sp>
        <p:nvSpPr>
          <p:cNvPr id="3" name="Content Placeholder 2">
            <a:extLst>
              <a:ext uri="{FF2B5EF4-FFF2-40B4-BE49-F238E27FC236}">
                <a16:creationId xmlns:a16="http://schemas.microsoft.com/office/drawing/2014/main" id="{65081391-54CE-4549-B191-C488987A1E0D}"/>
              </a:ext>
            </a:extLst>
          </p:cNvPr>
          <p:cNvSpPr>
            <a:spLocks noGrp="1"/>
          </p:cNvSpPr>
          <p:nvPr>
            <p:ph idx="1"/>
          </p:nvPr>
        </p:nvSpPr>
        <p:spPr/>
        <p:txBody>
          <a:bodyPr/>
          <a:lstStyle/>
          <a:p>
            <a:r>
              <a:rPr lang="smn-FI" dirty="0"/>
              <a:t>Logistic regression</a:t>
            </a:r>
          </a:p>
          <a:p>
            <a:r>
              <a:rPr lang="smn-FI" dirty="0"/>
              <a:t>Multilevel models</a:t>
            </a:r>
            <a:endParaRPr lang="es-BO" dirty="0"/>
          </a:p>
        </p:txBody>
      </p:sp>
    </p:spTree>
    <p:extLst>
      <p:ext uri="{BB962C8B-B14F-4D97-AF65-F5344CB8AC3E}">
        <p14:creationId xmlns:p14="http://schemas.microsoft.com/office/powerpoint/2010/main" val="121853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F962-FB51-49E8-8599-5E723CDEEECB}"/>
              </a:ext>
            </a:extLst>
          </p:cNvPr>
          <p:cNvSpPr>
            <a:spLocks noGrp="1"/>
          </p:cNvSpPr>
          <p:nvPr>
            <p:ph type="title"/>
          </p:nvPr>
        </p:nvSpPr>
        <p:spPr/>
        <p:txBody>
          <a:bodyPr/>
          <a:lstStyle/>
          <a:p>
            <a:r>
              <a:rPr lang="en-CA" dirty="0"/>
              <a:t>Constant vs. varying effects</a:t>
            </a:r>
            <a:endParaRPr lang="es-BO" dirty="0"/>
          </a:p>
        </p:txBody>
      </p:sp>
      <p:sp>
        <p:nvSpPr>
          <p:cNvPr id="3" name="Content Placeholder 2">
            <a:extLst>
              <a:ext uri="{FF2B5EF4-FFF2-40B4-BE49-F238E27FC236}">
                <a16:creationId xmlns:a16="http://schemas.microsoft.com/office/drawing/2014/main" id="{BF20FDA0-45AA-465D-8AD0-4ABCBD48D9B2}"/>
              </a:ext>
            </a:extLst>
          </p:cNvPr>
          <p:cNvSpPr>
            <a:spLocks noGrp="1"/>
          </p:cNvSpPr>
          <p:nvPr>
            <p:ph idx="1"/>
          </p:nvPr>
        </p:nvSpPr>
        <p:spPr/>
        <p:txBody>
          <a:bodyPr/>
          <a:lstStyle/>
          <a:p>
            <a:r>
              <a:rPr lang="en-CA" dirty="0"/>
              <a:t>Gelman (2005) suggests using the term </a:t>
            </a:r>
            <a:r>
              <a:rPr lang="en-CA" i="1" dirty="0"/>
              <a:t>constant </a:t>
            </a:r>
            <a:r>
              <a:rPr lang="en-CA" dirty="0"/>
              <a:t>if the effect is identical for al groups in the population and </a:t>
            </a:r>
            <a:r>
              <a:rPr lang="en-CA" i="1" dirty="0"/>
              <a:t>varying </a:t>
            </a:r>
            <a:r>
              <a:rPr lang="en-CA" dirty="0"/>
              <a:t>if they are allowed to differ from group to group.</a:t>
            </a:r>
            <a:endParaRPr lang="es-BO" dirty="0"/>
          </a:p>
        </p:txBody>
      </p:sp>
    </p:spTree>
    <p:extLst>
      <p:ext uri="{BB962C8B-B14F-4D97-AF65-F5344CB8AC3E}">
        <p14:creationId xmlns:p14="http://schemas.microsoft.com/office/powerpoint/2010/main" val="2795754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6F46-243C-41A1-B723-C58E66D07201}"/>
              </a:ext>
            </a:extLst>
          </p:cNvPr>
          <p:cNvSpPr>
            <a:spLocks noGrp="1"/>
          </p:cNvSpPr>
          <p:nvPr>
            <p:ph type="title"/>
          </p:nvPr>
        </p:nvSpPr>
        <p:spPr/>
        <p:txBody>
          <a:bodyPr/>
          <a:lstStyle/>
          <a:p>
            <a:r>
              <a:rPr lang="smn-FI" dirty="0"/>
              <a:t>Population size vs.phoneme inventory size</a:t>
            </a:r>
            <a:endParaRPr lang="es-BO" dirty="0"/>
          </a:p>
        </p:txBody>
      </p:sp>
      <p:sp>
        <p:nvSpPr>
          <p:cNvPr id="3" name="Text Placeholder 2">
            <a:extLst>
              <a:ext uri="{FF2B5EF4-FFF2-40B4-BE49-F238E27FC236}">
                <a16:creationId xmlns:a16="http://schemas.microsoft.com/office/drawing/2014/main" id="{18FB2367-2E87-494E-8982-1353DE76D733}"/>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83823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6333-CB8A-4AF8-9E92-FC3CFAEA7903}"/>
              </a:ext>
            </a:extLst>
          </p:cNvPr>
          <p:cNvSpPr>
            <a:spLocks noGrp="1"/>
          </p:cNvSpPr>
          <p:nvPr>
            <p:ph type="title"/>
          </p:nvPr>
        </p:nvSpPr>
        <p:spPr/>
        <p:txBody>
          <a:bodyPr/>
          <a:lstStyle/>
          <a:p>
            <a:r>
              <a:rPr lang="en-CA" dirty="0"/>
              <a:t>Population size </a:t>
            </a:r>
            <a:r>
              <a:rPr lang="en-CA" dirty="0" err="1"/>
              <a:t>vs.phoneme</a:t>
            </a:r>
            <a:r>
              <a:rPr lang="en-CA" dirty="0"/>
              <a:t> inventory size</a:t>
            </a:r>
            <a:endParaRPr lang="es-BO" dirty="0"/>
          </a:p>
        </p:txBody>
      </p:sp>
      <p:sp>
        <p:nvSpPr>
          <p:cNvPr id="3" name="Content Placeholder 2">
            <a:extLst>
              <a:ext uri="{FF2B5EF4-FFF2-40B4-BE49-F238E27FC236}">
                <a16:creationId xmlns:a16="http://schemas.microsoft.com/office/drawing/2014/main" id="{8965B985-39D5-4FF0-A8B1-8F5F6B753F39}"/>
              </a:ext>
            </a:extLst>
          </p:cNvPr>
          <p:cNvSpPr>
            <a:spLocks noGrp="1"/>
          </p:cNvSpPr>
          <p:nvPr>
            <p:ph idx="1"/>
          </p:nvPr>
        </p:nvSpPr>
        <p:spPr>
          <a:xfrm>
            <a:off x="838200" y="1825624"/>
            <a:ext cx="10515600" cy="4803775"/>
          </a:xfrm>
        </p:spPr>
        <p:txBody>
          <a:bodyPr>
            <a:normAutofit lnSpcReduction="10000"/>
          </a:bodyPr>
          <a:lstStyle/>
          <a:p>
            <a:r>
              <a:rPr lang="en-CA" dirty="0"/>
              <a:t>A number of researchers had proposed a relationship between population size and phoneme inventory size.</a:t>
            </a:r>
          </a:p>
          <a:p>
            <a:endParaRPr lang="en-CA" dirty="0"/>
          </a:p>
          <a:p>
            <a:r>
              <a:rPr lang="en-CA" dirty="0" err="1"/>
              <a:t>Isolation+monolingualism</a:t>
            </a:r>
            <a:r>
              <a:rPr lang="en-CA" dirty="0"/>
              <a:t> -&gt; small phoneme inventory</a:t>
            </a:r>
          </a:p>
          <a:p>
            <a:pPr lvl="1"/>
            <a:r>
              <a:rPr lang="en-CA" dirty="0" err="1"/>
              <a:t>Haudricort</a:t>
            </a:r>
            <a:endParaRPr lang="en-CA" dirty="0"/>
          </a:p>
          <a:p>
            <a:pPr lvl="1"/>
            <a:endParaRPr lang="en-CA" dirty="0"/>
          </a:p>
          <a:p>
            <a:r>
              <a:rPr lang="es-BO" dirty="0"/>
              <a:t>A </a:t>
            </a:r>
            <a:r>
              <a:rPr lang="es-BO" dirty="0" err="1"/>
              <a:t>few</a:t>
            </a:r>
            <a:r>
              <a:rPr lang="es-BO" dirty="0"/>
              <a:t> </a:t>
            </a:r>
            <a:r>
              <a:rPr lang="es-BO" dirty="0" err="1"/>
              <a:t>studies</a:t>
            </a:r>
            <a:r>
              <a:rPr lang="es-BO" dirty="0"/>
              <a:t> </a:t>
            </a:r>
            <a:r>
              <a:rPr lang="es-BO" dirty="0" err="1"/>
              <a:t>found</a:t>
            </a:r>
            <a:r>
              <a:rPr lang="es-BO" dirty="0"/>
              <a:t> a </a:t>
            </a:r>
            <a:r>
              <a:rPr lang="es-BO" dirty="0" err="1"/>
              <a:t>correlation</a:t>
            </a:r>
            <a:r>
              <a:rPr lang="es-BO" dirty="0"/>
              <a:t> </a:t>
            </a:r>
            <a:r>
              <a:rPr lang="es-BO" dirty="0" err="1"/>
              <a:t>between</a:t>
            </a:r>
            <a:r>
              <a:rPr lang="es-BO" dirty="0"/>
              <a:t> </a:t>
            </a:r>
            <a:r>
              <a:rPr lang="es-BO" dirty="0" err="1"/>
              <a:t>population</a:t>
            </a:r>
            <a:r>
              <a:rPr lang="es-BO" dirty="0"/>
              <a:t> </a:t>
            </a:r>
            <a:r>
              <a:rPr lang="es-BO" dirty="0" err="1"/>
              <a:t>size</a:t>
            </a:r>
            <a:r>
              <a:rPr lang="es-BO" dirty="0"/>
              <a:t> and </a:t>
            </a:r>
            <a:r>
              <a:rPr lang="es-BO" dirty="0" err="1"/>
              <a:t>small</a:t>
            </a:r>
            <a:r>
              <a:rPr lang="es-BO" dirty="0"/>
              <a:t> </a:t>
            </a:r>
            <a:r>
              <a:rPr lang="es-BO" dirty="0" err="1"/>
              <a:t>phoneme</a:t>
            </a:r>
            <a:r>
              <a:rPr lang="es-BO" dirty="0"/>
              <a:t> </a:t>
            </a:r>
            <a:r>
              <a:rPr lang="es-BO" dirty="0" err="1"/>
              <a:t>inventory</a:t>
            </a:r>
            <a:r>
              <a:rPr lang="es-BO" dirty="0"/>
              <a:t> </a:t>
            </a:r>
            <a:r>
              <a:rPr lang="es-BO" dirty="0" err="1"/>
              <a:t>size</a:t>
            </a:r>
            <a:r>
              <a:rPr lang="es-BO" dirty="0"/>
              <a:t>.</a:t>
            </a:r>
          </a:p>
          <a:p>
            <a:endParaRPr lang="es-BO" dirty="0"/>
          </a:p>
          <a:p>
            <a:r>
              <a:rPr lang="es-BO" dirty="0" err="1"/>
              <a:t>Assuming</a:t>
            </a:r>
            <a:r>
              <a:rPr lang="es-BO" dirty="0"/>
              <a:t> </a:t>
            </a:r>
            <a:r>
              <a:rPr lang="es-BO" dirty="0" err="1"/>
              <a:t>population</a:t>
            </a:r>
            <a:r>
              <a:rPr lang="es-BO" dirty="0"/>
              <a:t> </a:t>
            </a:r>
            <a:r>
              <a:rPr lang="es-BO" dirty="0" err="1"/>
              <a:t>is</a:t>
            </a:r>
            <a:r>
              <a:rPr lang="es-BO" dirty="0"/>
              <a:t> a proxy </a:t>
            </a:r>
            <a:r>
              <a:rPr lang="es-BO" dirty="0" err="1"/>
              <a:t>for</a:t>
            </a:r>
            <a:r>
              <a:rPr lang="es-BO" dirty="0"/>
              <a:t> </a:t>
            </a:r>
            <a:r>
              <a:rPr lang="es-BO" dirty="0" err="1"/>
              <a:t>isolation</a:t>
            </a:r>
            <a:r>
              <a:rPr lang="es-BO" dirty="0"/>
              <a:t> and </a:t>
            </a:r>
            <a:r>
              <a:rPr lang="es-BO" dirty="0" err="1"/>
              <a:t>monolingualism</a:t>
            </a:r>
            <a:r>
              <a:rPr lang="es-BO" dirty="0"/>
              <a:t> [!], </a:t>
            </a:r>
            <a:r>
              <a:rPr lang="es-BO" dirty="0" err="1"/>
              <a:t>perhaps</a:t>
            </a:r>
            <a:r>
              <a:rPr lang="es-BO" dirty="0"/>
              <a:t> </a:t>
            </a:r>
            <a:r>
              <a:rPr lang="es-BO" dirty="0" err="1"/>
              <a:t>Haudricort’s</a:t>
            </a:r>
            <a:r>
              <a:rPr lang="es-BO" dirty="0"/>
              <a:t> </a:t>
            </a:r>
            <a:r>
              <a:rPr lang="es-BO" dirty="0" err="1"/>
              <a:t>hypothesis</a:t>
            </a:r>
            <a:r>
              <a:rPr lang="es-BO" dirty="0"/>
              <a:t> has </a:t>
            </a:r>
            <a:r>
              <a:rPr lang="es-BO" dirty="0" err="1"/>
              <a:t>some</a:t>
            </a:r>
            <a:r>
              <a:rPr lang="es-BO" dirty="0"/>
              <a:t> </a:t>
            </a:r>
            <a:r>
              <a:rPr lang="es-BO" dirty="0" err="1"/>
              <a:t>validity</a:t>
            </a:r>
            <a:r>
              <a:rPr lang="es-BO" dirty="0"/>
              <a:t>.</a:t>
            </a:r>
          </a:p>
        </p:txBody>
      </p:sp>
    </p:spTree>
    <p:extLst>
      <p:ext uri="{BB962C8B-B14F-4D97-AF65-F5344CB8AC3E}">
        <p14:creationId xmlns:p14="http://schemas.microsoft.com/office/powerpoint/2010/main" val="189653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594A-60D9-4452-9B04-187435A1AB35}"/>
              </a:ext>
            </a:extLst>
          </p:cNvPr>
          <p:cNvSpPr>
            <a:spLocks noGrp="1"/>
          </p:cNvSpPr>
          <p:nvPr>
            <p:ph type="title"/>
          </p:nvPr>
        </p:nvSpPr>
        <p:spPr/>
        <p:txBody>
          <a:bodyPr/>
          <a:lstStyle/>
          <a:p>
            <a:r>
              <a:rPr lang="en-CA" dirty="0"/>
              <a:t>Previous studies</a:t>
            </a:r>
            <a:endParaRPr lang="es-BO" dirty="0"/>
          </a:p>
        </p:txBody>
      </p:sp>
      <p:sp>
        <p:nvSpPr>
          <p:cNvPr id="3" name="Content Placeholder 2">
            <a:extLst>
              <a:ext uri="{FF2B5EF4-FFF2-40B4-BE49-F238E27FC236}">
                <a16:creationId xmlns:a16="http://schemas.microsoft.com/office/drawing/2014/main" id="{BECE381B-071A-4C24-9B03-1FB4714585B2}"/>
              </a:ext>
            </a:extLst>
          </p:cNvPr>
          <p:cNvSpPr>
            <a:spLocks noGrp="1"/>
          </p:cNvSpPr>
          <p:nvPr>
            <p:ph idx="1"/>
          </p:nvPr>
        </p:nvSpPr>
        <p:spPr/>
        <p:txBody>
          <a:bodyPr/>
          <a:lstStyle/>
          <a:p>
            <a:r>
              <a:rPr lang="en-CA" dirty="0"/>
              <a:t>Moran et al. 2012 mention three types of methodologies.</a:t>
            </a:r>
          </a:p>
          <a:p>
            <a:endParaRPr lang="en-CA" dirty="0"/>
          </a:p>
          <a:p>
            <a:pPr lvl="1"/>
            <a:r>
              <a:rPr lang="en-CA" dirty="0"/>
              <a:t>1. Case studies</a:t>
            </a:r>
          </a:p>
          <a:p>
            <a:pPr lvl="1"/>
            <a:endParaRPr lang="en-CA" dirty="0"/>
          </a:p>
          <a:p>
            <a:pPr lvl="1"/>
            <a:r>
              <a:rPr lang="en-CA" dirty="0"/>
              <a:t>2. Computer simulations</a:t>
            </a:r>
          </a:p>
          <a:p>
            <a:pPr lvl="1"/>
            <a:endParaRPr lang="en-CA" dirty="0"/>
          </a:p>
          <a:p>
            <a:pPr lvl="1"/>
            <a:r>
              <a:rPr lang="en-CA" dirty="0"/>
              <a:t>3. Statistical modelling</a:t>
            </a:r>
          </a:p>
          <a:p>
            <a:endParaRPr lang="en-CA" dirty="0"/>
          </a:p>
          <a:p>
            <a:pPr lvl="1"/>
            <a:endParaRPr lang="es-BO" dirty="0"/>
          </a:p>
        </p:txBody>
      </p:sp>
    </p:spTree>
    <p:extLst>
      <p:ext uri="{BB962C8B-B14F-4D97-AF65-F5344CB8AC3E}">
        <p14:creationId xmlns:p14="http://schemas.microsoft.com/office/powerpoint/2010/main" val="175484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594A-60D9-4452-9B04-187435A1AB35}"/>
              </a:ext>
            </a:extLst>
          </p:cNvPr>
          <p:cNvSpPr>
            <a:spLocks noGrp="1"/>
          </p:cNvSpPr>
          <p:nvPr>
            <p:ph type="title"/>
          </p:nvPr>
        </p:nvSpPr>
        <p:spPr/>
        <p:txBody>
          <a:bodyPr/>
          <a:lstStyle/>
          <a:p>
            <a:r>
              <a:rPr lang="en-CA" dirty="0"/>
              <a:t>Previous studies</a:t>
            </a:r>
            <a:endParaRPr lang="es-BO" dirty="0"/>
          </a:p>
        </p:txBody>
      </p:sp>
      <p:sp>
        <p:nvSpPr>
          <p:cNvPr id="3" name="Content Placeholder 2">
            <a:extLst>
              <a:ext uri="{FF2B5EF4-FFF2-40B4-BE49-F238E27FC236}">
                <a16:creationId xmlns:a16="http://schemas.microsoft.com/office/drawing/2014/main" id="{BECE381B-071A-4C24-9B03-1FB4714585B2}"/>
              </a:ext>
            </a:extLst>
          </p:cNvPr>
          <p:cNvSpPr>
            <a:spLocks noGrp="1"/>
          </p:cNvSpPr>
          <p:nvPr>
            <p:ph idx="1"/>
          </p:nvPr>
        </p:nvSpPr>
        <p:spPr/>
        <p:txBody>
          <a:bodyPr/>
          <a:lstStyle/>
          <a:p>
            <a:r>
              <a:rPr lang="en-CA" dirty="0"/>
              <a:t>Moran et al. 2012 mention three types of methodologies.</a:t>
            </a:r>
          </a:p>
          <a:p>
            <a:endParaRPr lang="en-CA" dirty="0"/>
          </a:p>
          <a:p>
            <a:pPr lvl="1"/>
            <a:r>
              <a:rPr lang="en-CA" dirty="0"/>
              <a:t>1. Case studies -&gt; Confirmation bias</a:t>
            </a:r>
          </a:p>
          <a:p>
            <a:pPr lvl="1"/>
            <a:endParaRPr lang="en-CA" dirty="0"/>
          </a:p>
          <a:p>
            <a:pPr lvl="1"/>
            <a:r>
              <a:rPr lang="en-CA" dirty="0"/>
              <a:t>2. Computer simulations -&gt; Not realistic? No empirical support</a:t>
            </a:r>
          </a:p>
          <a:p>
            <a:pPr lvl="1"/>
            <a:endParaRPr lang="en-CA" dirty="0"/>
          </a:p>
          <a:p>
            <a:pPr lvl="1"/>
            <a:r>
              <a:rPr lang="en-CA" dirty="0"/>
              <a:t>3. Statistical modelling -&gt; Different sampling or different measurement technique gets different results</a:t>
            </a:r>
          </a:p>
          <a:p>
            <a:endParaRPr lang="en-CA" dirty="0"/>
          </a:p>
          <a:p>
            <a:pPr lvl="1"/>
            <a:endParaRPr lang="es-BO" dirty="0"/>
          </a:p>
        </p:txBody>
      </p:sp>
    </p:spTree>
    <p:extLst>
      <p:ext uri="{BB962C8B-B14F-4D97-AF65-F5344CB8AC3E}">
        <p14:creationId xmlns:p14="http://schemas.microsoft.com/office/powerpoint/2010/main" val="8164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9B07-942C-401A-812B-C50597EB6DF8}"/>
              </a:ext>
            </a:extLst>
          </p:cNvPr>
          <p:cNvSpPr>
            <a:spLocks noGrp="1"/>
          </p:cNvSpPr>
          <p:nvPr>
            <p:ph type="title"/>
          </p:nvPr>
        </p:nvSpPr>
        <p:spPr/>
        <p:txBody>
          <a:bodyPr/>
          <a:lstStyle/>
          <a:p>
            <a:r>
              <a:rPr lang="en-CA" dirty="0"/>
              <a:t>Sampling problem</a:t>
            </a:r>
            <a:endParaRPr lang="es-BO" dirty="0"/>
          </a:p>
        </p:txBody>
      </p:sp>
      <p:sp>
        <p:nvSpPr>
          <p:cNvPr id="3" name="Content Placeholder 2">
            <a:extLst>
              <a:ext uri="{FF2B5EF4-FFF2-40B4-BE49-F238E27FC236}">
                <a16:creationId xmlns:a16="http://schemas.microsoft.com/office/drawing/2014/main" id="{A7F36C33-D5B2-4EA5-821F-6901AF05CAC3}"/>
              </a:ext>
            </a:extLst>
          </p:cNvPr>
          <p:cNvSpPr>
            <a:spLocks noGrp="1"/>
          </p:cNvSpPr>
          <p:nvPr>
            <p:ph idx="1"/>
          </p:nvPr>
        </p:nvSpPr>
        <p:spPr/>
        <p:txBody>
          <a:bodyPr/>
          <a:lstStyle/>
          <a:p>
            <a:r>
              <a:rPr lang="en-CA" dirty="0"/>
              <a:t>How do we choose languages so that the sampling is </a:t>
            </a:r>
            <a:r>
              <a:rPr lang="en-CA" i="1" dirty="0"/>
              <a:t>not</a:t>
            </a:r>
            <a:r>
              <a:rPr lang="en-CA" dirty="0"/>
              <a:t> biased towards particular families?</a:t>
            </a:r>
          </a:p>
          <a:p>
            <a:endParaRPr lang="en-CA" dirty="0"/>
          </a:p>
          <a:p>
            <a:r>
              <a:rPr lang="en-CA" b="1" dirty="0"/>
              <a:t>Bibliographic bias</a:t>
            </a:r>
            <a:r>
              <a:rPr lang="en-CA" dirty="0"/>
              <a:t>: Data tend to include families that are well documented.</a:t>
            </a:r>
            <a:endParaRPr lang="es-BO" dirty="0"/>
          </a:p>
        </p:txBody>
      </p:sp>
    </p:spTree>
    <p:extLst>
      <p:ext uri="{BB962C8B-B14F-4D97-AF65-F5344CB8AC3E}">
        <p14:creationId xmlns:p14="http://schemas.microsoft.com/office/powerpoint/2010/main" val="351027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759-E784-4443-BBFD-F220F8ADF00C}"/>
              </a:ext>
            </a:extLst>
          </p:cNvPr>
          <p:cNvSpPr>
            <a:spLocks noGrp="1"/>
          </p:cNvSpPr>
          <p:nvPr>
            <p:ph type="title"/>
          </p:nvPr>
        </p:nvSpPr>
        <p:spPr/>
        <p:txBody>
          <a:bodyPr/>
          <a:lstStyle/>
          <a:p>
            <a:r>
              <a:rPr lang="en-CA" dirty="0"/>
              <a:t>Other problems</a:t>
            </a:r>
            <a:endParaRPr lang="es-BO" dirty="0"/>
          </a:p>
        </p:txBody>
      </p:sp>
      <p:sp>
        <p:nvSpPr>
          <p:cNvPr id="3" name="Content Placeholder 2">
            <a:extLst>
              <a:ext uri="{FF2B5EF4-FFF2-40B4-BE49-F238E27FC236}">
                <a16:creationId xmlns:a16="http://schemas.microsoft.com/office/drawing/2014/main" id="{1FB668F1-6FBA-4DA6-973B-0C6E5DB258D2}"/>
              </a:ext>
            </a:extLst>
          </p:cNvPr>
          <p:cNvSpPr>
            <a:spLocks noGrp="1"/>
          </p:cNvSpPr>
          <p:nvPr>
            <p:ph idx="1"/>
          </p:nvPr>
        </p:nvSpPr>
        <p:spPr/>
        <p:txBody>
          <a:bodyPr/>
          <a:lstStyle/>
          <a:p>
            <a:r>
              <a:rPr lang="en-CA" dirty="0"/>
              <a:t>Spearman’s rho is overly permissive </a:t>
            </a:r>
          </a:p>
          <a:p>
            <a:pPr lvl="1"/>
            <a:r>
              <a:rPr lang="en-CA" dirty="0"/>
              <a:t>(since its any monotonic relationship)</a:t>
            </a:r>
          </a:p>
          <a:p>
            <a:pPr lvl="1"/>
            <a:endParaRPr lang="en-CA" dirty="0"/>
          </a:p>
          <a:p>
            <a:r>
              <a:rPr lang="es-BO" dirty="0" err="1"/>
              <a:t>Statistical</a:t>
            </a:r>
            <a:r>
              <a:rPr lang="es-BO" dirty="0"/>
              <a:t> </a:t>
            </a:r>
            <a:r>
              <a:rPr lang="es-BO" dirty="0" err="1"/>
              <a:t>significance</a:t>
            </a:r>
            <a:r>
              <a:rPr lang="es-BO" dirty="0"/>
              <a:t> </a:t>
            </a:r>
            <a:r>
              <a:rPr lang="es-BO" dirty="0" err="1"/>
              <a:t>may</a:t>
            </a:r>
            <a:r>
              <a:rPr lang="es-BO" dirty="0"/>
              <a:t> </a:t>
            </a:r>
            <a:r>
              <a:rPr lang="es-BO" dirty="0" err="1"/>
              <a:t>not</a:t>
            </a:r>
            <a:r>
              <a:rPr lang="es-BO" dirty="0"/>
              <a:t> be </a:t>
            </a:r>
            <a:r>
              <a:rPr lang="es-BO" dirty="0" err="1"/>
              <a:t>informative</a:t>
            </a:r>
            <a:r>
              <a:rPr lang="es-BO" dirty="0"/>
              <a:t> </a:t>
            </a:r>
            <a:r>
              <a:rPr lang="es-BO" dirty="0" err="1"/>
              <a:t>with</a:t>
            </a:r>
            <a:r>
              <a:rPr lang="es-BO" dirty="0"/>
              <a:t> </a:t>
            </a:r>
            <a:r>
              <a:rPr lang="es-BO" dirty="0" err="1"/>
              <a:t>high</a:t>
            </a:r>
            <a:r>
              <a:rPr lang="es-BO" dirty="0"/>
              <a:t> </a:t>
            </a:r>
            <a:r>
              <a:rPr lang="es-BO" dirty="0" err="1"/>
              <a:t>sample</a:t>
            </a:r>
            <a:r>
              <a:rPr lang="es-BO" dirty="0"/>
              <a:t> </a:t>
            </a:r>
            <a:r>
              <a:rPr lang="es-BO" dirty="0" err="1"/>
              <a:t>sizes</a:t>
            </a:r>
            <a:endParaRPr lang="es-BO" dirty="0"/>
          </a:p>
          <a:p>
            <a:endParaRPr lang="es-BO" dirty="0"/>
          </a:p>
          <a:p>
            <a:r>
              <a:rPr lang="es-BO" dirty="0" err="1"/>
              <a:t>We</a:t>
            </a:r>
            <a:r>
              <a:rPr lang="es-BO" dirty="0"/>
              <a:t> </a:t>
            </a:r>
            <a:r>
              <a:rPr lang="es-BO" dirty="0" err="1"/>
              <a:t>should</a:t>
            </a:r>
            <a:r>
              <a:rPr lang="es-BO" dirty="0"/>
              <a:t> be </a:t>
            </a:r>
            <a:r>
              <a:rPr lang="es-BO" dirty="0" err="1"/>
              <a:t>interested</a:t>
            </a:r>
            <a:r>
              <a:rPr lang="es-BO" dirty="0"/>
              <a:t> in </a:t>
            </a:r>
            <a:r>
              <a:rPr lang="es-BO" dirty="0" err="1"/>
              <a:t>effect</a:t>
            </a:r>
            <a:r>
              <a:rPr lang="es-BO" dirty="0"/>
              <a:t> </a:t>
            </a:r>
            <a:r>
              <a:rPr lang="es-BO" dirty="0" err="1"/>
              <a:t>size</a:t>
            </a:r>
            <a:endParaRPr lang="es-BO" dirty="0"/>
          </a:p>
        </p:txBody>
      </p:sp>
    </p:spTree>
    <p:extLst>
      <p:ext uri="{BB962C8B-B14F-4D97-AF65-F5344CB8AC3E}">
        <p14:creationId xmlns:p14="http://schemas.microsoft.com/office/powerpoint/2010/main" val="1512177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F97E-60C5-4698-B46C-BDDF2B5C96AE}"/>
              </a:ext>
            </a:extLst>
          </p:cNvPr>
          <p:cNvSpPr>
            <a:spLocks noGrp="1"/>
          </p:cNvSpPr>
          <p:nvPr>
            <p:ph type="title"/>
          </p:nvPr>
        </p:nvSpPr>
        <p:spPr/>
        <p:txBody>
          <a:bodyPr/>
          <a:lstStyle/>
          <a:p>
            <a:endParaRPr lang="es-BO"/>
          </a:p>
        </p:txBody>
      </p:sp>
      <p:sp>
        <p:nvSpPr>
          <p:cNvPr id="3" name="Content Placeholder 2">
            <a:extLst>
              <a:ext uri="{FF2B5EF4-FFF2-40B4-BE49-F238E27FC236}">
                <a16:creationId xmlns:a16="http://schemas.microsoft.com/office/drawing/2014/main" id="{688D84A1-A25C-4F13-BC1E-57866AA73715}"/>
              </a:ext>
            </a:extLst>
          </p:cNvPr>
          <p:cNvSpPr>
            <a:spLocks noGrp="1"/>
          </p:cNvSpPr>
          <p:nvPr>
            <p:ph idx="1"/>
          </p:nvPr>
        </p:nvSpPr>
        <p:spPr/>
        <p:txBody>
          <a:bodyPr/>
          <a:lstStyle/>
          <a:p>
            <a:endParaRPr lang="es-BO"/>
          </a:p>
        </p:txBody>
      </p:sp>
      <p:sp>
        <p:nvSpPr>
          <p:cNvPr id="4" name="AutoShape 2">
            <a:extLst>
              <a:ext uri="{FF2B5EF4-FFF2-40B4-BE49-F238E27FC236}">
                <a16:creationId xmlns:a16="http://schemas.microsoft.com/office/drawing/2014/main" id="{0C010FC3-09F0-44E1-9878-5A95953391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Picture 5">
            <a:extLst>
              <a:ext uri="{FF2B5EF4-FFF2-40B4-BE49-F238E27FC236}">
                <a16:creationId xmlns:a16="http://schemas.microsoft.com/office/drawing/2014/main" id="{7650C4A8-1A8C-4894-9E44-C591B25BC390}"/>
              </a:ext>
            </a:extLst>
          </p:cNvPr>
          <p:cNvPicPr>
            <a:picLocks noChangeAspect="1"/>
          </p:cNvPicPr>
          <p:nvPr/>
        </p:nvPicPr>
        <p:blipFill>
          <a:blip r:embed="rId2"/>
          <a:stretch>
            <a:fillRect/>
          </a:stretch>
        </p:blipFill>
        <p:spPr>
          <a:xfrm>
            <a:off x="552450" y="0"/>
            <a:ext cx="11087100" cy="6844726"/>
          </a:xfrm>
          <a:prstGeom prst="rect">
            <a:avLst/>
          </a:prstGeom>
        </p:spPr>
      </p:pic>
    </p:spTree>
    <p:extLst>
      <p:ext uri="{BB962C8B-B14F-4D97-AF65-F5344CB8AC3E}">
        <p14:creationId xmlns:p14="http://schemas.microsoft.com/office/powerpoint/2010/main" val="3899664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5CC3-4BD5-4408-9A3E-B3AEC6AB9EB6}"/>
              </a:ext>
            </a:extLst>
          </p:cNvPr>
          <p:cNvSpPr>
            <a:spLocks noGrp="1"/>
          </p:cNvSpPr>
          <p:nvPr>
            <p:ph type="title"/>
          </p:nvPr>
        </p:nvSpPr>
        <p:spPr/>
        <p:txBody>
          <a:bodyPr/>
          <a:lstStyle/>
          <a:p>
            <a:r>
              <a:rPr lang="en-CA" dirty="0"/>
              <a:t>Practice</a:t>
            </a:r>
            <a:endParaRPr lang="es-BO" dirty="0"/>
          </a:p>
        </p:txBody>
      </p:sp>
      <p:sp>
        <p:nvSpPr>
          <p:cNvPr id="3" name="Content Placeholder 2">
            <a:extLst>
              <a:ext uri="{FF2B5EF4-FFF2-40B4-BE49-F238E27FC236}">
                <a16:creationId xmlns:a16="http://schemas.microsoft.com/office/drawing/2014/main" id="{DAA09D9F-E8F1-4507-9192-8CF1F9DF9C23}"/>
              </a:ext>
            </a:extLst>
          </p:cNvPr>
          <p:cNvSpPr>
            <a:spLocks noGrp="1"/>
          </p:cNvSpPr>
          <p:nvPr>
            <p:ph idx="1"/>
          </p:nvPr>
        </p:nvSpPr>
        <p:spPr/>
        <p:txBody>
          <a:bodyPr/>
          <a:lstStyle/>
          <a:p>
            <a:r>
              <a:rPr lang="en-CA" dirty="0"/>
              <a:t>Let’s see if we can reproduce the results…</a:t>
            </a:r>
            <a:endParaRPr lang="es-BO" dirty="0"/>
          </a:p>
        </p:txBody>
      </p:sp>
      <p:pic>
        <p:nvPicPr>
          <p:cNvPr id="7" name="Picture 6">
            <a:extLst>
              <a:ext uri="{FF2B5EF4-FFF2-40B4-BE49-F238E27FC236}">
                <a16:creationId xmlns:a16="http://schemas.microsoft.com/office/drawing/2014/main" id="{A333C3DF-BA89-478A-BE29-614F6BBF2589}"/>
              </a:ext>
            </a:extLst>
          </p:cNvPr>
          <p:cNvPicPr>
            <a:picLocks noChangeAspect="1"/>
          </p:cNvPicPr>
          <p:nvPr/>
        </p:nvPicPr>
        <p:blipFill>
          <a:blip r:embed="rId2"/>
          <a:stretch>
            <a:fillRect/>
          </a:stretch>
        </p:blipFill>
        <p:spPr>
          <a:xfrm>
            <a:off x="1452563" y="3353593"/>
            <a:ext cx="8653181" cy="3249612"/>
          </a:xfrm>
          <a:prstGeom prst="rect">
            <a:avLst/>
          </a:prstGeom>
        </p:spPr>
      </p:pic>
    </p:spTree>
    <p:extLst>
      <p:ext uri="{BB962C8B-B14F-4D97-AF65-F5344CB8AC3E}">
        <p14:creationId xmlns:p14="http://schemas.microsoft.com/office/powerpoint/2010/main" val="145858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C184-D110-4F61-8B72-F2E64993F910}"/>
              </a:ext>
            </a:extLst>
          </p:cNvPr>
          <p:cNvSpPr>
            <a:spLocks noGrp="1"/>
          </p:cNvSpPr>
          <p:nvPr>
            <p:ph type="title"/>
          </p:nvPr>
        </p:nvSpPr>
        <p:spPr/>
        <p:txBody>
          <a:bodyPr/>
          <a:lstStyle/>
          <a:p>
            <a:r>
              <a:rPr lang="smn-FI" dirty="0"/>
              <a:t>Exploratory data analysis</a:t>
            </a:r>
            <a:endParaRPr lang="es-BO" dirty="0"/>
          </a:p>
        </p:txBody>
      </p:sp>
      <p:sp>
        <p:nvSpPr>
          <p:cNvPr id="3" name="Text Placeholder 2">
            <a:extLst>
              <a:ext uri="{FF2B5EF4-FFF2-40B4-BE49-F238E27FC236}">
                <a16:creationId xmlns:a16="http://schemas.microsoft.com/office/drawing/2014/main" id="{D9B85DAB-35AD-4E4B-9422-BDC6ED28618C}"/>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252376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B99-E125-4109-A3E7-66271657ED72}"/>
              </a:ext>
            </a:extLst>
          </p:cNvPr>
          <p:cNvSpPr>
            <a:spLocks noGrp="1"/>
          </p:cNvSpPr>
          <p:nvPr>
            <p:ph type="title"/>
          </p:nvPr>
        </p:nvSpPr>
        <p:spPr/>
        <p:txBody>
          <a:bodyPr/>
          <a:lstStyle/>
          <a:p>
            <a:r>
              <a:rPr lang="smn-FI" dirty="0"/>
              <a:t>This lecture</a:t>
            </a:r>
            <a:endParaRPr lang="es-BO" dirty="0"/>
          </a:p>
        </p:txBody>
      </p:sp>
      <p:sp>
        <p:nvSpPr>
          <p:cNvPr id="3" name="Content Placeholder 2">
            <a:extLst>
              <a:ext uri="{FF2B5EF4-FFF2-40B4-BE49-F238E27FC236}">
                <a16:creationId xmlns:a16="http://schemas.microsoft.com/office/drawing/2014/main" id="{E19339F0-AE6A-4A25-8F72-40302441581C}"/>
              </a:ext>
            </a:extLst>
          </p:cNvPr>
          <p:cNvSpPr>
            <a:spLocks noGrp="1"/>
          </p:cNvSpPr>
          <p:nvPr>
            <p:ph idx="1"/>
          </p:nvPr>
        </p:nvSpPr>
        <p:spPr/>
        <p:txBody>
          <a:bodyPr/>
          <a:lstStyle/>
          <a:p>
            <a:r>
              <a:rPr lang="smn-FI" dirty="0"/>
              <a:t>Multilevel models</a:t>
            </a:r>
          </a:p>
          <a:p>
            <a:r>
              <a:rPr lang="smn-FI" dirty="0"/>
              <a:t>Phoneme inventory vs. Population size</a:t>
            </a:r>
          </a:p>
          <a:p>
            <a:r>
              <a:rPr lang="smn-FI" dirty="0"/>
              <a:t>Exploratory vs. Confirmatory analysis</a:t>
            </a:r>
          </a:p>
          <a:p>
            <a:r>
              <a:rPr lang="smn-FI" dirty="0"/>
              <a:t>Clustering</a:t>
            </a:r>
          </a:p>
          <a:p>
            <a:r>
              <a:rPr lang="smn-FI" dirty="0"/>
              <a:t>Hierarchical clustering</a:t>
            </a:r>
          </a:p>
          <a:p>
            <a:r>
              <a:rPr lang="smn-FI" dirty="0"/>
              <a:t>K-mean clusters</a:t>
            </a:r>
          </a:p>
        </p:txBody>
      </p:sp>
    </p:spTree>
    <p:extLst>
      <p:ext uri="{BB962C8B-B14F-4D97-AF65-F5344CB8AC3E}">
        <p14:creationId xmlns:p14="http://schemas.microsoft.com/office/powerpoint/2010/main" val="386519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440C-E8F3-4F27-8CE0-9A6C04EE408B}"/>
              </a:ext>
            </a:extLst>
          </p:cNvPr>
          <p:cNvSpPr>
            <a:spLocks noGrp="1"/>
          </p:cNvSpPr>
          <p:nvPr>
            <p:ph type="title"/>
          </p:nvPr>
        </p:nvSpPr>
        <p:spPr/>
        <p:txBody>
          <a:bodyPr/>
          <a:lstStyle/>
          <a:p>
            <a:r>
              <a:rPr lang="en-CA" dirty="0"/>
              <a:t>Exploratory data analysis</a:t>
            </a:r>
            <a:endParaRPr lang="es-BO" dirty="0"/>
          </a:p>
        </p:txBody>
      </p:sp>
      <p:sp>
        <p:nvSpPr>
          <p:cNvPr id="3" name="Content Placeholder 2">
            <a:extLst>
              <a:ext uri="{FF2B5EF4-FFF2-40B4-BE49-F238E27FC236}">
                <a16:creationId xmlns:a16="http://schemas.microsoft.com/office/drawing/2014/main" id="{87318712-1636-475D-A1EB-50D25D866081}"/>
              </a:ext>
            </a:extLst>
          </p:cNvPr>
          <p:cNvSpPr>
            <a:spLocks noGrp="1"/>
          </p:cNvSpPr>
          <p:nvPr>
            <p:ph idx="1"/>
          </p:nvPr>
        </p:nvSpPr>
        <p:spPr>
          <a:xfrm>
            <a:off x="838200" y="1825625"/>
            <a:ext cx="6491288" cy="4846638"/>
          </a:xfrm>
        </p:spPr>
        <p:txBody>
          <a:bodyPr>
            <a:normAutofit lnSpcReduction="10000"/>
          </a:bodyPr>
          <a:lstStyle/>
          <a:p>
            <a:r>
              <a:rPr lang="en-CA" dirty="0"/>
              <a:t>The basic ideas of exploratory data analysis were pioneered and articulated by John Tukey. </a:t>
            </a:r>
          </a:p>
          <a:p>
            <a:r>
              <a:rPr lang="en-CA" dirty="0"/>
              <a:t>Developed Fast Fourier transforms, Tukey’s test, Tukey’s lemma etc.</a:t>
            </a:r>
          </a:p>
          <a:p>
            <a:r>
              <a:rPr lang="es-BO" dirty="0" err="1"/>
              <a:t>Developed</a:t>
            </a:r>
            <a:r>
              <a:rPr lang="es-BO" dirty="0"/>
              <a:t> </a:t>
            </a:r>
            <a:r>
              <a:rPr lang="es-BO" dirty="0" err="1"/>
              <a:t>methods</a:t>
            </a:r>
            <a:r>
              <a:rPr lang="es-BO" dirty="0"/>
              <a:t> </a:t>
            </a:r>
            <a:r>
              <a:rPr lang="es-BO" dirty="0" err="1"/>
              <a:t>for</a:t>
            </a:r>
            <a:r>
              <a:rPr lang="es-BO" dirty="0"/>
              <a:t> </a:t>
            </a:r>
            <a:r>
              <a:rPr lang="es-BO" dirty="0" err="1"/>
              <a:t>visualizing</a:t>
            </a:r>
            <a:r>
              <a:rPr lang="es-BO" dirty="0"/>
              <a:t> data in </a:t>
            </a:r>
            <a:r>
              <a:rPr lang="es-BO" dirty="0" err="1"/>
              <a:t>order</a:t>
            </a:r>
            <a:r>
              <a:rPr lang="es-BO" dirty="0"/>
              <a:t> </a:t>
            </a:r>
            <a:r>
              <a:rPr lang="es-BO" dirty="0" err="1"/>
              <a:t>to</a:t>
            </a:r>
            <a:r>
              <a:rPr lang="es-BO" dirty="0"/>
              <a:t> </a:t>
            </a:r>
            <a:r>
              <a:rPr lang="es-BO" dirty="0" err="1"/>
              <a:t>probe</a:t>
            </a:r>
            <a:r>
              <a:rPr lang="es-BO" dirty="0"/>
              <a:t> </a:t>
            </a:r>
            <a:r>
              <a:rPr lang="es-BO" dirty="0" err="1"/>
              <a:t>assumptions</a:t>
            </a:r>
            <a:r>
              <a:rPr lang="es-BO" dirty="0"/>
              <a:t> </a:t>
            </a:r>
            <a:r>
              <a:rPr lang="es-BO" dirty="0" err="1"/>
              <a:t>of</a:t>
            </a:r>
            <a:r>
              <a:rPr lang="es-BO" dirty="0"/>
              <a:t> </a:t>
            </a:r>
            <a:r>
              <a:rPr lang="es-BO" dirty="0" err="1"/>
              <a:t>statistical</a:t>
            </a:r>
            <a:r>
              <a:rPr lang="es-BO" dirty="0"/>
              <a:t> </a:t>
            </a:r>
            <a:r>
              <a:rPr lang="es-BO" dirty="0" err="1"/>
              <a:t>models</a:t>
            </a:r>
            <a:r>
              <a:rPr lang="es-BO" dirty="0"/>
              <a:t> </a:t>
            </a:r>
            <a:r>
              <a:rPr lang="es-BO" dirty="0" err="1"/>
              <a:t>or</a:t>
            </a:r>
            <a:r>
              <a:rPr lang="es-BO" dirty="0"/>
              <a:t> </a:t>
            </a:r>
            <a:r>
              <a:rPr lang="es-BO" dirty="0" err="1"/>
              <a:t>to</a:t>
            </a:r>
            <a:r>
              <a:rPr lang="es-BO" dirty="0"/>
              <a:t> look </a:t>
            </a:r>
            <a:r>
              <a:rPr lang="es-BO" dirty="0" err="1"/>
              <a:t>for</a:t>
            </a:r>
            <a:r>
              <a:rPr lang="es-BO" dirty="0"/>
              <a:t> </a:t>
            </a:r>
            <a:r>
              <a:rPr lang="es-BO" dirty="0" err="1"/>
              <a:t>unexpected</a:t>
            </a:r>
            <a:r>
              <a:rPr lang="es-BO" dirty="0"/>
              <a:t> </a:t>
            </a:r>
            <a:r>
              <a:rPr lang="es-BO" dirty="0" err="1"/>
              <a:t>patterns</a:t>
            </a:r>
            <a:r>
              <a:rPr lang="es-BO" dirty="0"/>
              <a:t>.</a:t>
            </a:r>
          </a:p>
          <a:p>
            <a:r>
              <a:rPr lang="es-BO" dirty="0" err="1"/>
              <a:t>Invented</a:t>
            </a:r>
            <a:r>
              <a:rPr lang="es-BO" dirty="0"/>
              <a:t> </a:t>
            </a:r>
            <a:r>
              <a:rPr lang="es-BO" dirty="0" err="1"/>
              <a:t>boxplots</a:t>
            </a:r>
            <a:r>
              <a:rPr lang="es-BO" dirty="0"/>
              <a:t> and a </a:t>
            </a:r>
            <a:r>
              <a:rPr lang="es-BO" dirty="0" err="1"/>
              <a:t>number</a:t>
            </a:r>
            <a:r>
              <a:rPr lang="es-BO" dirty="0"/>
              <a:t> </a:t>
            </a:r>
            <a:r>
              <a:rPr lang="es-BO" dirty="0" err="1"/>
              <a:t>of</a:t>
            </a:r>
            <a:r>
              <a:rPr lang="es-BO" dirty="0"/>
              <a:t> </a:t>
            </a:r>
            <a:r>
              <a:rPr lang="es-BO" dirty="0" err="1"/>
              <a:t>other</a:t>
            </a:r>
            <a:r>
              <a:rPr lang="es-BO" dirty="0"/>
              <a:t> visual </a:t>
            </a:r>
            <a:r>
              <a:rPr lang="es-BO" dirty="0" err="1"/>
              <a:t>techniques</a:t>
            </a:r>
            <a:r>
              <a:rPr lang="es-BO" dirty="0"/>
              <a:t> </a:t>
            </a:r>
            <a:r>
              <a:rPr lang="es-BO" dirty="0" err="1"/>
              <a:t>we</a:t>
            </a:r>
            <a:r>
              <a:rPr lang="es-BO" dirty="0"/>
              <a:t> </a:t>
            </a:r>
            <a:r>
              <a:rPr lang="es-BO" dirty="0" err="1"/>
              <a:t>now</a:t>
            </a:r>
            <a:r>
              <a:rPr lang="es-BO" dirty="0"/>
              <a:t> use </a:t>
            </a:r>
            <a:r>
              <a:rPr lang="es-BO" dirty="0" err="1"/>
              <a:t>today</a:t>
            </a:r>
            <a:endParaRPr lang="es-BO" dirty="0"/>
          </a:p>
          <a:p>
            <a:r>
              <a:rPr lang="es-BO" dirty="0" err="1"/>
              <a:t>Also</a:t>
            </a:r>
            <a:r>
              <a:rPr lang="es-BO" dirty="0"/>
              <a:t> </a:t>
            </a:r>
            <a:r>
              <a:rPr lang="es-BO" dirty="0" err="1"/>
              <a:t>invented</a:t>
            </a:r>
            <a:r>
              <a:rPr lang="es-BO" dirty="0"/>
              <a:t> </a:t>
            </a:r>
            <a:r>
              <a:rPr lang="es-BO" dirty="0" err="1"/>
              <a:t>the</a:t>
            </a:r>
            <a:r>
              <a:rPr lang="es-BO" dirty="0"/>
              <a:t> </a:t>
            </a:r>
            <a:r>
              <a:rPr lang="es-BO" dirty="0" err="1"/>
              <a:t>term</a:t>
            </a:r>
            <a:r>
              <a:rPr lang="es-BO" dirty="0"/>
              <a:t> ‘bit’</a:t>
            </a:r>
          </a:p>
          <a:p>
            <a:endParaRPr lang="es-BO" dirty="0"/>
          </a:p>
        </p:txBody>
      </p:sp>
      <p:pic>
        <p:nvPicPr>
          <p:cNvPr id="1028" name="Picture 4" descr="John W. Tukey">
            <a:extLst>
              <a:ext uri="{FF2B5EF4-FFF2-40B4-BE49-F238E27FC236}">
                <a16:creationId xmlns:a16="http://schemas.microsoft.com/office/drawing/2014/main" id="{9333B6E4-D550-4F31-A5A7-D43B90827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412" y="904874"/>
            <a:ext cx="4700588" cy="54689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3E8F82-180F-4091-BDCE-3EA30DD79568}"/>
              </a:ext>
            </a:extLst>
          </p:cNvPr>
          <p:cNvSpPr txBox="1"/>
          <p:nvPr/>
        </p:nvSpPr>
        <p:spPr>
          <a:xfrm>
            <a:off x="7600950" y="6492875"/>
            <a:ext cx="2376805" cy="369332"/>
          </a:xfrm>
          <a:prstGeom prst="rect">
            <a:avLst/>
          </a:prstGeom>
          <a:noFill/>
        </p:spPr>
        <p:txBody>
          <a:bodyPr wrap="none" rtlCol="0">
            <a:spAutoFit/>
          </a:bodyPr>
          <a:lstStyle/>
          <a:p>
            <a:r>
              <a:rPr lang="en-CA" dirty="0"/>
              <a:t>John Tukey 1915 - 2000</a:t>
            </a:r>
            <a:endParaRPr lang="es-BO" dirty="0"/>
          </a:p>
        </p:txBody>
      </p:sp>
    </p:spTree>
    <p:extLst>
      <p:ext uri="{BB962C8B-B14F-4D97-AF65-F5344CB8AC3E}">
        <p14:creationId xmlns:p14="http://schemas.microsoft.com/office/powerpoint/2010/main" val="710635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1AE7E-DE85-4787-AA01-7EBD15D2E4ED}"/>
              </a:ext>
            </a:extLst>
          </p:cNvPr>
          <p:cNvSpPr>
            <a:spLocks noGrp="1"/>
          </p:cNvSpPr>
          <p:nvPr>
            <p:ph idx="1"/>
          </p:nvPr>
        </p:nvSpPr>
        <p:spPr>
          <a:xfrm>
            <a:off x="566737" y="904874"/>
            <a:ext cx="6791326" cy="4695826"/>
          </a:xfrm>
        </p:spPr>
        <p:txBody>
          <a:bodyPr>
            <a:normAutofit/>
          </a:bodyPr>
          <a:lstStyle/>
          <a:p>
            <a:pPr marL="0" indent="0">
              <a:buNone/>
            </a:pPr>
            <a:r>
              <a:rPr lang="en-CA" dirty="0"/>
              <a:t>“The most important maxim for data analysts to heed, and one many statisticians seem to have shunned is this: “Far better an approximate answer to the right question, which is often vague, than an exact answer to the wrong question, which can always be made more precise.” Data analysts must progress by approximate answers at best, since its knowledge of what the problem really is will at best be approximate” Tukey (1962:62)</a:t>
            </a:r>
            <a:endParaRPr lang="es-BO" dirty="0"/>
          </a:p>
        </p:txBody>
      </p:sp>
      <p:pic>
        <p:nvPicPr>
          <p:cNvPr id="4" name="Picture 4" descr="John W. Tukey">
            <a:extLst>
              <a:ext uri="{FF2B5EF4-FFF2-40B4-BE49-F238E27FC236}">
                <a16:creationId xmlns:a16="http://schemas.microsoft.com/office/drawing/2014/main" id="{7B88C184-CD1E-4297-AE9A-37972B386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412" y="904874"/>
            <a:ext cx="4700588" cy="54689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5D58E9-79E6-4CF7-BED8-45A6C1CFE36F}"/>
              </a:ext>
            </a:extLst>
          </p:cNvPr>
          <p:cNvSpPr txBox="1"/>
          <p:nvPr/>
        </p:nvSpPr>
        <p:spPr>
          <a:xfrm>
            <a:off x="7600950" y="6492875"/>
            <a:ext cx="2376805" cy="369332"/>
          </a:xfrm>
          <a:prstGeom prst="rect">
            <a:avLst/>
          </a:prstGeom>
          <a:noFill/>
        </p:spPr>
        <p:txBody>
          <a:bodyPr wrap="none" rtlCol="0">
            <a:spAutoFit/>
          </a:bodyPr>
          <a:lstStyle/>
          <a:p>
            <a:r>
              <a:rPr lang="en-CA" dirty="0"/>
              <a:t>John Tukey 1915 - 2000</a:t>
            </a:r>
            <a:endParaRPr lang="es-BO" dirty="0"/>
          </a:p>
        </p:txBody>
      </p:sp>
    </p:spTree>
    <p:extLst>
      <p:ext uri="{BB962C8B-B14F-4D97-AF65-F5344CB8AC3E}">
        <p14:creationId xmlns:p14="http://schemas.microsoft.com/office/powerpoint/2010/main" val="3773323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0A31-B26E-4525-AE1E-12AF00F7DC16}"/>
              </a:ext>
            </a:extLst>
          </p:cNvPr>
          <p:cNvSpPr>
            <a:spLocks noGrp="1"/>
          </p:cNvSpPr>
          <p:nvPr>
            <p:ph type="title"/>
          </p:nvPr>
        </p:nvSpPr>
        <p:spPr/>
        <p:txBody>
          <a:bodyPr/>
          <a:lstStyle/>
          <a:p>
            <a:r>
              <a:rPr lang="en-CA" dirty="0"/>
              <a:t>Exploratory data analysis</a:t>
            </a:r>
            <a:endParaRPr lang="es-BO" dirty="0"/>
          </a:p>
        </p:txBody>
      </p:sp>
      <p:sp>
        <p:nvSpPr>
          <p:cNvPr id="3" name="Content Placeholder 2">
            <a:extLst>
              <a:ext uri="{FF2B5EF4-FFF2-40B4-BE49-F238E27FC236}">
                <a16:creationId xmlns:a16="http://schemas.microsoft.com/office/drawing/2014/main" id="{9D79B634-96B4-4722-8B1D-3B7CAC551725}"/>
              </a:ext>
            </a:extLst>
          </p:cNvPr>
          <p:cNvSpPr>
            <a:spLocks noGrp="1"/>
          </p:cNvSpPr>
          <p:nvPr>
            <p:ph idx="1"/>
          </p:nvPr>
        </p:nvSpPr>
        <p:spPr>
          <a:xfrm>
            <a:off x="838200" y="1825625"/>
            <a:ext cx="10515600" cy="4667250"/>
          </a:xfrm>
        </p:spPr>
        <p:txBody>
          <a:bodyPr>
            <a:normAutofit lnSpcReduction="10000"/>
          </a:bodyPr>
          <a:lstStyle/>
          <a:p>
            <a:r>
              <a:rPr lang="en-CA" dirty="0"/>
              <a:t>Some things that EDA is for ….</a:t>
            </a:r>
            <a:endParaRPr lang="en-CA" sz="3200" dirty="0"/>
          </a:p>
          <a:p>
            <a:pPr lvl="1"/>
            <a:r>
              <a:rPr lang="en-CA" dirty="0"/>
              <a:t>Guarding against erroneous conclusions from data</a:t>
            </a:r>
          </a:p>
          <a:p>
            <a:pPr lvl="1"/>
            <a:r>
              <a:rPr lang="en-CA" dirty="0"/>
              <a:t>Looking for nonlinearity in the data (plotting techniques, should the data be logged, etc.?)</a:t>
            </a:r>
          </a:p>
          <a:p>
            <a:pPr lvl="1"/>
            <a:r>
              <a:rPr lang="en-CA" dirty="0"/>
              <a:t>Advanced graphics (boxplots)</a:t>
            </a:r>
          </a:p>
          <a:p>
            <a:pPr lvl="1"/>
            <a:r>
              <a:rPr lang="en-CA" dirty="0"/>
              <a:t>Model diagnostics (checking for heteroskedasticity, etc.)</a:t>
            </a:r>
          </a:p>
          <a:p>
            <a:pPr lvl="1"/>
            <a:r>
              <a:rPr lang="en-CA" dirty="0"/>
              <a:t>Exploring the data to develop new hypotheses</a:t>
            </a:r>
          </a:p>
          <a:p>
            <a:pPr lvl="1"/>
            <a:endParaRPr lang="en-CA" dirty="0"/>
          </a:p>
          <a:p>
            <a:r>
              <a:rPr lang="en-CA" dirty="0"/>
              <a:t>EDA contrasts with CDA (confirmatory data analysis), or what I referred to as “Inferential statistics” earlier in the course.</a:t>
            </a:r>
          </a:p>
          <a:p>
            <a:r>
              <a:rPr lang="en-CA" dirty="0"/>
              <a:t>EDA is about iterative hypothesis generation through interaction with the data.</a:t>
            </a:r>
            <a:endParaRPr lang="es-BO" dirty="0"/>
          </a:p>
        </p:txBody>
      </p:sp>
    </p:spTree>
    <p:extLst>
      <p:ext uri="{BB962C8B-B14F-4D97-AF65-F5344CB8AC3E}">
        <p14:creationId xmlns:p14="http://schemas.microsoft.com/office/powerpoint/2010/main" val="2915649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13E0-4BD5-426A-940C-D6411C9EDC3A}"/>
              </a:ext>
            </a:extLst>
          </p:cNvPr>
          <p:cNvSpPr>
            <a:spLocks noGrp="1"/>
          </p:cNvSpPr>
          <p:nvPr>
            <p:ph type="title"/>
          </p:nvPr>
        </p:nvSpPr>
        <p:spPr/>
        <p:txBody>
          <a:bodyPr/>
          <a:lstStyle/>
          <a:p>
            <a:r>
              <a:rPr lang="en-CA" dirty="0"/>
              <a:t>Exploratory data analysis</a:t>
            </a:r>
            <a:endParaRPr lang="es-BO" dirty="0"/>
          </a:p>
        </p:txBody>
      </p:sp>
      <p:sp>
        <p:nvSpPr>
          <p:cNvPr id="3" name="Content Placeholder 2">
            <a:extLst>
              <a:ext uri="{FF2B5EF4-FFF2-40B4-BE49-F238E27FC236}">
                <a16:creationId xmlns:a16="http://schemas.microsoft.com/office/drawing/2014/main" id="{21996E59-C797-4789-A201-397A47E6CFC8}"/>
              </a:ext>
            </a:extLst>
          </p:cNvPr>
          <p:cNvSpPr>
            <a:spLocks noGrp="1"/>
          </p:cNvSpPr>
          <p:nvPr>
            <p:ph idx="1"/>
          </p:nvPr>
        </p:nvSpPr>
        <p:spPr>
          <a:xfrm>
            <a:off x="838200" y="1825625"/>
            <a:ext cx="10515600" cy="1325563"/>
          </a:xfrm>
        </p:spPr>
        <p:txBody>
          <a:bodyPr>
            <a:normAutofit fontScale="85000" lnSpcReduction="20000"/>
          </a:bodyPr>
          <a:lstStyle/>
          <a:p>
            <a:r>
              <a:rPr lang="en-CA" dirty="0"/>
              <a:t>Straight line paradigm vs. iterative approach to development of ideas.</a:t>
            </a:r>
          </a:p>
          <a:p>
            <a:pPr lvl="1"/>
            <a:r>
              <a:rPr lang="en-CA" dirty="0"/>
              <a:t>Tukey (1980)</a:t>
            </a:r>
          </a:p>
          <a:p>
            <a:r>
              <a:rPr lang="es-BO" dirty="0" err="1"/>
              <a:t>Exploratory</a:t>
            </a:r>
            <a:r>
              <a:rPr lang="es-BO" dirty="0"/>
              <a:t> data </a:t>
            </a:r>
            <a:r>
              <a:rPr lang="es-BO" dirty="0" err="1"/>
              <a:t>analysis</a:t>
            </a:r>
            <a:r>
              <a:rPr lang="es-BO" dirty="0"/>
              <a:t> </a:t>
            </a:r>
            <a:r>
              <a:rPr lang="es-BO" dirty="0" err="1"/>
              <a:t>is</a:t>
            </a:r>
            <a:r>
              <a:rPr lang="es-BO" dirty="0"/>
              <a:t> </a:t>
            </a:r>
            <a:r>
              <a:rPr lang="es-BO" dirty="0" err="1"/>
              <a:t>basically</a:t>
            </a:r>
            <a:r>
              <a:rPr lang="es-BO" dirty="0"/>
              <a:t> </a:t>
            </a:r>
            <a:r>
              <a:rPr lang="es-BO" dirty="0" err="1"/>
              <a:t>the</a:t>
            </a:r>
            <a:r>
              <a:rPr lang="es-BO" dirty="0"/>
              <a:t> </a:t>
            </a:r>
            <a:r>
              <a:rPr lang="es-BO" b="1" dirty="0"/>
              <a:t>detective </a:t>
            </a:r>
            <a:r>
              <a:rPr lang="es-BO" b="1" dirty="0" err="1"/>
              <a:t>work</a:t>
            </a:r>
            <a:r>
              <a:rPr lang="es-BO" b="1" dirty="0"/>
              <a:t> </a:t>
            </a:r>
            <a:r>
              <a:rPr lang="es-BO" dirty="0" err="1"/>
              <a:t>that</a:t>
            </a:r>
            <a:r>
              <a:rPr lang="es-BO" dirty="0"/>
              <a:t> </a:t>
            </a:r>
            <a:r>
              <a:rPr lang="es-BO" dirty="0" err="1"/>
              <a:t>goes</a:t>
            </a:r>
            <a:r>
              <a:rPr lang="es-BO" dirty="0"/>
              <a:t> </a:t>
            </a:r>
            <a:r>
              <a:rPr lang="es-BO" dirty="0" err="1"/>
              <a:t>on</a:t>
            </a:r>
            <a:r>
              <a:rPr lang="es-BO" dirty="0"/>
              <a:t> </a:t>
            </a:r>
            <a:r>
              <a:rPr lang="es-BO" dirty="0" err="1"/>
              <a:t>behind</a:t>
            </a:r>
            <a:r>
              <a:rPr lang="es-BO" dirty="0"/>
              <a:t> </a:t>
            </a:r>
            <a:r>
              <a:rPr lang="es-BO" dirty="0" err="1"/>
              <a:t>the</a:t>
            </a:r>
            <a:r>
              <a:rPr lang="es-BO" dirty="0"/>
              <a:t> </a:t>
            </a:r>
            <a:r>
              <a:rPr lang="es-BO" dirty="0" err="1"/>
              <a:t>scenes</a:t>
            </a:r>
            <a:r>
              <a:rPr lang="es-BO" dirty="0"/>
              <a:t> </a:t>
            </a:r>
            <a:r>
              <a:rPr lang="es-BO" dirty="0" err="1"/>
              <a:t>of</a:t>
            </a:r>
            <a:r>
              <a:rPr lang="es-BO" dirty="0"/>
              <a:t> </a:t>
            </a:r>
            <a:r>
              <a:rPr lang="es-BO" dirty="0" err="1"/>
              <a:t>confirmatory</a:t>
            </a:r>
            <a:r>
              <a:rPr lang="es-BO" dirty="0"/>
              <a:t> data </a:t>
            </a:r>
            <a:r>
              <a:rPr lang="es-BO" dirty="0" err="1"/>
              <a:t>analysis</a:t>
            </a:r>
            <a:endParaRPr lang="es-BO" dirty="0"/>
          </a:p>
        </p:txBody>
      </p:sp>
      <p:sp>
        <p:nvSpPr>
          <p:cNvPr id="4" name="TextBox 3">
            <a:extLst>
              <a:ext uri="{FF2B5EF4-FFF2-40B4-BE49-F238E27FC236}">
                <a16:creationId xmlns:a16="http://schemas.microsoft.com/office/drawing/2014/main" id="{BB12B7AB-B5A9-49D1-81AF-A3A1D6A29BAA}"/>
              </a:ext>
            </a:extLst>
          </p:cNvPr>
          <p:cNvSpPr txBox="1"/>
          <p:nvPr/>
        </p:nvSpPr>
        <p:spPr>
          <a:xfrm>
            <a:off x="838200" y="3429000"/>
            <a:ext cx="11163300" cy="3046988"/>
          </a:xfrm>
          <a:prstGeom prst="rect">
            <a:avLst/>
          </a:prstGeom>
          <a:noFill/>
        </p:spPr>
        <p:txBody>
          <a:bodyPr wrap="square" rtlCol="0">
            <a:spAutoFit/>
          </a:bodyPr>
          <a:lstStyle/>
          <a:p>
            <a:r>
              <a:rPr lang="en-CA" sz="2400" dirty="0"/>
              <a:t>Question	 Design		Collection	      Analysis	       Answer</a:t>
            </a:r>
          </a:p>
          <a:p>
            <a:endParaRPr lang="en-CA" sz="2400" dirty="0"/>
          </a:p>
          <a:p>
            <a:endParaRPr lang="en-CA" sz="2400" dirty="0"/>
          </a:p>
          <a:p>
            <a:r>
              <a:rPr lang="en-CA" sz="2400" dirty="0"/>
              <a:t>		Question</a:t>
            </a:r>
          </a:p>
          <a:p>
            <a:endParaRPr lang="en-CA" sz="2400" dirty="0"/>
          </a:p>
          <a:p>
            <a:r>
              <a:rPr lang="en-CA" sz="2400" dirty="0"/>
              <a:t>Idea					Collection	 Analysis	Answer</a:t>
            </a:r>
          </a:p>
          <a:p>
            <a:endParaRPr lang="en-CA" sz="2400" dirty="0"/>
          </a:p>
          <a:p>
            <a:r>
              <a:rPr lang="en-CA" sz="2400" dirty="0"/>
              <a:t>		Design</a:t>
            </a:r>
            <a:endParaRPr lang="es-BO" sz="2400" dirty="0"/>
          </a:p>
        </p:txBody>
      </p:sp>
      <p:cxnSp>
        <p:nvCxnSpPr>
          <p:cNvPr id="6" name="Straight Arrow Connector 5">
            <a:extLst>
              <a:ext uri="{FF2B5EF4-FFF2-40B4-BE49-F238E27FC236}">
                <a16:creationId xmlns:a16="http://schemas.microsoft.com/office/drawing/2014/main" id="{D24BEA40-57A3-467A-BFDD-5221F881DF8E}"/>
              </a:ext>
            </a:extLst>
          </p:cNvPr>
          <p:cNvCxnSpPr/>
          <p:nvPr/>
        </p:nvCxnSpPr>
        <p:spPr>
          <a:xfrm>
            <a:off x="2243138" y="3686175"/>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5122233-1364-44FC-AD0E-F1B229743C60}"/>
              </a:ext>
            </a:extLst>
          </p:cNvPr>
          <p:cNvCxnSpPr/>
          <p:nvPr/>
        </p:nvCxnSpPr>
        <p:spPr>
          <a:xfrm>
            <a:off x="3938588" y="3686175"/>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441B297-BEA5-4CFD-9502-4A7A2251E0D0}"/>
              </a:ext>
            </a:extLst>
          </p:cNvPr>
          <p:cNvCxnSpPr/>
          <p:nvPr/>
        </p:nvCxnSpPr>
        <p:spPr>
          <a:xfrm>
            <a:off x="5895975" y="3686175"/>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6AD16BC-0B68-4967-B00B-31A41B02849D}"/>
              </a:ext>
            </a:extLst>
          </p:cNvPr>
          <p:cNvCxnSpPr/>
          <p:nvPr/>
        </p:nvCxnSpPr>
        <p:spPr>
          <a:xfrm>
            <a:off x="8062913" y="3686175"/>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E94D07-CDA2-4F14-86CE-A3C41D15CED7}"/>
              </a:ext>
            </a:extLst>
          </p:cNvPr>
          <p:cNvCxnSpPr/>
          <p:nvPr/>
        </p:nvCxnSpPr>
        <p:spPr>
          <a:xfrm>
            <a:off x="1552576" y="5524500"/>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6D54CBB5-69F1-4BEF-A959-7CF393967F13}"/>
              </a:ext>
            </a:extLst>
          </p:cNvPr>
          <p:cNvSpPr/>
          <p:nvPr/>
        </p:nvSpPr>
        <p:spPr>
          <a:xfrm>
            <a:off x="2228288" y="5000625"/>
            <a:ext cx="443475" cy="1125180"/>
          </a:xfrm>
          <a:custGeom>
            <a:avLst/>
            <a:gdLst>
              <a:gd name="connsiteX0" fmla="*/ 443475 w 443475"/>
              <a:gd name="connsiteY0" fmla="*/ 0 h 1125180"/>
              <a:gd name="connsiteX1" fmla="*/ 562 w 443475"/>
              <a:gd name="connsiteY1" fmla="*/ 514350 h 1125180"/>
              <a:gd name="connsiteX2" fmla="*/ 343462 w 443475"/>
              <a:gd name="connsiteY2" fmla="*/ 1071563 h 1125180"/>
              <a:gd name="connsiteX3" fmla="*/ 357750 w 443475"/>
              <a:gd name="connsiteY3" fmla="*/ 1071563 h 1125180"/>
            </a:gdLst>
            <a:ahLst/>
            <a:cxnLst>
              <a:cxn ang="0">
                <a:pos x="connsiteX0" y="connsiteY0"/>
              </a:cxn>
              <a:cxn ang="0">
                <a:pos x="connsiteX1" y="connsiteY1"/>
              </a:cxn>
              <a:cxn ang="0">
                <a:pos x="connsiteX2" y="connsiteY2"/>
              </a:cxn>
              <a:cxn ang="0">
                <a:pos x="connsiteX3" y="connsiteY3"/>
              </a:cxn>
            </a:cxnLst>
            <a:rect l="l" t="t" r="r" b="b"/>
            <a:pathLst>
              <a:path w="443475" h="1125180">
                <a:moveTo>
                  <a:pt x="443475" y="0"/>
                </a:moveTo>
                <a:cubicBezTo>
                  <a:pt x="230353" y="167878"/>
                  <a:pt x="17231" y="335756"/>
                  <a:pt x="562" y="514350"/>
                </a:cubicBezTo>
                <a:cubicBezTo>
                  <a:pt x="-16107" y="692944"/>
                  <a:pt x="343462" y="1071563"/>
                  <a:pt x="343462" y="1071563"/>
                </a:cubicBezTo>
                <a:cubicBezTo>
                  <a:pt x="402993" y="1164432"/>
                  <a:pt x="380371" y="1117997"/>
                  <a:pt x="357750" y="1071563"/>
                </a:cubicBezTo>
              </a:path>
            </a:pathLst>
          </a:custGeom>
          <a:noFill/>
          <a:ln>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13" name="Freeform: Shape 12">
            <a:extLst>
              <a:ext uri="{FF2B5EF4-FFF2-40B4-BE49-F238E27FC236}">
                <a16:creationId xmlns:a16="http://schemas.microsoft.com/office/drawing/2014/main" id="{63D0F5B4-17C6-4FC3-A7E1-977008397873}"/>
              </a:ext>
            </a:extLst>
          </p:cNvPr>
          <p:cNvSpPr/>
          <p:nvPr/>
        </p:nvSpPr>
        <p:spPr>
          <a:xfrm flipH="1">
            <a:off x="3784576" y="5047744"/>
            <a:ext cx="554550" cy="1125180"/>
          </a:xfrm>
          <a:custGeom>
            <a:avLst/>
            <a:gdLst>
              <a:gd name="connsiteX0" fmla="*/ 443475 w 443475"/>
              <a:gd name="connsiteY0" fmla="*/ 0 h 1125180"/>
              <a:gd name="connsiteX1" fmla="*/ 562 w 443475"/>
              <a:gd name="connsiteY1" fmla="*/ 514350 h 1125180"/>
              <a:gd name="connsiteX2" fmla="*/ 343462 w 443475"/>
              <a:gd name="connsiteY2" fmla="*/ 1071563 h 1125180"/>
              <a:gd name="connsiteX3" fmla="*/ 357750 w 443475"/>
              <a:gd name="connsiteY3" fmla="*/ 1071563 h 1125180"/>
            </a:gdLst>
            <a:ahLst/>
            <a:cxnLst>
              <a:cxn ang="0">
                <a:pos x="connsiteX0" y="connsiteY0"/>
              </a:cxn>
              <a:cxn ang="0">
                <a:pos x="connsiteX1" y="connsiteY1"/>
              </a:cxn>
              <a:cxn ang="0">
                <a:pos x="connsiteX2" y="connsiteY2"/>
              </a:cxn>
              <a:cxn ang="0">
                <a:pos x="connsiteX3" y="connsiteY3"/>
              </a:cxn>
            </a:cxnLst>
            <a:rect l="l" t="t" r="r" b="b"/>
            <a:pathLst>
              <a:path w="443475" h="1125180">
                <a:moveTo>
                  <a:pt x="443475" y="0"/>
                </a:moveTo>
                <a:cubicBezTo>
                  <a:pt x="230353" y="167878"/>
                  <a:pt x="17231" y="335756"/>
                  <a:pt x="562" y="514350"/>
                </a:cubicBezTo>
                <a:cubicBezTo>
                  <a:pt x="-16107" y="692944"/>
                  <a:pt x="343462" y="1071563"/>
                  <a:pt x="343462" y="1071563"/>
                </a:cubicBezTo>
                <a:cubicBezTo>
                  <a:pt x="402993" y="1164432"/>
                  <a:pt x="380371" y="1117997"/>
                  <a:pt x="357750" y="1071563"/>
                </a:cubicBezTo>
              </a:path>
            </a:pathLst>
          </a:custGeom>
          <a:noFill/>
          <a:ln>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cxnSp>
        <p:nvCxnSpPr>
          <p:cNvPr id="14" name="Straight Arrow Connector 13">
            <a:extLst>
              <a:ext uri="{FF2B5EF4-FFF2-40B4-BE49-F238E27FC236}">
                <a16:creationId xmlns:a16="http://schemas.microsoft.com/office/drawing/2014/main" id="{7F9F4C79-E492-425E-BBB9-09D2ECCA13B4}"/>
              </a:ext>
            </a:extLst>
          </p:cNvPr>
          <p:cNvCxnSpPr/>
          <p:nvPr/>
        </p:nvCxnSpPr>
        <p:spPr>
          <a:xfrm>
            <a:off x="4676776" y="5524500"/>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DC1D3B3-7A8C-4D17-B0CE-194E6C84850F}"/>
              </a:ext>
            </a:extLst>
          </p:cNvPr>
          <p:cNvCxnSpPr/>
          <p:nvPr/>
        </p:nvCxnSpPr>
        <p:spPr>
          <a:xfrm>
            <a:off x="6829426" y="5539402"/>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9A8D13A-18C9-404E-A2CE-EB01343F1D33}"/>
              </a:ext>
            </a:extLst>
          </p:cNvPr>
          <p:cNvCxnSpPr/>
          <p:nvPr/>
        </p:nvCxnSpPr>
        <p:spPr>
          <a:xfrm>
            <a:off x="8605838" y="5497153"/>
            <a:ext cx="400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9779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50D4-9D76-4E12-B7A5-051EFF3F0B30}"/>
              </a:ext>
            </a:extLst>
          </p:cNvPr>
          <p:cNvSpPr>
            <a:spLocks noGrp="1"/>
          </p:cNvSpPr>
          <p:nvPr>
            <p:ph type="title"/>
          </p:nvPr>
        </p:nvSpPr>
        <p:spPr/>
        <p:txBody>
          <a:bodyPr/>
          <a:lstStyle/>
          <a:p>
            <a:r>
              <a:rPr lang="en-CA" dirty="0"/>
              <a:t>Algebra lies</a:t>
            </a:r>
            <a:endParaRPr lang="es-BO" dirty="0"/>
          </a:p>
        </p:txBody>
      </p:sp>
      <p:sp>
        <p:nvSpPr>
          <p:cNvPr id="3" name="Content Placeholder 2">
            <a:extLst>
              <a:ext uri="{FF2B5EF4-FFF2-40B4-BE49-F238E27FC236}">
                <a16:creationId xmlns:a16="http://schemas.microsoft.com/office/drawing/2014/main" id="{A79C0E61-6FE1-4CFD-9D80-ECEA9C47EAF3}"/>
              </a:ext>
            </a:extLst>
          </p:cNvPr>
          <p:cNvSpPr>
            <a:spLocks noGrp="1"/>
          </p:cNvSpPr>
          <p:nvPr>
            <p:ph idx="1"/>
          </p:nvPr>
        </p:nvSpPr>
        <p:spPr>
          <a:xfrm>
            <a:off x="838200" y="1825625"/>
            <a:ext cx="9848850" cy="4351338"/>
          </a:xfrm>
        </p:spPr>
        <p:txBody>
          <a:bodyPr/>
          <a:lstStyle/>
          <a:p>
            <a:pPr marL="0" indent="0">
              <a:buNone/>
            </a:pPr>
            <a:r>
              <a:rPr lang="en-CA" dirty="0"/>
              <a:t>Imagine a model as follows:</a:t>
            </a:r>
          </a:p>
          <a:p>
            <a:pPr marL="0" indent="0">
              <a:buNone/>
            </a:pPr>
            <a:endParaRPr lang="en-CA" dirty="0"/>
          </a:p>
          <a:p>
            <a:pPr marL="0" indent="0">
              <a:buNone/>
            </a:pPr>
            <a:r>
              <a:rPr lang="en-CA" dirty="0"/>
              <a:t>y = a + bx + e</a:t>
            </a:r>
          </a:p>
          <a:p>
            <a:pPr marL="0" indent="0">
              <a:buNone/>
            </a:pPr>
            <a:endParaRPr lang="es-BO" dirty="0"/>
          </a:p>
          <a:p>
            <a:pPr marL="0" indent="0">
              <a:buNone/>
            </a:pPr>
            <a:r>
              <a:rPr lang="es-BO" dirty="0" err="1"/>
              <a:t>Where</a:t>
            </a:r>
            <a:r>
              <a:rPr lang="es-BO" dirty="0"/>
              <a:t> a </a:t>
            </a:r>
            <a:r>
              <a:rPr lang="es-BO" dirty="0" err="1"/>
              <a:t>is</a:t>
            </a:r>
            <a:r>
              <a:rPr lang="es-BO" dirty="0"/>
              <a:t> 3 and b </a:t>
            </a:r>
            <a:r>
              <a:rPr lang="es-BO" dirty="0" err="1"/>
              <a:t>is</a:t>
            </a:r>
            <a:r>
              <a:rPr lang="es-BO" dirty="0"/>
              <a:t> 0.5. </a:t>
            </a:r>
          </a:p>
          <a:p>
            <a:pPr marL="0" indent="0">
              <a:buNone/>
            </a:pPr>
            <a:endParaRPr lang="es-BO" dirty="0"/>
          </a:p>
          <a:p>
            <a:pPr marL="0" indent="0">
              <a:buNone/>
            </a:pPr>
            <a:r>
              <a:rPr lang="es-BO" dirty="0" err="1"/>
              <a:t>There</a:t>
            </a:r>
            <a:r>
              <a:rPr lang="es-BO" dirty="0"/>
              <a:t> are a </a:t>
            </a:r>
            <a:r>
              <a:rPr lang="es-BO" dirty="0" err="1"/>
              <a:t>variety</a:t>
            </a:r>
            <a:r>
              <a:rPr lang="es-BO" dirty="0"/>
              <a:t> </a:t>
            </a:r>
            <a:r>
              <a:rPr lang="es-BO" dirty="0" err="1"/>
              <a:t>of</a:t>
            </a:r>
            <a:r>
              <a:rPr lang="es-BO" dirty="0"/>
              <a:t> </a:t>
            </a:r>
            <a:r>
              <a:rPr lang="es-BO" dirty="0" err="1"/>
              <a:t>patterns</a:t>
            </a:r>
            <a:r>
              <a:rPr lang="es-BO" dirty="0"/>
              <a:t> </a:t>
            </a:r>
            <a:r>
              <a:rPr lang="es-BO" dirty="0" err="1"/>
              <a:t>that</a:t>
            </a:r>
            <a:r>
              <a:rPr lang="es-BO" dirty="0"/>
              <a:t> </a:t>
            </a:r>
            <a:r>
              <a:rPr lang="es-BO" dirty="0" err="1"/>
              <a:t>this</a:t>
            </a:r>
            <a:r>
              <a:rPr lang="es-BO" dirty="0"/>
              <a:t> </a:t>
            </a:r>
            <a:r>
              <a:rPr lang="es-BO" dirty="0" err="1"/>
              <a:t>could</a:t>
            </a:r>
            <a:r>
              <a:rPr lang="es-BO" dirty="0"/>
              <a:t> </a:t>
            </a:r>
            <a:r>
              <a:rPr lang="es-BO" dirty="0" err="1"/>
              <a:t>correspond</a:t>
            </a:r>
            <a:r>
              <a:rPr lang="es-BO" dirty="0"/>
              <a:t> </a:t>
            </a:r>
            <a:r>
              <a:rPr lang="es-BO" dirty="0" err="1"/>
              <a:t>to</a:t>
            </a:r>
            <a:r>
              <a:rPr lang="es-BO" dirty="0"/>
              <a:t> – </a:t>
            </a:r>
            <a:r>
              <a:rPr lang="es-BO" dirty="0" err="1"/>
              <a:t>remember</a:t>
            </a:r>
            <a:r>
              <a:rPr lang="es-BO" dirty="0"/>
              <a:t> </a:t>
            </a:r>
            <a:r>
              <a:rPr lang="es-BO" dirty="0" err="1"/>
              <a:t>you</a:t>
            </a:r>
            <a:r>
              <a:rPr lang="es-BO" dirty="0"/>
              <a:t> are </a:t>
            </a:r>
            <a:r>
              <a:rPr lang="es-BO" dirty="0" err="1"/>
              <a:t>assuming</a:t>
            </a:r>
            <a:r>
              <a:rPr lang="es-BO" dirty="0"/>
              <a:t> </a:t>
            </a:r>
            <a:r>
              <a:rPr lang="es-BO" dirty="0" err="1"/>
              <a:t>that</a:t>
            </a:r>
            <a:r>
              <a:rPr lang="es-BO" dirty="0"/>
              <a:t> </a:t>
            </a:r>
          </a:p>
          <a:p>
            <a:pPr marL="0" indent="0">
              <a:buNone/>
            </a:pPr>
            <a:endParaRPr lang="es-BO" dirty="0"/>
          </a:p>
          <a:p>
            <a:pPr marL="0" indent="0">
              <a:buNone/>
            </a:pPr>
            <a:endParaRPr lang="en-CA" dirty="0"/>
          </a:p>
        </p:txBody>
      </p:sp>
    </p:spTree>
    <p:extLst>
      <p:ext uri="{BB962C8B-B14F-4D97-AF65-F5344CB8AC3E}">
        <p14:creationId xmlns:p14="http://schemas.microsoft.com/office/powerpoint/2010/main" val="621636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9B80-0E85-4C20-B9D7-1F167A9394F3}"/>
              </a:ext>
            </a:extLst>
          </p:cNvPr>
          <p:cNvSpPr>
            <a:spLocks noGrp="1"/>
          </p:cNvSpPr>
          <p:nvPr>
            <p:ph type="title"/>
          </p:nvPr>
        </p:nvSpPr>
        <p:spPr/>
        <p:txBody>
          <a:bodyPr/>
          <a:lstStyle/>
          <a:p>
            <a:r>
              <a:rPr lang="en-CA" dirty="0"/>
              <a:t>Algebra lies, so you need graphs</a:t>
            </a:r>
            <a:endParaRPr lang="es-BO" dirty="0"/>
          </a:p>
        </p:txBody>
      </p:sp>
      <p:sp>
        <p:nvSpPr>
          <p:cNvPr id="3" name="Content Placeholder 2">
            <a:extLst>
              <a:ext uri="{FF2B5EF4-FFF2-40B4-BE49-F238E27FC236}">
                <a16:creationId xmlns:a16="http://schemas.microsoft.com/office/drawing/2014/main" id="{180ED992-3A8D-45D8-B745-25EAD5F56D40}"/>
              </a:ext>
            </a:extLst>
          </p:cNvPr>
          <p:cNvSpPr>
            <a:spLocks noGrp="1"/>
          </p:cNvSpPr>
          <p:nvPr>
            <p:ph idx="1"/>
          </p:nvPr>
        </p:nvSpPr>
        <p:spPr/>
        <p:txBody>
          <a:bodyPr>
            <a:normAutofit fontScale="92500" lnSpcReduction="20000"/>
          </a:bodyPr>
          <a:lstStyle/>
          <a:p>
            <a:r>
              <a:rPr lang="en-CA" dirty="0"/>
              <a:t>Data analysis is about summation or aggregation over data, but different ways of aggregating the data can provide different results.</a:t>
            </a:r>
          </a:p>
          <a:p>
            <a:endParaRPr lang="en-CA" dirty="0"/>
          </a:p>
          <a:p>
            <a:r>
              <a:rPr lang="en-CA" dirty="0"/>
              <a:t>Imagine </a:t>
            </a:r>
            <a:r>
              <a:rPr lang="en-CA" i="1" dirty="0"/>
              <a:t>x </a:t>
            </a:r>
            <a:r>
              <a:rPr lang="en-CA" dirty="0"/>
              <a:t>has a standard deviation of 3.3 and a mean of 9</a:t>
            </a:r>
          </a:p>
          <a:p>
            <a:endParaRPr lang="en-CA" dirty="0"/>
          </a:p>
          <a:p>
            <a:r>
              <a:rPr lang="en-CA" dirty="0"/>
              <a:t>Imagine </a:t>
            </a:r>
            <a:r>
              <a:rPr lang="en-CA" i="1" dirty="0"/>
              <a:t>y </a:t>
            </a:r>
            <a:r>
              <a:rPr lang="en-CA" dirty="0"/>
              <a:t>has a standard deviation of 2 and a mean of 7.5.</a:t>
            </a:r>
          </a:p>
          <a:p>
            <a:endParaRPr lang="en-CA" dirty="0"/>
          </a:p>
          <a:p>
            <a:r>
              <a:rPr lang="en-CA" dirty="0"/>
              <a:t>For y = a + bx + e, a = 3 and b = 0.5</a:t>
            </a:r>
          </a:p>
          <a:p>
            <a:endParaRPr lang="en-CA" dirty="0"/>
          </a:p>
          <a:p>
            <a:r>
              <a:rPr lang="en-CA" dirty="0"/>
              <a:t>There are actually a lot of different patterns that can correspond to this statistical summation.</a:t>
            </a:r>
          </a:p>
          <a:p>
            <a:endParaRPr lang="en-CA" dirty="0"/>
          </a:p>
          <a:p>
            <a:endParaRPr lang="en-CA" dirty="0"/>
          </a:p>
          <a:p>
            <a:endParaRPr lang="es-BO" dirty="0"/>
          </a:p>
        </p:txBody>
      </p:sp>
    </p:spTree>
    <p:extLst>
      <p:ext uri="{BB962C8B-B14F-4D97-AF65-F5344CB8AC3E}">
        <p14:creationId xmlns:p14="http://schemas.microsoft.com/office/powerpoint/2010/main" val="346502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0C5F64-6AA8-4AB7-99E9-94C91D4AA800}"/>
              </a:ext>
            </a:extLst>
          </p:cNvPr>
          <p:cNvPicPr>
            <a:picLocks noChangeAspect="1"/>
          </p:cNvPicPr>
          <p:nvPr/>
        </p:nvPicPr>
        <p:blipFill>
          <a:blip r:embed="rId2"/>
          <a:stretch>
            <a:fillRect/>
          </a:stretch>
        </p:blipFill>
        <p:spPr>
          <a:xfrm>
            <a:off x="4131824" y="365125"/>
            <a:ext cx="7483002" cy="6386550"/>
          </a:xfrm>
          <a:prstGeom prst="rect">
            <a:avLst/>
          </a:prstGeom>
        </p:spPr>
      </p:pic>
      <p:sp>
        <p:nvSpPr>
          <p:cNvPr id="6" name="TextBox 5">
            <a:extLst>
              <a:ext uri="{FF2B5EF4-FFF2-40B4-BE49-F238E27FC236}">
                <a16:creationId xmlns:a16="http://schemas.microsoft.com/office/drawing/2014/main" id="{B4ECF855-311F-4D0B-94E2-0466647245B5}"/>
              </a:ext>
            </a:extLst>
          </p:cNvPr>
          <p:cNvSpPr txBox="1"/>
          <p:nvPr/>
        </p:nvSpPr>
        <p:spPr>
          <a:xfrm>
            <a:off x="305711" y="1366788"/>
            <a:ext cx="4352014" cy="2585323"/>
          </a:xfrm>
          <a:prstGeom prst="rect">
            <a:avLst/>
          </a:prstGeom>
          <a:noFill/>
        </p:spPr>
        <p:txBody>
          <a:bodyPr wrap="square" rtlCol="0">
            <a:spAutoFit/>
          </a:bodyPr>
          <a:lstStyle/>
          <a:p>
            <a:r>
              <a:rPr lang="en-US" dirty="0" err="1">
                <a:solidFill>
                  <a:schemeClr val="accent1"/>
                </a:solidFill>
              </a:rPr>
              <a:t>set.seed</a:t>
            </a:r>
            <a:r>
              <a:rPr lang="en-US" dirty="0">
                <a:solidFill>
                  <a:schemeClr val="accent1"/>
                </a:solidFill>
              </a:rPr>
              <a:t>(3)</a:t>
            </a:r>
          </a:p>
          <a:p>
            <a:endParaRPr lang="en-US" dirty="0">
              <a:solidFill>
                <a:schemeClr val="accent1"/>
              </a:solidFill>
            </a:endParaRPr>
          </a:p>
          <a:p>
            <a:r>
              <a:rPr lang="en-US" dirty="0">
                <a:solidFill>
                  <a:schemeClr val="accent1"/>
                </a:solidFill>
              </a:rPr>
              <a:t>x1 &lt;- seq(4,14,by=1)</a:t>
            </a:r>
          </a:p>
          <a:p>
            <a:endParaRPr lang="en-US" dirty="0">
              <a:solidFill>
                <a:schemeClr val="accent1"/>
              </a:solidFill>
            </a:endParaRPr>
          </a:p>
          <a:p>
            <a:r>
              <a:rPr lang="en-US" dirty="0">
                <a:solidFill>
                  <a:schemeClr val="accent1"/>
                </a:solidFill>
              </a:rPr>
              <a:t>y1 &lt;- 3 + 0.5*x1+ </a:t>
            </a:r>
            <a:r>
              <a:rPr lang="en-US" dirty="0" err="1">
                <a:solidFill>
                  <a:schemeClr val="accent1"/>
                </a:solidFill>
              </a:rPr>
              <a:t>rnorm</a:t>
            </a:r>
            <a:r>
              <a:rPr lang="en-US" dirty="0">
                <a:solidFill>
                  <a:schemeClr val="accent1"/>
                </a:solidFill>
              </a:rPr>
              <a:t>(11,0,0.7)</a:t>
            </a:r>
          </a:p>
          <a:p>
            <a:endParaRPr lang="en-US" dirty="0">
              <a:solidFill>
                <a:schemeClr val="accent1"/>
              </a:solidFill>
            </a:endParaRPr>
          </a:p>
          <a:p>
            <a:r>
              <a:rPr lang="en-US" dirty="0">
                <a:solidFill>
                  <a:schemeClr val="accent1"/>
                </a:solidFill>
              </a:rPr>
              <a:t>plot(x1,y1, </a:t>
            </a:r>
            <a:r>
              <a:rPr lang="en-US" dirty="0" err="1">
                <a:solidFill>
                  <a:schemeClr val="accent1"/>
                </a:solidFill>
              </a:rPr>
              <a:t>xlim</a:t>
            </a:r>
            <a:r>
              <a:rPr lang="en-US" dirty="0">
                <a:solidFill>
                  <a:schemeClr val="accent1"/>
                </a:solidFill>
              </a:rPr>
              <a:t>=c(0,20), </a:t>
            </a:r>
            <a:r>
              <a:rPr lang="en-US" dirty="0" err="1">
                <a:solidFill>
                  <a:schemeClr val="accent1"/>
                </a:solidFill>
              </a:rPr>
              <a:t>ylim</a:t>
            </a:r>
            <a:r>
              <a:rPr lang="en-US" dirty="0">
                <a:solidFill>
                  <a:schemeClr val="accent1"/>
                </a:solidFill>
              </a:rPr>
              <a:t>=c(0,16))</a:t>
            </a:r>
          </a:p>
          <a:p>
            <a:endParaRPr lang="en-US" dirty="0">
              <a:solidFill>
                <a:schemeClr val="accent1"/>
              </a:solidFill>
            </a:endParaRPr>
          </a:p>
          <a:p>
            <a:r>
              <a:rPr lang="en-US" dirty="0" err="1">
                <a:solidFill>
                  <a:schemeClr val="accent1"/>
                </a:solidFill>
              </a:rPr>
              <a:t>abline</a:t>
            </a:r>
            <a:r>
              <a:rPr lang="en-US" dirty="0">
                <a:solidFill>
                  <a:schemeClr val="accent1"/>
                </a:solidFill>
              </a:rPr>
              <a:t>(a=3, b = 0.5 )</a:t>
            </a:r>
            <a:endParaRPr lang="es-BO" dirty="0">
              <a:solidFill>
                <a:schemeClr val="accent1"/>
              </a:solidFill>
            </a:endParaRPr>
          </a:p>
        </p:txBody>
      </p:sp>
    </p:spTree>
    <p:extLst>
      <p:ext uri="{BB962C8B-B14F-4D97-AF65-F5344CB8AC3E}">
        <p14:creationId xmlns:p14="http://schemas.microsoft.com/office/powerpoint/2010/main" val="551311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17423-BD51-4265-BF79-C5F2C83CC59E}"/>
              </a:ext>
            </a:extLst>
          </p:cNvPr>
          <p:cNvSpPr txBox="1"/>
          <p:nvPr/>
        </p:nvSpPr>
        <p:spPr>
          <a:xfrm>
            <a:off x="297656" y="1753116"/>
            <a:ext cx="6600825" cy="4739759"/>
          </a:xfrm>
          <a:prstGeom prst="rect">
            <a:avLst/>
          </a:prstGeom>
          <a:noFill/>
        </p:spPr>
        <p:txBody>
          <a:bodyPr wrap="square" rtlCol="0">
            <a:spAutoFit/>
          </a:bodyPr>
          <a:lstStyle/>
          <a:p>
            <a:r>
              <a:rPr lang="es-BO" sz="2400" dirty="0">
                <a:solidFill>
                  <a:schemeClr val="accent1"/>
                </a:solidFill>
              </a:rPr>
              <a:t>x2 &lt;- c(4, 5,  6, 7, 8, 9,   10, 11,  12 ,13 ,  14)</a:t>
            </a:r>
          </a:p>
          <a:p>
            <a:r>
              <a:rPr lang="es-BO" sz="2400" dirty="0">
                <a:solidFill>
                  <a:schemeClr val="accent1"/>
                </a:solidFill>
              </a:rPr>
              <a:t>y2 &lt;- c(3, 4.5, 6, 7.25, 8, 8.5, 9, 9.25, 9  ,8.5, 8)</a:t>
            </a:r>
          </a:p>
          <a:p>
            <a:r>
              <a:rPr lang="es-BO" sz="2400" dirty="0">
                <a:solidFill>
                  <a:schemeClr val="accent1"/>
                </a:solidFill>
              </a:rPr>
              <a:t>lm(y2~x2)</a:t>
            </a:r>
          </a:p>
          <a:p>
            <a:r>
              <a:rPr lang="es-BO" sz="2400" dirty="0" err="1">
                <a:solidFill>
                  <a:schemeClr val="accent1"/>
                </a:solidFill>
              </a:rPr>
              <a:t>plot</a:t>
            </a:r>
            <a:r>
              <a:rPr lang="es-BO" sz="2400" dirty="0">
                <a:solidFill>
                  <a:schemeClr val="accent1"/>
                </a:solidFill>
              </a:rPr>
              <a:t>(x2,y2, </a:t>
            </a:r>
            <a:r>
              <a:rPr lang="es-BO" sz="2400" dirty="0" err="1">
                <a:solidFill>
                  <a:schemeClr val="accent1"/>
                </a:solidFill>
              </a:rPr>
              <a:t>xlim</a:t>
            </a:r>
            <a:r>
              <a:rPr lang="es-BO" sz="2400" dirty="0">
                <a:solidFill>
                  <a:schemeClr val="accent1"/>
                </a:solidFill>
              </a:rPr>
              <a:t>=c(0,20), </a:t>
            </a:r>
            <a:r>
              <a:rPr lang="es-BO" sz="2400" dirty="0" err="1">
                <a:solidFill>
                  <a:schemeClr val="accent1"/>
                </a:solidFill>
              </a:rPr>
              <a:t>ylim</a:t>
            </a:r>
            <a:r>
              <a:rPr lang="es-BO" sz="2400" dirty="0">
                <a:solidFill>
                  <a:schemeClr val="accent1"/>
                </a:solidFill>
              </a:rPr>
              <a:t>=c(0,16))</a:t>
            </a:r>
          </a:p>
          <a:p>
            <a:r>
              <a:rPr lang="es-BO" sz="2400" dirty="0" err="1">
                <a:solidFill>
                  <a:schemeClr val="accent1"/>
                </a:solidFill>
              </a:rPr>
              <a:t>abline</a:t>
            </a:r>
            <a:r>
              <a:rPr lang="es-BO" sz="2400" dirty="0">
                <a:solidFill>
                  <a:schemeClr val="accent1"/>
                </a:solidFill>
              </a:rPr>
              <a:t>(a=3, b = 0.5 )</a:t>
            </a:r>
          </a:p>
          <a:p>
            <a:r>
              <a:rPr lang="es-BO" sz="2400" dirty="0">
                <a:solidFill>
                  <a:schemeClr val="accent1"/>
                </a:solidFill>
              </a:rPr>
              <a:t>x3 &lt;- </a:t>
            </a:r>
            <a:r>
              <a:rPr lang="es-BO" sz="2400" dirty="0" err="1">
                <a:solidFill>
                  <a:schemeClr val="accent1"/>
                </a:solidFill>
              </a:rPr>
              <a:t>seq</a:t>
            </a:r>
            <a:r>
              <a:rPr lang="es-BO" sz="2400" dirty="0">
                <a:solidFill>
                  <a:schemeClr val="accent1"/>
                </a:solidFill>
              </a:rPr>
              <a:t>(4,14)</a:t>
            </a:r>
          </a:p>
          <a:p>
            <a:r>
              <a:rPr lang="es-BO" sz="2400" dirty="0">
                <a:solidFill>
                  <a:schemeClr val="accent1"/>
                </a:solidFill>
              </a:rPr>
              <a:t>y3 &lt;- 4.75 + 0.25*x3</a:t>
            </a:r>
          </a:p>
          <a:p>
            <a:r>
              <a:rPr lang="es-BO" sz="2400" dirty="0">
                <a:solidFill>
                  <a:schemeClr val="accent1"/>
                </a:solidFill>
              </a:rPr>
              <a:t>y3[10] = 15</a:t>
            </a:r>
          </a:p>
          <a:p>
            <a:r>
              <a:rPr lang="es-BO" sz="2400" dirty="0">
                <a:solidFill>
                  <a:schemeClr val="accent1"/>
                </a:solidFill>
              </a:rPr>
              <a:t>lm(y3~x3)</a:t>
            </a:r>
          </a:p>
          <a:p>
            <a:r>
              <a:rPr lang="es-BO" sz="2400" dirty="0" err="1">
                <a:solidFill>
                  <a:schemeClr val="accent1"/>
                </a:solidFill>
              </a:rPr>
              <a:t>plot</a:t>
            </a:r>
            <a:r>
              <a:rPr lang="es-BO" sz="2400" dirty="0">
                <a:solidFill>
                  <a:schemeClr val="accent1"/>
                </a:solidFill>
              </a:rPr>
              <a:t>(x3,y3, </a:t>
            </a:r>
            <a:r>
              <a:rPr lang="es-BO" sz="2400" dirty="0" err="1">
                <a:solidFill>
                  <a:schemeClr val="accent1"/>
                </a:solidFill>
              </a:rPr>
              <a:t>xlim</a:t>
            </a:r>
            <a:r>
              <a:rPr lang="es-BO" sz="2400" dirty="0">
                <a:solidFill>
                  <a:schemeClr val="accent1"/>
                </a:solidFill>
              </a:rPr>
              <a:t>=c(0,20), </a:t>
            </a:r>
            <a:r>
              <a:rPr lang="es-BO" sz="2400" dirty="0" err="1">
                <a:solidFill>
                  <a:schemeClr val="accent1"/>
                </a:solidFill>
              </a:rPr>
              <a:t>ylim</a:t>
            </a:r>
            <a:r>
              <a:rPr lang="es-BO" sz="2400" dirty="0">
                <a:solidFill>
                  <a:schemeClr val="accent1"/>
                </a:solidFill>
              </a:rPr>
              <a:t>=c(0,16))</a:t>
            </a:r>
          </a:p>
          <a:p>
            <a:r>
              <a:rPr lang="es-BO" sz="2400" dirty="0" err="1">
                <a:solidFill>
                  <a:schemeClr val="accent1"/>
                </a:solidFill>
              </a:rPr>
              <a:t>abline</a:t>
            </a:r>
            <a:r>
              <a:rPr lang="es-BO" sz="2400" dirty="0">
                <a:solidFill>
                  <a:schemeClr val="accent1"/>
                </a:solidFill>
              </a:rPr>
              <a:t>(a=3, b = 0.5 )</a:t>
            </a:r>
          </a:p>
          <a:p>
            <a:endParaRPr lang="es-BO" sz="2000" dirty="0"/>
          </a:p>
          <a:p>
            <a:endParaRPr lang="es-BO" dirty="0"/>
          </a:p>
        </p:txBody>
      </p:sp>
      <p:sp>
        <p:nvSpPr>
          <p:cNvPr id="6" name="TextBox 5">
            <a:extLst>
              <a:ext uri="{FF2B5EF4-FFF2-40B4-BE49-F238E27FC236}">
                <a16:creationId xmlns:a16="http://schemas.microsoft.com/office/drawing/2014/main" id="{B3BDF752-AD76-4E81-9401-A7CC85A9F342}"/>
              </a:ext>
            </a:extLst>
          </p:cNvPr>
          <p:cNvSpPr txBox="1"/>
          <p:nvPr/>
        </p:nvSpPr>
        <p:spPr>
          <a:xfrm>
            <a:off x="6898481" y="1690688"/>
            <a:ext cx="4931568" cy="2677656"/>
          </a:xfrm>
          <a:prstGeom prst="rect">
            <a:avLst/>
          </a:prstGeom>
          <a:noFill/>
        </p:spPr>
        <p:txBody>
          <a:bodyPr wrap="square">
            <a:spAutoFit/>
          </a:bodyPr>
          <a:lstStyle/>
          <a:p>
            <a:r>
              <a:rPr lang="es-BO" sz="2400" dirty="0">
                <a:solidFill>
                  <a:schemeClr val="accent1"/>
                </a:solidFill>
              </a:rPr>
              <a:t>x4 &lt;- </a:t>
            </a:r>
            <a:r>
              <a:rPr lang="es-BO" sz="2400" dirty="0" err="1">
                <a:solidFill>
                  <a:schemeClr val="accent1"/>
                </a:solidFill>
              </a:rPr>
              <a:t>rep</a:t>
            </a:r>
            <a:r>
              <a:rPr lang="es-BO" sz="2400" dirty="0">
                <a:solidFill>
                  <a:schemeClr val="accent1"/>
                </a:solidFill>
              </a:rPr>
              <a:t>(8,10)</a:t>
            </a:r>
          </a:p>
          <a:p>
            <a:r>
              <a:rPr lang="es-BO" sz="2400" dirty="0">
                <a:solidFill>
                  <a:schemeClr val="accent1"/>
                </a:solidFill>
              </a:rPr>
              <a:t>x4[11] &lt;- 18 </a:t>
            </a:r>
          </a:p>
          <a:p>
            <a:r>
              <a:rPr lang="es-BO" sz="2400" dirty="0">
                <a:solidFill>
                  <a:schemeClr val="accent1"/>
                </a:solidFill>
              </a:rPr>
              <a:t>y4 &lt;- </a:t>
            </a:r>
            <a:r>
              <a:rPr lang="es-BO" sz="2400" dirty="0" err="1">
                <a:solidFill>
                  <a:schemeClr val="accent1"/>
                </a:solidFill>
              </a:rPr>
              <a:t>seq</a:t>
            </a:r>
            <a:r>
              <a:rPr lang="es-BO" sz="2400" dirty="0">
                <a:solidFill>
                  <a:schemeClr val="accent1"/>
                </a:solidFill>
              </a:rPr>
              <a:t>(5,10, </a:t>
            </a:r>
            <a:r>
              <a:rPr lang="es-BO" sz="2400" dirty="0" err="1">
                <a:solidFill>
                  <a:schemeClr val="accent1"/>
                </a:solidFill>
              </a:rPr>
              <a:t>by</a:t>
            </a:r>
            <a:r>
              <a:rPr lang="es-BO" sz="2400" dirty="0">
                <a:solidFill>
                  <a:schemeClr val="accent1"/>
                </a:solidFill>
              </a:rPr>
              <a:t> =0.5)</a:t>
            </a:r>
          </a:p>
          <a:p>
            <a:r>
              <a:rPr lang="es-BO" sz="2400" dirty="0">
                <a:solidFill>
                  <a:schemeClr val="accent1"/>
                </a:solidFill>
              </a:rPr>
              <a:t>y4[11] &lt;- 12.25</a:t>
            </a:r>
          </a:p>
          <a:p>
            <a:r>
              <a:rPr lang="es-BO" sz="2400" dirty="0">
                <a:solidFill>
                  <a:schemeClr val="accent1"/>
                </a:solidFill>
              </a:rPr>
              <a:t>lm(y4~x4)</a:t>
            </a:r>
          </a:p>
          <a:p>
            <a:r>
              <a:rPr lang="es-BO" sz="2400" dirty="0" err="1">
                <a:solidFill>
                  <a:schemeClr val="accent1"/>
                </a:solidFill>
              </a:rPr>
              <a:t>plot</a:t>
            </a:r>
            <a:r>
              <a:rPr lang="es-BO" sz="2400" dirty="0">
                <a:solidFill>
                  <a:schemeClr val="accent1"/>
                </a:solidFill>
              </a:rPr>
              <a:t>(x4,y4, </a:t>
            </a:r>
            <a:r>
              <a:rPr lang="es-BO" sz="2400" dirty="0" err="1">
                <a:solidFill>
                  <a:schemeClr val="accent1"/>
                </a:solidFill>
              </a:rPr>
              <a:t>xlim</a:t>
            </a:r>
            <a:r>
              <a:rPr lang="es-BO" sz="2400" dirty="0">
                <a:solidFill>
                  <a:schemeClr val="accent1"/>
                </a:solidFill>
              </a:rPr>
              <a:t>=c(0,20), </a:t>
            </a:r>
            <a:r>
              <a:rPr lang="es-BO" sz="2400" dirty="0" err="1">
                <a:solidFill>
                  <a:schemeClr val="accent1"/>
                </a:solidFill>
              </a:rPr>
              <a:t>ylim</a:t>
            </a:r>
            <a:r>
              <a:rPr lang="es-BO" sz="2400" dirty="0">
                <a:solidFill>
                  <a:schemeClr val="accent1"/>
                </a:solidFill>
              </a:rPr>
              <a:t>=c(0,16))</a:t>
            </a:r>
          </a:p>
          <a:p>
            <a:r>
              <a:rPr lang="es-BO" sz="2400" dirty="0" err="1">
                <a:solidFill>
                  <a:schemeClr val="accent1"/>
                </a:solidFill>
              </a:rPr>
              <a:t>abline</a:t>
            </a:r>
            <a:r>
              <a:rPr lang="es-BO" sz="2400" dirty="0">
                <a:solidFill>
                  <a:schemeClr val="accent1"/>
                </a:solidFill>
              </a:rPr>
              <a:t>(a=3.25, b = 0.5 )</a:t>
            </a:r>
          </a:p>
        </p:txBody>
      </p:sp>
      <p:sp>
        <p:nvSpPr>
          <p:cNvPr id="7" name="Title 1">
            <a:extLst>
              <a:ext uri="{FF2B5EF4-FFF2-40B4-BE49-F238E27FC236}">
                <a16:creationId xmlns:a16="http://schemas.microsoft.com/office/drawing/2014/main" id="{E22FD22F-E70B-4E98-9C43-DBD56142F2B5}"/>
              </a:ext>
            </a:extLst>
          </p:cNvPr>
          <p:cNvSpPr>
            <a:spLocks noGrp="1"/>
          </p:cNvSpPr>
          <p:nvPr>
            <p:ph type="title"/>
          </p:nvPr>
        </p:nvSpPr>
        <p:spPr>
          <a:xfrm>
            <a:off x="838200" y="365125"/>
            <a:ext cx="10515600" cy="1325563"/>
          </a:xfrm>
        </p:spPr>
        <p:txBody>
          <a:bodyPr/>
          <a:lstStyle/>
          <a:p>
            <a:r>
              <a:rPr lang="en-CA" dirty="0"/>
              <a:t>Simulating very different data</a:t>
            </a:r>
            <a:endParaRPr lang="es-BO" dirty="0"/>
          </a:p>
        </p:txBody>
      </p:sp>
    </p:spTree>
    <p:extLst>
      <p:ext uri="{BB962C8B-B14F-4D97-AF65-F5344CB8AC3E}">
        <p14:creationId xmlns:p14="http://schemas.microsoft.com/office/powerpoint/2010/main" val="241201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7E935-8735-4427-AA1F-AFF6BF3C3B3C}"/>
              </a:ext>
            </a:extLst>
          </p:cNvPr>
          <p:cNvSpPr>
            <a:spLocks noGrp="1"/>
          </p:cNvSpPr>
          <p:nvPr>
            <p:ph idx="1"/>
          </p:nvPr>
        </p:nvSpPr>
        <p:spPr>
          <a:xfrm>
            <a:off x="695325" y="782637"/>
            <a:ext cx="3709986" cy="5675313"/>
          </a:xfrm>
        </p:spPr>
        <p:txBody>
          <a:bodyPr>
            <a:normAutofit fontScale="77500" lnSpcReduction="20000"/>
          </a:bodyPr>
          <a:lstStyle/>
          <a:p>
            <a:r>
              <a:rPr lang="en-CA" dirty="0"/>
              <a:t>These will all give you roughly the same result for the slope and intercept.</a:t>
            </a:r>
          </a:p>
          <a:p>
            <a:endParaRPr lang="en-CA" dirty="0"/>
          </a:p>
          <a:p>
            <a:r>
              <a:rPr lang="en-CA" dirty="0"/>
              <a:t>But it is obvious that the model is only good for the first graph.</a:t>
            </a:r>
          </a:p>
          <a:p>
            <a:endParaRPr lang="en-CA" dirty="0"/>
          </a:p>
          <a:p>
            <a:r>
              <a:rPr lang="en-CA" dirty="0"/>
              <a:t>Slope = 0.5</a:t>
            </a:r>
          </a:p>
          <a:p>
            <a:endParaRPr lang="en-CA" dirty="0"/>
          </a:p>
          <a:p>
            <a:r>
              <a:rPr lang="en-CA" dirty="0"/>
              <a:t>Intercept = 3</a:t>
            </a:r>
          </a:p>
          <a:p>
            <a:endParaRPr lang="en-CA" dirty="0"/>
          </a:p>
          <a:p>
            <a:r>
              <a:rPr lang="en-CA" dirty="0"/>
              <a:t>The point is that without a visual exploration of the data and/or any attempt to test modelling assumptions, your model will make bad predictions.</a:t>
            </a:r>
          </a:p>
          <a:p>
            <a:endParaRPr lang="en-CA" dirty="0"/>
          </a:p>
          <a:p>
            <a:endParaRPr lang="es-BO" dirty="0"/>
          </a:p>
        </p:txBody>
      </p:sp>
      <p:pic>
        <p:nvPicPr>
          <p:cNvPr id="5" name="Picture 4">
            <a:extLst>
              <a:ext uri="{FF2B5EF4-FFF2-40B4-BE49-F238E27FC236}">
                <a16:creationId xmlns:a16="http://schemas.microsoft.com/office/drawing/2014/main" id="{CC4F6CF8-E060-4CF7-96C6-B7BE34E16048}"/>
              </a:ext>
            </a:extLst>
          </p:cNvPr>
          <p:cNvPicPr>
            <a:picLocks noChangeAspect="1"/>
          </p:cNvPicPr>
          <p:nvPr/>
        </p:nvPicPr>
        <p:blipFill>
          <a:blip r:embed="rId2"/>
          <a:stretch>
            <a:fillRect/>
          </a:stretch>
        </p:blipFill>
        <p:spPr>
          <a:xfrm>
            <a:off x="4405311" y="212261"/>
            <a:ext cx="7786689" cy="6645739"/>
          </a:xfrm>
          <a:prstGeom prst="rect">
            <a:avLst/>
          </a:prstGeom>
        </p:spPr>
      </p:pic>
    </p:spTree>
    <p:extLst>
      <p:ext uri="{BB962C8B-B14F-4D97-AF65-F5344CB8AC3E}">
        <p14:creationId xmlns:p14="http://schemas.microsoft.com/office/powerpoint/2010/main" val="2667549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2037-FCAA-4EF0-B024-0294F12F8977}"/>
              </a:ext>
            </a:extLst>
          </p:cNvPr>
          <p:cNvSpPr>
            <a:spLocks noGrp="1"/>
          </p:cNvSpPr>
          <p:nvPr>
            <p:ph type="title"/>
          </p:nvPr>
        </p:nvSpPr>
        <p:spPr/>
        <p:txBody>
          <a:bodyPr/>
          <a:lstStyle/>
          <a:p>
            <a:r>
              <a:rPr lang="en-CA" dirty="0"/>
              <a:t>Graphs lie, so you need algebra</a:t>
            </a:r>
            <a:endParaRPr lang="es-BO" dirty="0"/>
          </a:p>
        </p:txBody>
      </p:sp>
      <p:sp>
        <p:nvSpPr>
          <p:cNvPr id="3" name="Content Placeholder 2">
            <a:extLst>
              <a:ext uri="{FF2B5EF4-FFF2-40B4-BE49-F238E27FC236}">
                <a16:creationId xmlns:a16="http://schemas.microsoft.com/office/drawing/2014/main" id="{D22B03F4-6121-4A3A-A0F3-05D0692244AB}"/>
              </a:ext>
            </a:extLst>
          </p:cNvPr>
          <p:cNvSpPr>
            <a:spLocks noGrp="1"/>
          </p:cNvSpPr>
          <p:nvPr>
            <p:ph idx="1"/>
          </p:nvPr>
        </p:nvSpPr>
        <p:spPr>
          <a:xfrm>
            <a:off x="838200" y="1825625"/>
            <a:ext cx="4576763" cy="4351338"/>
          </a:xfrm>
        </p:spPr>
        <p:txBody>
          <a:bodyPr>
            <a:normAutofit fontScale="92500" lnSpcReduction="20000"/>
          </a:bodyPr>
          <a:lstStyle/>
          <a:p>
            <a:r>
              <a:rPr lang="en-CA" dirty="0"/>
              <a:t>It’s easy to give misleading figures – or its easy to give figures that deceive.</a:t>
            </a:r>
          </a:p>
          <a:p>
            <a:endParaRPr lang="en-CA" dirty="0"/>
          </a:p>
          <a:p>
            <a:r>
              <a:rPr lang="en-CA" dirty="0"/>
              <a:t>Governments and other institutional bodies with a vested interest the public or stakeholders not knowing the truth of the situation are experts in this.</a:t>
            </a:r>
          </a:p>
          <a:p>
            <a:endParaRPr lang="en-CA" dirty="0"/>
          </a:p>
          <a:p>
            <a:r>
              <a:rPr lang="en-CA" dirty="0"/>
              <a:t>Great example: University administrators in the US!</a:t>
            </a:r>
            <a:endParaRPr lang="es-BO" dirty="0"/>
          </a:p>
        </p:txBody>
      </p:sp>
      <p:pic>
        <p:nvPicPr>
          <p:cNvPr id="6146" name="Picture 2" descr="Reagan Cut Taxes, Revenue Boomed - WSJ">
            <a:extLst>
              <a:ext uri="{FF2B5EF4-FFF2-40B4-BE49-F238E27FC236}">
                <a16:creationId xmlns:a16="http://schemas.microsoft.com/office/drawing/2014/main" id="{8D08053E-2527-44D7-8289-BF44AD62A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1690688"/>
            <a:ext cx="6900862" cy="450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3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2C0B-54F2-4B44-8464-F8ABFE7266C5}"/>
              </a:ext>
            </a:extLst>
          </p:cNvPr>
          <p:cNvSpPr>
            <a:spLocks noGrp="1"/>
          </p:cNvSpPr>
          <p:nvPr>
            <p:ph type="title"/>
          </p:nvPr>
        </p:nvSpPr>
        <p:spPr/>
        <p:txBody>
          <a:bodyPr/>
          <a:lstStyle/>
          <a:p>
            <a:r>
              <a:rPr lang="smn-FI" dirty="0"/>
              <a:t>Multilevel models</a:t>
            </a:r>
            <a:endParaRPr lang="es-BO" dirty="0"/>
          </a:p>
        </p:txBody>
      </p:sp>
      <p:sp>
        <p:nvSpPr>
          <p:cNvPr id="3" name="Text Placeholder 2">
            <a:extLst>
              <a:ext uri="{FF2B5EF4-FFF2-40B4-BE49-F238E27FC236}">
                <a16:creationId xmlns:a16="http://schemas.microsoft.com/office/drawing/2014/main" id="{51EF84B9-BB16-4644-AF33-AD34F49CFA8F}"/>
              </a:ext>
            </a:extLst>
          </p:cNvPr>
          <p:cNvSpPr>
            <a:spLocks noGrp="1"/>
          </p:cNvSpPr>
          <p:nvPr>
            <p:ph type="body" idx="1"/>
          </p:nvPr>
        </p:nvSpPr>
        <p:spPr/>
        <p:txBody>
          <a:bodyPr/>
          <a:lstStyle/>
          <a:p>
            <a:endParaRPr lang="es-BO" dirty="0"/>
          </a:p>
        </p:txBody>
      </p:sp>
    </p:spTree>
    <p:extLst>
      <p:ext uri="{BB962C8B-B14F-4D97-AF65-F5344CB8AC3E}">
        <p14:creationId xmlns:p14="http://schemas.microsoft.com/office/powerpoint/2010/main" val="1380251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9A04-7B01-437A-ACDA-B4FC54C90797}"/>
              </a:ext>
            </a:extLst>
          </p:cNvPr>
          <p:cNvSpPr>
            <a:spLocks noGrp="1"/>
          </p:cNvSpPr>
          <p:nvPr>
            <p:ph type="title"/>
          </p:nvPr>
        </p:nvSpPr>
        <p:spPr/>
        <p:txBody>
          <a:bodyPr/>
          <a:lstStyle/>
          <a:p>
            <a:r>
              <a:rPr lang="en-CA" dirty="0"/>
              <a:t>UT Austin, tuition increase arguments</a:t>
            </a:r>
            <a:endParaRPr lang="es-BO" dirty="0"/>
          </a:p>
        </p:txBody>
      </p:sp>
      <p:pic>
        <p:nvPicPr>
          <p:cNvPr id="5" name="Picture 4">
            <a:extLst>
              <a:ext uri="{FF2B5EF4-FFF2-40B4-BE49-F238E27FC236}">
                <a16:creationId xmlns:a16="http://schemas.microsoft.com/office/drawing/2014/main" id="{BB0989EF-3A31-46F0-BAD0-1B3139DC1890}"/>
              </a:ext>
            </a:extLst>
          </p:cNvPr>
          <p:cNvPicPr>
            <a:picLocks noChangeAspect="1"/>
          </p:cNvPicPr>
          <p:nvPr/>
        </p:nvPicPr>
        <p:blipFill>
          <a:blip r:embed="rId2"/>
          <a:stretch>
            <a:fillRect/>
          </a:stretch>
        </p:blipFill>
        <p:spPr>
          <a:xfrm>
            <a:off x="3754783" y="1690688"/>
            <a:ext cx="8437217" cy="4471336"/>
          </a:xfrm>
          <a:prstGeom prst="rect">
            <a:avLst/>
          </a:prstGeom>
        </p:spPr>
      </p:pic>
      <p:sp>
        <p:nvSpPr>
          <p:cNvPr id="6" name="Content Placeholder 2">
            <a:extLst>
              <a:ext uri="{FF2B5EF4-FFF2-40B4-BE49-F238E27FC236}">
                <a16:creationId xmlns:a16="http://schemas.microsoft.com/office/drawing/2014/main" id="{CF2315C0-6937-41CD-B092-148177FF9C22}"/>
              </a:ext>
            </a:extLst>
          </p:cNvPr>
          <p:cNvSpPr>
            <a:spLocks noGrp="1"/>
          </p:cNvSpPr>
          <p:nvPr>
            <p:ph idx="1"/>
          </p:nvPr>
        </p:nvSpPr>
        <p:spPr>
          <a:xfrm>
            <a:off x="838200" y="1825625"/>
            <a:ext cx="3093563" cy="4667250"/>
          </a:xfrm>
        </p:spPr>
        <p:txBody>
          <a:bodyPr>
            <a:normAutofit/>
          </a:bodyPr>
          <a:lstStyle/>
          <a:p>
            <a:r>
              <a:rPr lang="en-CA" dirty="0"/>
              <a:t>UT Austin administration uses this graph to argue in favor of tuition increases </a:t>
            </a:r>
            <a:r>
              <a:rPr lang="en-CA" i="1" dirty="0"/>
              <a:t>to this day</a:t>
            </a:r>
            <a:r>
              <a:rPr lang="en-CA" dirty="0"/>
              <a:t>.</a:t>
            </a:r>
          </a:p>
          <a:p>
            <a:endParaRPr lang="en-CA" dirty="0"/>
          </a:p>
          <a:p>
            <a:endParaRPr lang="es-BO" dirty="0"/>
          </a:p>
        </p:txBody>
      </p:sp>
    </p:spTree>
    <p:extLst>
      <p:ext uri="{BB962C8B-B14F-4D97-AF65-F5344CB8AC3E}">
        <p14:creationId xmlns:p14="http://schemas.microsoft.com/office/powerpoint/2010/main" val="263104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7B13-F99D-4E40-96D9-E78FB4F24DDE}"/>
              </a:ext>
            </a:extLst>
          </p:cNvPr>
          <p:cNvSpPr>
            <a:spLocks noGrp="1"/>
          </p:cNvSpPr>
          <p:nvPr>
            <p:ph type="title"/>
          </p:nvPr>
        </p:nvSpPr>
        <p:spPr/>
        <p:txBody>
          <a:bodyPr/>
          <a:lstStyle/>
          <a:p>
            <a:r>
              <a:rPr lang="en-CA" dirty="0"/>
              <a:t>UT Austin, tuition increase arguments</a:t>
            </a:r>
            <a:endParaRPr lang="es-BO" dirty="0"/>
          </a:p>
        </p:txBody>
      </p:sp>
      <p:sp>
        <p:nvSpPr>
          <p:cNvPr id="3" name="Content Placeholder 2">
            <a:extLst>
              <a:ext uri="{FF2B5EF4-FFF2-40B4-BE49-F238E27FC236}">
                <a16:creationId xmlns:a16="http://schemas.microsoft.com/office/drawing/2014/main" id="{A509D810-6192-41C1-A43D-E710A80E2870}"/>
              </a:ext>
            </a:extLst>
          </p:cNvPr>
          <p:cNvSpPr>
            <a:spLocks noGrp="1"/>
          </p:cNvSpPr>
          <p:nvPr>
            <p:ph idx="1"/>
          </p:nvPr>
        </p:nvSpPr>
        <p:spPr>
          <a:xfrm>
            <a:off x="838200" y="1825625"/>
            <a:ext cx="4928419" cy="4351338"/>
          </a:xfrm>
        </p:spPr>
        <p:txBody>
          <a:bodyPr/>
          <a:lstStyle/>
          <a:p>
            <a:r>
              <a:rPr lang="en-CA" dirty="0"/>
              <a:t>Here’s another (more honest) graph that we produced looking at the relationship between tuition revenue and state appropriations over time.</a:t>
            </a:r>
            <a:endParaRPr lang="es-BO" dirty="0"/>
          </a:p>
        </p:txBody>
      </p:sp>
      <p:pic>
        <p:nvPicPr>
          <p:cNvPr id="7" name="Picture 6">
            <a:extLst>
              <a:ext uri="{FF2B5EF4-FFF2-40B4-BE49-F238E27FC236}">
                <a16:creationId xmlns:a16="http://schemas.microsoft.com/office/drawing/2014/main" id="{615088DB-ED8F-43DF-9C6E-147D58925E23}"/>
              </a:ext>
            </a:extLst>
          </p:cNvPr>
          <p:cNvPicPr>
            <a:picLocks noChangeAspect="1"/>
          </p:cNvPicPr>
          <p:nvPr/>
        </p:nvPicPr>
        <p:blipFill>
          <a:blip r:embed="rId2"/>
          <a:stretch>
            <a:fillRect/>
          </a:stretch>
        </p:blipFill>
        <p:spPr>
          <a:xfrm>
            <a:off x="6096000" y="1357645"/>
            <a:ext cx="7800975" cy="5257800"/>
          </a:xfrm>
          <a:prstGeom prst="rect">
            <a:avLst/>
          </a:prstGeom>
        </p:spPr>
      </p:pic>
    </p:spTree>
    <p:extLst>
      <p:ext uri="{BB962C8B-B14F-4D97-AF65-F5344CB8AC3E}">
        <p14:creationId xmlns:p14="http://schemas.microsoft.com/office/powerpoint/2010/main" val="1949986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38AC-5C97-4766-AB3C-A64E7685494E}"/>
              </a:ext>
            </a:extLst>
          </p:cNvPr>
          <p:cNvSpPr>
            <a:spLocks noGrp="1"/>
          </p:cNvSpPr>
          <p:nvPr>
            <p:ph type="title"/>
          </p:nvPr>
        </p:nvSpPr>
        <p:spPr/>
        <p:txBody>
          <a:bodyPr/>
          <a:lstStyle/>
          <a:p>
            <a:r>
              <a:rPr lang="en-CA" dirty="0"/>
              <a:t>UT Austin, tuition increase arguments</a:t>
            </a:r>
            <a:endParaRPr lang="es-BO" dirty="0"/>
          </a:p>
        </p:txBody>
      </p:sp>
      <p:sp>
        <p:nvSpPr>
          <p:cNvPr id="3" name="Content Placeholder 2">
            <a:extLst>
              <a:ext uri="{FF2B5EF4-FFF2-40B4-BE49-F238E27FC236}">
                <a16:creationId xmlns:a16="http://schemas.microsoft.com/office/drawing/2014/main" id="{60C4E713-21C2-4FEB-A7D1-EA59497CF2A5}"/>
              </a:ext>
            </a:extLst>
          </p:cNvPr>
          <p:cNvSpPr>
            <a:spLocks noGrp="1"/>
          </p:cNvSpPr>
          <p:nvPr>
            <p:ph idx="1"/>
          </p:nvPr>
        </p:nvSpPr>
        <p:spPr>
          <a:xfrm>
            <a:off x="695324" y="1690688"/>
            <a:ext cx="5019675" cy="4351338"/>
          </a:xfrm>
        </p:spPr>
        <p:txBody>
          <a:bodyPr/>
          <a:lstStyle/>
          <a:p>
            <a:r>
              <a:rPr lang="en-CA" dirty="0"/>
              <a:t>Here’s how much actual public funding the university has from 2004-2013.</a:t>
            </a:r>
            <a:endParaRPr lang="es-BO" dirty="0"/>
          </a:p>
        </p:txBody>
      </p:sp>
      <p:pic>
        <p:nvPicPr>
          <p:cNvPr id="7" name="Picture 6">
            <a:extLst>
              <a:ext uri="{FF2B5EF4-FFF2-40B4-BE49-F238E27FC236}">
                <a16:creationId xmlns:a16="http://schemas.microsoft.com/office/drawing/2014/main" id="{8B332035-ABBF-465A-AA97-368B91B1D138}"/>
              </a:ext>
            </a:extLst>
          </p:cNvPr>
          <p:cNvPicPr>
            <a:picLocks noChangeAspect="1"/>
          </p:cNvPicPr>
          <p:nvPr/>
        </p:nvPicPr>
        <p:blipFill>
          <a:blip r:embed="rId2"/>
          <a:stretch>
            <a:fillRect/>
          </a:stretch>
        </p:blipFill>
        <p:spPr>
          <a:xfrm>
            <a:off x="5872163" y="1425058"/>
            <a:ext cx="6319837" cy="5169418"/>
          </a:xfrm>
          <a:prstGeom prst="rect">
            <a:avLst/>
          </a:prstGeom>
        </p:spPr>
      </p:pic>
    </p:spTree>
    <p:extLst>
      <p:ext uri="{BB962C8B-B14F-4D97-AF65-F5344CB8AC3E}">
        <p14:creationId xmlns:p14="http://schemas.microsoft.com/office/powerpoint/2010/main" val="342012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542A-C0E8-45A4-ACE2-EFF9D75F8C78}"/>
              </a:ext>
            </a:extLst>
          </p:cNvPr>
          <p:cNvSpPr>
            <a:spLocks noGrp="1"/>
          </p:cNvSpPr>
          <p:nvPr>
            <p:ph type="title"/>
          </p:nvPr>
        </p:nvSpPr>
        <p:spPr/>
        <p:txBody>
          <a:bodyPr/>
          <a:lstStyle/>
          <a:p>
            <a:r>
              <a:rPr lang="en-CA" dirty="0"/>
              <a:t>Graphs lie, so you need algebra</a:t>
            </a:r>
            <a:endParaRPr lang="es-BO" dirty="0"/>
          </a:p>
        </p:txBody>
      </p:sp>
      <p:sp>
        <p:nvSpPr>
          <p:cNvPr id="3" name="Content Placeholder 2">
            <a:extLst>
              <a:ext uri="{FF2B5EF4-FFF2-40B4-BE49-F238E27FC236}">
                <a16:creationId xmlns:a16="http://schemas.microsoft.com/office/drawing/2014/main" id="{AFE57EAA-2AE9-46ED-BF73-A3FEC8828696}"/>
              </a:ext>
            </a:extLst>
          </p:cNvPr>
          <p:cNvSpPr>
            <a:spLocks noGrp="1"/>
          </p:cNvSpPr>
          <p:nvPr>
            <p:ph idx="1"/>
          </p:nvPr>
        </p:nvSpPr>
        <p:spPr>
          <a:xfrm>
            <a:off x="838200" y="1825625"/>
            <a:ext cx="10515600" cy="2017713"/>
          </a:xfrm>
        </p:spPr>
        <p:txBody>
          <a:bodyPr/>
          <a:lstStyle/>
          <a:p>
            <a:r>
              <a:rPr lang="en-CA" dirty="0"/>
              <a:t>It is also very easy to deceive </a:t>
            </a:r>
            <a:r>
              <a:rPr lang="en-CA" i="1" dirty="0"/>
              <a:t>yourself </a:t>
            </a:r>
            <a:r>
              <a:rPr lang="en-CA" dirty="0"/>
              <a:t>with graphs, because the graphing algorithm can do something to the data that you don’t expect.</a:t>
            </a:r>
            <a:endParaRPr lang="es-BO" dirty="0"/>
          </a:p>
        </p:txBody>
      </p:sp>
      <p:sp>
        <p:nvSpPr>
          <p:cNvPr id="6" name="TextBox 5">
            <a:extLst>
              <a:ext uri="{FF2B5EF4-FFF2-40B4-BE49-F238E27FC236}">
                <a16:creationId xmlns:a16="http://schemas.microsoft.com/office/drawing/2014/main" id="{26A59BD1-D1EF-44BE-B93E-7095C5355E08}"/>
              </a:ext>
            </a:extLst>
          </p:cNvPr>
          <p:cNvSpPr txBox="1"/>
          <p:nvPr/>
        </p:nvSpPr>
        <p:spPr>
          <a:xfrm>
            <a:off x="1714500" y="3543300"/>
            <a:ext cx="8358188" cy="2215991"/>
          </a:xfrm>
          <a:prstGeom prst="rect">
            <a:avLst/>
          </a:prstGeom>
          <a:noFill/>
        </p:spPr>
        <p:txBody>
          <a:bodyPr wrap="square" rtlCol="0">
            <a:spAutoFit/>
          </a:bodyPr>
          <a:lstStyle/>
          <a:p>
            <a:r>
              <a:rPr lang="es-BO" sz="2000" dirty="0">
                <a:solidFill>
                  <a:schemeClr val="accent1"/>
                </a:solidFill>
              </a:rPr>
              <a:t>x5 &lt;- c(1,1,2,2,3,3,4,4,5,5,5,5,6,6,6,6,6,6,7,7,7,7,8,8,9,9,10,10,11,11)</a:t>
            </a:r>
          </a:p>
          <a:p>
            <a:r>
              <a:rPr lang="es-BO" sz="2000" dirty="0">
                <a:solidFill>
                  <a:schemeClr val="accent1"/>
                </a:solidFill>
              </a:rPr>
              <a:t>par(</a:t>
            </a:r>
            <a:r>
              <a:rPr lang="es-BO" sz="2000" dirty="0" err="1">
                <a:solidFill>
                  <a:schemeClr val="accent1"/>
                </a:solidFill>
              </a:rPr>
              <a:t>mfrow</a:t>
            </a:r>
            <a:r>
              <a:rPr lang="es-BO" sz="2000" dirty="0">
                <a:solidFill>
                  <a:schemeClr val="accent1"/>
                </a:solidFill>
              </a:rPr>
              <a:t>=c(2,2))</a:t>
            </a:r>
          </a:p>
          <a:p>
            <a:r>
              <a:rPr lang="es-BO" sz="2000" dirty="0" err="1">
                <a:solidFill>
                  <a:schemeClr val="accent1"/>
                </a:solidFill>
              </a:rPr>
              <a:t>hist</a:t>
            </a:r>
            <a:r>
              <a:rPr lang="es-BO" sz="2000" dirty="0">
                <a:solidFill>
                  <a:schemeClr val="accent1"/>
                </a:solidFill>
              </a:rPr>
              <a:t>(x5, col="skyblue3")</a:t>
            </a:r>
          </a:p>
          <a:p>
            <a:r>
              <a:rPr lang="es-BO" sz="2000" dirty="0" err="1">
                <a:solidFill>
                  <a:schemeClr val="accent1"/>
                </a:solidFill>
              </a:rPr>
              <a:t>hist</a:t>
            </a:r>
            <a:r>
              <a:rPr lang="es-BO" sz="2000" dirty="0">
                <a:solidFill>
                  <a:schemeClr val="accent1"/>
                </a:solidFill>
              </a:rPr>
              <a:t>(x5, col="skyblue3", </a:t>
            </a:r>
            <a:r>
              <a:rPr lang="es-BO" sz="2000" dirty="0" err="1">
                <a:solidFill>
                  <a:schemeClr val="accent1"/>
                </a:solidFill>
              </a:rPr>
              <a:t>breaks</a:t>
            </a:r>
            <a:r>
              <a:rPr lang="es-BO" sz="2000" dirty="0">
                <a:solidFill>
                  <a:schemeClr val="accent1"/>
                </a:solidFill>
              </a:rPr>
              <a:t>=10)</a:t>
            </a:r>
          </a:p>
          <a:p>
            <a:r>
              <a:rPr lang="es-BO" sz="2000" dirty="0" err="1">
                <a:solidFill>
                  <a:schemeClr val="accent1"/>
                </a:solidFill>
              </a:rPr>
              <a:t>hist</a:t>
            </a:r>
            <a:r>
              <a:rPr lang="es-BO" sz="2000" dirty="0">
                <a:solidFill>
                  <a:schemeClr val="accent1"/>
                </a:solidFill>
              </a:rPr>
              <a:t>(x5, col="skyblue3", </a:t>
            </a:r>
            <a:r>
              <a:rPr lang="es-BO" sz="2000" dirty="0" err="1">
                <a:solidFill>
                  <a:schemeClr val="accent1"/>
                </a:solidFill>
              </a:rPr>
              <a:t>breaks</a:t>
            </a:r>
            <a:r>
              <a:rPr lang="es-BO" sz="2000" dirty="0">
                <a:solidFill>
                  <a:schemeClr val="accent1"/>
                </a:solidFill>
              </a:rPr>
              <a:t>=5)</a:t>
            </a:r>
          </a:p>
          <a:p>
            <a:r>
              <a:rPr lang="es-BO" sz="2000" dirty="0" err="1">
                <a:solidFill>
                  <a:schemeClr val="accent1"/>
                </a:solidFill>
              </a:rPr>
              <a:t>hist</a:t>
            </a:r>
            <a:r>
              <a:rPr lang="es-BO" sz="2000" dirty="0">
                <a:solidFill>
                  <a:schemeClr val="accent1"/>
                </a:solidFill>
              </a:rPr>
              <a:t>(x5, col="skyblue3", </a:t>
            </a:r>
            <a:r>
              <a:rPr lang="es-BO" sz="2000" dirty="0" err="1">
                <a:solidFill>
                  <a:schemeClr val="accent1"/>
                </a:solidFill>
              </a:rPr>
              <a:t>breaks</a:t>
            </a:r>
            <a:r>
              <a:rPr lang="es-BO" sz="2000" dirty="0">
                <a:solidFill>
                  <a:schemeClr val="accent1"/>
                </a:solidFill>
              </a:rPr>
              <a:t>=c(0,1,2,3,4,5,6,7,8,9,10,11))</a:t>
            </a:r>
          </a:p>
          <a:p>
            <a:endParaRPr lang="es-BO" dirty="0"/>
          </a:p>
        </p:txBody>
      </p:sp>
    </p:spTree>
    <p:extLst>
      <p:ext uri="{BB962C8B-B14F-4D97-AF65-F5344CB8AC3E}">
        <p14:creationId xmlns:p14="http://schemas.microsoft.com/office/powerpoint/2010/main" val="3365783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08679D5-1FB1-4B3E-A158-68F5F10A4EF3}"/>
              </a:ext>
            </a:extLst>
          </p:cNvPr>
          <p:cNvSpPr>
            <a:spLocks noGrp="1"/>
          </p:cNvSpPr>
          <p:nvPr>
            <p:ph idx="1"/>
          </p:nvPr>
        </p:nvSpPr>
        <p:spPr>
          <a:xfrm>
            <a:off x="666750" y="496887"/>
            <a:ext cx="3976688" cy="5946776"/>
          </a:xfrm>
        </p:spPr>
        <p:txBody>
          <a:bodyPr>
            <a:normAutofit/>
          </a:bodyPr>
          <a:lstStyle/>
          <a:p>
            <a:r>
              <a:rPr lang="en-CA" dirty="0"/>
              <a:t>These are all from the same data, but setting the bins and bin spacing differently.</a:t>
            </a:r>
          </a:p>
          <a:p>
            <a:endParaRPr lang="en-CA" dirty="0"/>
          </a:p>
          <a:p>
            <a:r>
              <a:rPr lang="en-CA" dirty="0"/>
              <a:t>We know that only the last one is an accurate representation of the data.</a:t>
            </a:r>
            <a:endParaRPr lang="es-BO" dirty="0"/>
          </a:p>
        </p:txBody>
      </p:sp>
      <p:pic>
        <p:nvPicPr>
          <p:cNvPr id="10" name="Picture 9">
            <a:extLst>
              <a:ext uri="{FF2B5EF4-FFF2-40B4-BE49-F238E27FC236}">
                <a16:creationId xmlns:a16="http://schemas.microsoft.com/office/drawing/2014/main" id="{429CF75B-F845-4C95-ABCC-2527EE8825CF}"/>
              </a:ext>
            </a:extLst>
          </p:cNvPr>
          <p:cNvPicPr>
            <a:picLocks noChangeAspect="1"/>
          </p:cNvPicPr>
          <p:nvPr/>
        </p:nvPicPr>
        <p:blipFill>
          <a:blip r:embed="rId2"/>
          <a:stretch>
            <a:fillRect/>
          </a:stretch>
        </p:blipFill>
        <p:spPr>
          <a:xfrm>
            <a:off x="5585002" y="0"/>
            <a:ext cx="6606998" cy="6858000"/>
          </a:xfrm>
          <a:prstGeom prst="rect">
            <a:avLst/>
          </a:prstGeom>
        </p:spPr>
      </p:pic>
    </p:spTree>
    <p:extLst>
      <p:ext uri="{BB962C8B-B14F-4D97-AF65-F5344CB8AC3E}">
        <p14:creationId xmlns:p14="http://schemas.microsoft.com/office/powerpoint/2010/main" val="821478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31FE-5F27-4541-AD6D-23F9F4568213}"/>
              </a:ext>
            </a:extLst>
          </p:cNvPr>
          <p:cNvSpPr>
            <a:spLocks noGrp="1"/>
          </p:cNvSpPr>
          <p:nvPr>
            <p:ph type="title"/>
          </p:nvPr>
        </p:nvSpPr>
        <p:spPr/>
        <p:txBody>
          <a:bodyPr/>
          <a:lstStyle/>
          <a:p>
            <a:r>
              <a:rPr lang="en-CA" dirty="0"/>
              <a:t>Hiding structure</a:t>
            </a:r>
            <a:endParaRPr lang="es-BO" dirty="0"/>
          </a:p>
        </p:txBody>
      </p:sp>
      <p:sp>
        <p:nvSpPr>
          <p:cNvPr id="3" name="Content Placeholder 2">
            <a:extLst>
              <a:ext uri="{FF2B5EF4-FFF2-40B4-BE49-F238E27FC236}">
                <a16:creationId xmlns:a16="http://schemas.microsoft.com/office/drawing/2014/main" id="{9B09BFB2-493F-4829-A06A-D8A3185B9078}"/>
              </a:ext>
            </a:extLst>
          </p:cNvPr>
          <p:cNvSpPr>
            <a:spLocks noGrp="1"/>
          </p:cNvSpPr>
          <p:nvPr>
            <p:ph idx="1"/>
          </p:nvPr>
        </p:nvSpPr>
        <p:spPr/>
        <p:txBody>
          <a:bodyPr/>
          <a:lstStyle/>
          <a:p>
            <a:r>
              <a:rPr lang="en-CA" dirty="0"/>
              <a:t>Certain types of graphs can also hide structure.</a:t>
            </a:r>
          </a:p>
          <a:p>
            <a:endParaRPr lang="en-CA" dirty="0"/>
          </a:p>
          <a:p>
            <a:r>
              <a:rPr lang="en-CA" dirty="0"/>
              <a:t>The boxplot is a graph based on a 5 number summary of the data.</a:t>
            </a:r>
          </a:p>
          <a:p>
            <a:pPr lvl="1"/>
            <a:r>
              <a:rPr lang="en-CA" dirty="0"/>
              <a:t>The median, the first and second quartile and the lowest and highest numbers or something else separating extreme values (e.g. 5% / 95% confidence intervals).</a:t>
            </a:r>
          </a:p>
          <a:p>
            <a:pPr lvl="1"/>
            <a:endParaRPr lang="en-CA" dirty="0"/>
          </a:p>
          <a:p>
            <a:r>
              <a:rPr lang="es-BO" dirty="0" err="1"/>
              <a:t>All</a:t>
            </a:r>
            <a:r>
              <a:rPr lang="es-BO" dirty="0"/>
              <a:t> </a:t>
            </a:r>
            <a:r>
              <a:rPr lang="es-BO" dirty="0" err="1"/>
              <a:t>graphical</a:t>
            </a:r>
            <a:r>
              <a:rPr lang="es-BO" dirty="0"/>
              <a:t> </a:t>
            </a:r>
            <a:r>
              <a:rPr lang="es-BO" dirty="0" err="1"/>
              <a:t>techniques</a:t>
            </a:r>
            <a:r>
              <a:rPr lang="es-BO" dirty="0"/>
              <a:t> </a:t>
            </a:r>
            <a:r>
              <a:rPr lang="es-BO" dirty="0" err="1"/>
              <a:t>hide</a:t>
            </a:r>
            <a:r>
              <a:rPr lang="es-BO" dirty="0"/>
              <a:t> </a:t>
            </a:r>
            <a:r>
              <a:rPr lang="es-BO" dirty="0" err="1"/>
              <a:t>certain</a:t>
            </a:r>
            <a:r>
              <a:rPr lang="es-BO" dirty="0"/>
              <a:t> </a:t>
            </a:r>
            <a:r>
              <a:rPr lang="es-BO" dirty="0" err="1"/>
              <a:t>aspects</a:t>
            </a:r>
            <a:r>
              <a:rPr lang="es-BO" dirty="0"/>
              <a:t> </a:t>
            </a:r>
            <a:r>
              <a:rPr lang="es-BO" dirty="0" err="1"/>
              <a:t>of</a:t>
            </a:r>
            <a:r>
              <a:rPr lang="es-BO" dirty="0"/>
              <a:t> </a:t>
            </a:r>
            <a:r>
              <a:rPr lang="es-BO" dirty="0" err="1"/>
              <a:t>structure</a:t>
            </a:r>
            <a:r>
              <a:rPr lang="es-BO" dirty="0"/>
              <a:t>, </a:t>
            </a:r>
            <a:r>
              <a:rPr lang="es-BO" dirty="0" err="1"/>
              <a:t>even</a:t>
            </a:r>
            <a:r>
              <a:rPr lang="es-BO" dirty="0"/>
              <a:t> </a:t>
            </a:r>
            <a:r>
              <a:rPr lang="es-BO" dirty="0" err="1"/>
              <a:t>boxplots</a:t>
            </a:r>
            <a:r>
              <a:rPr lang="es-BO" dirty="0"/>
              <a:t>.</a:t>
            </a:r>
          </a:p>
        </p:txBody>
      </p:sp>
    </p:spTree>
    <p:extLst>
      <p:ext uri="{BB962C8B-B14F-4D97-AF65-F5344CB8AC3E}">
        <p14:creationId xmlns:p14="http://schemas.microsoft.com/office/powerpoint/2010/main" val="2031323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B34D-059C-4C55-AE83-88FB0A94FA7C}"/>
              </a:ext>
            </a:extLst>
          </p:cNvPr>
          <p:cNvSpPr>
            <a:spLocks noGrp="1"/>
          </p:cNvSpPr>
          <p:nvPr>
            <p:ph type="title"/>
          </p:nvPr>
        </p:nvSpPr>
        <p:spPr/>
        <p:txBody>
          <a:bodyPr/>
          <a:lstStyle/>
          <a:p>
            <a:r>
              <a:rPr lang="en-CA" dirty="0"/>
              <a:t>Hiding structure</a:t>
            </a:r>
            <a:endParaRPr lang="es-BO" dirty="0"/>
          </a:p>
        </p:txBody>
      </p:sp>
      <p:sp>
        <p:nvSpPr>
          <p:cNvPr id="5" name="TextBox 4">
            <a:extLst>
              <a:ext uri="{FF2B5EF4-FFF2-40B4-BE49-F238E27FC236}">
                <a16:creationId xmlns:a16="http://schemas.microsoft.com/office/drawing/2014/main" id="{ADC765EE-0788-4D19-A0E2-5EE73D9DE47F}"/>
              </a:ext>
            </a:extLst>
          </p:cNvPr>
          <p:cNvSpPr txBox="1"/>
          <p:nvPr/>
        </p:nvSpPr>
        <p:spPr>
          <a:xfrm>
            <a:off x="1018580" y="2136338"/>
            <a:ext cx="10154840" cy="2862322"/>
          </a:xfrm>
          <a:prstGeom prst="rect">
            <a:avLst/>
          </a:prstGeom>
          <a:noFill/>
        </p:spPr>
        <p:txBody>
          <a:bodyPr wrap="square">
            <a:spAutoFit/>
          </a:bodyPr>
          <a:lstStyle/>
          <a:p>
            <a:r>
              <a:rPr lang="es-BO" sz="2000" dirty="0">
                <a:solidFill>
                  <a:schemeClr val="accent1"/>
                </a:solidFill>
              </a:rPr>
              <a:t>group1 &lt;- NULL</a:t>
            </a:r>
          </a:p>
          <a:p>
            <a:r>
              <a:rPr lang="es-BO" sz="2000" dirty="0">
                <a:solidFill>
                  <a:schemeClr val="accent1"/>
                </a:solidFill>
              </a:rPr>
              <a:t>group1$y &lt;- c(11,11,10,10,9,9,8,8,7,7,7,7,6,6,6,6,6,6,5,5,5,5,4,4,3,3,2,2,1,1)</a:t>
            </a:r>
          </a:p>
          <a:p>
            <a:r>
              <a:rPr lang="es-BO" sz="2000" dirty="0">
                <a:solidFill>
                  <a:schemeClr val="accent1"/>
                </a:solidFill>
              </a:rPr>
              <a:t>group1 &lt;- </a:t>
            </a:r>
            <a:r>
              <a:rPr lang="es-BO" sz="2000" dirty="0" err="1">
                <a:solidFill>
                  <a:schemeClr val="accent1"/>
                </a:solidFill>
              </a:rPr>
              <a:t>as.data.frame</a:t>
            </a:r>
            <a:r>
              <a:rPr lang="es-BO" sz="2000" dirty="0">
                <a:solidFill>
                  <a:schemeClr val="accent1"/>
                </a:solidFill>
              </a:rPr>
              <a:t>(group1)</a:t>
            </a:r>
          </a:p>
          <a:p>
            <a:r>
              <a:rPr lang="es-BO" sz="2000" dirty="0">
                <a:solidFill>
                  <a:schemeClr val="accent1"/>
                </a:solidFill>
              </a:rPr>
              <a:t>group1$group &lt;- 1</a:t>
            </a:r>
          </a:p>
          <a:p>
            <a:r>
              <a:rPr lang="es-BO" sz="2000" dirty="0">
                <a:solidFill>
                  <a:schemeClr val="accent1"/>
                </a:solidFill>
              </a:rPr>
              <a:t>group2 &lt;- NULL</a:t>
            </a:r>
          </a:p>
          <a:p>
            <a:r>
              <a:rPr lang="es-BO" sz="2000" dirty="0">
                <a:solidFill>
                  <a:schemeClr val="accent1"/>
                </a:solidFill>
              </a:rPr>
              <a:t>group2$y &lt;- c(11,11,11,11,11,11,11, 8,8,8,8,8,8,8,8,4,4,4,4,4,4,4,4,1,1,1,1,1,1,1)</a:t>
            </a:r>
          </a:p>
          <a:p>
            <a:r>
              <a:rPr lang="es-BO" sz="2000" dirty="0">
                <a:solidFill>
                  <a:schemeClr val="accent1"/>
                </a:solidFill>
              </a:rPr>
              <a:t>group2 &lt;- </a:t>
            </a:r>
            <a:r>
              <a:rPr lang="es-BO" sz="2000" dirty="0" err="1">
                <a:solidFill>
                  <a:schemeClr val="accent1"/>
                </a:solidFill>
              </a:rPr>
              <a:t>as.data.frame</a:t>
            </a:r>
            <a:r>
              <a:rPr lang="es-BO" sz="2000" dirty="0">
                <a:solidFill>
                  <a:schemeClr val="accent1"/>
                </a:solidFill>
              </a:rPr>
              <a:t>(group2)</a:t>
            </a:r>
          </a:p>
          <a:p>
            <a:r>
              <a:rPr lang="es-BO" sz="2000" dirty="0">
                <a:solidFill>
                  <a:schemeClr val="accent1"/>
                </a:solidFill>
              </a:rPr>
              <a:t>group2$group &lt;- 2</a:t>
            </a:r>
          </a:p>
          <a:p>
            <a:r>
              <a:rPr lang="es-BO" sz="2000" dirty="0" err="1">
                <a:solidFill>
                  <a:schemeClr val="accent1"/>
                </a:solidFill>
              </a:rPr>
              <a:t>groups</a:t>
            </a:r>
            <a:r>
              <a:rPr lang="es-BO" sz="2000" dirty="0">
                <a:solidFill>
                  <a:schemeClr val="accent1"/>
                </a:solidFill>
              </a:rPr>
              <a:t> &lt;- </a:t>
            </a:r>
            <a:r>
              <a:rPr lang="es-BO" sz="2000" dirty="0" err="1">
                <a:solidFill>
                  <a:schemeClr val="accent1"/>
                </a:solidFill>
              </a:rPr>
              <a:t>rbind</a:t>
            </a:r>
            <a:r>
              <a:rPr lang="es-BO" sz="2000" dirty="0">
                <a:solidFill>
                  <a:schemeClr val="accent1"/>
                </a:solidFill>
              </a:rPr>
              <a:t>(group1,group2)</a:t>
            </a:r>
          </a:p>
        </p:txBody>
      </p:sp>
    </p:spTree>
    <p:extLst>
      <p:ext uri="{BB962C8B-B14F-4D97-AF65-F5344CB8AC3E}">
        <p14:creationId xmlns:p14="http://schemas.microsoft.com/office/powerpoint/2010/main" val="1605864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C224B-A584-480D-A0E4-91AEAE467FF3}"/>
              </a:ext>
            </a:extLst>
          </p:cNvPr>
          <p:cNvSpPr>
            <a:spLocks noGrp="1"/>
          </p:cNvSpPr>
          <p:nvPr>
            <p:ph idx="1"/>
          </p:nvPr>
        </p:nvSpPr>
        <p:spPr>
          <a:xfrm>
            <a:off x="595313" y="739775"/>
            <a:ext cx="4762500" cy="4832350"/>
          </a:xfrm>
        </p:spPr>
        <p:txBody>
          <a:bodyPr>
            <a:normAutofit/>
          </a:bodyPr>
          <a:lstStyle/>
          <a:p>
            <a:pPr marL="0" indent="0">
              <a:buNone/>
            </a:pPr>
            <a:r>
              <a:rPr lang="es-BO" sz="2400" dirty="0">
                <a:solidFill>
                  <a:schemeClr val="accent1"/>
                </a:solidFill>
              </a:rPr>
              <a:t>par(</a:t>
            </a:r>
            <a:r>
              <a:rPr lang="es-BO" sz="2400" dirty="0" err="1">
                <a:solidFill>
                  <a:schemeClr val="accent1"/>
                </a:solidFill>
              </a:rPr>
              <a:t>mfrow</a:t>
            </a:r>
            <a:r>
              <a:rPr lang="es-BO" sz="2400" dirty="0">
                <a:solidFill>
                  <a:schemeClr val="accent1"/>
                </a:solidFill>
              </a:rPr>
              <a:t>=c(1,2))</a:t>
            </a:r>
          </a:p>
          <a:p>
            <a:pPr marL="0" indent="0">
              <a:buNone/>
            </a:pPr>
            <a:r>
              <a:rPr lang="es-BO" sz="2400" dirty="0" err="1">
                <a:solidFill>
                  <a:schemeClr val="accent1"/>
                </a:solidFill>
              </a:rPr>
              <a:t>boxplot</a:t>
            </a:r>
            <a:r>
              <a:rPr lang="es-BO" sz="2400" dirty="0">
                <a:solidFill>
                  <a:schemeClr val="accent1"/>
                </a:solidFill>
              </a:rPr>
              <a:t>(group1$y, </a:t>
            </a:r>
            <a:r>
              <a:rPr lang="es-BO" sz="2400" dirty="0" err="1">
                <a:solidFill>
                  <a:schemeClr val="accent1"/>
                </a:solidFill>
              </a:rPr>
              <a:t>xlab</a:t>
            </a:r>
            <a:r>
              <a:rPr lang="es-BO" sz="2400" dirty="0">
                <a:solidFill>
                  <a:schemeClr val="accent1"/>
                </a:solidFill>
              </a:rPr>
              <a:t>="</a:t>
            </a:r>
            <a:r>
              <a:rPr lang="es-BO" sz="2400" dirty="0" err="1">
                <a:solidFill>
                  <a:schemeClr val="accent1"/>
                </a:solidFill>
              </a:rPr>
              <a:t>Group</a:t>
            </a:r>
            <a:r>
              <a:rPr lang="es-BO" sz="2400" dirty="0">
                <a:solidFill>
                  <a:schemeClr val="accent1"/>
                </a:solidFill>
              </a:rPr>
              <a:t> 1")</a:t>
            </a:r>
          </a:p>
          <a:p>
            <a:pPr marL="0" indent="0">
              <a:buNone/>
            </a:pPr>
            <a:r>
              <a:rPr lang="es-BO" sz="2400" dirty="0" err="1">
                <a:solidFill>
                  <a:schemeClr val="accent1"/>
                </a:solidFill>
              </a:rPr>
              <a:t>boxplot</a:t>
            </a:r>
            <a:r>
              <a:rPr lang="es-BO" sz="2400" dirty="0">
                <a:solidFill>
                  <a:schemeClr val="accent1"/>
                </a:solidFill>
              </a:rPr>
              <a:t>(group2$y, </a:t>
            </a:r>
            <a:r>
              <a:rPr lang="es-BO" sz="2400" dirty="0" err="1">
                <a:solidFill>
                  <a:schemeClr val="accent1"/>
                </a:solidFill>
              </a:rPr>
              <a:t>xlab</a:t>
            </a:r>
            <a:r>
              <a:rPr lang="es-BO" sz="2400" dirty="0">
                <a:solidFill>
                  <a:schemeClr val="accent1"/>
                </a:solidFill>
              </a:rPr>
              <a:t>= "</a:t>
            </a:r>
            <a:r>
              <a:rPr lang="es-BO" sz="2400" dirty="0" err="1">
                <a:solidFill>
                  <a:schemeClr val="accent1"/>
                </a:solidFill>
              </a:rPr>
              <a:t>Group</a:t>
            </a:r>
            <a:r>
              <a:rPr lang="es-BO" sz="2400" dirty="0">
                <a:solidFill>
                  <a:schemeClr val="accent1"/>
                </a:solidFill>
              </a:rPr>
              <a:t> 2")</a:t>
            </a:r>
          </a:p>
        </p:txBody>
      </p:sp>
      <p:pic>
        <p:nvPicPr>
          <p:cNvPr id="6" name="Picture 5">
            <a:extLst>
              <a:ext uri="{FF2B5EF4-FFF2-40B4-BE49-F238E27FC236}">
                <a16:creationId xmlns:a16="http://schemas.microsoft.com/office/drawing/2014/main" id="{BBD929B3-8FAE-45CF-BCB5-566FBB3D9F9B}"/>
              </a:ext>
            </a:extLst>
          </p:cNvPr>
          <p:cNvPicPr>
            <a:picLocks noChangeAspect="1"/>
          </p:cNvPicPr>
          <p:nvPr/>
        </p:nvPicPr>
        <p:blipFill>
          <a:blip r:embed="rId2"/>
          <a:stretch>
            <a:fillRect/>
          </a:stretch>
        </p:blipFill>
        <p:spPr>
          <a:xfrm>
            <a:off x="5667638" y="0"/>
            <a:ext cx="6606999" cy="6858000"/>
          </a:xfrm>
          <a:prstGeom prst="rect">
            <a:avLst/>
          </a:prstGeom>
        </p:spPr>
      </p:pic>
    </p:spTree>
    <p:extLst>
      <p:ext uri="{BB962C8B-B14F-4D97-AF65-F5344CB8AC3E}">
        <p14:creationId xmlns:p14="http://schemas.microsoft.com/office/powerpoint/2010/main" val="3504390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9497-1F0C-4E58-AF7D-E3338FF63BB1}"/>
              </a:ext>
            </a:extLst>
          </p:cNvPr>
          <p:cNvSpPr>
            <a:spLocks noGrp="1"/>
          </p:cNvSpPr>
          <p:nvPr>
            <p:ph type="title"/>
          </p:nvPr>
        </p:nvSpPr>
        <p:spPr/>
        <p:txBody>
          <a:bodyPr/>
          <a:lstStyle/>
          <a:p>
            <a:r>
              <a:rPr lang="en-CA" dirty="0"/>
              <a:t>Dot plot</a:t>
            </a:r>
            <a:endParaRPr lang="es-BO" dirty="0"/>
          </a:p>
        </p:txBody>
      </p:sp>
      <p:pic>
        <p:nvPicPr>
          <p:cNvPr id="6" name="Picture 5">
            <a:extLst>
              <a:ext uri="{FF2B5EF4-FFF2-40B4-BE49-F238E27FC236}">
                <a16:creationId xmlns:a16="http://schemas.microsoft.com/office/drawing/2014/main" id="{49813371-C497-49C8-890E-35138226117E}"/>
              </a:ext>
            </a:extLst>
          </p:cNvPr>
          <p:cNvPicPr>
            <a:picLocks noChangeAspect="1"/>
          </p:cNvPicPr>
          <p:nvPr/>
        </p:nvPicPr>
        <p:blipFill>
          <a:blip r:embed="rId2"/>
          <a:stretch>
            <a:fillRect/>
          </a:stretch>
        </p:blipFill>
        <p:spPr>
          <a:xfrm>
            <a:off x="5464262" y="0"/>
            <a:ext cx="6606999" cy="6858000"/>
          </a:xfrm>
          <a:prstGeom prst="rect">
            <a:avLst/>
          </a:prstGeom>
        </p:spPr>
      </p:pic>
      <p:sp>
        <p:nvSpPr>
          <p:cNvPr id="7" name="Content Placeholder 2">
            <a:extLst>
              <a:ext uri="{FF2B5EF4-FFF2-40B4-BE49-F238E27FC236}">
                <a16:creationId xmlns:a16="http://schemas.microsoft.com/office/drawing/2014/main" id="{1173932F-D6EB-4CC6-8A16-B52AFD6431BE}"/>
              </a:ext>
            </a:extLst>
          </p:cNvPr>
          <p:cNvSpPr>
            <a:spLocks noGrp="1"/>
          </p:cNvSpPr>
          <p:nvPr>
            <p:ph idx="1"/>
          </p:nvPr>
        </p:nvSpPr>
        <p:spPr>
          <a:xfrm>
            <a:off x="838200" y="1825624"/>
            <a:ext cx="4626062" cy="1846263"/>
          </a:xfrm>
        </p:spPr>
        <p:txBody>
          <a:bodyPr/>
          <a:lstStyle/>
          <a:p>
            <a:r>
              <a:rPr lang="en-CA" dirty="0"/>
              <a:t>A dot plot in this case might be more revealing.</a:t>
            </a:r>
            <a:endParaRPr lang="es-BO" dirty="0"/>
          </a:p>
        </p:txBody>
      </p:sp>
      <p:sp>
        <p:nvSpPr>
          <p:cNvPr id="8" name="TextBox 7">
            <a:extLst>
              <a:ext uri="{FF2B5EF4-FFF2-40B4-BE49-F238E27FC236}">
                <a16:creationId xmlns:a16="http://schemas.microsoft.com/office/drawing/2014/main" id="{B527018F-B928-4ACA-B4CA-99F68F5CC796}"/>
              </a:ext>
            </a:extLst>
          </p:cNvPr>
          <p:cNvSpPr txBox="1"/>
          <p:nvPr/>
        </p:nvSpPr>
        <p:spPr>
          <a:xfrm>
            <a:off x="503635" y="4405909"/>
            <a:ext cx="6082903" cy="1015663"/>
          </a:xfrm>
          <a:prstGeom prst="rect">
            <a:avLst/>
          </a:prstGeom>
          <a:noFill/>
        </p:spPr>
        <p:txBody>
          <a:bodyPr wrap="square">
            <a:spAutoFit/>
          </a:bodyPr>
          <a:lstStyle/>
          <a:p>
            <a:r>
              <a:rPr lang="es-BO" sz="2000" dirty="0" err="1">
                <a:solidFill>
                  <a:schemeClr val="accent1"/>
                </a:solidFill>
              </a:rPr>
              <a:t>ggplot</a:t>
            </a:r>
            <a:r>
              <a:rPr lang="es-BO" sz="2000" dirty="0">
                <a:solidFill>
                  <a:schemeClr val="accent1"/>
                </a:solidFill>
              </a:rPr>
              <a:t>(</a:t>
            </a:r>
            <a:r>
              <a:rPr lang="es-BO" sz="2000" dirty="0" err="1">
                <a:solidFill>
                  <a:schemeClr val="accent1"/>
                </a:solidFill>
              </a:rPr>
              <a:t>groups</a:t>
            </a:r>
            <a:r>
              <a:rPr lang="es-BO" sz="2000" dirty="0">
                <a:solidFill>
                  <a:schemeClr val="accent1"/>
                </a:solidFill>
              </a:rPr>
              <a:t>, aes(x=</a:t>
            </a:r>
            <a:r>
              <a:rPr lang="es-BO" sz="2000" dirty="0" err="1">
                <a:solidFill>
                  <a:schemeClr val="accent1"/>
                </a:solidFill>
              </a:rPr>
              <a:t>as.factor</a:t>
            </a:r>
            <a:r>
              <a:rPr lang="es-BO" sz="2000" dirty="0">
                <a:solidFill>
                  <a:schemeClr val="accent1"/>
                </a:solidFill>
              </a:rPr>
              <a:t>(</a:t>
            </a:r>
            <a:r>
              <a:rPr lang="es-BO" sz="2000" dirty="0" err="1">
                <a:solidFill>
                  <a:schemeClr val="accent1"/>
                </a:solidFill>
              </a:rPr>
              <a:t>group</a:t>
            </a:r>
            <a:r>
              <a:rPr lang="es-BO" sz="2000" dirty="0">
                <a:solidFill>
                  <a:schemeClr val="accent1"/>
                </a:solidFill>
              </a:rPr>
              <a:t>), y=y))+</a:t>
            </a:r>
          </a:p>
          <a:p>
            <a:r>
              <a:rPr lang="es-BO" sz="2000" dirty="0">
                <a:solidFill>
                  <a:schemeClr val="accent1"/>
                </a:solidFill>
              </a:rPr>
              <a:t>  	</a:t>
            </a:r>
            <a:r>
              <a:rPr lang="es-BO" sz="2000" dirty="0" err="1">
                <a:solidFill>
                  <a:schemeClr val="accent1"/>
                </a:solidFill>
              </a:rPr>
              <a:t>geom_violin</a:t>
            </a:r>
            <a:r>
              <a:rPr lang="es-BO" sz="2000" dirty="0">
                <a:solidFill>
                  <a:schemeClr val="accent1"/>
                </a:solidFill>
              </a:rPr>
              <a:t>(</a:t>
            </a:r>
            <a:r>
              <a:rPr lang="es-BO" sz="2000" dirty="0" err="1">
                <a:solidFill>
                  <a:schemeClr val="accent1"/>
                </a:solidFill>
              </a:rPr>
              <a:t>trim</a:t>
            </a:r>
            <a:r>
              <a:rPr lang="es-BO" sz="2000" dirty="0">
                <a:solidFill>
                  <a:schemeClr val="accent1"/>
                </a:solidFill>
              </a:rPr>
              <a:t>=FALSE)+</a:t>
            </a:r>
          </a:p>
          <a:p>
            <a:r>
              <a:rPr lang="es-BO" sz="2000" dirty="0">
                <a:solidFill>
                  <a:schemeClr val="accent1"/>
                </a:solidFill>
              </a:rPr>
              <a:t>  	</a:t>
            </a:r>
            <a:r>
              <a:rPr lang="es-BO" sz="2000" dirty="0" err="1">
                <a:solidFill>
                  <a:schemeClr val="accent1"/>
                </a:solidFill>
              </a:rPr>
              <a:t>geom_dotplot</a:t>
            </a:r>
            <a:r>
              <a:rPr lang="es-BO" sz="2000" dirty="0">
                <a:solidFill>
                  <a:schemeClr val="accent1"/>
                </a:solidFill>
              </a:rPr>
              <a:t>(</a:t>
            </a:r>
            <a:r>
              <a:rPr lang="es-BO" sz="2000" dirty="0" err="1">
                <a:solidFill>
                  <a:schemeClr val="accent1"/>
                </a:solidFill>
              </a:rPr>
              <a:t>binaxis</a:t>
            </a:r>
            <a:r>
              <a:rPr lang="es-BO" sz="2000" dirty="0">
                <a:solidFill>
                  <a:schemeClr val="accent1"/>
                </a:solidFill>
              </a:rPr>
              <a:t>='y', </a:t>
            </a:r>
            <a:r>
              <a:rPr lang="es-BO" sz="2000" dirty="0" err="1">
                <a:solidFill>
                  <a:schemeClr val="accent1"/>
                </a:solidFill>
              </a:rPr>
              <a:t>stackdir</a:t>
            </a:r>
            <a:r>
              <a:rPr lang="es-BO" sz="2000" dirty="0">
                <a:solidFill>
                  <a:schemeClr val="accent1"/>
                </a:solidFill>
              </a:rPr>
              <a:t>='center')</a:t>
            </a:r>
          </a:p>
        </p:txBody>
      </p:sp>
    </p:spTree>
    <p:extLst>
      <p:ext uri="{BB962C8B-B14F-4D97-AF65-F5344CB8AC3E}">
        <p14:creationId xmlns:p14="http://schemas.microsoft.com/office/powerpoint/2010/main" val="293023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7991-53B8-40CB-A278-4CC197BB02BC}"/>
              </a:ext>
            </a:extLst>
          </p:cNvPr>
          <p:cNvSpPr>
            <a:spLocks noGrp="1"/>
          </p:cNvSpPr>
          <p:nvPr>
            <p:ph type="title"/>
          </p:nvPr>
        </p:nvSpPr>
        <p:spPr/>
        <p:txBody>
          <a:bodyPr/>
          <a:lstStyle/>
          <a:p>
            <a:r>
              <a:rPr lang="smn-FI" dirty="0"/>
              <a:t>Clustering</a:t>
            </a:r>
            <a:endParaRPr lang="es-BO" dirty="0"/>
          </a:p>
        </p:txBody>
      </p:sp>
      <p:sp>
        <p:nvSpPr>
          <p:cNvPr id="3" name="Text Placeholder 2">
            <a:extLst>
              <a:ext uri="{FF2B5EF4-FFF2-40B4-BE49-F238E27FC236}">
                <a16:creationId xmlns:a16="http://schemas.microsoft.com/office/drawing/2014/main" id="{F29120C1-602C-42E8-B68B-329FD925B8DF}"/>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178168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4EDA-8EED-4ADB-9326-6C79E694D970}"/>
              </a:ext>
            </a:extLst>
          </p:cNvPr>
          <p:cNvSpPr>
            <a:spLocks noGrp="1"/>
          </p:cNvSpPr>
          <p:nvPr>
            <p:ph type="title"/>
          </p:nvPr>
        </p:nvSpPr>
        <p:spPr/>
        <p:txBody>
          <a:bodyPr/>
          <a:lstStyle/>
          <a:p>
            <a:r>
              <a:rPr lang="en-CA" dirty="0"/>
              <a:t>Multilevel regression and random variables</a:t>
            </a:r>
            <a:endParaRPr lang="es-BO" dirty="0"/>
          </a:p>
        </p:txBody>
      </p:sp>
      <p:sp>
        <p:nvSpPr>
          <p:cNvPr id="3" name="Content Placeholder 2">
            <a:extLst>
              <a:ext uri="{FF2B5EF4-FFF2-40B4-BE49-F238E27FC236}">
                <a16:creationId xmlns:a16="http://schemas.microsoft.com/office/drawing/2014/main" id="{F73A82FB-AAF8-428A-BFA1-3DA7C6A20CAD}"/>
              </a:ext>
            </a:extLst>
          </p:cNvPr>
          <p:cNvSpPr>
            <a:spLocks noGrp="1"/>
          </p:cNvSpPr>
          <p:nvPr>
            <p:ph idx="1"/>
          </p:nvPr>
        </p:nvSpPr>
        <p:spPr>
          <a:xfrm>
            <a:off x="826632" y="1730675"/>
            <a:ext cx="3037798" cy="4452411"/>
          </a:xfrm>
        </p:spPr>
        <p:txBody>
          <a:bodyPr>
            <a:normAutofit lnSpcReduction="10000"/>
          </a:bodyPr>
          <a:lstStyle/>
          <a:p>
            <a:r>
              <a:rPr lang="en-CA" dirty="0"/>
              <a:t>In such cases you have a </a:t>
            </a:r>
            <a:r>
              <a:rPr lang="en-CA" i="1" dirty="0"/>
              <a:t>random variable </a:t>
            </a:r>
            <a:r>
              <a:rPr lang="en-CA" dirty="0"/>
              <a:t>for the effects of your model.</a:t>
            </a:r>
          </a:p>
          <a:p>
            <a:endParaRPr lang="en-CA" dirty="0"/>
          </a:p>
          <a:p>
            <a:r>
              <a:rPr lang="en-CA" dirty="0"/>
              <a:t>That’s why multilevel models are sometimes called ‘random effects models’</a:t>
            </a:r>
            <a:endParaRPr lang="es-BO" dirty="0"/>
          </a:p>
        </p:txBody>
      </p:sp>
      <p:pic>
        <p:nvPicPr>
          <p:cNvPr id="8" name="Picture 7">
            <a:extLst>
              <a:ext uri="{FF2B5EF4-FFF2-40B4-BE49-F238E27FC236}">
                <a16:creationId xmlns:a16="http://schemas.microsoft.com/office/drawing/2014/main" id="{46206306-B98C-4B36-A4FB-FD1857F5A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759" y="2692652"/>
            <a:ext cx="5133975" cy="4038600"/>
          </a:xfrm>
          <a:prstGeom prst="rect">
            <a:avLst/>
          </a:prstGeom>
        </p:spPr>
      </p:pic>
      <p:pic>
        <p:nvPicPr>
          <p:cNvPr id="9" name="Picture 8">
            <a:extLst>
              <a:ext uri="{FF2B5EF4-FFF2-40B4-BE49-F238E27FC236}">
                <a16:creationId xmlns:a16="http://schemas.microsoft.com/office/drawing/2014/main" id="{85E38547-E5B8-49E4-B13D-D8DDC8C73A0B}"/>
              </a:ext>
            </a:extLst>
          </p:cNvPr>
          <p:cNvPicPr>
            <a:picLocks noChangeAspect="1"/>
          </p:cNvPicPr>
          <p:nvPr/>
        </p:nvPicPr>
        <p:blipFill>
          <a:blip r:embed="rId3"/>
          <a:stretch>
            <a:fillRect/>
          </a:stretch>
        </p:blipFill>
        <p:spPr>
          <a:xfrm>
            <a:off x="4950279" y="1762252"/>
            <a:ext cx="3191972" cy="682155"/>
          </a:xfrm>
          <a:prstGeom prst="rect">
            <a:avLst/>
          </a:prstGeom>
        </p:spPr>
      </p:pic>
      <p:sp>
        <p:nvSpPr>
          <p:cNvPr id="10" name="Arc 9">
            <a:extLst>
              <a:ext uri="{FF2B5EF4-FFF2-40B4-BE49-F238E27FC236}">
                <a16:creationId xmlns:a16="http://schemas.microsoft.com/office/drawing/2014/main" id="{DA780D9A-4C47-4729-A847-5113BBBE56DA}"/>
              </a:ext>
            </a:extLst>
          </p:cNvPr>
          <p:cNvSpPr/>
          <p:nvPr/>
        </p:nvSpPr>
        <p:spPr>
          <a:xfrm rot="16706082">
            <a:off x="4013790" y="2009109"/>
            <a:ext cx="1484768" cy="1578408"/>
          </a:xfrm>
          <a:prstGeom prst="arc">
            <a:avLst>
              <a:gd name="adj1" fmla="val 9882692"/>
              <a:gd name="adj2" fmla="val 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BO"/>
          </a:p>
        </p:txBody>
      </p:sp>
      <p:pic>
        <p:nvPicPr>
          <p:cNvPr id="15" name="Picture 14">
            <a:extLst>
              <a:ext uri="{FF2B5EF4-FFF2-40B4-BE49-F238E27FC236}">
                <a16:creationId xmlns:a16="http://schemas.microsoft.com/office/drawing/2014/main" id="{F2265ED6-5751-4441-ABBF-97172D180F4B}"/>
              </a:ext>
            </a:extLst>
          </p:cNvPr>
          <p:cNvPicPr>
            <a:picLocks noChangeAspect="1"/>
          </p:cNvPicPr>
          <p:nvPr/>
        </p:nvPicPr>
        <p:blipFill>
          <a:blip r:embed="rId4"/>
          <a:stretch>
            <a:fillRect/>
          </a:stretch>
        </p:blipFill>
        <p:spPr>
          <a:xfrm>
            <a:off x="5315785" y="2833688"/>
            <a:ext cx="1436914" cy="220436"/>
          </a:xfrm>
          <a:prstGeom prst="rect">
            <a:avLst/>
          </a:prstGeom>
        </p:spPr>
      </p:pic>
      <p:pic>
        <p:nvPicPr>
          <p:cNvPr id="16" name="Picture 15">
            <a:extLst>
              <a:ext uri="{FF2B5EF4-FFF2-40B4-BE49-F238E27FC236}">
                <a16:creationId xmlns:a16="http://schemas.microsoft.com/office/drawing/2014/main" id="{28E7E09F-B15D-49A4-80B9-186979CFC068}"/>
              </a:ext>
            </a:extLst>
          </p:cNvPr>
          <p:cNvPicPr>
            <a:picLocks noChangeAspect="1"/>
          </p:cNvPicPr>
          <p:nvPr/>
        </p:nvPicPr>
        <p:blipFill>
          <a:blip r:embed="rId4"/>
          <a:stretch>
            <a:fillRect/>
          </a:stretch>
        </p:blipFill>
        <p:spPr>
          <a:xfrm>
            <a:off x="5315785" y="3118152"/>
            <a:ext cx="1436914" cy="220436"/>
          </a:xfrm>
          <a:prstGeom prst="rect">
            <a:avLst/>
          </a:prstGeom>
        </p:spPr>
      </p:pic>
      <p:pic>
        <p:nvPicPr>
          <p:cNvPr id="17" name="Picture 16">
            <a:extLst>
              <a:ext uri="{FF2B5EF4-FFF2-40B4-BE49-F238E27FC236}">
                <a16:creationId xmlns:a16="http://schemas.microsoft.com/office/drawing/2014/main" id="{5D579CBA-58EF-4847-8246-1E08A70F6DDE}"/>
              </a:ext>
            </a:extLst>
          </p:cNvPr>
          <p:cNvPicPr>
            <a:picLocks noChangeAspect="1"/>
          </p:cNvPicPr>
          <p:nvPr/>
        </p:nvPicPr>
        <p:blipFill>
          <a:blip r:embed="rId4"/>
          <a:stretch>
            <a:fillRect/>
          </a:stretch>
        </p:blipFill>
        <p:spPr>
          <a:xfrm>
            <a:off x="5315785" y="3402616"/>
            <a:ext cx="1436914" cy="220436"/>
          </a:xfrm>
          <a:prstGeom prst="rect">
            <a:avLst/>
          </a:prstGeom>
        </p:spPr>
      </p:pic>
      <p:pic>
        <p:nvPicPr>
          <p:cNvPr id="18" name="Picture 17">
            <a:extLst>
              <a:ext uri="{FF2B5EF4-FFF2-40B4-BE49-F238E27FC236}">
                <a16:creationId xmlns:a16="http://schemas.microsoft.com/office/drawing/2014/main" id="{5383B09F-ECE7-45BA-81E6-4575F4093739}"/>
              </a:ext>
            </a:extLst>
          </p:cNvPr>
          <p:cNvPicPr>
            <a:picLocks noChangeAspect="1"/>
          </p:cNvPicPr>
          <p:nvPr/>
        </p:nvPicPr>
        <p:blipFill>
          <a:blip r:embed="rId4"/>
          <a:stretch>
            <a:fillRect/>
          </a:stretch>
        </p:blipFill>
        <p:spPr>
          <a:xfrm>
            <a:off x="5315785" y="3694616"/>
            <a:ext cx="1436914" cy="220436"/>
          </a:xfrm>
          <a:prstGeom prst="rect">
            <a:avLst/>
          </a:prstGeom>
        </p:spPr>
      </p:pic>
      <p:sp>
        <p:nvSpPr>
          <p:cNvPr id="19" name="TextBox 18">
            <a:extLst>
              <a:ext uri="{FF2B5EF4-FFF2-40B4-BE49-F238E27FC236}">
                <a16:creationId xmlns:a16="http://schemas.microsoft.com/office/drawing/2014/main" id="{1B862882-C340-4668-B03A-CE5055206D76}"/>
              </a:ext>
            </a:extLst>
          </p:cNvPr>
          <p:cNvSpPr txBox="1"/>
          <p:nvPr/>
        </p:nvSpPr>
        <p:spPr>
          <a:xfrm>
            <a:off x="5274821" y="3956880"/>
            <a:ext cx="976158" cy="307777"/>
          </a:xfrm>
          <a:prstGeom prst="rect">
            <a:avLst/>
          </a:prstGeom>
          <a:noFill/>
        </p:spPr>
        <p:txBody>
          <a:bodyPr wrap="square" rtlCol="0">
            <a:spAutoFit/>
          </a:bodyPr>
          <a:lstStyle/>
          <a:p>
            <a:r>
              <a:rPr lang="en-CA" sz="1400" dirty="0"/>
              <a:t>…</a:t>
            </a:r>
            <a:endParaRPr lang="es-BO" sz="1400" dirty="0"/>
          </a:p>
        </p:txBody>
      </p:sp>
      <p:sp>
        <p:nvSpPr>
          <p:cNvPr id="20" name="Left Brace 19">
            <a:extLst>
              <a:ext uri="{FF2B5EF4-FFF2-40B4-BE49-F238E27FC236}">
                <a16:creationId xmlns:a16="http://schemas.microsoft.com/office/drawing/2014/main" id="{B70D5CBD-7B6F-41A1-B7F1-3D8142406765}"/>
              </a:ext>
            </a:extLst>
          </p:cNvPr>
          <p:cNvSpPr/>
          <p:nvPr/>
        </p:nvSpPr>
        <p:spPr>
          <a:xfrm>
            <a:off x="5021289" y="2833688"/>
            <a:ext cx="294496" cy="143096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BO"/>
          </a:p>
        </p:txBody>
      </p:sp>
      <p:cxnSp>
        <p:nvCxnSpPr>
          <p:cNvPr id="23" name="Straight Arrow Connector 22">
            <a:extLst>
              <a:ext uri="{FF2B5EF4-FFF2-40B4-BE49-F238E27FC236}">
                <a16:creationId xmlns:a16="http://schemas.microsoft.com/office/drawing/2014/main" id="{A9713C17-ED06-4A84-AE41-84CC4766F8C0}"/>
              </a:ext>
            </a:extLst>
          </p:cNvPr>
          <p:cNvCxnSpPr>
            <a:cxnSpLocks/>
          </p:cNvCxnSpPr>
          <p:nvPr/>
        </p:nvCxnSpPr>
        <p:spPr>
          <a:xfrm>
            <a:off x="5453743" y="3915052"/>
            <a:ext cx="2071258" cy="1201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0D65BF-98D9-41FC-9B61-3CA5A4D18257}"/>
              </a:ext>
            </a:extLst>
          </p:cNvPr>
          <p:cNvCxnSpPr>
            <a:cxnSpLocks/>
          </p:cNvCxnSpPr>
          <p:nvPr/>
        </p:nvCxnSpPr>
        <p:spPr>
          <a:xfrm>
            <a:off x="6302303" y="3931502"/>
            <a:ext cx="3184443" cy="116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00F0E0D-76EF-4BDF-AB2A-F0B44B5EA016}"/>
              </a:ext>
            </a:extLst>
          </p:cNvPr>
          <p:cNvCxnSpPr>
            <a:cxnSpLocks/>
          </p:cNvCxnSpPr>
          <p:nvPr/>
        </p:nvCxnSpPr>
        <p:spPr>
          <a:xfrm>
            <a:off x="6781801" y="3915052"/>
            <a:ext cx="4308919" cy="1201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F00304-55D5-4388-969E-F93C65622AD8}"/>
              </a:ext>
            </a:extLst>
          </p:cNvPr>
          <p:cNvCxnSpPr>
            <a:cxnSpLocks/>
          </p:cNvCxnSpPr>
          <p:nvPr/>
        </p:nvCxnSpPr>
        <p:spPr>
          <a:xfrm>
            <a:off x="5987791" y="2184111"/>
            <a:ext cx="1867162" cy="870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DC6472-9FCA-4D46-86EA-5D0ED3E3300E}"/>
              </a:ext>
            </a:extLst>
          </p:cNvPr>
          <p:cNvCxnSpPr>
            <a:cxnSpLocks/>
          </p:cNvCxnSpPr>
          <p:nvPr/>
        </p:nvCxnSpPr>
        <p:spPr>
          <a:xfrm>
            <a:off x="6931621" y="2234362"/>
            <a:ext cx="3662029" cy="750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849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F771-21A4-40FE-8F09-35C26F580D65}"/>
              </a:ext>
            </a:extLst>
          </p:cNvPr>
          <p:cNvSpPr>
            <a:spLocks noGrp="1"/>
          </p:cNvSpPr>
          <p:nvPr>
            <p:ph type="title"/>
          </p:nvPr>
        </p:nvSpPr>
        <p:spPr/>
        <p:txBody>
          <a:bodyPr/>
          <a:lstStyle/>
          <a:p>
            <a:r>
              <a:rPr lang="en-CA" dirty="0"/>
              <a:t>Classification vs. clustering</a:t>
            </a:r>
            <a:endParaRPr lang="es-BO" dirty="0"/>
          </a:p>
        </p:txBody>
      </p:sp>
      <p:sp>
        <p:nvSpPr>
          <p:cNvPr id="3" name="Content Placeholder 2">
            <a:extLst>
              <a:ext uri="{FF2B5EF4-FFF2-40B4-BE49-F238E27FC236}">
                <a16:creationId xmlns:a16="http://schemas.microsoft.com/office/drawing/2014/main" id="{3380EE4A-F9C6-4DBB-9864-97A56C378FE5}"/>
              </a:ext>
            </a:extLst>
          </p:cNvPr>
          <p:cNvSpPr>
            <a:spLocks noGrp="1"/>
          </p:cNvSpPr>
          <p:nvPr>
            <p:ph idx="1"/>
          </p:nvPr>
        </p:nvSpPr>
        <p:spPr/>
        <p:txBody>
          <a:bodyPr/>
          <a:lstStyle/>
          <a:p>
            <a:r>
              <a:rPr lang="en-CA" dirty="0"/>
              <a:t>There are two powerful statistical tools for EDA, beyond graphing.</a:t>
            </a:r>
          </a:p>
          <a:p>
            <a:endParaRPr lang="en-CA" dirty="0"/>
          </a:p>
          <a:p>
            <a:r>
              <a:rPr lang="en-CA" dirty="0"/>
              <a:t>Supervised learning or classification is when the categories are labelled in your data. </a:t>
            </a:r>
          </a:p>
          <a:p>
            <a:pPr lvl="1"/>
            <a:r>
              <a:rPr lang="en-CA" dirty="0"/>
              <a:t>E.g. random forests / decision trees</a:t>
            </a:r>
          </a:p>
          <a:p>
            <a:pPr lvl="1"/>
            <a:endParaRPr lang="en-CA" dirty="0"/>
          </a:p>
          <a:p>
            <a:r>
              <a:rPr lang="es-BO" dirty="0" err="1"/>
              <a:t>Unsupervised</a:t>
            </a:r>
            <a:r>
              <a:rPr lang="es-BO" dirty="0"/>
              <a:t> </a:t>
            </a:r>
            <a:r>
              <a:rPr lang="es-BO" dirty="0" err="1"/>
              <a:t>learning</a:t>
            </a:r>
            <a:r>
              <a:rPr lang="es-BO" dirty="0"/>
              <a:t> </a:t>
            </a:r>
            <a:r>
              <a:rPr lang="es-BO" dirty="0" err="1"/>
              <a:t>or</a:t>
            </a:r>
            <a:r>
              <a:rPr lang="es-BO" dirty="0"/>
              <a:t> </a:t>
            </a:r>
            <a:r>
              <a:rPr lang="es-BO" dirty="0" err="1"/>
              <a:t>clustering</a:t>
            </a:r>
            <a:r>
              <a:rPr lang="es-BO" dirty="0"/>
              <a:t> </a:t>
            </a:r>
            <a:r>
              <a:rPr lang="es-BO" dirty="0" err="1"/>
              <a:t>is</a:t>
            </a:r>
            <a:r>
              <a:rPr lang="es-BO" dirty="0"/>
              <a:t> </a:t>
            </a:r>
            <a:r>
              <a:rPr lang="es-BO" dirty="0" err="1"/>
              <a:t>when</a:t>
            </a:r>
            <a:r>
              <a:rPr lang="es-BO" dirty="0"/>
              <a:t> </a:t>
            </a:r>
            <a:r>
              <a:rPr lang="es-BO" dirty="0" err="1"/>
              <a:t>the</a:t>
            </a:r>
            <a:r>
              <a:rPr lang="es-BO" dirty="0"/>
              <a:t> </a:t>
            </a:r>
            <a:r>
              <a:rPr lang="es-BO" dirty="0" err="1"/>
              <a:t>categories</a:t>
            </a:r>
            <a:r>
              <a:rPr lang="es-BO" dirty="0"/>
              <a:t> are </a:t>
            </a:r>
            <a:r>
              <a:rPr lang="es-BO" dirty="0" err="1"/>
              <a:t>unlabeled</a:t>
            </a:r>
            <a:r>
              <a:rPr lang="es-BO" dirty="0"/>
              <a:t>.</a:t>
            </a:r>
          </a:p>
        </p:txBody>
      </p:sp>
    </p:spTree>
    <p:extLst>
      <p:ext uri="{BB962C8B-B14F-4D97-AF65-F5344CB8AC3E}">
        <p14:creationId xmlns:p14="http://schemas.microsoft.com/office/powerpoint/2010/main" val="1237839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9858-568D-44B9-AD51-1DD7E6BFFFAC}"/>
              </a:ext>
            </a:extLst>
          </p:cNvPr>
          <p:cNvSpPr>
            <a:spLocks noGrp="1"/>
          </p:cNvSpPr>
          <p:nvPr>
            <p:ph type="title"/>
          </p:nvPr>
        </p:nvSpPr>
        <p:spPr/>
        <p:txBody>
          <a:bodyPr/>
          <a:lstStyle/>
          <a:p>
            <a:r>
              <a:rPr lang="en-CA" dirty="0"/>
              <a:t>Clustering analysis</a:t>
            </a:r>
            <a:endParaRPr lang="es-BO" dirty="0"/>
          </a:p>
        </p:txBody>
      </p:sp>
      <p:sp>
        <p:nvSpPr>
          <p:cNvPr id="3" name="Content Placeholder 2">
            <a:extLst>
              <a:ext uri="{FF2B5EF4-FFF2-40B4-BE49-F238E27FC236}">
                <a16:creationId xmlns:a16="http://schemas.microsoft.com/office/drawing/2014/main" id="{6505B91C-2408-4393-89A2-35DAD57475DF}"/>
              </a:ext>
            </a:extLst>
          </p:cNvPr>
          <p:cNvSpPr>
            <a:spLocks noGrp="1"/>
          </p:cNvSpPr>
          <p:nvPr>
            <p:ph idx="1"/>
          </p:nvPr>
        </p:nvSpPr>
        <p:spPr/>
        <p:txBody>
          <a:bodyPr/>
          <a:lstStyle/>
          <a:p>
            <a:r>
              <a:rPr lang="en-CA" dirty="0"/>
              <a:t>Clustering analysis falls under the umbrella of exploratory data analysis.</a:t>
            </a:r>
          </a:p>
          <a:p>
            <a:endParaRPr lang="en-CA" dirty="0"/>
          </a:p>
          <a:p>
            <a:r>
              <a:rPr lang="en-CA" dirty="0"/>
              <a:t>Although there is quite a bit of literature on using validation techniques that have a confirmatory / inferential flavor – its sort of a madhouse though.</a:t>
            </a:r>
          </a:p>
          <a:p>
            <a:endParaRPr lang="en-CA" dirty="0"/>
          </a:p>
          <a:p>
            <a:pPr marL="0" indent="0">
              <a:buNone/>
            </a:pPr>
            <a:endParaRPr lang="es-BO" dirty="0"/>
          </a:p>
        </p:txBody>
      </p:sp>
    </p:spTree>
    <p:extLst>
      <p:ext uri="{BB962C8B-B14F-4D97-AF65-F5344CB8AC3E}">
        <p14:creationId xmlns:p14="http://schemas.microsoft.com/office/powerpoint/2010/main" val="195160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C4E-E668-4B26-839E-9CDD1F442F43}"/>
              </a:ext>
            </a:extLst>
          </p:cNvPr>
          <p:cNvSpPr>
            <a:spLocks noGrp="1"/>
          </p:cNvSpPr>
          <p:nvPr>
            <p:ph type="title"/>
          </p:nvPr>
        </p:nvSpPr>
        <p:spPr/>
        <p:txBody>
          <a:bodyPr/>
          <a:lstStyle/>
          <a:p>
            <a:r>
              <a:rPr lang="en-CA" dirty="0"/>
              <a:t>Clustering analysis</a:t>
            </a:r>
            <a:endParaRPr lang="es-BO" dirty="0"/>
          </a:p>
        </p:txBody>
      </p:sp>
      <p:sp>
        <p:nvSpPr>
          <p:cNvPr id="3" name="Content Placeholder 2">
            <a:extLst>
              <a:ext uri="{FF2B5EF4-FFF2-40B4-BE49-F238E27FC236}">
                <a16:creationId xmlns:a16="http://schemas.microsoft.com/office/drawing/2014/main" id="{6D576309-4251-45A1-993D-73A169C11B4D}"/>
              </a:ext>
            </a:extLst>
          </p:cNvPr>
          <p:cNvSpPr>
            <a:spLocks noGrp="1"/>
          </p:cNvSpPr>
          <p:nvPr>
            <p:ph idx="1"/>
          </p:nvPr>
        </p:nvSpPr>
        <p:spPr/>
        <p:txBody>
          <a:bodyPr/>
          <a:lstStyle/>
          <a:p>
            <a:r>
              <a:rPr lang="en-CA" dirty="0"/>
              <a:t>When are you going to use clustering…</a:t>
            </a:r>
          </a:p>
          <a:p>
            <a:endParaRPr lang="en-CA" dirty="0"/>
          </a:p>
          <a:p>
            <a:r>
              <a:rPr lang="en-CA" dirty="0"/>
              <a:t>You don’t have a distinction between dependent and independent variables in your data, just a hypothesis (or set of hypotheses) about the distribution of variables being related by being in groups.</a:t>
            </a:r>
            <a:endParaRPr lang="es-BO" dirty="0"/>
          </a:p>
        </p:txBody>
      </p:sp>
    </p:spTree>
    <p:extLst>
      <p:ext uri="{BB962C8B-B14F-4D97-AF65-F5344CB8AC3E}">
        <p14:creationId xmlns:p14="http://schemas.microsoft.com/office/powerpoint/2010/main" val="4161560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99F5-E9E8-4A8F-BDE5-9E7883A4131A}"/>
              </a:ext>
            </a:extLst>
          </p:cNvPr>
          <p:cNvSpPr>
            <a:spLocks noGrp="1"/>
          </p:cNvSpPr>
          <p:nvPr>
            <p:ph type="title"/>
          </p:nvPr>
        </p:nvSpPr>
        <p:spPr/>
        <p:txBody>
          <a:bodyPr/>
          <a:lstStyle/>
          <a:p>
            <a:r>
              <a:rPr lang="en-CA" dirty="0"/>
              <a:t>Clustering analysis</a:t>
            </a:r>
            <a:endParaRPr lang="es-BO" dirty="0"/>
          </a:p>
        </p:txBody>
      </p:sp>
      <p:sp>
        <p:nvSpPr>
          <p:cNvPr id="3" name="Content Placeholder 2">
            <a:extLst>
              <a:ext uri="{FF2B5EF4-FFF2-40B4-BE49-F238E27FC236}">
                <a16:creationId xmlns:a16="http://schemas.microsoft.com/office/drawing/2014/main" id="{F88DFD24-4062-4174-8302-9B0C4862EB39}"/>
              </a:ext>
            </a:extLst>
          </p:cNvPr>
          <p:cNvSpPr>
            <a:spLocks noGrp="1"/>
          </p:cNvSpPr>
          <p:nvPr>
            <p:ph idx="1"/>
          </p:nvPr>
        </p:nvSpPr>
        <p:spPr>
          <a:xfrm>
            <a:off x="838200" y="1825625"/>
            <a:ext cx="4165037" cy="4351338"/>
          </a:xfrm>
        </p:spPr>
        <p:txBody>
          <a:bodyPr>
            <a:normAutofit fontScale="92500" lnSpcReduction="10000"/>
          </a:bodyPr>
          <a:lstStyle/>
          <a:p>
            <a:r>
              <a:rPr lang="es-ES" dirty="0"/>
              <a:t>U </a:t>
            </a:r>
            <a:r>
              <a:rPr lang="es-ES" dirty="0" err="1"/>
              <a:t>is</a:t>
            </a:r>
            <a:r>
              <a:rPr lang="es-ES" dirty="0"/>
              <a:t> </a:t>
            </a:r>
            <a:r>
              <a:rPr lang="es-ES" dirty="0" err="1"/>
              <a:t>an</a:t>
            </a:r>
            <a:r>
              <a:rPr lang="es-ES" dirty="0"/>
              <a:t> </a:t>
            </a:r>
            <a:r>
              <a:rPr lang="es-ES" dirty="0" err="1"/>
              <a:t>an</a:t>
            </a:r>
            <a:r>
              <a:rPr lang="es-ES" dirty="0"/>
              <a:t> </a:t>
            </a:r>
            <a:r>
              <a:rPr lang="es-ES" dirty="0" err="1"/>
              <a:t>unmeasured</a:t>
            </a:r>
            <a:r>
              <a:rPr lang="es-ES" dirty="0"/>
              <a:t> variable (asume </a:t>
            </a:r>
            <a:r>
              <a:rPr lang="es-ES" dirty="0" err="1"/>
              <a:t>its</a:t>
            </a:r>
            <a:r>
              <a:rPr lang="es-ES" dirty="0"/>
              <a:t> a factor)</a:t>
            </a:r>
          </a:p>
          <a:p>
            <a:endParaRPr lang="es-ES" dirty="0"/>
          </a:p>
          <a:p>
            <a:r>
              <a:rPr lang="es-ES" dirty="0" err="1"/>
              <a:t>Let</a:t>
            </a:r>
            <a:r>
              <a:rPr lang="es-ES" dirty="0"/>
              <a:t> </a:t>
            </a:r>
            <a:r>
              <a:rPr lang="es-ES" dirty="0" err="1"/>
              <a:t>us</a:t>
            </a:r>
            <a:r>
              <a:rPr lang="es-ES" dirty="0"/>
              <a:t> </a:t>
            </a:r>
            <a:r>
              <a:rPr lang="es-ES" dirty="0" err="1"/>
              <a:t>say</a:t>
            </a:r>
            <a:r>
              <a:rPr lang="es-ES" dirty="0"/>
              <a:t> </a:t>
            </a:r>
            <a:r>
              <a:rPr lang="es-ES" dirty="0" err="1"/>
              <a:t>that</a:t>
            </a:r>
            <a:r>
              <a:rPr lang="es-ES" dirty="0"/>
              <a:t> U </a:t>
            </a:r>
            <a:r>
              <a:rPr lang="es-ES" dirty="0" err="1"/>
              <a:t>is</a:t>
            </a:r>
            <a:r>
              <a:rPr lang="es-ES" dirty="0"/>
              <a:t> responsable </a:t>
            </a:r>
            <a:r>
              <a:rPr lang="es-ES" dirty="0" err="1"/>
              <a:t>for</a:t>
            </a:r>
            <a:r>
              <a:rPr lang="es-ES" dirty="0"/>
              <a:t> </a:t>
            </a:r>
            <a:r>
              <a:rPr lang="es-ES" dirty="0" err="1"/>
              <a:t>the</a:t>
            </a:r>
            <a:r>
              <a:rPr lang="es-ES" dirty="0"/>
              <a:t> </a:t>
            </a:r>
            <a:r>
              <a:rPr lang="es-ES" dirty="0" err="1"/>
              <a:t>patterns</a:t>
            </a:r>
            <a:r>
              <a:rPr lang="es-ES" dirty="0"/>
              <a:t> </a:t>
            </a:r>
            <a:r>
              <a:rPr lang="es-ES" dirty="0" err="1"/>
              <a:t>we</a:t>
            </a:r>
            <a:r>
              <a:rPr lang="es-ES" dirty="0"/>
              <a:t> </a:t>
            </a:r>
            <a:r>
              <a:rPr lang="es-ES" dirty="0" err="1"/>
              <a:t>find</a:t>
            </a:r>
            <a:r>
              <a:rPr lang="es-ES" dirty="0"/>
              <a:t> in X, Y and Z.</a:t>
            </a:r>
          </a:p>
          <a:p>
            <a:endParaRPr lang="es-ES" dirty="0"/>
          </a:p>
          <a:p>
            <a:r>
              <a:rPr lang="es-ES" dirty="0"/>
              <a:t>Can </a:t>
            </a:r>
            <a:r>
              <a:rPr lang="es-ES" dirty="0" err="1"/>
              <a:t>we</a:t>
            </a:r>
            <a:r>
              <a:rPr lang="es-ES" dirty="0"/>
              <a:t> figure </a:t>
            </a:r>
            <a:r>
              <a:rPr lang="es-ES" dirty="0" err="1"/>
              <a:t>out</a:t>
            </a:r>
            <a:r>
              <a:rPr lang="es-ES" dirty="0"/>
              <a:t> </a:t>
            </a:r>
            <a:r>
              <a:rPr lang="es-ES" dirty="0" err="1"/>
              <a:t>the</a:t>
            </a:r>
            <a:r>
              <a:rPr lang="es-ES" dirty="0"/>
              <a:t> </a:t>
            </a:r>
            <a:r>
              <a:rPr lang="es-ES" dirty="0" err="1"/>
              <a:t>value</a:t>
            </a:r>
            <a:r>
              <a:rPr lang="es-ES" dirty="0"/>
              <a:t> </a:t>
            </a:r>
            <a:r>
              <a:rPr lang="es-ES" dirty="0" err="1"/>
              <a:t>of</a:t>
            </a:r>
            <a:r>
              <a:rPr lang="es-ES" dirty="0"/>
              <a:t> U </a:t>
            </a:r>
            <a:r>
              <a:rPr lang="es-ES" dirty="0" err="1"/>
              <a:t>for</a:t>
            </a:r>
            <a:r>
              <a:rPr lang="es-ES" dirty="0"/>
              <a:t> </a:t>
            </a:r>
            <a:r>
              <a:rPr lang="es-ES" dirty="0" err="1"/>
              <a:t>any</a:t>
            </a:r>
            <a:r>
              <a:rPr lang="es-ES" dirty="0"/>
              <a:t> </a:t>
            </a:r>
            <a:r>
              <a:rPr lang="es-ES" dirty="0" err="1"/>
              <a:t>given</a:t>
            </a:r>
            <a:r>
              <a:rPr lang="es-ES" dirty="0"/>
              <a:t> </a:t>
            </a:r>
            <a:r>
              <a:rPr lang="es-ES" dirty="0" err="1"/>
              <a:t>datapoint</a:t>
            </a:r>
            <a:r>
              <a:rPr lang="es-ES" dirty="0"/>
              <a:t> </a:t>
            </a:r>
            <a:r>
              <a:rPr lang="es-ES" dirty="0" err="1"/>
              <a:t>given</a:t>
            </a:r>
            <a:r>
              <a:rPr lang="es-ES" dirty="0"/>
              <a:t> X, Y and Z?</a:t>
            </a:r>
            <a:endParaRPr lang="es-BO" dirty="0"/>
          </a:p>
        </p:txBody>
      </p:sp>
      <p:pic>
        <p:nvPicPr>
          <p:cNvPr id="6" name="Picture 5">
            <a:extLst>
              <a:ext uri="{FF2B5EF4-FFF2-40B4-BE49-F238E27FC236}">
                <a16:creationId xmlns:a16="http://schemas.microsoft.com/office/drawing/2014/main" id="{8417229D-036C-49B7-84E6-E56953BEC844}"/>
              </a:ext>
            </a:extLst>
          </p:cNvPr>
          <p:cNvPicPr>
            <a:picLocks noChangeAspect="1"/>
          </p:cNvPicPr>
          <p:nvPr/>
        </p:nvPicPr>
        <p:blipFill>
          <a:blip r:embed="rId2"/>
          <a:stretch>
            <a:fillRect/>
          </a:stretch>
        </p:blipFill>
        <p:spPr>
          <a:xfrm>
            <a:off x="5343525" y="1825625"/>
            <a:ext cx="6848475" cy="3582767"/>
          </a:xfrm>
          <a:prstGeom prst="rect">
            <a:avLst/>
          </a:prstGeom>
        </p:spPr>
      </p:pic>
    </p:spTree>
    <p:extLst>
      <p:ext uri="{BB962C8B-B14F-4D97-AF65-F5344CB8AC3E}">
        <p14:creationId xmlns:p14="http://schemas.microsoft.com/office/powerpoint/2010/main" val="2057147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F2F9-74D7-40D8-98FD-E5316A3F7EFA}"/>
              </a:ext>
            </a:extLst>
          </p:cNvPr>
          <p:cNvSpPr>
            <a:spLocks noGrp="1"/>
          </p:cNvSpPr>
          <p:nvPr>
            <p:ph type="title"/>
          </p:nvPr>
        </p:nvSpPr>
        <p:spPr/>
        <p:txBody>
          <a:bodyPr/>
          <a:lstStyle/>
          <a:p>
            <a:r>
              <a:rPr lang="en-CA" dirty="0"/>
              <a:t>Clustering analysis</a:t>
            </a:r>
            <a:endParaRPr lang="es-BO" dirty="0"/>
          </a:p>
        </p:txBody>
      </p:sp>
      <p:sp>
        <p:nvSpPr>
          <p:cNvPr id="3" name="Content Placeholder 2">
            <a:extLst>
              <a:ext uri="{FF2B5EF4-FFF2-40B4-BE49-F238E27FC236}">
                <a16:creationId xmlns:a16="http://schemas.microsoft.com/office/drawing/2014/main" id="{8351CA59-9BCA-45F2-8778-55D90B2E68F0}"/>
              </a:ext>
            </a:extLst>
          </p:cNvPr>
          <p:cNvSpPr>
            <a:spLocks noGrp="1"/>
          </p:cNvSpPr>
          <p:nvPr>
            <p:ph idx="1"/>
          </p:nvPr>
        </p:nvSpPr>
        <p:spPr/>
        <p:txBody>
          <a:bodyPr/>
          <a:lstStyle/>
          <a:p>
            <a:r>
              <a:rPr lang="en-CA" dirty="0"/>
              <a:t>You can use various algorithms that group data points into groups according to overall closeness in a set of variables considered.</a:t>
            </a:r>
          </a:p>
          <a:p>
            <a:endParaRPr lang="en-CA" dirty="0"/>
          </a:p>
          <a:p>
            <a:r>
              <a:rPr lang="en-CA" dirty="0"/>
              <a:t>But there are a lot of different clustering algorithms.</a:t>
            </a:r>
          </a:p>
          <a:p>
            <a:endParaRPr lang="en-CA" dirty="0"/>
          </a:p>
          <a:p>
            <a:r>
              <a:rPr lang="en-CA" dirty="0"/>
              <a:t>Why?</a:t>
            </a:r>
            <a:endParaRPr lang="es-BO" dirty="0"/>
          </a:p>
        </p:txBody>
      </p:sp>
    </p:spTree>
    <p:extLst>
      <p:ext uri="{BB962C8B-B14F-4D97-AF65-F5344CB8AC3E}">
        <p14:creationId xmlns:p14="http://schemas.microsoft.com/office/powerpoint/2010/main" val="3785251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C7B3-235D-4A69-9E20-104F8A694BD2}"/>
              </a:ext>
            </a:extLst>
          </p:cNvPr>
          <p:cNvSpPr>
            <a:spLocks noGrp="1"/>
          </p:cNvSpPr>
          <p:nvPr>
            <p:ph type="title"/>
          </p:nvPr>
        </p:nvSpPr>
        <p:spPr/>
        <p:txBody>
          <a:bodyPr/>
          <a:lstStyle/>
          <a:p>
            <a:r>
              <a:rPr lang="en-CA" dirty="0"/>
              <a:t>Problems with clustering</a:t>
            </a:r>
            <a:endParaRPr lang="es-BO" dirty="0"/>
          </a:p>
        </p:txBody>
      </p:sp>
      <p:sp>
        <p:nvSpPr>
          <p:cNvPr id="3" name="Content Placeholder 2">
            <a:extLst>
              <a:ext uri="{FF2B5EF4-FFF2-40B4-BE49-F238E27FC236}">
                <a16:creationId xmlns:a16="http://schemas.microsoft.com/office/drawing/2014/main" id="{4C37AB8A-3265-4C5F-903C-9F5400BD1FD2}"/>
              </a:ext>
            </a:extLst>
          </p:cNvPr>
          <p:cNvSpPr>
            <a:spLocks noGrp="1"/>
          </p:cNvSpPr>
          <p:nvPr>
            <p:ph idx="1"/>
          </p:nvPr>
        </p:nvSpPr>
        <p:spPr/>
        <p:txBody>
          <a:bodyPr/>
          <a:lstStyle/>
          <a:p>
            <a:r>
              <a:rPr lang="en-CA" b="1" dirty="0"/>
              <a:t>Cluster</a:t>
            </a:r>
            <a:r>
              <a:rPr lang="en-CA" dirty="0"/>
              <a:t> has no meaning: There “is not standard or even useful definition of the term “cluster”, and many have argued that it is either too late or irrelevant to create one” (</a:t>
            </a:r>
            <a:r>
              <a:rPr lang="en-CA" dirty="0" err="1"/>
              <a:t>Aldenderfer</a:t>
            </a:r>
            <a:r>
              <a:rPr lang="en-CA" dirty="0"/>
              <a:t> &amp; </a:t>
            </a:r>
            <a:r>
              <a:rPr lang="en-CA" dirty="0" err="1"/>
              <a:t>Blashfield</a:t>
            </a:r>
            <a:r>
              <a:rPr lang="en-CA" dirty="0"/>
              <a:t> 1984:33).</a:t>
            </a:r>
          </a:p>
          <a:p>
            <a:endParaRPr lang="en-CA" dirty="0"/>
          </a:p>
          <a:p>
            <a:r>
              <a:rPr lang="en-CA" dirty="0"/>
              <a:t>Clustering tendency problem: “the problem of deciding whether data exhibit a predisposition to cluster into natural groups without identifying the groups themselves. Clustering algorithms will create clusters whether the data are naturally clustered or purely random” (Jain &amp; </a:t>
            </a:r>
            <a:r>
              <a:rPr lang="en-CA" dirty="0" err="1"/>
              <a:t>Dubes</a:t>
            </a:r>
            <a:r>
              <a:rPr lang="en-CA" dirty="0"/>
              <a:t> (1988: 201)</a:t>
            </a:r>
          </a:p>
          <a:p>
            <a:endParaRPr lang="en-CA" dirty="0"/>
          </a:p>
          <a:p>
            <a:endParaRPr lang="es-BO" dirty="0"/>
          </a:p>
        </p:txBody>
      </p:sp>
    </p:spTree>
    <p:extLst>
      <p:ext uri="{BB962C8B-B14F-4D97-AF65-F5344CB8AC3E}">
        <p14:creationId xmlns:p14="http://schemas.microsoft.com/office/powerpoint/2010/main" val="982386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A759-8FF6-479E-BB57-B51368425A12}"/>
              </a:ext>
            </a:extLst>
          </p:cNvPr>
          <p:cNvSpPr>
            <a:spLocks noGrp="1"/>
          </p:cNvSpPr>
          <p:nvPr>
            <p:ph type="title"/>
          </p:nvPr>
        </p:nvSpPr>
        <p:spPr/>
        <p:txBody>
          <a:bodyPr/>
          <a:lstStyle/>
          <a:p>
            <a:r>
              <a:rPr lang="en-CA" dirty="0"/>
              <a:t>Cluster has no definition</a:t>
            </a:r>
            <a:endParaRPr lang="es-BO" dirty="0"/>
          </a:p>
        </p:txBody>
      </p:sp>
      <p:sp>
        <p:nvSpPr>
          <p:cNvPr id="3" name="Content Placeholder 2">
            <a:extLst>
              <a:ext uri="{FF2B5EF4-FFF2-40B4-BE49-F238E27FC236}">
                <a16:creationId xmlns:a16="http://schemas.microsoft.com/office/drawing/2014/main" id="{D5696EB8-54F5-4AB6-94DD-6AEFE76CF698}"/>
              </a:ext>
            </a:extLst>
          </p:cNvPr>
          <p:cNvSpPr>
            <a:spLocks noGrp="1"/>
          </p:cNvSpPr>
          <p:nvPr>
            <p:ph idx="1"/>
          </p:nvPr>
        </p:nvSpPr>
        <p:spPr>
          <a:xfrm>
            <a:off x="838200" y="1825625"/>
            <a:ext cx="5357812" cy="4351338"/>
          </a:xfrm>
        </p:spPr>
        <p:txBody>
          <a:bodyPr>
            <a:normAutofit/>
          </a:bodyPr>
          <a:lstStyle/>
          <a:p>
            <a:r>
              <a:rPr lang="en-CA" dirty="0"/>
              <a:t>Clusters are calculated based on some measurement of dissimilarity between datapoints.</a:t>
            </a:r>
          </a:p>
          <a:p>
            <a:endParaRPr lang="en-CA" dirty="0"/>
          </a:p>
          <a:p>
            <a:r>
              <a:rPr lang="en-CA" dirty="0"/>
              <a:t>Representation of some definition of </a:t>
            </a:r>
            <a:r>
              <a:rPr lang="en-CA" dirty="0" err="1"/>
              <a:t>intercluster</a:t>
            </a:r>
            <a:r>
              <a:rPr lang="en-CA" dirty="0"/>
              <a:t> dissimilarity; (a) Group average; (b) Nearest neighbor; (c) Furthest neighbour</a:t>
            </a:r>
          </a:p>
          <a:p>
            <a:r>
              <a:rPr lang="en-CA" dirty="0"/>
              <a:t>(From Kauffman 1980: 47)</a:t>
            </a:r>
            <a:endParaRPr lang="es-BO" dirty="0"/>
          </a:p>
        </p:txBody>
      </p:sp>
      <p:pic>
        <p:nvPicPr>
          <p:cNvPr id="7" name="Picture 6">
            <a:extLst>
              <a:ext uri="{FF2B5EF4-FFF2-40B4-BE49-F238E27FC236}">
                <a16:creationId xmlns:a16="http://schemas.microsoft.com/office/drawing/2014/main" id="{DC3F2239-685F-455E-B322-FF1C9B4227E6}"/>
              </a:ext>
            </a:extLst>
          </p:cNvPr>
          <p:cNvPicPr>
            <a:picLocks noChangeAspect="1"/>
          </p:cNvPicPr>
          <p:nvPr/>
        </p:nvPicPr>
        <p:blipFill>
          <a:blip r:embed="rId2"/>
          <a:stretch>
            <a:fillRect/>
          </a:stretch>
        </p:blipFill>
        <p:spPr>
          <a:xfrm>
            <a:off x="6196012" y="1403091"/>
            <a:ext cx="4466545" cy="5089784"/>
          </a:xfrm>
          <a:prstGeom prst="rect">
            <a:avLst/>
          </a:prstGeom>
        </p:spPr>
      </p:pic>
    </p:spTree>
    <p:extLst>
      <p:ext uri="{BB962C8B-B14F-4D97-AF65-F5344CB8AC3E}">
        <p14:creationId xmlns:p14="http://schemas.microsoft.com/office/powerpoint/2010/main" val="4177965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A568-3258-40C8-AA39-2EE160AB7691}"/>
              </a:ext>
            </a:extLst>
          </p:cNvPr>
          <p:cNvSpPr>
            <a:spLocks noGrp="1"/>
          </p:cNvSpPr>
          <p:nvPr>
            <p:ph type="title"/>
          </p:nvPr>
        </p:nvSpPr>
        <p:spPr/>
        <p:txBody>
          <a:bodyPr/>
          <a:lstStyle/>
          <a:p>
            <a:r>
              <a:rPr lang="en-CA" dirty="0"/>
              <a:t>Cluster has no definition</a:t>
            </a:r>
            <a:endParaRPr lang="es-BO" dirty="0"/>
          </a:p>
        </p:txBody>
      </p:sp>
      <p:sp>
        <p:nvSpPr>
          <p:cNvPr id="3" name="Content Placeholder 2">
            <a:extLst>
              <a:ext uri="{FF2B5EF4-FFF2-40B4-BE49-F238E27FC236}">
                <a16:creationId xmlns:a16="http://schemas.microsoft.com/office/drawing/2014/main" id="{BA225F38-A6C3-4965-8AD6-489BAD5A0CFC}"/>
              </a:ext>
            </a:extLst>
          </p:cNvPr>
          <p:cNvSpPr>
            <a:spLocks noGrp="1"/>
          </p:cNvSpPr>
          <p:nvPr>
            <p:ph idx="1"/>
          </p:nvPr>
        </p:nvSpPr>
        <p:spPr/>
        <p:txBody>
          <a:bodyPr/>
          <a:lstStyle/>
          <a:p>
            <a:r>
              <a:rPr lang="en-CA" dirty="0"/>
              <a:t>Types of clusters</a:t>
            </a:r>
          </a:p>
          <a:p>
            <a:r>
              <a:rPr lang="en-CA" dirty="0"/>
              <a:t>(a) Ball shapes</a:t>
            </a:r>
          </a:p>
          <a:p>
            <a:r>
              <a:rPr lang="en-CA" dirty="0"/>
              <a:t>(b) elongated</a:t>
            </a:r>
          </a:p>
          <a:p>
            <a:r>
              <a:rPr lang="en-CA" dirty="0"/>
              <a:t>(c) Compact but not well separated.</a:t>
            </a:r>
            <a:endParaRPr lang="es-BO" dirty="0"/>
          </a:p>
        </p:txBody>
      </p:sp>
      <p:pic>
        <p:nvPicPr>
          <p:cNvPr id="5" name="Picture 4">
            <a:extLst>
              <a:ext uri="{FF2B5EF4-FFF2-40B4-BE49-F238E27FC236}">
                <a16:creationId xmlns:a16="http://schemas.microsoft.com/office/drawing/2014/main" id="{8DF4434E-9B43-452B-8488-3A8C2DB06784}"/>
              </a:ext>
            </a:extLst>
          </p:cNvPr>
          <p:cNvPicPr>
            <a:picLocks noChangeAspect="1"/>
          </p:cNvPicPr>
          <p:nvPr/>
        </p:nvPicPr>
        <p:blipFill>
          <a:blip r:embed="rId2"/>
          <a:stretch>
            <a:fillRect/>
          </a:stretch>
        </p:blipFill>
        <p:spPr>
          <a:xfrm>
            <a:off x="7265533" y="1507670"/>
            <a:ext cx="4545467" cy="4897439"/>
          </a:xfrm>
          <a:prstGeom prst="rect">
            <a:avLst/>
          </a:prstGeom>
        </p:spPr>
      </p:pic>
    </p:spTree>
    <p:extLst>
      <p:ext uri="{BB962C8B-B14F-4D97-AF65-F5344CB8AC3E}">
        <p14:creationId xmlns:p14="http://schemas.microsoft.com/office/powerpoint/2010/main" val="170371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DD6B-099E-4015-A8E2-BAD05D3F1585}"/>
              </a:ext>
            </a:extLst>
          </p:cNvPr>
          <p:cNvSpPr>
            <a:spLocks noGrp="1"/>
          </p:cNvSpPr>
          <p:nvPr>
            <p:ph type="title"/>
          </p:nvPr>
        </p:nvSpPr>
        <p:spPr/>
        <p:txBody>
          <a:bodyPr/>
          <a:lstStyle/>
          <a:p>
            <a:r>
              <a:rPr lang="en-CA" dirty="0"/>
              <a:t>Domain dependence</a:t>
            </a:r>
            <a:endParaRPr lang="es-BO" dirty="0"/>
          </a:p>
        </p:txBody>
      </p:sp>
      <p:sp>
        <p:nvSpPr>
          <p:cNvPr id="3" name="Content Placeholder 2">
            <a:extLst>
              <a:ext uri="{FF2B5EF4-FFF2-40B4-BE49-F238E27FC236}">
                <a16:creationId xmlns:a16="http://schemas.microsoft.com/office/drawing/2014/main" id="{2965645D-FC8B-45CF-9EEF-C58231B4F45C}"/>
              </a:ext>
            </a:extLst>
          </p:cNvPr>
          <p:cNvSpPr>
            <a:spLocks noGrp="1"/>
          </p:cNvSpPr>
          <p:nvPr>
            <p:ph idx="1"/>
          </p:nvPr>
        </p:nvSpPr>
        <p:spPr>
          <a:xfrm>
            <a:off x="838200" y="1982787"/>
            <a:ext cx="9408320" cy="4351338"/>
          </a:xfrm>
        </p:spPr>
        <p:txBody>
          <a:bodyPr>
            <a:normAutofit/>
          </a:bodyPr>
          <a:lstStyle/>
          <a:p>
            <a:pPr marL="0" indent="0" algn="just">
              <a:buNone/>
            </a:pPr>
            <a:r>
              <a:rPr lang="en-CA" sz="2400" dirty="0">
                <a:latin typeface="Calibri (Body)"/>
              </a:rPr>
              <a:t>“An ideal cluster can be defined as a set of points that is </a:t>
            </a:r>
            <a:r>
              <a:rPr lang="en-CA" sz="2400" i="1" dirty="0">
                <a:latin typeface="Calibri (Body)"/>
              </a:rPr>
              <a:t>compact </a:t>
            </a:r>
            <a:r>
              <a:rPr lang="en-CA" sz="2400" dirty="0">
                <a:latin typeface="Calibri (Body)"/>
              </a:rPr>
              <a:t>and</a:t>
            </a:r>
            <a:r>
              <a:rPr lang="en-CA" sz="2400" i="1" dirty="0">
                <a:latin typeface="Calibri (Body)"/>
              </a:rPr>
              <a:t> isolated. </a:t>
            </a:r>
            <a:r>
              <a:rPr lang="en-CA" sz="2400" dirty="0">
                <a:latin typeface="Calibri (Body)"/>
              </a:rPr>
              <a:t>In reality, a cluster is a subjective entity that is in the eye of the beholder and whose significance and interpretation requires domain knowledge. But, while humans are excellent cluster seekers in two and possibly three dimensions, we need automatic algorithms for high-dimensional data.” </a:t>
            </a:r>
          </a:p>
          <a:p>
            <a:pPr marL="0" indent="0" algn="just">
              <a:buNone/>
            </a:pPr>
            <a:r>
              <a:rPr lang="en-CA" sz="2400" dirty="0">
                <a:latin typeface="Calibri (Body)"/>
              </a:rPr>
              <a:t>(Jain 2010: 652)</a:t>
            </a:r>
            <a:endParaRPr lang="es-BO" sz="2400" dirty="0">
              <a:latin typeface="Calibri (Body)"/>
            </a:endParaRPr>
          </a:p>
        </p:txBody>
      </p:sp>
    </p:spTree>
    <p:extLst>
      <p:ext uri="{BB962C8B-B14F-4D97-AF65-F5344CB8AC3E}">
        <p14:creationId xmlns:p14="http://schemas.microsoft.com/office/powerpoint/2010/main" val="1398837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601A-276E-4F97-92B7-1CB4E18C96C6}"/>
              </a:ext>
            </a:extLst>
          </p:cNvPr>
          <p:cNvSpPr>
            <a:spLocks noGrp="1"/>
          </p:cNvSpPr>
          <p:nvPr>
            <p:ph type="title"/>
          </p:nvPr>
        </p:nvSpPr>
        <p:spPr/>
        <p:txBody>
          <a:bodyPr/>
          <a:lstStyle/>
          <a:p>
            <a:r>
              <a:rPr lang="en-CA" dirty="0"/>
              <a:t>Clustering algorithms</a:t>
            </a:r>
            <a:endParaRPr lang="es-BO" dirty="0"/>
          </a:p>
        </p:txBody>
      </p:sp>
      <p:sp>
        <p:nvSpPr>
          <p:cNvPr id="3" name="Content Placeholder 2">
            <a:extLst>
              <a:ext uri="{FF2B5EF4-FFF2-40B4-BE49-F238E27FC236}">
                <a16:creationId xmlns:a16="http://schemas.microsoft.com/office/drawing/2014/main" id="{7F66E474-38F6-49FE-9FC6-B007AA387ED0}"/>
              </a:ext>
            </a:extLst>
          </p:cNvPr>
          <p:cNvSpPr>
            <a:spLocks noGrp="1"/>
          </p:cNvSpPr>
          <p:nvPr>
            <p:ph idx="1"/>
          </p:nvPr>
        </p:nvSpPr>
        <p:spPr>
          <a:xfrm>
            <a:off x="838200" y="1825625"/>
            <a:ext cx="10515600" cy="1074738"/>
          </a:xfrm>
        </p:spPr>
        <p:txBody>
          <a:bodyPr/>
          <a:lstStyle/>
          <a:p>
            <a:r>
              <a:rPr lang="en-CA" dirty="0"/>
              <a:t>As EDA, clustering is well-known to be a useful tool, but as CDA …</a:t>
            </a:r>
          </a:p>
          <a:p>
            <a:endParaRPr lang="en-CA" dirty="0"/>
          </a:p>
          <a:p>
            <a:endParaRPr lang="es-BO" dirty="0"/>
          </a:p>
        </p:txBody>
      </p:sp>
      <p:sp>
        <p:nvSpPr>
          <p:cNvPr id="4" name="TextBox 3">
            <a:extLst>
              <a:ext uri="{FF2B5EF4-FFF2-40B4-BE49-F238E27FC236}">
                <a16:creationId xmlns:a16="http://schemas.microsoft.com/office/drawing/2014/main" id="{82A24DAB-C509-45F6-81EA-8F561E31FCA4}"/>
              </a:ext>
            </a:extLst>
          </p:cNvPr>
          <p:cNvSpPr txBox="1"/>
          <p:nvPr/>
        </p:nvSpPr>
        <p:spPr>
          <a:xfrm>
            <a:off x="1371600" y="3043238"/>
            <a:ext cx="9415463" cy="3046988"/>
          </a:xfrm>
          <a:prstGeom prst="rect">
            <a:avLst/>
          </a:prstGeom>
          <a:noFill/>
        </p:spPr>
        <p:txBody>
          <a:bodyPr wrap="square" rtlCol="0">
            <a:spAutoFit/>
          </a:bodyPr>
          <a:lstStyle/>
          <a:p>
            <a:r>
              <a:rPr lang="en-CA" sz="2400" dirty="0"/>
              <a:t>The clustering tendency problem has not received a great deal of attention but is certainly an important problem. One want to believe that data are clustered and is naturally biased toward believing the results of a cluster analysis….</a:t>
            </a:r>
          </a:p>
          <a:p>
            <a:r>
              <a:rPr lang="en-CA" sz="2400" dirty="0"/>
              <a:t>The validation of clustering structures is the most difficult and frustrating part of cluster analysis. Without a strong effort in this direction, cluster analysis will remain a black art accessible only to those true believers who have experience and great courage” (Jain &amp; </a:t>
            </a:r>
            <a:r>
              <a:rPr lang="en-CA" sz="2400" dirty="0" err="1"/>
              <a:t>Dubes</a:t>
            </a:r>
            <a:r>
              <a:rPr lang="en-CA" sz="2400" dirty="0"/>
              <a:t> 1988)</a:t>
            </a:r>
            <a:endParaRPr lang="es-BO" sz="2400" dirty="0"/>
          </a:p>
        </p:txBody>
      </p:sp>
    </p:spTree>
    <p:extLst>
      <p:ext uri="{BB962C8B-B14F-4D97-AF65-F5344CB8AC3E}">
        <p14:creationId xmlns:p14="http://schemas.microsoft.com/office/powerpoint/2010/main" val="159812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0B86-2CD9-4370-8417-894227C6F633}"/>
              </a:ext>
            </a:extLst>
          </p:cNvPr>
          <p:cNvSpPr>
            <a:spLocks noGrp="1"/>
          </p:cNvSpPr>
          <p:nvPr>
            <p:ph type="title"/>
          </p:nvPr>
        </p:nvSpPr>
        <p:spPr/>
        <p:txBody>
          <a:bodyPr/>
          <a:lstStyle/>
          <a:p>
            <a:r>
              <a:rPr lang="en-CA" dirty="0"/>
              <a:t>Multilevel regression and random variables</a:t>
            </a:r>
            <a:endParaRPr lang="es-BO" dirty="0"/>
          </a:p>
        </p:txBody>
      </p:sp>
      <p:pic>
        <p:nvPicPr>
          <p:cNvPr id="7" name="Picture 6">
            <a:extLst>
              <a:ext uri="{FF2B5EF4-FFF2-40B4-BE49-F238E27FC236}">
                <a16:creationId xmlns:a16="http://schemas.microsoft.com/office/drawing/2014/main" id="{FD064D60-605B-4412-B1EB-A089D1F5305F}"/>
              </a:ext>
            </a:extLst>
          </p:cNvPr>
          <p:cNvPicPr>
            <a:picLocks noChangeAspect="1"/>
          </p:cNvPicPr>
          <p:nvPr/>
        </p:nvPicPr>
        <p:blipFill>
          <a:blip r:embed="rId2"/>
          <a:stretch>
            <a:fillRect/>
          </a:stretch>
        </p:blipFill>
        <p:spPr>
          <a:xfrm>
            <a:off x="838200" y="2073379"/>
            <a:ext cx="8948596" cy="4784621"/>
          </a:xfrm>
          <a:prstGeom prst="rect">
            <a:avLst/>
          </a:prstGeom>
        </p:spPr>
      </p:pic>
      <p:pic>
        <p:nvPicPr>
          <p:cNvPr id="8" name="Picture 7">
            <a:extLst>
              <a:ext uri="{FF2B5EF4-FFF2-40B4-BE49-F238E27FC236}">
                <a16:creationId xmlns:a16="http://schemas.microsoft.com/office/drawing/2014/main" id="{B2C14511-5B54-4887-8CF3-3AE26904FAAE}"/>
              </a:ext>
            </a:extLst>
          </p:cNvPr>
          <p:cNvPicPr>
            <a:picLocks noChangeAspect="1"/>
          </p:cNvPicPr>
          <p:nvPr/>
        </p:nvPicPr>
        <p:blipFill>
          <a:blip r:embed="rId3"/>
          <a:stretch>
            <a:fillRect/>
          </a:stretch>
        </p:blipFill>
        <p:spPr>
          <a:xfrm>
            <a:off x="746033" y="1444061"/>
            <a:ext cx="3009780" cy="629318"/>
          </a:xfrm>
          <a:prstGeom prst="rect">
            <a:avLst/>
          </a:prstGeom>
        </p:spPr>
      </p:pic>
      <p:pic>
        <p:nvPicPr>
          <p:cNvPr id="9" name="Picture 8">
            <a:extLst>
              <a:ext uri="{FF2B5EF4-FFF2-40B4-BE49-F238E27FC236}">
                <a16:creationId xmlns:a16="http://schemas.microsoft.com/office/drawing/2014/main" id="{D3C7BB5D-BCAD-4F40-8D11-50DDFA2D8FC1}"/>
              </a:ext>
            </a:extLst>
          </p:cNvPr>
          <p:cNvPicPr>
            <a:picLocks noChangeAspect="1"/>
          </p:cNvPicPr>
          <p:nvPr/>
        </p:nvPicPr>
        <p:blipFill>
          <a:blip r:embed="rId4"/>
          <a:stretch>
            <a:fillRect/>
          </a:stretch>
        </p:blipFill>
        <p:spPr>
          <a:xfrm>
            <a:off x="3847980" y="1361596"/>
            <a:ext cx="3009780" cy="794247"/>
          </a:xfrm>
          <a:prstGeom prst="rect">
            <a:avLst/>
          </a:prstGeom>
        </p:spPr>
      </p:pic>
      <p:pic>
        <p:nvPicPr>
          <p:cNvPr id="10" name="Picture 9">
            <a:extLst>
              <a:ext uri="{FF2B5EF4-FFF2-40B4-BE49-F238E27FC236}">
                <a16:creationId xmlns:a16="http://schemas.microsoft.com/office/drawing/2014/main" id="{D3ADF30B-AE08-49A9-9034-AD10C393CE49}"/>
              </a:ext>
            </a:extLst>
          </p:cNvPr>
          <p:cNvPicPr>
            <a:picLocks noChangeAspect="1"/>
          </p:cNvPicPr>
          <p:nvPr/>
        </p:nvPicPr>
        <p:blipFill>
          <a:blip r:embed="rId5"/>
          <a:stretch>
            <a:fillRect/>
          </a:stretch>
        </p:blipFill>
        <p:spPr>
          <a:xfrm>
            <a:off x="7135436" y="1391224"/>
            <a:ext cx="3191972" cy="682155"/>
          </a:xfrm>
          <a:prstGeom prst="rect">
            <a:avLst/>
          </a:prstGeom>
        </p:spPr>
      </p:pic>
    </p:spTree>
    <p:extLst>
      <p:ext uri="{BB962C8B-B14F-4D97-AF65-F5344CB8AC3E}">
        <p14:creationId xmlns:p14="http://schemas.microsoft.com/office/powerpoint/2010/main" val="786215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4CDA-B7D4-4DF8-9B10-CF8C7D17702C}"/>
              </a:ext>
            </a:extLst>
          </p:cNvPr>
          <p:cNvSpPr>
            <a:spLocks noGrp="1"/>
          </p:cNvSpPr>
          <p:nvPr>
            <p:ph type="title"/>
          </p:nvPr>
        </p:nvSpPr>
        <p:spPr/>
        <p:txBody>
          <a:bodyPr/>
          <a:lstStyle/>
          <a:p>
            <a:r>
              <a:rPr lang="en-CA" dirty="0"/>
              <a:t>Cluster analysis</a:t>
            </a:r>
            <a:endParaRPr lang="es-BO" dirty="0"/>
          </a:p>
        </p:txBody>
      </p:sp>
      <p:sp>
        <p:nvSpPr>
          <p:cNvPr id="3" name="Content Placeholder 2">
            <a:extLst>
              <a:ext uri="{FF2B5EF4-FFF2-40B4-BE49-F238E27FC236}">
                <a16:creationId xmlns:a16="http://schemas.microsoft.com/office/drawing/2014/main" id="{6E2F0308-F1E4-42D4-AFBC-A9E9F7226F65}"/>
              </a:ext>
            </a:extLst>
          </p:cNvPr>
          <p:cNvSpPr>
            <a:spLocks noGrp="1"/>
          </p:cNvSpPr>
          <p:nvPr>
            <p:ph idx="1"/>
          </p:nvPr>
        </p:nvSpPr>
        <p:spPr/>
        <p:txBody>
          <a:bodyPr/>
          <a:lstStyle/>
          <a:p>
            <a:r>
              <a:rPr lang="en-CA" dirty="0"/>
              <a:t>Cluster analysis is used in …</a:t>
            </a:r>
          </a:p>
          <a:p>
            <a:endParaRPr lang="en-CA" dirty="0"/>
          </a:p>
          <a:p>
            <a:pPr lvl="1"/>
            <a:r>
              <a:rPr lang="es-BO" dirty="0" err="1"/>
              <a:t>Image</a:t>
            </a:r>
            <a:r>
              <a:rPr lang="es-BO" dirty="0"/>
              <a:t> </a:t>
            </a:r>
            <a:r>
              <a:rPr lang="es-BO" dirty="0" err="1"/>
              <a:t>segmentation</a:t>
            </a:r>
            <a:endParaRPr lang="es-BO" dirty="0"/>
          </a:p>
          <a:p>
            <a:pPr lvl="1"/>
            <a:r>
              <a:rPr lang="es-BO" dirty="0" err="1"/>
              <a:t>Document</a:t>
            </a:r>
            <a:r>
              <a:rPr lang="es-BO" dirty="0"/>
              <a:t> </a:t>
            </a:r>
            <a:r>
              <a:rPr lang="es-BO" dirty="0" err="1"/>
              <a:t>classification</a:t>
            </a:r>
            <a:r>
              <a:rPr lang="es-BO" dirty="0"/>
              <a:t> </a:t>
            </a:r>
          </a:p>
          <a:p>
            <a:pPr lvl="1"/>
            <a:r>
              <a:rPr lang="es-BO" dirty="0" err="1"/>
              <a:t>Information</a:t>
            </a:r>
            <a:r>
              <a:rPr lang="es-BO" dirty="0"/>
              <a:t> </a:t>
            </a:r>
            <a:r>
              <a:rPr lang="es-BO" dirty="0" err="1"/>
              <a:t>retrieval</a:t>
            </a:r>
            <a:endParaRPr lang="es-BO" dirty="0"/>
          </a:p>
          <a:p>
            <a:pPr lvl="1"/>
            <a:r>
              <a:rPr lang="es-BO" dirty="0"/>
              <a:t>Marketing </a:t>
            </a:r>
            <a:r>
              <a:rPr lang="es-BO" dirty="0" err="1"/>
              <a:t>by</a:t>
            </a:r>
            <a:r>
              <a:rPr lang="es-BO" dirty="0"/>
              <a:t> </a:t>
            </a:r>
            <a:r>
              <a:rPr lang="es-BO" dirty="0" err="1"/>
              <a:t>classifying</a:t>
            </a:r>
            <a:endParaRPr lang="es-BO" dirty="0"/>
          </a:p>
          <a:p>
            <a:pPr lvl="1"/>
            <a:r>
              <a:rPr lang="es-BO" dirty="0" err="1"/>
              <a:t>Workforce</a:t>
            </a:r>
            <a:r>
              <a:rPr lang="es-BO" dirty="0"/>
              <a:t> </a:t>
            </a:r>
            <a:r>
              <a:rPr lang="es-BO" dirty="0" err="1"/>
              <a:t>management</a:t>
            </a:r>
            <a:endParaRPr lang="es-BO" dirty="0"/>
          </a:p>
          <a:p>
            <a:pPr lvl="1"/>
            <a:r>
              <a:rPr lang="es-BO" dirty="0" err="1"/>
              <a:t>Genome</a:t>
            </a:r>
            <a:r>
              <a:rPr lang="es-BO" dirty="0"/>
              <a:t> data</a:t>
            </a:r>
          </a:p>
          <a:p>
            <a:pPr lvl="1"/>
            <a:endParaRPr lang="es-BO" dirty="0"/>
          </a:p>
        </p:txBody>
      </p:sp>
    </p:spTree>
    <p:extLst>
      <p:ext uri="{BB962C8B-B14F-4D97-AF65-F5344CB8AC3E}">
        <p14:creationId xmlns:p14="http://schemas.microsoft.com/office/powerpoint/2010/main" val="1232356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C849-F616-4F84-BA91-7CBEFC7DCF0B}"/>
              </a:ext>
            </a:extLst>
          </p:cNvPr>
          <p:cNvSpPr>
            <a:spLocks noGrp="1"/>
          </p:cNvSpPr>
          <p:nvPr>
            <p:ph type="title"/>
          </p:nvPr>
        </p:nvSpPr>
        <p:spPr/>
        <p:txBody>
          <a:bodyPr/>
          <a:lstStyle/>
          <a:p>
            <a:r>
              <a:rPr lang="en-CA" dirty="0"/>
              <a:t>Clustering</a:t>
            </a:r>
            <a:endParaRPr lang="es-BO" dirty="0"/>
          </a:p>
        </p:txBody>
      </p:sp>
      <p:sp>
        <p:nvSpPr>
          <p:cNvPr id="3" name="Content Placeholder 2">
            <a:extLst>
              <a:ext uri="{FF2B5EF4-FFF2-40B4-BE49-F238E27FC236}">
                <a16:creationId xmlns:a16="http://schemas.microsoft.com/office/drawing/2014/main" id="{B48F2684-27ED-4815-8022-1F49B8F78369}"/>
              </a:ext>
            </a:extLst>
          </p:cNvPr>
          <p:cNvSpPr>
            <a:spLocks noGrp="1"/>
          </p:cNvSpPr>
          <p:nvPr>
            <p:ph idx="1"/>
          </p:nvPr>
        </p:nvSpPr>
        <p:spPr/>
        <p:txBody>
          <a:bodyPr/>
          <a:lstStyle/>
          <a:p>
            <a:r>
              <a:rPr lang="en-CA" dirty="0"/>
              <a:t>Clustering methods can be divided into </a:t>
            </a:r>
            <a:r>
              <a:rPr lang="en-CA" i="1" dirty="0"/>
              <a:t>hierarchical </a:t>
            </a:r>
            <a:r>
              <a:rPr lang="en-CA" dirty="0"/>
              <a:t>and </a:t>
            </a:r>
            <a:r>
              <a:rPr lang="en-CA" i="1" dirty="0"/>
              <a:t>partitional</a:t>
            </a:r>
          </a:p>
          <a:p>
            <a:endParaRPr lang="en-CA" i="1" dirty="0"/>
          </a:p>
          <a:p>
            <a:r>
              <a:rPr lang="en-CA" b="1" dirty="0"/>
              <a:t>Hierarchical</a:t>
            </a:r>
            <a:r>
              <a:rPr lang="en-CA" dirty="0"/>
              <a:t>: Find nested hierarchically organized groups.</a:t>
            </a:r>
          </a:p>
          <a:p>
            <a:endParaRPr lang="en-CA" dirty="0"/>
          </a:p>
          <a:p>
            <a:r>
              <a:rPr lang="en-CA" b="1" dirty="0"/>
              <a:t>Partitional</a:t>
            </a:r>
            <a:r>
              <a:rPr lang="en-CA" dirty="0"/>
              <a:t>: No imposition of hierarchical structure.</a:t>
            </a:r>
          </a:p>
          <a:p>
            <a:endParaRPr lang="en-CA" dirty="0"/>
          </a:p>
          <a:p>
            <a:r>
              <a:rPr lang="en-CA" dirty="0"/>
              <a:t>In both cases, your data has to be organized into a (dis)similarity matrix (a matrix that tells you the distance of each data point vis-à-vis the variables in your </a:t>
            </a:r>
            <a:r>
              <a:rPr lang="en-CA" dirty="0" err="1"/>
              <a:t>dataframe</a:t>
            </a:r>
            <a:r>
              <a:rPr lang="en-CA" dirty="0"/>
              <a:t>).</a:t>
            </a:r>
            <a:endParaRPr lang="es-BO" dirty="0"/>
          </a:p>
        </p:txBody>
      </p:sp>
    </p:spTree>
    <p:extLst>
      <p:ext uri="{BB962C8B-B14F-4D97-AF65-F5344CB8AC3E}">
        <p14:creationId xmlns:p14="http://schemas.microsoft.com/office/powerpoint/2010/main" val="966705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70B5-9C9E-4159-B643-F401CEE6A14D}"/>
              </a:ext>
            </a:extLst>
          </p:cNvPr>
          <p:cNvSpPr>
            <a:spLocks noGrp="1"/>
          </p:cNvSpPr>
          <p:nvPr>
            <p:ph type="title"/>
          </p:nvPr>
        </p:nvSpPr>
        <p:spPr/>
        <p:txBody>
          <a:bodyPr/>
          <a:lstStyle/>
          <a:p>
            <a:r>
              <a:rPr lang="en-CA" dirty="0"/>
              <a:t>Hierarchical clustering</a:t>
            </a:r>
            <a:endParaRPr lang="es-BO" dirty="0"/>
          </a:p>
        </p:txBody>
      </p:sp>
      <p:sp>
        <p:nvSpPr>
          <p:cNvPr id="3" name="Text Placeholder 2">
            <a:extLst>
              <a:ext uri="{FF2B5EF4-FFF2-40B4-BE49-F238E27FC236}">
                <a16:creationId xmlns:a16="http://schemas.microsoft.com/office/drawing/2014/main" id="{FA68933D-3467-485D-A77C-88202286B719}"/>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3580631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2BC5-DA07-425F-B2FB-0B1FBCAF20E3}"/>
              </a:ext>
            </a:extLst>
          </p:cNvPr>
          <p:cNvSpPr>
            <a:spLocks noGrp="1"/>
          </p:cNvSpPr>
          <p:nvPr>
            <p:ph type="title"/>
          </p:nvPr>
        </p:nvSpPr>
        <p:spPr/>
        <p:txBody>
          <a:bodyPr/>
          <a:lstStyle/>
          <a:p>
            <a:r>
              <a:rPr lang="en-CA" dirty="0"/>
              <a:t>Hierarchical clustering</a:t>
            </a:r>
            <a:endParaRPr lang="es-BO" dirty="0"/>
          </a:p>
        </p:txBody>
      </p:sp>
      <p:sp>
        <p:nvSpPr>
          <p:cNvPr id="3" name="Content Placeholder 2">
            <a:extLst>
              <a:ext uri="{FF2B5EF4-FFF2-40B4-BE49-F238E27FC236}">
                <a16:creationId xmlns:a16="http://schemas.microsoft.com/office/drawing/2014/main" id="{89356777-99A7-4BCC-8B27-FF9126C44E5D}"/>
              </a:ext>
            </a:extLst>
          </p:cNvPr>
          <p:cNvSpPr>
            <a:spLocks noGrp="1"/>
          </p:cNvSpPr>
          <p:nvPr>
            <p:ph idx="1"/>
          </p:nvPr>
        </p:nvSpPr>
        <p:spPr/>
        <p:txBody>
          <a:bodyPr/>
          <a:lstStyle/>
          <a:p>
            <a:r>
              <a:rPr lang="en-CA" dirty="0"/>
              <a:t>There are two main approaches to hierarchical clustering</a:t>
            </a:r>
          </a:p>
          <a:p>
            <a:endParaRPr lang="en-CA" dirty="0"/>
          </a:p>
          <a:p>
            <a:pPr lvl="1"/>
            <a:r>
              <a:rPr lang="en-CA" b="1" dirty="0"/>
              <a:t>Agglomerative</a:t>
            </a:r>
            <a:r>
              <a:rPr lang="en-CA" dirty="0"/>
              <a:t>: bottom-up approach – and algorithm assumes that each data point is a group and groups those groups together one by one starting with the most similar ones, until all the data is one large cluster.</a:t>
            </a:r>
          </a:p>
          <a:p>
            <a:pPr lvl="1"/>
            <a:endParaRPr lang="en-CA" dirty="0"/>
          </a:p>
          <a:p>
            <a:pPr lvl="1"/>
            <a:r>
              <a:rPr lang="en-CA" b="1" dirty="0"/>
              <a:t>Divisive</a:t>
            </a:r>
            <a:r>
              <a:rPr lang="en-CA" dirty="0"/>
              <a:t>: top-down approach: Starts with everything in one large structure and breaks it down into smaller groups…</a:t>
            </a:r>
          </a:p>
          <a:p>
            <a:pPr lvl="1"/>
            <a:endParaRPr lang="en-CA" dirty="0"/>
          </a:p>
          <a:p>
            <a:pPr lvl="1"/>
            <a:r>
              <a:rPr lang="en-CA" dirty="0"/>
              <a:t>We are going to walk through the agglomerative approach because its more common.</a:t>
            </a:r>
          </a:p>
          <a:p>
            <a:pPr lvl="1"/>
            <a:endParaRPr lang="en-CA" dirty="0"/>
          </a:p>
        </p:txBody>
      </p:sp>
    </p:spTree>
    <p:extLst>
      <p:ext uri="{BB962C8B-B14F-4D97-AF65-F5344CB8AC3E}">
        <p14:creationId xmlns:p14="http://schemas.microsoft.com/office/powerpoint/2010/main" val="39486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BC0A-D358-42BA-A4AB-5DCE3621BF6B}"/>
              </a:ext>
            </a:extLst>
          </p:cNvPr>
          <p:cNvSpPr>
            <a:spLocks noGrp="1"/>
          </p:cNvSpPr>
          <p:nvPr>
            <p:ph type="title"/>
          </p:nvPr>
        </p:nvSpPr>
        <p:spPr/>
        <p:txBody>
          <a:bodyPr/>
          <a:lstStyle/>
          <a:p>
            <a:r>
              <a:rPr lang="en-CA" dirty="0"/>
              <a:t>Closeness</a:t>
            </a:r>
            <a:endParaRPr lang="es-BO" dirty="0"/>
          </a:p>
        </p:txBody>
      </p:sp>
      <p:sp>
        <p:nvSpPr>
          <p:cNvPr id="3" name="Content Placeholder 2">
            <a:extLst>
              <a:ext uri="{FF2B5EF4-FFF2-40B4-BE49-F238E27FC236}">
                <a16:creationId xmlns:a16="http://schemas.microsoft.com/office/drawing/2014/main" id="{925B1FD6-F619-49F0-BD2B-5771438359BE}"/>
              </a:ext>
            </a:extLst>
          </p:cNvPr>
          <p:cNvSpPr>
            <a:spLocks noGrp="1"/>
          </p:cNvSpPr>
          <p:nvPr>
            <p:ph idx="1"/>
          </p:nvPr>
        </p:nvSpPr>
        <p:spPr/>
        <p:txBody>
          <a:bodyPr/>
          <a:lstStyle/>
          <a:p>
            <a:r>
              <a:rPr lang="en-CA" dirty="0"/>
              <a:t>In order to start thinking about clustering we need some notion of “closeness” or “distance” between two data points.</a:t>
            </a:r>
          </a:p>
          <a:p>
            <a:endParaRPr lang="en-CA" dirty="0"/>
          </a:p>
          <a:p>
            <a:r>
              <a:rPr lang="en-CA" b="1" dirty="0"/>
              <a:t>Euclidean: </a:t>
            </a:r>
            <a:r>
              <a:rPr lang="en-CA" dirty="0"/>
              <a:t>The straight line distance between two points.</a:t>
            </a:r>
          </a:p>
          <a:p>
            <a:endParaRPr lang="en-CA" b="1" dirty="0"/>
          </a:p>
          <a:p>
            <a:r>
              <a:rPr lang="en-CA" b="1" dirty="0"/>
              <a:t>Manhattan</a:t>
            </a:r>
            <a:r>
              <a:rPr lang="en-CA" dirty="0"/>
              <a:t>: On a grid or lattice, how many units do you have to travel.</a:t>
            </a:r>
            <a:endParaRPr lang="es-BO" dirty="0"/>
          </a:p>
        </p:txBody>
      </p:sp>
    </p:spTree>
    <p:extLst>
      <p:ext uri="{BB962C8B-B14F-4D97-AF65-F5344CB8AC3E}">
        <p14:creationId xmlns:p14="http://schemas.microsoft.com/office/powerpoint/2010/main" val="3952891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1CC-3586-4045-BC61-CB5C1D34FEF1}"/>
              </a:ext>
            </a:extLst>
          </p:cNvPr>
          <p:cNvSpPr>
            <a:spLocks noGrp="1"/>
          </p:cNvSpPr>
          <p:nvPr>
            <p:ph type="title"/>
          </p:nvPr>
        </p:nvSpPr>
        <p:spPr/>
        <p:txBody>
          <a:bodyPr/>
          <a:lstStyle/>
          <a:p>
            <a:r>
              <a:rPr lang="en-CA" dirty="0"/>
              <a:t>Euclidean vs. Manhattan</a:t>
            </a:r>
            <a:endParaRPr lang="es-BO" dirty="0"/>
          </a:p>
        </p:txBody>
      </p:sp>
      <p:pic>
        <p:nvPicPr>
          <p:cNvPr id="1026" name="Picture 2" descr="Taxicab geometry - Wikipedia">
            <a:extLst>
              <a:ext uri="{FF2B5EF4-FFF2-40B4-BE49-F238E27FC236}">
                <a16:creationId xmlns:a16="http://schemas.microsoft.com/office/drawing/2014/main" id="{FEC69D34-40AD-48CE-81C4-DCC24BC3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031" y="1410385"/>
            <a:ext cx="4443412" cy="44434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B6CE085-0DE2-4DD1-A085-54F24B310195}"/>
              </a:ext>
            </a:extLst>
          </p:cNvPr>
          <p:cNvSpPr>
            <a:spLocks noGrp="1"/>
          </p:cNvSpPr>
          <p:nvPr>
            <p:ph idx="1"/>
          </p:nvPr>
        </p:nvSpPr>
        <p:spPr>
          <a:xfrm>
            <a:off x="838200" y="1825625"/>
            <a:ext cx="4619625" cy="4351338"/>
          </a:xfrm>
        </p:spPr>
        <p:txBody>
          <a:bodyPr>
            <a:normAutofit/>
          </a:bodyPr>
          <a:lstStyle/>
          <a:p>
            <a:r>
              <a:rPr lang="en-CA" dirty="0"/>
              <a:t>Euclidean is green.</a:t>
            </a:r>
          </a:p>
          <a:p>
            <a:endParaRPr lang="en-CA" dirty="0"/>
          </a:p>
          <a:p>
            <a:r>
              <a:rPr lang="en-CA" dirty="0"/>
              <a:t>Manhattan is all the other colors</a:t>
            </a:r>
            <a:endParaRPr lang="es-BO" dirty="0"/>
          </a:p>
        </p:txBody>
      </p:sp>
      <p:sp>
        <p:nvSpPr>
          <p:cNvPr id="4" name="TextBox 3">
            <a:extLst>
              <a:ext uri="{FF2B5EF4-FFF2-40B4-BE49-F238E27FC236}">
                <a16:creationId xmlns:a16="http://schemas.microsoft.com/office/drawing/2014/main" id="{2C417272-99D2-4C2A-96DC-7FEC11D4B1AD}"/>
              </a:ext>
            </a:extLst>
          </p:cNvPr>
          <p:cNvSpPr txBox="1"/>
          <p:nvPr/>
        </p:nvSpPr>
        <p:spPr>
          <a:xfrm>
            <a:off x="7386638" y="5853797"/>
            <a:ext cx="4805362" cy="646331"/>
          </a:xfrm>
          <a:prstGeom prst="rect">
            <a:avLst/>
          </a:prstGeom>
          <a:noFill/>
        </p:spPr>
        <p:txBody>
          <a:bodyPr wrap="square" rtlCol="0">
            <a:spAutoFit/>
          </a:bodyPr>
          <a:lstStyle/>
          <a:p>
            <a:r>
              <a:rPr lang="es-BO" dirty="0"/>
              <a:t>https://commons.wikimedia.org/wiki/File:Manhattan_distance.svg</a:t>
            </a:r>
          </a:p>
        </p:txBody>
      </p:sp>
      <p:pic>
        <p:nvPicPr>
          <p:cNvPr id="7" name="Picture 6">
            <a:extLst>
              <a:ext uri="{FF2B5EF4-FFF2-40B4-BE49-F238E27FC236}">
                <a16:creationId xmlns:a16="http://schemas.microsoft.com/office/drawing/2014/main" id="{7B12E2C2-5615-4AF7-9BE5-3099BF5ABBD7}"/>
              </a:ext>
            </a:extLst>
          </p:cNvPr>
          <p:cNvPicPr>
            <a:picLocks noChangeAspect="1"/>
          </p:cNvPicPr>
          <p:nvPr/>
        </p:nvPicPr>
        <p:blipFill>
          <a:blip r:embed="rId3"/>
          <a:stretch>
            <a:fillRect/>
          </a:stretch>
        </p:blipFill>
        <p:spPr>
          <a:xfrm>
            <a:off x="0" y="4256648"/>
            <a:ext cx="7489031" cy="1544613"/>
          </a:xfrm>
          <a:prstGeom prst="rect">
            <a:avLst/>
          </a:prstGeom>
        </p:spPr>
      </p:pic>
    </p:spTree>
    <p:extLst>
      <p:ext uri="{BB962C8B-B14F-4D97-AF65-F5344CB8AC3E}">
        <p14:creationId xmlns:p14="http://schemas.microsoft.com/office/powerpoint/2010/main" val="577638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C7C1-827A-4AAD-A3D9-E66E48FD3FA2}"/>
              </a:ext>
            </a:extLst>
          </p:cNvPr>
          <p:cNvSpPr>
            <a:spLocks noGrp="1"/>
          </p:cNvSpPr>
          <p:nvPr>
            <p:ph type="title"/>
          </p:nvPr>
        </p:nvSpPr>
        <p:spPr/>
        <p:txBody>
          <a:bodyPr/>
          <a:lstStyle/>
          <a:p>
            <a:r>
              <a:rPr lang="en-CA" dirty="0"/>
              <a:t>Agglomerative hierarchical cluster</a:t>
            </a:r>
            <a:endParaRPr lang="es-BO" dirty="0"/>
          </a:p>
        </p:txBody>
      </p:sp>
      <p:sp>
        <p:nvSpPr>
          <p:cNvPr id="3" name="Content Placeholder 2">
            <a:extLst>
              <a:ext uri="{FF2B5EF4-FFF2-40B4-BE49-F238E27FC236}">
                <a16:creationId xmlns:a16="http://schemas.microsoft.com/office/drawing/2014/main" id="{7AF0966F-62F4-4E67-AAE9-0702C428EA67}"/>
              </a:ext>
            </a:extLst>
          </p:cNvPr>
          <p:cNvSpPr>
            <a:spLocks noGrp="1"/>
          </p:cNvSpPr>
          <p:nvPr>
            <p:ph idx="1"/>
          </p:nvPr>
        </p:nvSpPr>
        <p:spPr>
          <a:xfrm>
            <a:off x="838200" y="1825625"/>
            <a:ext cx="10515600" cy="846138"/>
          </a:xfrm>
        </p:spPr>
        <p:txBody>
          <a:bodyPr/>
          <a:lstStyle/>
          <a:p>
            <a:r>
              <a:rPr lang="en-CA" dirty="0"/>
              <a:t>Simulating data for clustering</a:t>
            </a:r>
            <a:endParaRPr lang="es-BO" dirty="0"/>
          </a:p>
        </p:txBody>
      </p:sp>
      <p:sp>
        <p:nvSpPr>
          <p:cNvPr id="5" name="TextBox 4">
            <a:extLst>
              <a:ext uri="{FF2B5EF4-FFF2-40B4-BE49-F238E27FC236}">
                <a16:creationId xmlns:a16="http://schemas.microsoft.com/office/drawing/2014/main" id="{20408905-849D-48BC-8E9B-EAE11F22C188}"/>
              </a:ext>
            </a:extLst>
          </p:cNvPr>
          <p:cNvSpPr txBox="1"/>
          <p:nvPr/>
        </p:nvSpPr>
        <p:spPr>
          <a:xfrm>
            <a:off x="838200" y="3018155"/>
            <a:ext cx="5468541" cy="1477328"/>
          </a:xfrm>
          <a:prstGeom prst="rect">
            <a:avLst/>
          </a:prstGeom>
          <a:noFill/>
        </p:spPr>
        <p:txBody>
          <a:bodyPr wrap="square">
            <a:spAutoFit/>
          </a:bodyPr>
          <a:lstStyle/>
          <a:p>
            <a:r>
              <a:rPr lang="es-BO" dirty="0" err="1"/>
              <a:t>set.seed</a:t>
            </a:r>
            <a:r>
              <a:rPr lang="es-BO" dirty="0"/>
              <a:t>(4321)</a:t>
            </a:r>
          </a:p>
          <a:p>
            <a:r>
              <a:rPr lang="es-BO" dirty="0"/>
              <a:t>x &lt;- </a:t>
            </a:r>
            <a:r>
              <a:rPr lang="es-BO" dirty="0" err="1"/>
              <a:t>rnorm</a:t>
            </a:r>
            <a:r>
              <a:rPr lang="es-BO" dirty="0"/>
              <a:t>(12, </a:t>
            </a:r>
            <a:r>
              <a:rPr lang="es-BO" dirty="0" err="1"/>
              <a:t>rep</a:t>
            </a:r>
            <a:r>
              <a:rPr lang="es-BO" dirty="0"/>
              <a:t>(1:3, </a:t>
            </a:r>
            <a:r>
              <a:rPr lang="es-BO" dirty="0" err="1"/>
              <a:t>each</a:t>
            </a:r>
            <a:r>
              <a:rPr lang="es-BO" dirty="0"/>
              <a:t> = 4), 0.2)</a:t>
            </a:r>
          </a:p>
          <a:p>
            <a:r>
              <a:rPr lang="es-BO" dirty="0"/>
              <a:t>y &lt;- </a:t>
            </a:r>
            <a:r>
              <a:rPr lang="es-BO" dirty="0" err="1"/>
              <a:t>rnorm</a:t>
            </a:r>
            <a:r>
              <a:rPr lang="es-BO" dirty="0"/>
              <a:t>(12, </a:t>
            </a:r>
            <a:r>
              <a:rPr lang="es-BO" dirty="0" err="1"/>
              <a:t>rep</a:t>
            </a:r>
            <a:r>
              <a:rPr lang="es-BO" dirty="0"/>
              <a:t>(c(1, 2, 1), </a:t>
            </a:r>
            <a:r>
              <a:rPr lang="es-BO" dirty="0" err="1"/>
              <a:t>each</a:t>
            </a:r>
            <a:r>
              <a:rPr lang="es-BO" dirty="0"/>
              <a:t> = 4), 0.2)</a:t>
            </a:r>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p:txBody>
      </p:sp>
      <p:pic>
        <p:nvPicPr>
          <p:cNvPr id="8" name="Picture 7">
            <a:extLst>
              <a:ext uri="{FF2B5EF4-FFF2-40B4-BE49-F238E27FC236}">
                <a16:creationId xmlns:a16="http://schemas.microsoft.com/office/drawing/2014/main" id="{669C00AD-F827-4511-AEEF-8B778D499EC5}"/>
              </a:ext>
            </a:extLst>
          </p:cNvPr>
          <p:cNvPicPr>
            <a:picLocks noChangeAspect="1"/>
          </p:cNvPicPr>
          <p:nvPr/>
        </p:nvPicPr>
        <p:blipFill>
          <a:blip r:embed="rId2"/>
          <a:stretch>
            <a:fillRect/>
          </a:stretch>
        </p:blipFill>
        <p:spPr>
          <a:xfrm>
            <a:off x="6021031" y="1271589"/>
            <a:ext cx="6170969" cy="5605462"/>
          </a:xfrm>
          <a:prstGeom prst="rect">
            <a:avLst/>
          </a:prstGeom>
        </p:spPr>
      </p:pic>
    </p:spTree>
    <p:extLst>
      <p:ext uri="{BB962C8B-B14F-4D97-AF65-F5344CB8AC3E}">
        <p14:creationId xmlns:p14="http://schemas.microsoft.com/office/powerpoint/2010/main" val="1658132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01F5-003D-417B-AA36-731FAAB0D8D9}"/>
              </a:ext>
            </a:extLst>
          </p:cNvPr>
          <p:cNvSpPr>
            <a:spLocks noGrp="1"/>
          </p:cNvSpPr>
          <p:nvPr>
            <p:ph type="title"/>
          </p:nvPr>
        </p:nvSpPr>
        <p:spPr/>
        <p:txBody>
          <a:bodyPr/>
          <a:lstStyle/>
          <a:p>
            <a:r>
              <a:rPr lang="en-CA" dirty="0"/>
              <a:t>Calculating a distance matrix</a:t>
            </a:r>
            <a:endParaRPr lang="es-BO" dirty="0"/>
          </a:p>
        </p:txBody>
      </p:sp>
      <p:sp>
        <p:nvSpPr>
          <p:cNvPr id="3" name="Content Placeholder 2">
            <a:extLst>
              <a:ext uri="{FF2B5EF4-FFF2-40B4-BE49-F238E27FC236}">
                <a16:creationId xmlns:a16="http://schemas.microsoft.com/office/drawing/2014/main" id="{A3EDFCCB-1F51-4A52-BF56-3FCFA7F706E9}"/>
              </a:ext>
            </a:extLst>
          </p:cNvPr>
          <p:cNvSpPr>
            <a:spLocks noGrp="1"/>
          </p:cNvSpPr>
          <p:nvPr>
            <p:ph idx="1"/>
          </p:nvPr>
        </p:nvSpPr>
        <p:spPr>
          <a:xfrm>
            <a:off x="838200" y="1825625"/>
            <a:ext cx="10515600" cy="860425"/>
          </a:xfrm>
        </p:spPr>
        <p:txBody>
          <a:bodyPr/>
          <a:lstStyle/>
          <a:p>
            <a:r>
              <a:rPr lang="en-CA" dirty="0"/>
              <a:t>You can calculate a distance matrix with the following code.</a:t>
            </a:r>
            <a:endParaRPr lang="es-BO" dirty="0"/>
          </a:p>
        </p:txBody>
      </p:sp>
      <p:sp>
        <p:nvSpPr>
          <p:cNvPr id="6" name="TextBox 5">
            <a:extLst>
              <a:ext uri="{FF2B5EF4-FFF2-40B4-BE49-F238E27FC236}">
                <a16:creationId xmlns:a16="http://schemas.microsoft.com/office/drawing/2014/main" id="{B25DADDE-D8C7-4D69-952A-5E4E5F19AB4D}"/>
              </a:ext>
            </a:extLst>
          </p:cNvPr>
          <p:cNvSpPr txBox="1"/>
          <p:nvPr/>
        </p:nvSpPr>
        <p:spPr>
          <a:xfrm>
            <a:off x="1046560" y="2782669"/>
            <a:ext cx="6093618" cy="646331"/>
          </a:xfrm>
          <a:prstGeom prst="rect">
            <a:avLst/>
          </a:prstGeom>
          <a:noFill/>
        </p:spPr>
        <p:txBody>
          <a:bodyPr wrap="square">
            <a:spAutoFit/>
          </a:bodyPr>
          <a:lstStyle/>
          <a:p>
            <a:r>
              <a:rPr lang="es-BO" dirty="0" err="1"/>
              <a:t>dataFrame</a:t>
            </a:r>
            <a:r>
              <a:rPr lang="es-BO" dirty="0"/>
              <a:t> &lt;- </a:t>
            </a:r>
            <a:r>
              <a:rPr lang="es-BO" dirty="0" err="1"/>
              <a:t>data.frame</a:t>
            </a:r>
            <a:r>
              <a:rPr lang="es-BO" dirty="0"/>
              <a:t>(x=x, y=y)</a:t>
            </a:r>
          </a:p>
          <a:p>
            <a:r>
              <a:rPr lang="es-BO" dirty="0" err="1"/>
              <a:t>dist</a:t>
            </a:r>
            <a:r>
              <a:rPr lang="es-BO" dirty="0"/>
              <a:t>(</a:t>
            </a:r>
            <a:r>
              <a:rPr lang="es-BO" dirty="0" err="1"/>
              <a:t>dataFrame</a:t>
            </a:r>
            <a:r>
              <a:rPr lang="es-BO" dirty="0"/>
              <a:t>)</a:t>
            </a:r>
          </a:p>
        </p:txBody>
      </p:sp>
      <p:sp>
        <p:nvSpPr>
          <p:cNvPr id="8" name="TextBox 7">
            <a:extLst>
              <a:ext uri="{FF2B5EF4-FFF2-40B4-BE49-F238E27FC236}">
                <a16:creationId xmlns:a16="http://schemas.microsoft.com/office/drawing/2014/main" id="{28B607CA-89DA-45DD-A8C4-404BD967F529}"/>
              </a:ext>
            </a:extLst>
          </p:cNvPr>
          <p:cNvSpPr txBox="1"/>
          <p:nvPr/>
        </p:nvSpPr>
        <p:spPr>
          <a:xfrm>
            <a:off x="1046560" y="3429000"/>
            <a:ext cx="9883378" cy="3416320"/>
          </a:xfrm>
          <a:prstGeom prst="rect">
            <a:avLst/>
          </a:prstGeom>
          <a:noFill/>
        </p:spPr>
        <p:txBody>
          <a:bodyPr wrap="square">
            <a:spAutoFit/>
          </a:bodyPr>
          <a:lstStyle/>
          <a:p>
            <a:r>
              <a:rPr lang="es-BO" dirty="0"/>
              <a:t> 	1         2         3         4         5         6         7         8</a:t>
            </a:r>
          </a:p>
          <a:p>
            <a:r>
              <a:rPr lang="es-BO" dirty="0"/>
              <a:t>2  	0.4818060                                                                      </a:t>
            </a:r>
          </a:p>
          <a:p>
            <a:r>
              <a:rPr lang="es-BO" dirty="0"/>
              <a:t>3  	0.2290071 0.5083847                                                            </a:t>
            </a:r>
          </a:p>
          <a:p>
            <a:r>
              <a:rPr lang="es-BO" dirty="0"/>
              <a:t>4  	0.6210186 0.2300065 0.5595680                                                  </a:t>
            </a:r>
          </a:p>
          <a:p>
            <a:r>
              <a:rPr lang="es-BO" dirty="0"/>
              <a:t>5  1.6516473 1.2874484 1.5084603 1.0675884                                        </a:t>
            </a:r>
          </a:p>
          <a:p>
            <a:r>
              <a:rPr lang="es-BO" dirty="0"/>
              <a:t>6  1.7363507 1.4683435 1.5515341 1.2383578 0.4279533                              </a:t>
            </a:r>
          </a:p>
          <a:p>
            <a:r>
              <a:rPr lang="es-BO" dirty="0"/>
              <a:t>7  1.3877613 1.0850453 1.2223180 0.8553386 0.3340584 0.3901532                    </a:t>
            </a:r>
          </a:p>
          <a:p>
            <a:r>
              <a:rPr lang="es-BO" dirty="0"/>
              <a:t>8  1.5749957 1.2500236 1.4145687 1.0225625 0.1765242 0.2953299 0.1949666          </a:t>
            </a:r>
          </a:p>
          <a:p>
            <a:r>
              <a:rPr lang="es-BO" dirty="0"/>
              <a:t>9  2.3594401 2.2966216 2.1320837 2.0912494 1.5701360 1.1421832 1.4327423 1.4247104</a:t>
            </a:r>
          </a:p>
          <a:p>
            <a:r>
              <a:rPr lang="es-BO" dirty="0"/>
              <a:t>10 1.9578445 1.9146662 1.7299970 1.7171607 1.3448566 0.9336432 1.1423308 1.1798333</a:t>
            </a:r>
          </a:p>
          <a:p>
            <a:r>
              <a:rPr lang="es-BO" dirty="0"/>
              <a:t>11 2.0869817 2.0442189 1.8589258 1.8455955 1.4345148 1.0147559 1.2498504 1.2743264</a:t>
            </a:r>
          </a:p>
          <a:p>
            <a:r>
              <a:rPr lang="es-BO" dirty="0"/>
              <a:t>12 2.1859159 2.1164159 1.9592779 1.9106631 1.4145273 0.9877883 1.2612721 1.2632629</a:t>
            </a:r>
          </a:p>
        </p:txBody>
      </p:sp>
    </p:spTree>
    <p:extLst>
      <p:ext uri="{BB962C8B-B14F-4D97-AF65-F5344CB8AC3E}">
        <p14:creationId xmlns:p14="http://schemas.microsoft.com/office/powerpoint/2010/main" val="797649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840-8ACE-4F98-8858-9E864B52DD85}"/>
              </a:ext>
            </a:extLst>
          </p:cNvPr>
          <p:cNvSpPr>
            <a:spLocks noGrp="1"/>
          </p:cNvSpPr>
          <p:nvPr>
            <p:ph type="title"/>
          </p:nvPr>
        </p:nvSpPr>
        <p:spPr/>
        <p:txBody>
          <a:bodyPr/>
          <a:lstStyle/>
          <a:p>
            <a:r>
              <a:rPr lang="en-CA" dirty="0"/>
              <a:t>Code for displaying the first merge</a:t>
            </a:r>
            <a:endParaRPr lang="es-BO" dirty="0"/>
          </a:p>
        </p:txBody>
      </p:sp>
      <p:sp>
        <p:nvSpPr>
          <p:cNvPr id="5" name="TextBox 4">
            <a:extLst>
              <a:ext uri="{FF2B5EF4-FFF2-40B4-BE49-F238E27FC236}">
                <a16:creationId xmlns:a16="http://schemas.microsoft.com/office/drawing/2014/main" id="{2A1EAB97-3AB6-4923-8840-0B015E10CED7}"/>
              </a:ext>
            </a:extLst>
          </p:cNvPr>
          <p:cNvSpPr txBox="1"/>
          <p:nvPr/>
        </p:nvSpPr>
        <p:spPr>
          <a:xfrm>
            <a:off x="838200" y="2067572"/>
            <a:ext cx="9153144" cy="4247317"/>
          </a:xfrm>
          <a:prstGeom prst="rect">
            <a:avLst/>
          </a:prstGeom>
          <a:noFill/>
        </p:spPr>
        <p:txBody>
          <a:bodyPr wrap="square">
            <a:spAutoFit/>
          </a:bodyPr>
          <a:lstStyle/>
          <a:p>
            <a:r>
              <a:rPr lang="es-BO" dirty="0"/>
              <a:t>## </a:t>
            </a:r>
            <a:r>
              <a:rPr lang="es-BO" dirty="0" err="1"/>
              <a:t>Remove</a:t>
            </a:r>
            <a:r>
              <a:rPr lang="es-BO" dirty="0"/>
              <a:t> diagonal </a:t>
            </a:r>
            <a:r>
              <a:rPr lang="es-BO" dirty="0" err="1"/>
              <a:t>from</a:t>
            </a:r>
            <a:r>
              <a:rPr lang="es-BO" dirty="0"/>
              <a:t> </a:t>
            </a:r>
            <a:r>
              <a:rPr lang="es-BO" dirty="0" err="1"/>
              <a:t>consideration</a:t>
            </a:r>
            <a:endParaRPr lang="es-BO" dirty="0"/>
          </a:p>
          <a:p>
            <a:r>
              <a:rPr lang="es-BO" dirty="0" err="1"/>
              <a:t>diag</a:t>
            </a:r>
            <a:r>
              <a:rPr lang="es-BO" dirty="0"/>
              <a:t>(</a:t>
            </a:r>
            <a:r>
              <a:rPr lang="es-BO" dirty="0" err="1"/>
              <a:t>rdistxy</a:t>
            </a:r>
            <a:r>
              <a:rPr lang="es-BO" dirty="0"/>
              <a:t>)</a:t>
            </a:r>
          </a:p>
          <a:p>
            <a:r>
              <a:rPr lang="es-BO" dirty="0" err="1"/>
              <a:t>diag</a:t>
            </a:r>
            <a:r>
              <a:rPr lang="es-BO" dirty="0"/>
              <a:t>(</a:t>
            </a:r>
            <a:r>
              <a:rPr lang="es-BO" dirty="0" err="1"/>
              <a:t>rdistxy</a:t>
            </a:r>
            <a:r>
              <a:rPr lang="es-BO" dirty="0"/>
              <a:t>) &lt;- </a:t>
            </a:r>
            <a:r>
              <a:rPr lang="es-BO" dirty="0" err="1"/>
              <a:t>diag</a:t>
            </a:r>
            <a:r>
              <a:rPr lang="es-BO" dirty="0"/>
              <a:t>(</a:t>
            </a:r>
            <a:r>
              <a:rPr lang="es-BO" dirty="0" err="1"/>
              <a:t>rdistxy</a:t>
            </a:r>
            <a:r>
              <a:rPr lang="es-BO" dirty="0"/>
              <a:t>) + 100000</a:t>
            </a:r>
          </a:p>
          <a:p>
            <a:r>
              <a:rPr lang="es-BO" dirty="0"/>
              <a:t>##Find </a:t>
            </a:r>
            <a:r>
              <a:rPr lang="es-BO" dirty="0" err="1"/>
              <a:t>the</a:t>
            </a:r>
            <a:r>
              <a:rPr lang="es-BO" dirty="0"/>
              <a:t> </a:t>
            </a:r>
            <a:r>
              <a:rPr lang="es-BO" dirty="0" err="1"/>
              <a:t>index</a:t>
            </a:r>
            <a:r>
              <a:rPr lang="es-BO" dirty="0"/>
              <a:t> </a:t>
            </a:r>
            <a:r>
              <a:rPr lang="es-BO" dirty="0" err="1"/>
              <a:t>of</a:t>
            </a:r>
            <a:r>
              <a:rPr lang="es-BO" dirty="0"/>
              <a:t> </a:t>
            </a:r>
            <a:r>
              <a:rPr lang="es-BO" dirty="0" err="1"/>
              <a:t>the</a:t>
            </a:r>
            <a:r>
              <a:rPr lang="es-BO" dirty="0"/>
              <a:t> </a:t>
            </a:r>
            <a:r>
              <a:rPr lang="es-BO" dirty="0" err="1"/>
              <a:t>points</a:t>
            </a:r>
            <a:r>
              <a:rPr lang="es-BO" dirty="0"/>
              <a:t> </a:t>
            </a:r>
            <a:r>
              <a:rPr lang="es-BO" dirty="0" err="1"/>
              <a:t>with</a:t>
            </a:r>
            <a:r>
              <a:rPr lang="es-BO" dirty="0"/>
              <a:t> </a:t>
            </a:r>
            <a:r>
              <a:rPr lang="es-BO" dirty="0" err="1"/>
              <a:t>minimum</a:t>
            </a:r>
            <a:r>
              <a:rPr lang="es-BO" dirty="0"/>
              <a:t> </a:t>
            </a:r>
            <a:r>
              <a:rPr lang="es-BO" dirty="0" err="1"/>
              <a:t>distance</a:t>
            </a:r>
            <a:endParaRPr lang="es-BO" dirty="0"/>
          </a:p>
          <a:p>
            <a:r>
              <a:rPr lang="es-BO" dirty="0" err="1"/>
              <a:t>ind</a:t>
            </a:r>
            <a:r>
              <a:rPr lang="es-BO" dirty="0"/>
              <a:t> &lt;- </a:t>
            </a:r>
            <a:r>
              <a:rPr lang="es-BO" dirty="0" err="1"/>
              <a:t>which</a:t>
            </a:r>
            <a:r>
              <a:rPr lang="es-BO" dirty="0"/>
              <a:t>(</a:t>
            </a:r>
            <a:r>
              <a:rPr lang="es-BO" dirty="0" err="1"/>
              <a:t>rdistxy</a:t>
            </a:r>
            <a:r>
              <a:rPr lang="es-BO" dirty="0"/>
              <a:t> == min(</a:t>
            </a:r>
            <a:r>
              <a:rPr lang="es-BO" dirty="0" err="1"/>
              <a:t>rdistxy</a:t>
            </a:r>
            <a:r>
              <a:rPr lang="es-BO" dirty="0"/>
              <a:t>), </a:t>
            </a:r>
            <a:r>
              <a:rPr lang="es-BO" dirty="0" err="1"/>
              <a:t>arr.ind</a:t>
            </a:r>
            <a:r>
              <a:rPr lang="es-BO" dirty="0"/>
              <a:t> = TRUE)</a:t>
            </a:r>
          </a:p>
          <a:p>
            <a:r>
              <a:rPr lang="es-BO" dirty="0" err="1"/>
              <a:t>ind</a:t>
            </a:r>
            <a:endParaRPr lang="es-BO" dirty="0"/>
          </a:p>
          <a:p>
            <a:r>
              <a:rPr lang="es-BO" dirty="0"/>
              <a:t>par(</a:t>
            </a:r>
            <a:r>
              <a:rPr lang="es-BO" dirty="0" err="1"/>
              <a:t>mfrow</a:t>
            </a:r>
            <a:r>
              <a:rPr lang="es-BO" dirty="0"/>
              <a:t> = c(1, 2))</a:t>
            </a:r>
          </a:p>
          <a:p>
            <a:endParaRPr lang="es-BO" dirty="0"/>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a:p>
            <a:r>
              <a:rPr lang="es-BO" dirty="0" err="1"/>
              <a:t>points</a:t>
            </a:r>
            <a:r>
              <a:rPr lang="es-BO" dirty="0"/>
              <a:t>(x[</a:t>
            </a:r>
            <a:r>
              <a:rPr lang="es-BO" dirty="0" err="1"/>
              <a:t>ind</a:t>
            </a:r>
            <a:r>
              <a:rPr lang="es-BO" dirty="0"/>
              <a:t>[1, ]], y[</a:t>
            </a:r>
            <a:r>
              <a:rPr lang="es-BO" dirty="0" err="1"/>
              <a:t>ind</a:t>
            </a:r>
            <a:r>
              <a:rPr lang="es-BO" dirty="0"/>
              <a:t>[1, ]], col = "</a:t>
            </a:r>
            <a:r>
              <a:rPr lang="es-BO" dirty="0" err="1"/>
              <a:t>purple</a:t>
            </a:r>
            <a:r>
              <a:rPr lang="es-BO" dirty="0"/>
              <a:t>", </a:t>
            </a:r>
            <a:r>
              <a:rPr lang="es-BO" dirty="0" err="1"/>
              <a:t>pch</a:t>
            </a:r>
            <a:r>
              <a:rPr lang="es-BO" dirty="0"/>
              <a:t> = 19, </a:t>
            </a:r>
            <a:r>
              <a:rPr lang="es-BO" dirty="0" err="1"/>
              <a:t>cex</a:t>
            </a:r>
            <a:r>
              <a:rPr lang="es-BO" dirty="0"/>
              <a:t> = 2)</a:t>
            </a:r>
          </a:p>
          <a:p>
            <a:endParaRPr lang="es-BO" dirty="0"/>
          </a:p>
          <a:p>
            <a:r>
              <a:rPr lang="es-BO" dirty="0" err="1"/>
              <a:t>hcluster</a:t>
            </a:r>
            <a:r>
              <a:rPr lang="es-BO" dirty="0"/>
              <a:t> &lt;- </a:t>
            </a:r>
            <a:r>
              <a:rPr lang="es-BO" dirty="0" err="1"/>
              <a:t>dist</a:t>
            </a:r>
            <a:r>
              <a:rPr lang="es-BO" dirty="0"/>
              <a:t>(</a:t>
            </a:r>
            <a:r>
              <a:rPr lang="es-BO" dirty="0" err="1"/>
              <a:t>dataFrame</a:t>
            </a:r>
            <a:r>
              <a:rPr lang="es-BO" dirty="0"/>
              <a:t>)</a:t>
            </a:r>
          </a:p>
          <a:p>
            <a:r>
              <a:rPr lang="es-BO" dirty="0" err="1"/>
              <a:t>dendro</a:t>
            </a:r>
            <a:r>
              <a:rPr lang="es-BO" dirty="0"/>
              <a:t> &lt;- </a:t>
            </a:r>
            <a:r>
              <a:rPr lang="es-BO" dirty="0" err="1"/>
              <a:t>as.dendrogram</a:t>
            </a:r>
            <a:r>
              <a:rPr lang="es-BO" dirty="0"/>
              <a:t>(</a:t>
            </a:r>
            <a:r>
              <a:rPr lang="es-BO" dirty="0" err="1"/>
              <a:t>hclust</a:t>
            </a:r>
            <a:r>
              <a:rPr lang="es-BO" dirty="0"/>
              <a:t>(</a:t>
            </a:r>
            <a:r>
              <a:rPr lang="es-BO" dirty="0" err="1"/>
              <a:t>hcluster</a:t>
            </a:r>
            <a:r>
              <a:rPr lang="es-BO" dirty="0"/>
              <a:t>))</a:t>
            </a:r>
          </a:p>
          <a:p>
            <a:r>
              <a:rPr lang="es-BO" dirty="0" err="1"/>
              <a:t>plot</a:t>
            </a:r>
            <a:r>
              <a:rPr lang="es-BO" dirty="0"/>
              <a:t>(</a:t>
            </a:r>
            <a:r>
              <a:rPr lang="es-BO" dirty="0" err="1"/>
              <a:t>cut</a:t>
            </a:r>
            <a:r>
              <a:rPr lang="es-BO" dirty="0"/>
              <a:t>(</a:t>
            </a:r>
            <a:r>
              <a:rPr lang="es-BO" dirty="0" err="1"/>
              <a:t>dendro</a:t>
            </a:r>
            <a:r>
              <a:rPr lang="es-BO" dirty="0"/>
              <a:t>, h = 0.5)$</a:t>
            </a:r>
            <a:r>
              <a:rPr lang="es-BO" dirty="0" err="1"/>
              <a:t>lower</a:t>
            </a:r>
            <a:r>
              <a:rPr lang="es-BO" dirty="0"/>
              <a:t>[[3]])</a:t>
            </a:r>
          </a:p>
        </p:txBody>
      </p:sp>
    </p:spTree>
    <p:extLst>
      <p:ext uri="{BB962C8B-B14F-4D97-AF65-F5344CB8AC3E}">
        <p14:creationId xmlns:p14="http://schemas.microsoft.com/office/powerpoint/2010/main" val="1051123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843C-2C39-467D-89EF-246A4D421914}"/>
              </a:ext>
            </a:extLst>
          </p:cNvPr>
          <p:cNvSpPr>
            <a:spLocks noGrp="1"/>
          </p:cNvSpPr>
          <p:nvPr>
            <p:ph type="title"/>
          </p:nvPr>
        </p:nvSpPr>
        <p:spPr/>
        <p:txBody>
          <a:bodyPr/>
          <a:lstStyle/>
          <a:p>
            <a:r>
              <a:rPr lang="en-CA" dirty="0"/>
              <a:t>Agglomeration </a:t>
            </a:r>
            <a:endParaRPr lang="es-BO" dirty="0"/>
          </a:p>
        </p:txBody>
      </p:sp>
      <p:sp>
        <p:nvSpPr>
          <p:cNvPr id="3" name="Content Placeholder 2">
            <a:extLst>
              <a:ext uri="{FF2B5EF4-FFF2-40B4-BE49-F238E27FC236}">
                <a16:creationId xmlns:a16="http://schemas.microsoft.com/office/drawing/2014/main" id="{C92E717A-C2E3-4BD0-9576-243E1EBBC0B4}"/>
              </a:ext>
            </a:extLst>
          </p:cNvPr>
          <p:cNvSpPr>
            <a:spLocks noGrp="1"/>
          </p:cNvSpPr>
          <p:nvPr>
            <p:ph idx="1"/>
          </p:nvPr>
        </p:nvSpPr>
        <p:spPr>
          <a:xfrm>
            <a:off x="838200" y="1825625"/>
            <a:ext cx="10515600" cy="1031875"/>
          </a:xfrm>
        </p:spPr>
        <p:txBody>
          <a:bodyPr/>
          <a:lstStyle/>
          <a:p>
            <a:r>
              <a:rPr lang="en-CA" dirty="0"/>
              <a:t>Agglomerative method starts with the closest point and turns it into a group. </a:t>
            </a:r>
            <a:endParaRPr lang="es-BO" dirty="0"/>
          </a:p>
        </p:txBody>
      </p:sp>
      <p:pic>
        <p:nvPicPr>
          <p:cNvPr id="5" name="Picture 4">
            <a:extLst>
              <a:ext uri="{FF2B5EF4-FFF2-40B4-BE49-F238E27FC236}">
                <a16:creationId xmlns:a16="http://schemas.microsoft.com/office/drawing/2014/main" id="{B761360A-0737-4124-8944-D898CB767400}"/>
              </a:ext>
            </a:extLst>
          </p:cNvPr>
          <p:cNvPicPr>
            <a:picLocks noChangeAspect="1"/>
          </p:cNvPicPr>
          <p:nvPr/>
        </p:nvPicPr>
        <p:blipFill>
          <a:blip r:embed="rId2"/>
          <a:stretch>
            <a:fillRect/>
          </a:stretch>
        </p:blipFill>
        <p:spPr>
          <a:xfrm>
            <a:off x="2625499" y="2473778"/>
            <a:ext cx="8555094" cy="4514850"/>
          </a:xfrm>
          <a:prstGeom prst="rect">
            <a:avLst/>
          </a:prstGeom>
        </p:spPr>
      </p:pic>
    </p:spTree>
    <p:extLst>
      <p:ext uri="{BB962C8B-B14F-4D97-AF65-F5344CB8AC3E}">
        <p14:creationId xmlns:p14="http://schemas.microsoft.com/office/powerpoint/2010/main" val="244081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1BF9-5F5E-4AC0-BA21-5F24A1C2A285}"/>
              </a:ext>
            </a:extLst>
          </p:cNvPr>
          <p:cNvSpPr>
            <a:spLocks noGrp="1"/>
          </p:cNvSpPr>
          <p:nvPr>
            <p:ph type="title"/>
          </p:nvPr>
        </p:nvSpPr>
        <p:spPr/>
        <p:txBody>
          <a:bodyPr/>
          <a:lstStyle/>
          <a:p>
            <a:r>
              <a:rPr lang="en-CA" dirty="0"/>
              <a:t>Why?</a:t>
            </a:r>
            <a:endParaRPr lang="es-BO" dirty="0"/>
          </a:p>
        </p:txBody>
      </p:sp>
      <p:sp>
        <p:nvSpPr>
          <p:cNvPr id="3" name="Content Placeholder 2">
            <a:extLst>
              <a:ext uri="{FF2B5EF4-FFF2-40B4-BE49-F238E27FC236}">
                <a16:creationId xmlns:a16="http://schemas.microsoft.com/office/drawing/2014/main" id="{DCC02BFD-9830-4A79-B9B9-6AC9E7CFDB78}"/>
              </a:ext>
            </a:extLst>
          </p:cNvPr>
          <p:cNvSpPr>
            <a:spLocks noGrp="1"/>
          </p:cNvSpPr>
          <p:nvPr>
            <p:ph idx="1"/>
          </p:nvPr>
        </p:nvSpPr>
        <p:spPr/>
        <p:txBody>
          <a:bodyPr/>
          <a:lstStyle/>
          <a:p>
            <a:r>
              <a:rPr lang="en-CA" dirty="0"/>
              <a:t>Why would we ever do this?</a:t>
            </a:r>
          </a:p>
          <a:p>
            <a:endParaRPr lang="en-CA" dirty="0"/>
          </a:p>
          <a:p>
            <a:r>
              <a:rPr lang="en-CA" dirty="0"/>
              <a:t>Why no just have lots of separate models for each group?</a:t>
            </a:r>
          </a:p>
          <a:p>
            <a:endParaRPr lang="en-CA" dirty="0"/>
          </a:p>
          <a:p>
            <a:endParaRPr lang="es-BO" dirty="0"/>
          </a:p>
        </p:txBody>
      </p:sp>
    </p:spTree>
    <p:extLst>
      <p:ext uri="{BB962C8B-B14F-4D97-AF65-F5344CB8AC3E}">
        <p14:creationId xmlns:p14="http://schemas.microsoft.com/office/powerpoint/2010/main" val="3904817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33FD-2416-4E2A-96A3-B82BD34031AE}"/>
              </a:ext>
            </a:extLst>
          </p:cNvPr>
          <p:cNvSpPr>
            <a:spLocks noGrp="1"/>
          </p:cNvSpPr>
          <p:nvPr>
            <p:ph type="title"/>
          </p:nvPr>
        </p:nvSpPr>
        <p:spPr/>
        <p:txBody>
          <a:bodyPr/>
          <a:lstStyle/>
          <a:p>
            <a:r>
              <a:rPr lang="en-CA" dirty="0"/>
              <a:t>Code for second merge</a:t>
            </a:r>
            <a:endParaRPr lang="es-BO" dirty="0"/>
          </a:p>
        </p:txBody>
      </p:sp>
      <p:sp>
        <p:nvSpPr>
          <p:cNvPr id="5" name="TextBox 4">
            <a:extLst>
              <a:ext uri="{FF2B5EF4-FFF2-40B4-BE49-F238E27FC236}">
                <a16:creationId xmlns:a16="http://schemas.microsoft.com/office/drawing/2014/main" id="{E8C4ADCD-F025-4C0C-AAA0-25CCA37CF500}"/>
              </a:ext>
            </a:extLst>
          </p:cNvPr>
          <p:cNvSpPr txBox="1"/>
          <p:nvPr/>
        </p:nvSpPr>
        <p:spPr>
          <a:xfrm>
            <a:off x="838200" y="2047304"/>
            <a:ext cx="6094476" cy="3693319"/>
          </a:xfrm>
          <a:prstGeom prst="rect">
            <a:avLst/>
          </a:prstGeom>
          <a:noFill/>
        </p:spPr>
        <p:txBody>
          <a:bodyPr wrap="square">
            <a:spAutoFit/>
          </a:bodyPr>
          <a:lstStyle/>
          <a:p>
            <a:r>
              <a:rPr lang="es-BO" dirty="0" err="1"/>
              <a:t>nextmin</a:t>
            </a:r>
            <a:r>
              <a:rPr lang="es-BO" dirty="0"/>
              <a:t> &lt;- </a:t>
            </a:r>
            <a:r>
              <a:rPr lang="es-BO" dirty="0" err="1"/>
              <a:t>rdistxy</a:t>
            </a:r>
            <a:r>
              <a:rPr lang="es-BO" dirty="0"/>
              <a:t>[</a:t>
            </a:r>
            <a:r>
              <a:rPr lang="es-BO" dirty="0" err="1"/>
              <a:t>order</a:t>
            </a:r>
            <a:r>
              <a:rPr lang="es-BO" dirty="0"/>
              <a:t>(</a:t>
            </a:r>
            <a:r>
              <a:rPr lang="es-BO" dirty="0" err="1"/>
              <a:t>rdistxy</a:t>
            </a:r>
            <a:r>
              <a:rPr lang="es-BO" dirty="0"/>
              <a:t>)][7]</a:t>
            </a:r>
          </a:p>
          <a:p>
            <a:r>
              <a:rPr lang="es-BO" dirty="0"/>
              <a:t>ind2 &lt;- </a:t>
            </a:r>
            <a:r>
              <a:rPr lang="es-BO" dirty="0" err="1"/>
              <a:t>which</a:t>
            </a:r>
            <a:r>
              <a:rPr lang="es-BO" dirty="0"/>
              <a:t>(</a:t>
            </a:r>
            <a:r>
              <a:rPr lang="es-BO" dirty="0" err="1"/>
              <a:t>rdistxy</a:t>
            </a:r>
            <a:r>
              <a:rPr lang="es-BO" dirty="0"/>
              <a:t> == </a:t>
            </a:r>
            <a:r>
              <a:rPr lang="es-BO" dirty="0" err="1"/>
              <a:t>nextmin,arr.ind</a:t>
            </a:r>
            <a:r>
              <a:rPr lang="es-BO" dirty="0"/>
              <a:t>=TRUE)</a:t>
            </a:r>
          </a:p>
          <a:p>
            <a:r>
              <a:rPr lang="es-BO" dirty="0"/>
              <a:t>ind2</a:t>
            </a:r>
          </a:p>
          <a:p>
            <a:r>
              <a:rPr lang="es-BO" dirty="0"/>
              <a:t>##Showing </a:t>
            </a:r>
            <a:r>
              <a:rPr lang="es-BO" dirty="0" err="1"/>
              <a:t>agglomeration</a:t>
            </a:r>
            <a:endParaRPr lang="es-BO" dirty="0"/>
          </a:p>
          <a:p>
            <a:r>
              <a:rPr lang="es-BO" dirty="0"/>
              <a:t>par(</a:t>
            </a:r>
            <a:r>
              <a:rPr lang="es-BO" dirty="0" err="1"/>
              <a:t>mfrow</a:t>
            </a:r>
            <a:r>
              <a:rPr lang="es-BO" dirty="0"/>
              <a:t> = c(1, 2))</a:t>
            </a:r>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a:p>
            <a:r>
              <a:rPr lang="es-BO" dirty="0" err="1"/>
              <a:t>points</a:t>
            </a:r>
            <a:r>
              <a:rPr lang="es-BO" dirty="0"/>
              <a:t>(x[</a:t>
            </a:r>
            <a:r>
              <a:rPr lang="es-BO" dirty="0" err="1"/>
              <a:t>ind</a:t>
            </a:r>
            <a:r>
              <a:rPr lang="es-BO" dirty="0"/>
              <a:t>[1, ]], y[</a:t>
            </a:r>
            <a:r>
              <a:rPr lang="es-BO" dirty="0" err="1"/>
              <a:t>ind</a:t>
            </a:r>
            <a:r>
              <a:rPr lang="es-BO" dirty="0"/>
              <a:t>[1, ]], col = "</a:t>
            </a:r>
            <a:r>
              <a:rPr lang="es-BO" dirty="0" err="1"/>
              <a:t>purple</a:t>
            </a:r>
            <a:r>
              <a:rPr lang="es-BO" dirty="0"/>
              <a:t>", </a:t>
            </a:r>
            <a:r>
              <a:rPr lang="es-BO" dirty="0" err="1"/>
              <a:t>pch</a:t>
            </a:r>
            <a:r>
              <a:rPr lang="es-BO" dirty="0"/>
              <a:t> = 19, </a:t>
            </a:r>
            <a:r>
              <a:rPr lang="es-BO" dirty="0" err="1"/>
              <a:t>cex</a:t>
            </a:r>
            <a:r>
              <a:rPr lang="es-BO" dirty="0"/>
              <a:t> = 2)</a:t>
            </a:r>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a:p>
            <a:r>
              <a:rPr lang="es-BO" dirty="0" err="1"/>
              <a:t>points</a:t>
            </a:r>
            <a:r>
              <a:rPr lang="es-BO" dirty="0"/>
              <a:t>(x[</a:t>
            </a:r>
            <a:r>
              <a:rPr lang="es-BO" dirty="0" err="1"/>
              <a:t>ind</a:t>
            </a:r>
            <a:r>
              <a:rPr lang="es-BO" dirty="0"/>
              <a:t>[1, ]], y[</a:t>
            </a:r>
            <a:r>
              <a:rPr lang="es-BO" dirty="0" err="1"/>
              <a:t>ind</a:t>
            </a:r>
            <a:r>
              <a:rPr lang="es-BO" dirty="0"/>
              <a:t>[1, ]], col = "</a:t>
            </a:r>
            <a:r>
              <a:rPr lang="es-BO" dirty="0" err="1"/>
              <a:t>purple</a:t>
            </a:r>
            <a:r>
              <a:rPr lang="es-BO" dirty="0"/>
              <a:t>", </a:t>
            </a:r>
            <a:r>
              <a:rPr lang="es-BO" dirty="0" err="1"/>
              <a:t>pch</a:t>
            </a:r>
            <a:r>
              <a:rPr lang="es-BO" dirty="0"/>
              <a:t> = 19, </a:t>
            </a:r>
            <a:r>
              <a:rPr lang="es-BO" dirty="0" err="1"/>
              <a:t>cex</a:t>
            </a:r>
            <a:r>
              <a:rPr lang="es-BO" dirty="0"/>
              <a:t> = 2)</a:t>
            </a:r>
          </a:p>
          <a:p>
            <a:r>
              <a:rPr lang="es-BO" dirty="0"/>
              <a:t>symbols(x=c(2.93), y=c(1), </a:t>
            </a:r>
            <a:r>
              <a:rPr lang="es-BO" dirty="0" err="1"/>
              <a:t>circles</a:t>
            </a:r>
            <a:r>
              <a:rPr lang="es-BO" dirty="0"/>
              <a:t>=0.12, </a:t>
            </a:r>
            <a:r>
              <a:rPr lang="es-BO" dirty="0" err="1"/>
              <a:t>add</a:t>
            </a:r>
            <a:r>
              <a:rPr lang="es-BO" dirty="0"/>
              <a:t>=T, </a:t>
            </a:r>
            <a:r>
              <a:rPr lang="es-BO" dirty="0" err="1"/>
              <a:t>inches</a:t>
            </a:r>
            <a:r>
              <a:rPr lang="es-BO" dirty="0"/>
              <a:t>=F, </a:t>
            </a:r>
            <a:r>
              <a:rPr lang="es-BO" dirty="0" err="1"/>
              <a:t>pch</a:t>
            </a:r>
            <a:r>
              <a:rPr lang="es-BO" dirty="0"/>
              <a:t>=20, </a:t>
            </a:r>
            <a:r>
              <a:rPr lang="es-BO" dirty="0" err="1"/>
              <a:t>bg</a:t>
            </a:r>
            <a:r>
              <a:rPr lang="es-BO" dirty="0"/>
              <a:t>="</a:t>
            </a:r>
            <a:r>
              <a:rPr lang="es-BO" dirty="0" err="1"/>
              <a:t>pink</a:t>
            </a:r>
            <a:r>
              <a:rPr lang="es-BO" dirty="0"/>
              <a:t>")</a:t>
            </a:r>
          </a:p>
        </p:txBody>
      </p:sp>
    </p:spTree>
    <p:extLst>
      <p:ext uri="{BB962C8B-B14F-4D97-AF65-F5344CB8AC3E}">
        <p14:creationId xmlns:p14="http://schemas.microsoft.com/office/powerpoint/2010/main" val="92345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3AD4-D9A8-456F-97D8-1DC3D2FCAA3E}"/>
              </a:ext>
            </a:extLst>
          </p:cNvPr>
          <p:cNvSpPr>
            <a:spLocks noGrp="1"/>
          </p:cNvSpPr>
          <p:nvPr>
            <p:ph type="title"/>
          </p:nvPr>
        </p:nvSpPr>
        <p:spPr/>
        <p:txBody>
          <a:bodyPr/>
          <a:lstStyle/>
          <a:p>
            <a:r>
              <a:rPr lang="en-CA" dirty="0"/>
              <a:t>Agglomeration</a:t>
            </a:r>
            <a:endParaRPr lang="es-BO" dirty="0"/>
          </a:p>
        </p:txBody>
      </p:sp>
      <p:sp>
        <p:nvSpPr>
          <p:cNvPr id="3" name="Content Placeholder 2">
            <a:extLst>
              <a:ext uri="{FF2B5EF4-FFF2-40B4-BE49-F238E27FC236}">
                <a16:creationId xmlns:a16="http://schemas.microsoft.com/office/drawing/2014/main" id="{0D965F0A-E6B4-41E3-A57D-EFF1D1E853A0}"/>
              </a:ext>
            </a:extLst>
          </p:cNvPr>
          <p:cNvSpPr>
            <a:spLocks noGrp="1"/>
          </p:cNvSpPr>
          <p:nvPr>
            <p:ph idx="1"/>
          </p:nvPr>
        </p:nvSpPr>
        <p:spPr>
          <a:xfrm>
            <a:off x="838200" y="1825625"/>
            <a:ext cx="11353800" cy="1603375"/>
          </a:xfrm>
        </p:spPr>
        <p:txBody>
          <a:bodyPr/>
          <a:lstStyle/>
          <a:p>
            <a:r>
              <a:rPr lang="en-CA" dirty="0"/>
              <a:t>After a group is formed it is treated as a single point in the next iteration of the algorithm</a:t>
            </a:r>
            <a:endParaRPr lang="es-BO" dirty="0"/>
          </a:p>
        </p:txBody>
      </p:sp>
      <p:pic>
        <p:nvPicPr>
          <p:cNvPr id="5" name="Picture 4">
            <a:extLst>
              <a:ext uri="{FF2B5EF4-FFF2-40B4-BE49-F238E27FC236}">
                <a16:creationId xmlns:a16="http://schemas.microsoft.com/office/drawing/2014/main" id="{40AF7ABF-E1E4-4DD5-AC0C-E9737097724D}"/>
              </a:ext>
            </a:extLst>
          </p:cNvPr>
          <p:cNvPicPr>
            <a:picLocks noChangeAspect="1"/>
          </p:cNvPicPr>
          <p:nvPr/>
        </p:nvPicPr>
        <p:blipFill>
          <a:blip r:embed="rId2"/>
          <a:stretch>
            <a:fillRect/>
          </a:stretch>
        </p:blipFill>
        <p:spPr>
          <a:xfrm>
            <a:off x="3401568" y="2324581"/>
            <a:ext cx="8138160" cy="4533419"/>
          </a:xfrm>
          <a:prstGeom prst="rect">
            <a:avLst/>
          </a:prstGeom>
        </p:spPr>
      </p:pic>
    </p:spTree>
    <p:extLst>
      <p:ext uri="{BB962C8B-B14F-4D97-AF65-F5344CB8AC3E}">
        <p14:creationId xmlns:p14="http://schemas.microsoft.com/office/powerpoint/2010/main" val="3329000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0199-B559-4EF1-98FD-0C620BFA0FD5}"/>
              </a:ext>
            </a:extLst>
          </p:cNvPr>
          <p:cNvSpPr>
            <a:spLocks noGrp="1"/>
          </p:cNvSpPr>
          <p:nvPr>
            <p:ph type="title"/>
          </p:nvPr>
        </p:nvSpPr>
        <p:spPr/>
        <p:txBody>
          <a:bodyPr/>
          <a:lstStyle/>
          <a:p>
            <a:r>
              <a:rPr lang="en-CA" dirty="0"/>
              <a:t>Code for cut dendrogram</a:t>
            </a:r>
            <a:endParaRPr lang="es-BO" dirty="0"/>
          </a:p>
        </p:txBody>
      </p:sp>
      <p:sp>
        <p:nvSpPr>
          <p:cNvPr id="5" name="TextBox 4">
            <a:extLst>
              <a:ext uri="{FF2B5EF4-FFF2-40B4-BE49-F238E27FC236}">
                <a16:creationId xmlns:a16="http://schemas.microsoft.com/office/drawing/2014/main" id="{B9248A6B-908A-496F-BA4B-4778A2E4FBB9}"/>
              </a:ext>
            </a:extLst>
          </p:cNvPr>
          <p:cNvSpPr txBox="1"/>
          <p:nvPr/>
        </p:nvSpPr>
        <p:spPr>
          <a:xfrm>
            <a:off x="944118" y="1588574"/>
            <a:ext cx="8306562" cy="4801314"/>
          </a:xfrm>
          <a:prstGeom prst="rect">
            <a:avLst/>
          </a:prstGeom>
          <a:noFill/>
        </p:spPr>
        <p:txBody>
          <a:bodyPr wrap="square">
            <a:spAutoFit/>
          </a:bodyPr>
          <a:lstStyle/>
          <a:p>
            <a:r>
              <a:rPr lang="es-BO" dirty="0"/>
              <a:t>par(</a:t>
            </a:r>
            <a:r>
              <a:rPr lang="es-BO" dirty="0" err="1"/>
              <a:t>mfrow</a:t>
            </a:r>
            <a:r>
              <a:rPr lang="es-BO" dirty="0"/>
              <a:t> = c(1, 3))</a:t>
            </a:r>
          </a:p>
          <a:p>
            <a:endParaRPr lang="es-BO" dirty="0"/>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a:p>
            <a:r>
              <a:rPr lang="es-BO" dirty="0"/>
              <a:t>symbols(x=c(2.93), y=c(1), </a:t>
            </a:r>
            <a:r>
              <a:rPr lang="es-BO" dirty="0" err="1"/>
              <a:t>circles</a:t>
            </a:r>
            <a:r>
              <a:rPr lang="es-BO" dirty="0"/>
              <a:t>=0.12, </a:t>
            </a:r>
            <a:r>
              <a:rPr lang="es-BO" dirty="0" err="1"/>
              <a:t>add</a:t>
            </a:r>
            <a:r>
              <a:rPr lang="es-BO" dirty="0"/>
              <a:t>=T, </a:t>
            </a:r>
            <a:r>
              <a:rPr lang="es-BO" dirty="0" err="1"/>
              <a:t>inches</a:t>
            </a:r>
            <a:r>
              <a:rPr lang="es-BO" dirty="0"/>
              <a:t>=F, </a:t>
            </a:r>
            <a:r>
              <a:rPr lang="es-BO" dirty="0" err="1"/>
              <a:t>pch</a:t>
            </a:r>
            <a:r>
              <a:rPr lang="es-BO" dirty="0"/>
              <a:t>=20, </a:t>
            </a:r>
            <a:r>
              <a:rPr lang="es-BO" dirty="0" err="1"/>
              <a:t>bg</a:t>
            </a:r>
            <a:r>
              <a:rPr lang="es-BO" dirty="0"/>
              <a:t>="</a:t>
            </a:r>
            <a:r>
              <a:rPr lang="es-BO" dirty="0" err="1"/>
              <a:t>purple</a:t>
            </a:r>
            <a:r>
              <a:rPr lang="es-BO" dirty="0"/>
              <a:t>")</a:t>
            </a:r>
          </a:p>
          <a:p>
            <a:r>
              <a:rPr lang="es-BO" dirty="0"/>
              <a:t>symbols(x=c(3.15), y=c(1.1), </a:t>
            </a:r>
            <a:r>
              <a:rPr lang="es-BO" dirty="0" err="1"/>
              <a:t>circles</a:t>
            </a:r>
            <a:r>
              <a:rPr lang="es-BO" dirty="0"/>
              <a:t>=0.15, </a:t>
            </a:r>
            <a:r>
              <a:rPr lang="es-BO" dirty="0" err="1"/>
              <a:t>add</a:t>
            </a:r>
            <a:r>
              <a:rPr lang="es-BO" dirty="0"/>
              <a:t>=T, </a:t>
            </a:r>
            <a:r>
              <a:rPr lang="es-BO" dirty="0" err="1"/>
              <a:t>inches</a:t>
            </a:r>
            <a:r>
              <a:rPr lang="es-BO" dirty="0"/>
              <a:t>=F, </a:t>
            </a:r>
            <a:r>
              <a:rPr lang="es-BO" dirty="0" err="1"/>
              <a:t>pch</a:t>
            </a:r>
            <a:r>
              <a:rPr lang="es-BO" dirty="0"/>
              <a:t>=20, </a:t>
            </a:r>
            <a:r>
              <a:rPr lang="es-BO" dirty="0" err="1"/>
              <a:t>bg</a:t>
            </a:r>
            <a:r>
              <a:rPr lang="es-BO" dirty="0"/>
              <a:t>="</a:t>
            </a:r>
            <a:r>
              <a:rPr lang="es-BO" dirty="0" err="1"/>
              <a:t>purple</a:t>
            </a:r>
            <a:r>
              <a:rPr lang="es-BO" dirty="0"/>
              <a:t>", </a:t>
            </a:r>
            <a:r>
              <a:rPr lang="es-BO" dirty="0" err="1"/>
              <a:t>cex</a:t>
            </a:r>
            <a:r>
              <a:rPr lang="es-BO" dirty="0"/>
              <a:t>=2)</a:t>
            </a:r>
          </a:p>
          <a:p>
            <a:endParaRPr lang="es-BO" dirty="0"/>
          </a:p>
          <a:p>
            <a:r>
              <a:rPr lang="es-BO" dirty="0" err="1"/>
              <a:t>plot</a:t>
            </a:r>
            <a:r>
              <a:rPr lang="es-BO" dirty="0"/>
              <a:t>(x, y, col = "</a:t>
            </a:r>
            <a:r>
              <a:rPr lang="es-BO" dirty="0" err="1"/>
              <a:t>pink</a:t>
            </a:r>
            <a:r>
              <a:rPr lang="es-BO" dirty="0"/>
              <a:t>", </a:t>
            </a:r>
            <a:r>
              <a:rPr lang="es-BO" dirty="0" err="1"/>
              <a:t>pch</a:t>
            </a:r>
            <a:r>
              <a:rPr lang="es-BO" dirty="0"/>
              <a:t> = 19, </a:t>
            </a:r>
            <a:r>
              <a:rPr lang="es-BO" dirty="0" err="1"/>
              <a:t>cex</a:t>
            </a:r>
            <a:r>
              <a:rPr lang="es-BO" dirty="0"/>
              <a:t> = 2)</a:t>
            </a:r>
          </a:p>
          <a:p>
            <a:r>
              <a:rPr lang="es-BO" dirty="0" err="1"/>
              <a:t>text</a:t>
            </a:r>
            <a:r>
              <a:rPr lang="es-BO" dirty="0"/>
              <a:t>(x + 0.05, y + 0.05, </a:t>
            </a:r>
            <a:r>
              <a:rPr lang="es-BO" dirty="0" err="1"/>
              <a:t>labels</a:t>
            </a:r>
            <a:r>
              <a:rPr lang="es-BO" dirty="0"/>
              <a:t> = </a:t>
            </a:r>
            <a:r>
              <a:rPr lang="es-BO" dirty="0" err="1"/>
              <a:t>as.character</a:t>
            </a:r>
            <a:r>
              <a:rPr lang="es-BO" dirty="0"/>
              <a:t>(1:12))</a:t>
            </a:r>
          </a:p>
          <a:p>
            <a:r>
              <a:rPr lang="es-BO" dirty="0" err="1"/>
              <a:t>points</a:t>
            </a:r>
            <a:r>
              <a:rPr lang="es-BO" dirty="0"/>
              <a:t>(x[</a:t>
            </a:r>
            <a:r>
              <a:rPr lang="es-BO" dirty="0" err="1"/>
              <a:t>ind</a:t>
            </a:r>
            <a:r>
              <a:rPr lang="es-BO" dirty="0"/>
              <a:t>[1, ]], y[</a:t>
            </a:r>
            <a:r>
              <a:rPr lang="es-BO" dirty="0" err="1"/>
              <a:t>ind</a:t>
            </a:r>
            <a:r>
              <a:rPr lang="es-BO" dirty="0"/>
              <a:t>[1, ]], col = "</a:t>
            </a:r>
            <a:r>
              <a:rPr lang="es-BO" dirty="0" err="1"/>
              <a:t>purple</a:t>
            </a:r>
            <a:r>
              <a:rPr lang="es-BO" dirty="0"/>
              <a:t>", </a:t>
            </a:r>
            <a:r>
              <a:rPr lang="es-BO" dirty="0" err="1"/>
              <a:t>pch</a:t>
            </a:r>
            <a:r>
              <a:rPr lang="es-BO" dirty="0"/>
              <a:t> = 19, </a:t>
            </a:r>
            <a:r>
              <a:rPr lang="es-BO" dirty="0" err="1"/>
              <a:t>cex</a:t>
            </a:r>
            <a:r>
              <a:rPr lang="es-BO" dirty="0"/>
              <a:t> = 2)</a:t>
            </a:r>
          </a:p>
          <a:p>
            <a:r>
              <a:rPr lang="es-BO" dirty="0"/>
              <a:t>symbols(x=c(2.93), y=c(1), </a:t>
            </a:r>
            <a:r>
              <a:rPr lang="es-BO" dirty="0" err="1"/>
              <a:t>circles</a:t>
            </a:r>
            <a:r>
              <a:rPr lang="es-BO" dirty="0"/>
              <a:t>=0.12, </a:t>
            </a:r>
            <a:r>
              <a:rPr lang="es-BO" dirty="0" err="1"/>
              <a:t>add</a:t>
            </a:r>
            <a:r>
              <a:rPr lang="es-BO" dirty="0"/>
              <a:t>=T, </a:t>
            </a:r>
            <a:r>
              <a:rPr lang="es-BO" dirty="0" err="1"/>
              <a:t>inches</a:t>
            </a:r>
            <a:r>
              <a:rPr lang="es-BO" dirty="0"/>
              <a:t>=F, </a:t>
            </a:r>
            <a:r>
              <a:rPr lang="es-BO" dirty="0" err="1"/>
              <a:t>pch</a:t>
            </a:r>
            <a:r>
              <a:rPr lang="es-BO" dirty="0"/>
              <a:t>=20, </a:t>
            </a:r>
            <a:r>
              <a:rPr lang="es-BO" dirty="0" err="1"/>
              <a:t>bg</a:t>
            </a:r>
            <a:r>
              <a:rPr lang="es-BO" dirty="0"/>
              <a:t>="</a:t>
            </a:r>
            <a:r>
              <a:rPr lang="es-BO" dirty="0" err="1"/>
              <a:t>pink</a:t>
            </a:r>
            <a:r>
              <a:rPr lang="es-BO" dirty="0"/>
              <a:t>")</a:t>
            </a:r>
          </a:p>
          <a:p>
            <a:r>
              <a:rPr lang="es-BO" dirty="0" err="1"/>
              <a:t>points</a:t>
            </a:r>
            <a:r>
              <a:rPr lang="es-BO" dirty="0"/>
              <a:t>(x[ind2[1, ]], y[ind2[1, ]], col = "</a:t>
            </a:r>
            <a:r>
              <a:rPr lang="es-BO" dirty="0" err="1"/>
              <a:t>purple</a:t>
            </a:r>
            <a:r>
              <a:rPr lang="es-BO" dirty="0"/>
              <a:t>", </a:t>
            </a:r>
            <a:r>
              <a:rPr lang="es-BO" dirty="0" err="1"/>
              <a:t>pch</a:t>
            </a:r>
            <a:r>
              <a:rPr lang="es-BO" dirty="0"/>
              <a:t> = 19, </a:t>
            </a:r>
            <a:r>
              <a:rPr lang="es-BO" dirty="0" err="1"/>
              <a:t>bg</a:t>
            </a:r>
            <a:r>
              <a:rPr lang="es-BO" dirty="0"/>
              <a:t> = "</a:t>
            </a:r>
            <a:r>
              <a:rPr lang="es-BO" dirty="0" err="1"/>
              <a:t>purple</a:t>
            </a:r>
            <a:r>
              <a:rPr lang="es-BO" dirty="0"/>
              <a:t>", </a:t>
            </a:r>
            <a:r>
              <a:rPr lang="es-BO" dirty="0" err="1"/>
              <a:t>cex</a:t>
            </a:r>
            <a:r>
              <a:rPr lang="es-BO" dirty="0"/>
              <a:t>=2)</a:t>
            </a:r>
          </a:p>
          <a:p>
            <a:r>
              <a:rPr lang="es-BO" dirty="0"/>
              <a:t>symbols(x=c(3.15), y=c(1.1), </a:t>
            </a:r>
            <a:r>
              <a:rPr lang="es-BO" dirty="0" err="1"/>
              <a:t>circles</a:t>
            </a:r>
            <a:r>
              <a:rPr lang="es-BO" dirty="0"/>
              <a:t>=0.15, </a:t>
            </a:r>
            <a:r>
              <a:rPr lang="es-BO" dirty="0" err="1"/>
              <a:t>add</a:t>
            </a:r>
            <a:r>
              <a:rPr lang="es-BO" dirty="0"/>
              <a:t>=T, </a:t>
            </a:r>
            <a:r>
              <a:rPr lang="es-BO" dirty="0" err="1"/>
              <a:t>inches</a:t>
            </a:r>
            <a:r>
              <a:rPr lang="es-BO" dirty="0"/>
              <a:t>=F, </a:t>
            </a:r>
            <a:r>
              <a:rPr lang="es-BO" dirty="0" err="1"/>
              <a:t>pch</a:t>
            </a:r>
            <a:r>
              <a:rPr lang="es-BO" dirty="0"/>
              <a:t>=20, </a:t>
            </a:r>
            <a:r>
              <a:rPr lang="es-BO" dirty="0" err="1"/>
              <a:t>bg</a:t>
            </a:r>
            <a:r>
              <a:rPr lang="es-BO" dirty="0"/>
              <a:t>="</a:t>
            </a:r>
            <a:r>
              <a:rPr lang="es-BO" dirty="0" err="1"/>
              <a:t>pink</a:t>
            </a:r>
            <a:r>
              <a:rPr lang="es-BO" dirty="0"/>
              <a:t>", </a:t>
            </a:r>
            <a:r>
              <a:rPr lang="es-BO" dirty="0" err="1"/>
              <a:t>cex</a:t>
            </a:r>
            <a:r>
              <a:rPr lang="es-BO" dirty="0"/>
              <a:t>=2)</a:t>
            </a:r>
          </a:p>
          <a:p>
            <a:endParaRPr lang="es-BO" dirty="0"/>
          </a:p>
          <a:p>
            <a:r>
              <a:rPr lang="es-BO" dirty="0" err="1"/>
              <a:t>hcluster</a:t>
            </a:r>
            <a:r>
              <a:rPr lang="es-BO" dirty="0"/>
              <a:t> &lt;- </a:t>
            </a:r>
            <a:r>
              <a:rPr lang="es-BO" dirty="0" err="1"/>
              <a:t>dist</a:t>
            </a:r>
            <a:r>
              <a:rPr lang="es-BO" dirty="0"/>
              <a:t>(</a:t>
            </a:r>
            <a:r>
              <a:rPr lang="es-BO" dirty="0" err="1"/>
              <a:t>dataFrame</a:t>
            </a:r>
            <a:r>
              <a:rPr lang="es-BO" dirty="0"/>
              <a:t>)</a:t>
            </a:r>
          </a:p>
          <a:p>
            <a:r>
              <a:rPr lang="es-BO" dirty="0" err="1"/>
              <a:t>dendro</a:t>
            </a:r>
            <a:r>
              <a:rPr lang="es-BO" dirty="0"/>
              <a:t> &lt;- </a:t>
            </a:r>
            <a:r>
              <a:rPr lang="es-BO" dirty="0" err="1"/>
              <a:t>as.dendrogram</a:t>
            </a:r>
            <a:r>
              <a:rPr lang="es-BO" dirty="0"/>
              <a:t>(</a:t>
            </a:r>
            <a:r>
              <a:rPr lang="es-BO" dirty="0" err="1"/>
              <a:t>hclust</a:t>
            </a:r>
            <a:r>
              <a:rPr lang="es-BO" dirty="0"/>
              <a:t>(</a:t>
            </a:r>
            <a:r>
              <a:rPr lang="es-BO" dirty="0" err="1"/>
              <a:t>hcluster</a:t>
            </a:r>
            <a:r>
              <a:rPr lang="es-BO" dirty="0"/>
              <a:t>))</a:t>
            </a:r>
          </a:p>
          <a:p>
            <a:r>
              <a:rPr lang="es-BO" dirty="0" err="1"/>
              <a:t>plot</a:t>
            </a:r>
            <a:r>
              <a:rPr lang="es-BO" dirty="0"/>
              <a:t>(</a:t>
            </a:r>
            <a:r>
              <a:rPr lang="es-BO" dirty="0" err="1"/>
              <a:t>cut</a:t>
            </a:r>
            <a:r>
              <a:rPr lang="es-BO" dirty="0"/>
              <a:t>(</a:t>
            </a:r>
            <a:r>
              <a:rPr lang="es-BO" dirty="0" err="1"/>
              <a:t>dendro</a:t>
            </a:r>
            <a:r>
              <a:rPr lang="es-BO" dirty="0"/>
              <a:t>, h = 0.5)$</a:t>
            </a:r>
            <a:r>
              <a:rPr lang="es-BO" dirty="0" err="1"/>
              <a:t>lower</a:t>
            </a:r>
            <a:r>
              <a:rPr lang="es-BO" dirty="0"/>
              <a:t>[[3]])</a:t>
            </a:r>
          </a:p>
        </p:txBody>
      </p:sp>
    </p:spTree>
    <p:extLst>
      <p:ext uri="{BB962C8B-B14F-4D97-AF65-F5344CB8AC3E}">
        <p14:creationId xmlns:p14="http://schemas.microsoft.com/office/powerpoint/2010/main" val="3623572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8DE2-65BA-47D8-B9D4-6DA88CC6978F}"/>
              </a:ext>
            </a:extLst>
          </p:cNvPr>
          <p:cNvSpPr>
            <a:spLocks noGrp="1"/>
          </p:cNvSpPr>
          <p:nvPr>
            <p:ph type="title"/>
          </p:nvPr>
        </p:nvSpPr>
        <p:spPr/>
        <p:txBody>
          <a:bodyPr/>
          <a:lstStyle/>
          <a:p>
            <a:r>
              <a:rPr lang="es-ES" dirty="0" err="1"/>
              <a:t>Agglomeration</a:t>
            </a:r>
            <a:endParaRPr lang="es-BO" dirty="0"/>
          </a:p>
        </p:txBody>
      </p:sp>
      <p:sp>
        <p:nvSpPr>
          <p:cNvPr id="3" name="Content Placeholder 2">
            <a:extLst>
              <a:ext uri="{FF2B5EF4-FFF2-40B4-BE49-F238E27FC236}">
                <a16:creationId xmlns:a16="http://schemas.microsoft.com/office/drawing/2014/main" id="{FBAA4362-EC2F-414E-A830-A2C6B0A3BB9F}"/>
              </a:ext>
            </a:extLst>
          </p:cNvPr>
          <p:cNvSpPr>
            <a:spLocks noGrp="1"/>
          </p:cNvSpPr>
          <p:nvPr>
            <p:ph idx="1"/>
          </p:nvPr>
        </p:nvSpPr>
        <p:spPr>
          <a:xfrm>
            <a:off x="838200" y="1825625"/>
            <a:ext cx="10515600" cy="1493647"/>
          </a:xfrm>
        </p:spPr>
        <p:txBody>
          <a:bodyPr/>
          <a:lstStyle/>
          <a:p>
            <a:r>
              <a:rPr lang="en-CA" dirty="0"/>
              <a:t>After a group is formed it is treated as a single point in the next iteration of the algorithm</a:t>
            </a:r>
            <a:endParaRPr lang="es-BO" dirty="0"/>
          </a:p>
          <a:p>
            <a:endParaRPr lang="es-BO" dirty="0"/>
          </a:p>
        </p:txBody>
      </p:sp>
      <p:pic>
        <p:nvPicPr>
          <p:cNvPr id="6" name="Picture 5">
            <a:extLst>
              <a:ext uri="{FF2B5EF4-FFF2-40B4-BE49-F238E27FC236}">
                <a16:creationId xmlns:a16="http://schemas.microsoft.com/office/drawing/2014/main" id="{7E2A3290-04DE-4D04-94E4-1357C83BB3A9}"/>
              </a:ext>
            </a:extLst>
          </p:cNvPr>
          <p:cNvPicPr>
            <a:picLocks noChangeAspect="1"/>
          </p:cNvPicPr>
          <p:nvPr/>
        </p:nvPicPr>
        <p:blipFill>
          <a:blip r:embed="rId2"/>
          <a:stretch>
            <a:fillRect/>
          </a:stretch>
        </p:blipFill>
        <p:spPr>
          <a:xfrm>
            <a:off x="1594783" y="2859051"/>
            <a:ext cx="9348363" cy="3998949"/>
          </a:xfrm>
          <a:prstGeom prst="rect">
            <a:avLst/>
          </a:prstGeom>
        </p:spPr>
      </p:pic>
    </p:spTree>
    <p:extLst>
      <p:ext uri="{BB962C8B-B14F-4D97-AF65-F5344CB8AC3E}">
        <p14:creationId xmlns:p14="http://schemas.microsoft.com/office/powerpoint/2010/main" val="2320001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C0C0-8013-478D-AF97-7E99DB24DC29}"/>
              </a:ext>
            </a:extLst>
          </p:cNvPr>
          <p:cNvSpPr>
            <a:spLocks noGrp="1"/>
          </p:cNvSpPr>
          <p:nvPr>
            <p:ph type="title"/>
          </p:nvPr>
        </p:nvSpPr>
        <p:spPr/>
        <p:txBody>
          <a:bodyPr/>
          <a:lstStyle/>
          <a:p>
            <a:r>
              <a:rPr lang="en-CA" dirty="0"/>
              <a:t>Dendrogram</a:t>
            </a:r>
            <a:endParaRPr lang="es-BO" dirty="0"/>
          </a:p>
        </p:txBody>
      </p:sp>
      <p:sp>
        <p:nvSpPr>
          <p:cNvPr id="3" name="Content Placeholder 2">
            <a:extLst>
              <a:ext uri="{FF2B5EF4-FFF2-40B4-BE49-F238E27FC236}">
                <a16:creationId xmlns:a16="http://schemas.microsoft.com/office/drawing/2014/main" id="{ACDCB6F8-2FDB-4CDA-96B0-721145E4F5A1}"/>
              </a:ext>
            </a:extLst>
          </p:cNvPr>
          <p:cNvSpPr>
            <a:spLocks noGrp="1"/>
          </p:cNvSpPr>
          <p:nvPr>
            <p:ph idx="1"/>
          </p:nvPr>
        </p:nvSpPr>
        <p:spPr>
          <a:xfrm>
            <a:off x="838200" y="1825625"/>
            <a:ext cx="4757928" cy="2325751"/>
          </a:xfrm>
        </p:spPr>
        <p:txBody>
          <a:bodyPr/>
          <a:lstStyle/>
          <a:p>
            <a:r>
              <a:rPr lang="en-CA" dirty="0"/>
              <a:t>The algorithm continues until it builds a tree.</a:t>
            </a:r>
          </a:p>
          <a:p>
            <a:endParaRPr lang="en-CA" dirty="0"/>
          </a:p>
          <a:p>
            <a:r>
              <a:rPr lang="en-CA" dirty="0"/>
              <a:t>This is called a dendrogram</a:t>
            </a:r>
            <a:endParaRPr lang="es-BO" dirty="0"/>
          </a:p>
        </p:txBody>
      </p:sp>
      <p:pic>
        <p:nvPicPr>
          <p:cNvPr id="5" name="Picture 4">
            <a:extLst>
              <a:ext uri="{FF2B5EF4-FFF2-40B4-BE49-F238E27FC236}">
                <a16:creationId xmlns:a16="http://schemas.microsoft.com/office/drawing/2014/main" id="{F8DB327B-9305-4B4C-9691-79627B3B842F}"/>
              </a:ext>
            </a:extLst>
          </p:cNvPr>
          <p:cNvPicPr>
            <a:picLocks noChangeAspect="1"/>
          </p:cNvPicPr>
          <p:nvPr/>
        </p:nvPicPr>
        <p:blipFill>
          <a:blip r:embed="rId2"/>
          <a:stretch>
            <a:fillRect/>
          </a:stretch>
        </p:blipFill>
        <p:spPr>
          <a:xfrm>
            <a:off x="5596128" y="1753665"/>
            <a:ext cx="6449717" cy="4495257"/>
          </a:xfrm>
          <a:prstGeom prst="rect">
            <a:avLst/>
          </a:prstGeom>
        </p:spPr>
      </p:pic>
      <p:sp>
        <p:nvSpPr>
          <p:cNvPr id="7" name="TextBox 6">
            <a:extLst>
              <a:ext uri="{FF2B5EF4-FFF2-40B4-BE49-F238E27FC236}">
                <a16:creationId xmlns:a16="http://schemas.microsoft.com/office/drawing/2014/main" id="{A135F49B-2581-4174-BE0C-0505FE99E4CE}"/>
              </a:ext>
            </a:extLst>
          </p:cNvPr>
          <p:cNvSpPr txBox="1"/>
          <p:nvPr/>
        </p:nvSpPr>
        <p:spPr>
          <a:xfrm>
            <a:off x="971550" y="4038670"/>
            <a:ext cx="1442466" cy="369332"/>
          </a:xfrm>
          <a:prstGeom prst="rect">
            <a:avLst/>
          </a:prstGeom>
          <a:noFill/>
        </p:spPr>
        <p:txBody>
          <a:bodyPr wrap="square">
            <a:spAutoFit/>
          </a:bodyPr>
          <a:lstStyle/>
          <a:p>
            <a:r>
              <a:rPr lang="es-BO" dirty="0" err="1">
                <a:latin typeface="+mj-lt"/>
              </a:rPr>
              <a:t>plot</a:t>
            </a:r>
            <a:r>
              <a:rPr lang="es-BO" dirty="0">
                <a:latin typeface="+mj-lt"/>
              </a:rPr>
              <a:t>(</a:t>
            </a:r>
            <a:r>
              <a:rPr lang="es-BO" dirty="0" err="1">
                <a:latin typeface="+mj-lt"/>
              </a:rPr>
              <a:t>dendro</a:t>
            </a:r>
            <a:r>
              <a:rPr lang="es-BO" dirty="0">
                <a:latin typeface="+mj-lt"/>
              </a:rPr>
              <a:t>)</a:t>
            </a:r>
          </a:p>
        </p:txBody>
      </p:sp>
    </p:spTree>
    <p:extLst>
      <p:ext uri="{BB962C8B-B14F-4D97-AF65-F5344CB8AC3E}">
        <p14:creationId xmlns:p14="http://schemas.microsoft.com/office/powerpoint/2010/main" val="197417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C1DB-C50A-4224-AADC-ADBD8FC5D110}"/>
              </a:ext>
            </a:extLst>
          </p:cNvPr>
          <p:cNvSpPr>
            <a:spLocks noGrp="1"/>
          </p:cNvSpPr>
          <p:nvPr>
            <p:ph type="title"/>
          </p:nvPr>
        </p:nvSpPr>
        <p:spPr/>
        <p:txBody>
          <a:bodyPr/>
          <a:lstStyle/>
          <a:p>
            <a:r>
              <a:rPr lang="en-CA" dirty="0" err="1"/>
              <a:t>ggdendro</a:t>
            </a:r>
            <a:endParaRPr lang="es-BO" dirty="0"/>
          </a:p>
        </p:txBody>
      </p:sp>
      <p:sp>
        <p:nvSpPr>
          <p:cNvPr id="3" name="Content Placeholder 2">
            <a:extLst>
              <a:ext uri="{FF2B5EF4-FFF2-40B4-BE49-F238E27FC236}">
                <a16:creationId xmlns:a16="http://schemas.microsoft.com/office/drawing/2014/main" id="{D3E983A5-2561-45EB-BB59-63ACEDC8CCEB}"/>
              </a:ext>
            </a:extLst>
          </p:cNvPr>
          <p:cNvSpPr>
            <a:spLocks noGrp="1"/>
          </p:cNvSpPr>
          <p:nvPr>
            <p:ph idx="1"/>
          </p:nvPr>
        </p:nvSpPr>
        <p:spPr>
          <a:xfrm>
            <a:off x="838200" y="1825625"/>
            <a:ext cx="5571744" cy="1466215"/>
          </a:xfrm>
        </p:spPr>
        <p:txBody>
          <a:bodyPr/>
          <a:lstStyle/>
          <a:p>
            <a:r>
              <a:rPr lang="en-CA" dirty="0"/>
              <a:t>You can get nicer dendrograms with </a:t>
            </a:r>
            <a:r>
              <a:rPr lang="en-CA" dirty="0" err="1"/>
              <a:t>ggdendro</a:t>
            </a:r>
            <a:r>
              <a:rPr lang="en-CA" dirty="0"/>
              <a:t>()</a:t>
            </a:r>
            <a:endParaRPr lang="es-BO" dirty="0"/>
          </a:p>
        </p:txBody>
      </p:sp>
      <p:sp>
        <p:nvSpPr>
          <p:cNvPr id="5" name="TextBox 4">
            <a:extLst>
              <a:ext uri="{FF2B5EF4-FFF2-40B4-BE49-F238E27FC236}">
                <a16:creationId xmlns:a16="http://schemas.microsoft.com/office/drawing/2014/main" id="{553BE8DB-5F6F-4D8E-8FBD-A9CBEA66B98C}"/>
              </a:ext>
            </a:extLst>
          </p:cNvPr>
          <p:cNvSpPr txBox="1"/>
          <p:nvPr/>
        </p:nvSpPr>
        <p:spPr>
          <a:xfrm>
            <a:off x="838200" y="3291840"/>
            <a:ext cx="3560064" cy="1466215"/>
          </a:xfrm>
          <a:prstGeom prst="rect">
            <a:avLst/>
          </a:prstGeom>
          <a:noFill/>
        </p:spPr>
        <p:txBody>
          <a:bodyPr wrap="square">
            <a:spAutoFit/>
          </a:bodyPr>
          <a:lstStyle/>
          <a:p>
            <a:r>
              <a:rPr lang="es-BO" dirty="0" err="1"/>
              <a:t>library</a:t>
            </a:r>
            <a:r>
              <a:rPr lang="es-BO" dirty="0"/>
              <a:t>(ggplot2)</a:t>
            </a:r>
          </a:p>
          <a:p>
            <a:r>
              <a:rPr lang="es-BO" dirty="0" err="1"/>
              <a:t>library</a:t>
            </a:r>
            <a:r>
              <a:rPr lang="es-BO" dirty="0"/>
              <a:t>(</a:t>
            </a:r>
            <a:r>
              <a:rPr lang="es-BO" dirty="0" err="1"/>
              <a:t>ggdendro</a:t>
            </a:r>
            <a:r>
              <a:rPr lang="es-BO" dirty="0"/>
              <a:t>)</a:t>
            </a:r>
          </a:p>
          <a:p>
            <a:endParaRPr lang="es-BO" dirty="0"/>
          </a:p>
          <a:p>
            <a:r>
              <a:rPr lang="es-BO" dirty="0" err="1"/>
              <a:t>ggdendrogram</a:t>
            </a:r>
            <a:r>
              <a:rPr lang="es-BO" dirty="0"/>
              <a:t>(</a:t>
            </a:r>
            <a:r>
              <a:rPr lang="es-BO" dirty="0" err="1"/>
              <a:t>dendro</a:t>
            </a:r>
            <a:r>
              <a:rPr lang="es-BO" dirty="0"/>
              <a:t>, </a:t>
            </a:r>
            <a:r>
              <a:rPr lang="es-BO" dirty="0" err="1"/>
              <a:t>theme_dendro</a:t>
            </a:r>
            <a:r>
              <a:rPr lang="es-BO" dirty="0"/>
              <a:t> = FALSE)</a:t>
            </a:r>
          </a:p>
        </p:txBody>
      </p:sp>
      <p:sp>
        <p:nvSpPr>
          <p:cNvPr id="11" name="AutoShape 4">
            <a:extLst>
              <a:ext uri="{FF2B5EF4-FFF2-40B4-BE49-F238E27FC236}">
                <a16:creationId xmlns:a16="http://schemas.microsoft.com/office/drawing/2014/main" id="{F0374435-3152-4BA7-AF7C-E02EC3F086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13" name="Picture 12" descr="Chart&#10;&#10;Description automatically generated">
            <a:extLst>
              <a:ext uri="{FF2B5EF4-FFF2-40B4-BE49-F238E27FC236}">
                <a16:creationId xmlns:a16="http://schemas.microsoft.com/office/drawing/2014/main" id="{7560C86E-4A47-449F-A7AB-7EEC33B2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146192"/>
            <a:ext cx="5858693" cy="4410691"/>
          </a:xfrm>
          <a:prstGeom prst="rect">
            <a:avLst/>
          </a:prstGeom>
        </p:spPr>
      </p:pic>
    </p:spTree>
    <p:extLst>
      <p:ext uri="{BB962C8B-B14F-4D97-AF65-F5344CB8AC3E}">
        <p14:creationId xmlns:p14="http://schemas.microsoft.com/office/powerpoint/2010/main" val="1084820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E839-45F7-4163-9C00-9E28409CAB60}"/>
              </a:ext>
            </a:extLst>
          </p:cNvPr>
          <p:cNvSpPr>
            <a:spLocks noGrp="1"/>
          </p:cNvSpPr>
          <p:nvPr>
            <p:ph type="title"/>
          </p:nvPr>
        </p:nvSpPr>
        <p:spPr/>
        <p:txBody>
          <a:bodyPr/>
          <a:lstStyle/>
          <a:p>
            <a:r>
              <a:rPr lang="en-CA" dirty="0"/>
              <a:t>Assign clusters to vectors</a:t>
            </a:r>
            <a:endParaRPr lang="es-BO" dirty="0"/>
          </a:p>
        </p:txBody>
      </p:sp>
      <p:sp>
        <p:nvSpPr>
          <p:cNvPr id="3" name="Content Placeholder 2">
            <a:extLst>
              <a:ext uri="{FF2B5EF4-FFF2-40B4-BE49-F238E27FC236}">
                <a16:creationId xmlns:a16="http://schemas.microsoft.com/office/drawing/2014/main" id="{03A7A544-18AA-460C-9E2F-35FFB2F628C0}"/>
              </a:ext>
            </a:extLst>
          </p:cNvPr>
          <p:cNvSpPr>
            <a:spLocks noGrp="1"/>
          </p:cNvSpPr>
          <p:nvPr>
            <p:ph idx="1"/>
          </p:nvPr>
        </p:nvSpPr>
        <p:spPr>
          <a:xfrm>
            <a:off x="838200" y="1825625"/>
            <a:ext cx="10515600" cy="1036447"/>
          </a:xfrm>
        </p:spPr>
        <p:txBody>
          <a:bodyPr/>
          <a:lstStyle/>
          <a:p>
            <a:r>
              <a:rPr lang="en-CA" dirty="0"/>
              <a:t>You can assign the cluster labels back to the data. </a:t>
            </a:r>
            <a:endParaRPr lang="es-BO" dirty="0"/>
          </a:p>
        </p:txBody>
      </p:sp>
      <p:sp>
        <p:nvSpPr>
          <p:cNvPr id="5" name="TextBox 4">
            <a:extLst>
              <a:ext uri="{FF2B5EF4-FFF2-40B4-BE49-F238E27FC236}">
                <a16:creationId xmlns:a16="http://schemas.microsoft.com/office/drawing/2014/main" id="{8C8B41B4-2A3C-4EBA-A211-68D69D742257}"/>
              </a:ext>
            </a:extLst>
          </p:cNvPr>
          <p:cNvSpPr txBox="1"/>
          <p:nvPr/>
        </p:nvSpPr>
        <p:spPr>
          <a:xfrm>
            <a:off x="916686" y="2400407"/>
            <a:ext cx="6094476" cy="4524315"/>
          </a:xfrm>
          <a:prstGeom prst="rect">
            <a:avLst/>
          </a:prstGeom>
          <a:noFill/>
        </p:spPr>
        <p:txBody>
          <a:bodyPr wrap="square">
            <a:spAutoFit/>
          </a:bodyPr>
          <a:lstStyle/>
          <a:p>
            <a:r>
              <a:rPr lang="es-BO" dirty="0" err="1"/>
              <a:t>groups</a:t>
            </a:r>
            <a:r>
              <a:rPr lang="es-BO" dirty="0"/>
              <a:t> &lt;- </a:t>
            </a:r>
            <a:r>
              <a:rPr lang="es-BO" dirty="0" err="1"/>
              <a:t>cutree</a:t>
            </a:r>
            <a:r>
              <a:rPr lang="es-BO" dirty="0"/>
              <a:t>(</a:t>
            </a:r>
            <a:r>
              <a:rPr lang="es-BO" dirty="0" err="1"/>
              <a:t>clusters</a:t>
            </a:r>
            <a:r>
              <a:rPr lang="es-BO" dirty="0"/>
              <a:t>, k=2)</a:t>
            </a:r>
          </a:p>
          <a:p>
            <a:r>
              <a:rPr lang="es-BO" dirty="0"/>
              <a:t>dataFrame$groups3 &lt;- </a:t>
            </a:r>
            <a:r>
              <a:rPr lang="es-BO" dirty="0" err="1"/>
              <a:t>groups</a:t>
            </a:r>
            <a:r>
              <a:rPr lang="es-BO" dirty="0"/>
              <a:t> </a:t>
            </a:r>
          </a:p>
          <a:p>
            <a:r>
              <a:rPr lang="es-BO" dirty="0" err="1"/>
              <a:t>dataFrame</a:t>
            </a:r>
            <a:endParaRPr lang="es-BO" dirty="0"/>
          </a:p>
          <a:p>
            <a:r>
              <a:rPr lang="fr-FR" dirty="0"/>
              <a:t> x         y groups3</a:t>
            </a:r>
          </a:p>
          <a:p>
            <a:r>
              <a:rPr lang="fr-FR" dirty="0"/>
              <a:t>1  0.9146485 0.7478030       1</a:t>
            </a:r>
          </a:p>
          <a:p>
            <a:r>
              <a:rPr lang="fr-FR" dirty="0"/>
              <a:t>2  0.9552776 1.2278928       1</a:t>
            </a:r>
          </a:p>
          <a:p>
            <a:r>
              <a:rPr lang="fr-FR" dirty="0"/>
              <a:t>3  1.1435214 0.7556436       1</a:t>
            </a:r>
          </a:p>
          <a:p>
            <a:r>
              <a:rPr lang="fr-FR" dirty="0"/>
              <a:t>4  1.1682891 1.3146632       1</a:t>
            </a:r>
          </a:p>
          <a:p>
            <a:r>
              <a:rPr lang="fr-FR" dirty="0"/>
              <a:t>5  1.9743285 2.0146956       2</a:t>
            </a:r>
          </a:p>
          <a:p>
            <a:r>
              <a:rPr lang="fr-FR" dirty="0"/>
              <a:t>6  2.3218694 1.7649770       2</a:t>
            </a:r>
          </a:p>
          <a:p>
            <a:r>
              <a:rPr lang="fr-FR" dirty="0"/>
              <a:t>7  1.9405665 1.6823476       2</a:t>
            </a:r>
          </a:p>
          <a:p>
            <a:r>
              <a:rPr lang="fr-FR" dirty="0"/>
              <a:t>8  2.0392009 1.8505239       2</a:t>
            </a:r>
          </a:p>
          <a:p>
            <a:r>
              <a:rPr lang="fr-FR" dirty="0"/>
              <a:t>9  3.2481492 1.0967044       2</a:t>
            </a:r>
          </a:p>
          <a:p>
            <a:r>
              <a:rPr lang="fr-FR" dirty="0"/>
              <a:t>10 2.8562604 0.9993949       2</a:t>
            </a:r>
          </a:p>
          <a:p>
            <a:r>
              <a:rPr lang="fr-FR" dirty="0"/>
              <a:t>11 2.9865527 0.9982139       2</a:t>
            </a:r>
          </a:p>
          <a:p>
            <a:r>
              <a:rPr lang="fr-FR" dirty="0"/>
              <a:t>12 3.0688734 1.1186715       2</a:t>
            </a:r>
            <a:endParaRPr lang="es-BO" dirty="0"/>
          </a:p>
        </p:txBody>
      </p:sp>
    </p:spTree>
    <p:extLst>
      <p:ext uri="{BB962C8B-B14F-4D97-AF65-F5344CB8AC3E}">
        <p14:creationId xmlns:p14="http://schemas.microsoft.com/office/powerpoint/2010/main" val="63855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F537-D149-4E7C-A1F2-AA6169E7C650}"/>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DC5CF9CA-2D40-4FB5-A00F-F1DD151CFB8B}"/>
              </a:ext>
            </a:extLst>
          </p:cNvPr>
          <p:cNvSpPr>
            <a:spLocks noGrp="1"/>
          </p:cNvSpPr>
          <p:nvPr>
            <p:ph idx="1"/>
          </p:nvPr>
        </p:nvSpPr>
        <p:spPr/>
        <p:txBody>
          <a:bodyPr/>
          <a:lstStyle/>
          <a:p>
            <a:r>
              <a:rPr lang="en-CA" dirty="0"/>
              <a:t>There are actually lots of R packages now that do types of cluster validation – providing p-values for cluster labels etc.</a:t>
            </a:r>
          </a:p>
          <a:p>
            <a:endParaRPr lang="en-CA" dirty="0"/>
          </a:p>
          <a:p>
            <a:r>
              <a:rPr lang="en-CA" dirty="0"/>
              <a:t>It is important to recognize that cluster validation (along with clustering itself) is very problem specific.</a:t>
            </a:r>
          </a:p>
          <a:p>
            <a:endParaRPr lang="en-CA" dirty="0"/>
          </a:p>
          <a:p>
            <a:r>
              <a:rPr lang="en-CA" dirty="0"/>
              <a:t>One common way of validating clusters is to compare the results to some null distribution.</a:t>
            </a:r>
            <a:endParaRPr lang="es-BO" dirty="0"/>
          </a:p>
        </p:txBody>
      </p:sp>
    </p:spTree>
    <p:extLst>
      <p:ext uri="{BB962C8B-B14F-4D97-AF65-F5344CB8AC3E}">
        <p14:creationId xmlns:p14="http://schemas.microsoft.com/office/powerpoint/2010/main" val="2896942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3525-6F3A-4BC8-A366-E2445EFE8784}"/>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23F203B3-5376-4019-B566-A9EAD873D86C}"/>
              </a:ext>
            </a:extLst>
          </p:cNvPr>
          <p:cNvSpPr>
            <a:spLocks noGrp="1"/>
          </p:cNvSpPr>
          <p:nvPr>
            <p:ph idx="1"/>
          </p:nvPr>
        </p:nvSpPr>
        <p:spPr>
          <a:xfrm>
            <a:off x="838200" y="1825625"/>
            <a:ext cx="3413760" cy="4351338"/>
          </a:xfrm>
        </p:spPr>
        <p:txBody>
          <a:bodyPr/>
          <a:lstStyle/>
          <a:p>
            <a:r>
              <a:rPr lang="en-CA" dirty="0"/>
              <a:t>Let’s imagine that there are two values for U and they produce differential effects for x, y and z.</a:t>
            </a:r>
          </a:p>
          <a:p>
            <a:endParaRPr lang="en-CA" dirty="0"/>
          </a:p>
          <a:p>
            <a:r>
              <a:rPr lang="en-CA" dirty="0"/>
              <a:t>But we do not actually know what U is.</a:t>
            </a:r>
            <a:endParaRPr lang="es-BO" dirty="0"/>
          </a:p>
        </p:txBody>
      </p:sp>
      <p:pic>
        <p:nvPicPr>
          <p:cNvPr id="4" name="Picture 3">
            <a:extLst>
              <a:ext uri="{FF2B5EF4-FFF2-40B4-BE49-F238E27FC236}">
                <a16:creationId xmlns:a16="http://schemas.microsoft.com/office/drawing/2014/main" id="{DB11113B-0ABC-4FD7-BEEC-1D7A51A261AD}"/>
              </a:ext>
            </a:extLst>
          </p:cNvPr>
          <p:cNvPicPr>
            <a:picLocks noChangeAspect="1"/>
          </p:cNvPicPr>
          <p:nvPr/>
        </p:nvPicPr>
        <p:blipFill>
          <a:blip r:embed="rId2"/>
          <a:stretch>
            <a:fillRect/>
          </a:stretch>
        </p:blipFill>
        <p:spPr>
          <a:xfrm>
            <a:off x="5343525" y="1825625"/>
            <a:ext cx="6848475" cy="3582767"/>
          </a:xfrm>
          <a:prstGeom prst="rect">
            <a:avLst/>
          </a:prstGeom>
        </p:spPr>
      </p:pic>
    </p:spTree>
    <p:extLst>
      <p:ext uri="{BB962C8B-B14F-4D97-AF65-F5344CB8AC3E}">
        <p14:creationId xmlns:p14="http://schemas.microsoft.com/office/powerpoint/2010/main" val="3698441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AC52-E2CF-48A8-9F22-427EE249D2ED}"/>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C48B577E-582C-4970-A44B-0B0B9C80F5B4}"/>
              </a:ext>
            </a:extLst>
          </p:cNvPr>
          <p:cNvSpPr>
            <a:spLocks noGrp="1"/>
          </p:cNvSpPr>
          <p:nvPr>
            <p:ph idx="1"/>
          </p:nvPr>
        </p:nvSpPr>
        <p:spPr>
          <a:xfrm>
            <a:off x="838200" y="1825625"/>
            <a:ext cx="4108704" cy="1191895"/>
          </a:xfrm>
        </p:spPr>
        <p:txBody>
          <a:bodyPr/>
          <a:lstStyle/>
          <a:p>
            <a:r>
              <a:rPr lang="en-CA" dirty="0"/>
              <a:t>Simulate data based on the causal graph.</a:t>
            </a:r>
            <a:endParaRPr lang="es-BO" dirty="0"/>
          </a:p>
        </p:txBody>
      </p:sp>
      <p:sp>
        <p:nvSpPr>
          <p:cNvPr id="5" name="TextBox 4">
            <a:extLst>
              <a:ext uri="{FF2B5EF4-FFF2-40B4-BE49-F238E27FC236}">
                <a16:creationId xmlns:a16="http://schemas.microsoft.com/office/drawing/2014/main" id="{371FB6EB-AA7F-456A-A4F5-72A509248137}"/>
              </a:ext>
            </a:extLst>
          </p:cNvPr>
          <p:cNvSpPr txBox="1"/>
          <p:nvPr/>
        </p:nvSpPr>
        <p:spPr>
          <a:xfrm>
            <a:off x="934974" y="3152457"/>
            <a:ext cx="3536442" cy="2585323"/>
          </a:xfrm>
          <a:prstGeom prst="rect">
            <a:avLst/>
          </a:prstGeom>
          <a:noFill/>
        </p:spPr>
        <p:txBody>
          <a:bodyPr wrap="square">
            <a:spAutoFit/>
          </a:bodyPr>
          <a:lstStyle/>
          <a:p>
            <a:r>
              <a:rPr lang="es-BO" dirty="0"/>
              <a:t>u &lt;- </a:t>
            </a:r>
            <a:r>
              <a:rPr lang="es-BO" dirty="0" err="1"/>
              <a:t>rbinom</a:t>
            </a:r>
            <a:r>
              <a:rPr lang="es-BO" dirty="0"/>
              <a:t>(50,1,.4)</a:t>
            </a:r>
          </a:p>
          <a:p>
            <a:r>
              <a:rPr lang="es-BO" dirty="0" err="1"/>
              <a:t>bx</a:t>
            </a:r>
            <a:r>
              <a:rPr lang="es-BO" dirty="0"/>
              <a:t> &lt;- 0.5</a:t>
            </a:r>
          </a:p>
          <a:p>
            <a:r>
              <a:rPr lang="es-BO" dirty="0"/>
              <a:t>x &lt;-  </a:t>
            </a:r>
            <a:r>
              <a:rPr lang="es-BO" dirty="0" err="1"/>
              <a:t>bx</a:t>
            </a:r>
            <a:r>
              <a:rPr lang="es-BO" dirty="0"/>
              <a:t>*u + </a:t>
            </a:r>
            <a:r>
              <a:rPr lang="es-BO" dirty="0" err="1"/>
              <a:t>rnorm</a:t>
            </a:r>
            <a:r>
              <a:rPr lang="es-BO" dirty="0"/>
              <a:t>(50, 0, 1)</a:t>
            </a:r>
          </a:p>
          <a:p>
            <a:r>
              <a:rPr lang="es-BO" dirty="0" err="1"/>
              <a:t>by</a:t>
            </a:r>
            <a:r>
              <a:rPr lang="es-BO" dirty="0"/>
              <a:t> &lt;- -3</a:t>
            </a:r>
          </a:p>
          <a:p>
            <a:r>
              <a:rPr lang="es-BO" dirty="0"/>
              <a:t>y &lt;- </a:t>
            </a:r>
            <a:r>
              <a:rPr lang="es-BO" dirty="0" err="1"/>
              <a:t>by</a:t>
            </a:r>
            <a:r>
              <a:rPr lang="es-BO" dirty="0"/>
              <a:t>*u + </a:t>
            </a:r>
            <a:r>
              <a:rPr lang="es-BO" dirty="0" err="1"/>
              <a:t>rnorm</a:t>
            </a:r>
            <a:r>
              <a:rPr lang="es-BO" dirty="0"/>
              <a:t>(50, 0, 2)</a:t>
            </a:r>
          </a:p>
          <a:p>
            <a:r>
              <a:rPr lang="es-BO" dirty="0" err="1"/>
              <a:t>bz</a:t>
            </a:r>
            <a:r>
              <a:rPr lang="es-BO" dirty="0"/>
              <a:t> &lt;- 4</a:t>
            </a:r>
          </a:p>
          <a:p>
            <a:r>
              <a:rPr lang="es-BO" dirty="0"/>
              <a:t>z &lt;- </a:t>
            </a:r>
            <a:r>
              <a:rPr lang="es-BO" dirty="0" err="1"/>
              <a:t>bz</a:t>
            </a:r>
            <a:r>
              <a:rPr lang="es-BO" dirty="0"/>
              <a:t>*u + </a:t>
            </a:r>
            <a:r>
              <a:rPr lang="es-BO" dirty="0" err="1"/>
              <a:t>rnorm</a:t>
            </a:r>
            <a:r>
              <a:rPr lang="es-BO" dirty="0"/>
              <a:t>(50, 0, 2.5)</a:t>
            </a:r>
          </a:p>
          <a:p>
            <a:r>
              <a:rPr lang="es-BO" dirty="0"/>
              <a:t>d &lt;- </a:t>
            </a:r>
            <a:r>
              <a:rPr lang="es-BO" dirty="0" err="1"/>
              <a:t>data.frame</a:t>
            </a:r>
            <a:r>
              <a:rPr lang="es-BO" dirty="0"/>
              <a:t>(</a:t>
            </a:r>
            <a:r>
              <a:rPr lang="es-BO" dirty="0" err="1"/>
              <a:t>x,y,z</a:t>
            </a:r>
            <a:r>
              <a:rPr lang="es-BO" dirty="0"/>
              <a:t>)</a:t>
            </a:r>
          </a:p>
          <a:p>
            <a:r>
              <a:rPr lang="es-BO" dirty="0" err="1"/>
              <a:t>glimpse</a:t>
            </a:r>
            <a:r>
              <a:rPr lang="es-BO" dirty="0"/>
              <a:t>(d)</a:t>
            </a:r>
          </a:p>
        </p:txBody>
      </p:sp>
      <p:pic>
        <p:nvPicPr>
          <p:cNvPr id="6" name="Picture 5">
            <a:extLst>
              <a:ext uri="{FF2B5EF4-FFF2-40B4-BE49-F238E27FC236}">
                <a16:creationId xmlns:a16="http://schemas.microsoft.com/office/drawing/2014/main" id="{873723EA-4AD2-43FE-ADB9-B50D0A1A10C6}"/>
              </a:ext>
            </a:extLst>
          </p:cNvPr>
          <p:cNvPicPr>
            <a:picLocks noChangeAspect="1"/>
          </p:cNvPicPr>
          <p:nvPr/>
        </p:nvPicPr>
        <p:blipFill>
          <a:blip r:embed="rId2"/>
          <a:stretch>
            <a:fillRect/>
          </a:stretch>
        </p:blipFill>
        <p:spPr>
          <a:xfrm>
            <a:off x="4758309" y="2421572"/>
            <a:ext cx="6848475" cy="3582767"/>
          </a:xfrm>
          <a:prstGeom prst="rect">
            <a:avLst/>
          </a:prstGeom>
        </p:spPr>
      </p:pic>
    </p:spTree>
    <p:extLst>
      <p:ext uri="{BB962C8B-B14F-4D97-AF65-F5344CB8AC3E}">
        <p14:creationId xmlns:p14="http://schemas.microsoft.com/office/powerpoint/2010/main" val="68986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9229-0385-4C97-B131-34B5660F8C61}"/>
              </a:ext>
            </a:extLst>
          </p:cNvPr>
          <p:cNvSpPr>
            <a:spLocks noGrp="1"/>
          </p:cNvSpPr>
          <p:nvPr>
            <p:ph type="title"/>
          </p:nvPr>
        </p:nvSpPr>
        <p:spPr/>
        <p:txBody>
          <a:bodyPr/>
          <a:lstStyle/>
          <a:p>
            <a:r>
              <a:rPr lang="en-CA" dirty="0"/>
              <a:t>Schools</a:t>
            </a:r>
            <a:endParaRPr lang="es-BO" dirty="0"/>
          </a:p>
        </p:txBody>
      </p:sp>
      <p:sp>
        <p:nvSpPr>
          <p:cNvPr id="3" name="Content Placeholder 2">
            <a:extLst>
              <a:ext uri="{FF2B5EF4-FFF2-40B4-BE49-F238E27FC236}">
                <a16:creationId xmlns:a16="http://schemas.microsoft.com/office/drawing/2014/main" id="{C154001A-3645-4630-A48B-756103295E95}"/>
              </a:ext>
            </a:extLst>
          </p:cNvPr>
          <p:cNvSpPr>
            <a:spLocks noGrp="1"/>
          </p:cNvSpPr>
          <p:nvPr>
            <p:ph idx="1"/>
          </p:nvPr>
        </p:nvSpPr>
        <p:spPr/>
        <p:txBody>
          <a:bodyPr/>
          <a:lstStyle/>
          <a:p>
            <a:r>
              <a:rPr lang="en-CA" dirty="0"/>
              <a:t>Imagine trying to assess the effectiveness of some new education curriculum of teaching style.</a:t>
            </a:r>
          </a:p>
          <a:p>
            <a:endParaRPr lang="en-CA" dirty="0"/>
          </a:p>
          <a:p>
            <a:r>
              <a:rPr lang="en-CA" dirty="0"/>
              <a:t>You have a treatment group and a control group and then you assess the students’ results.</a:t>
            </a:r>
          </a:p>
          <a:p>
            <a:endParaRPr lang="en-CA" dirty="0"/>
          </a:p>
          <a:p>
            <a:pPr marL="0" indent="0">
              <a:buNone/>
            </a:pPr>
            <a:endParaRPr lang="en-CA" dirty="0"/>
          </a:p>
          <a:p>
            <a:endParaRPr lang="en-CA" dirty="0"/>
          </a:p>
          <a:p>
            <a:endParaRPr lang="es-BO" dirty="0"/>
          </a:p>
        </p:txBody>
      </p:sp>
    </p:spTree>
    <p:extLst>
      <p:ext uri="{BB962C8B-B14F-4D97-AF65-F5344CB8AC3E}">
        <p14:creationId xmlns:p14="http://schemas.microsoft.com/office/powerpoint/2010/main" val="255276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665E-8F81-490B-872E-6733923E8A5C}"/>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BD3F7526-E7C3-4EDC-A62F-ECD77544B1FB}"/>
              </a:ext>
            </a:extLst>
          </p:cNvPr>
          <p:cNvSpPr>
            <a:spLocks noGrp="1"/>
          </p:cNvSpPr>
          <p:nvPr>
            <p:ph idx="1"/>
          </p:nvPr>
        </p:nvSpPr>
        <p:spPr>
          <a:xfrm>
            <a:off x="838200" y="1825625"/>
            <a:ext cx="5257800" cy="908431"/>
          </a:xfrm>
        </p:spPr>
        <p:txBody>
          <a:bodyPr/>
          <a:lstStyle/>
          <a:p>
            <a:r>
              <a:rPr lang="en-CA" dirty="0"/>
              <a:t>Draw a dendrogram</a:t>
            </a:r>
            <a:endParaRPr lang="es-BO" dirty="0"/>
          </a:p>
        </p:txBody>
      </p:sp>
      <p:sp>
        <p:nvSpPr>
          <p:cNvPr id="5" name="TextBox 4">
            <a:extLst>
              <a:ext uri="{FF2B5EF4-FFF2-40B4-BE49-F238E27FC236}">
                <a16:creationId xmlns:a16="http://schemas.microsoft.com/office/drawing/2014/main" id="{E0F6DF8F-3F90-4476-ABA0-30B2FA8E8C31}"/>
              </a:ext>
            </a:extLst>
          </p:cNvPr>
          <p:cNvSpPr txBox="1"/>
          <p:nvPr/>
        </p:nvSpPr>
        <p:spPr>
          <a:xfrm>
            <a:off x="838200" y="3108282"/>
            <a:ext cx="4218432" cy="2031325"/>
          </a:xfrm>
          <a:prstGeom prst="rect">
            <a:avLst/>
          </a:prstGeom>
          <a:noFill/>
        </p:spPr>
        <p:txBody>
          <a:bodyPr wrap="square">
            <a:spAutoFit/>
          </a:bodyPr>
          <a:lstStyle/>
          <a:p>
            <a:r>
              <a:rPr lang="es-BO" dirty="0" err="1"/>
              <a:t>distances</a:t>
            </a:r>
            <a:r>
              <a:rPr lang="es-BO" dirty="0"/>
              <a:t> &lt;- </a:t>
            </a:r>
            <a:r>
              <a:rPr lang="es-BO" dirty="0" err="1"/>
              <a:t>dist</a:t>
            </a:r>
            <a:r>
              <a:rPr lang="es-BO" dirty="0"/>
              <a:t>(d) #Make a </a:t>
            </a:r>
            <a:r>
              <a:rPr lang="es-BO" dirty="0" err="1"/>
              <a:t>distance</a:t>
            </a:r>
            <a:r>
              <a:rPr lang="es-BO" dirty="0"/>
              <a:t> </a:t>
            </a:r>
            <a:r>
              <a:rPr lang="es-BO" dirty="0" err="1"/>
              <a:t>matrix</a:t>
            </a:r>
            <a:endParaRPr lang="es-BO" dirty="0"/>
          </a:p>
          <a:p>
            <a:endParaRPr lang="es-BO" dirty="0"/>
          </a:p>
          <a:p>
            <a:r>
              <a:rPr lang="es-BO" dirty="0" err="1"/>
              <a:t>hc</a:t>
            </a:r>
            <a:r>
              <a:rPr lang="es-BO" dirty="0"/>
              <a:t> &lt;- </a:t>
            </a:r>
            <a:r>
              <a:rPr lang="es-BO" dirty="0" err="1"/>
              <a:t>hclust</a:t>
            </a:r>
            <a:r>
              <a:rPr lang="es-BO" dirty="0"/>
              <a:t>(</a:t>
            </a:r>
            <a:r>
              <a:rPr lang="es-BO" dirty="0" err="1"/>
              <a:t>distances</a:t>
            </a:r>
            <a:r>
              <a:rPr lang="es-BO" dirty="0"/>
              <a:t>) #Make a </a:t>
            </a:r>
            <a:r>
              <a:rPr lang="es-BO" dirty="0" err="1"/>
              <a:t>hierarchical</a:t>
            </a:r>
            <a:r>
              <a:rPr lang="es-BO" dirty="0"/>
              <a:t> </a:t>
            </a:r>
            <a:r>
              <a:rPr lang="es-BO" dirty="0" err="1"/>
              <a:t>cluster</a:t>
            </a:r>
            <a:endParaRPr lang="es-BO" dirty="0"/>
          </a:p>
          <a:p>
            <a:endParaRPr lang="es-BO" dirty="0"/>
          </a:p>
          <a:p>
            <a:r>
              <a:rPr lang="es-BO" dirty="0" err="1"/>
              <a:t>plot</a:t>
            </a:r>
            <a:r>
              <a:rPr lang="es-BO" dirty="0"/>
              <a:t>(</a:t>
            </a:r>
            <a:r>
              <a:rPr lang="es-BO" dirty="0" err="1"/>
              <a:t>hc</a:t>
            </a:r>
            <a:r>
              <a:rPr lang="es-BO" dirty="0"/>
              <a:t>) #plot </a:t>
            </a:r>
            <a:r>
              <a:rPr lang="es-BO" dirty="0" err="1"/>
              <a:t>the</a:t>
            </a:r>
            <a:r>
              <a:rPr lang="es-BO" dirty="0"/>
              <a:t> </a:t>
            </a:r>
            <a:r>
              <a:rPr lang="es-BO" dirty="0" err="1"/>
              <a:t>hierarchical</a:t>
            </a:r>
            <a:r>
              <a:rPr lang="es-BO" dirty="0"/>
              <a:t> </a:t>
            </a:r>
            <a:r>
              <a:rPr lang="es-BO" dirty="0" err="1"/>
              <a:t>cluster</a:t>
            </a:r>
            <a:endParaRPr lang="es-BO" dirty="0"/>
          </a:p>
        </p:txBody>
      </p:sp>
      <p:pic>
        <p:nvPicPr>
          <p:cNvPr id="7" name="Picture 6">
            <a:extLst>
              <a:ext uri="{FF2B5EF4-FFF2-40B4-BE49-F238E27FC236}">
                <a16:creationId xmlns:a16="http://schemas.microsoft.com/office/drawing/2014/main" id="{D1F1D873-DD5D-4C20-9A8F-196F18C38082}"/>
              </a:ext>
            </a:extLst>
          </p:cNvPr>
          <p:cNvPicPr>
            <a:picLocks noChangeAspect="1"/>
          </p:cNvPicPr>
          <p:nvPr/>
        </p:nvPicPr>
        <p:blipFill>
          <a:blip r:embed="rId2"/>
          <a:stretch>
            <a:fillRect/>
          </a:stretch>
        </p:blipFill>
        <p:spPr>
          <a:xfrm>
            <a:off x="5627941" y="1758950"/>
            <a:ext cx="6257925" cy="4733925"/>
          </a:xfrm>
          <a:prstGeom prst="rect">
            <a:avLst/>
          </a:prstGeom>
        </p:spPr>
      </p:pic>
    </p:spTree>
    <p:extLst>
      <p:ext uri="{BB962C8B-B14F-4D97-AF65-F5344CB8AC3E}">
        <p14:creationId xmlns:p14="http://schemas.microsoft.com/office/powerpoint/2010/main" val="3911728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2B51-4898-4926-A157-D925DC776400}"/>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24C6D142-87F8-45A0-BC4A-5A6E56FC5359}"/>
              </a:ext>
            </a:extLst>
          </p:cNvPr>
          <p:cNvSpPr>
            <a:spLocks noGrp="1"/>
          </p:cNvSpPr>
          <p:nvPr>
            <p:ph idx="1"/>
          </p:nvPr>
        </p:nvSpPr>
        <p:spPr>
          <a:xfrm>
            <a:off x="838200" y="1825625"/>
            <a:ext cx="10515600" cy="1045591"/>
          </a:xfrm>
        </p:spPr>
        <p:txBody>
          <a:bodyPr/>
          <a:lstStyle/>
          <a:p>
            <a:r>
              <a:rPr lang="en-CA" dirty="0"/>
              <a:t>An </a:t>
            </a:r>
            <a:r>
              <a:rPr lang="en-CA" b="1" dirty="0"/>
              <a:t>external </a:t>
            </a:r>
            <a:r>
              <a:rPr lang="en-CA" dirty="0"/>
              <a:t>criterion would involve just assessing the degree to which the cluster model correctly got U</a:t>
            </a:r>
            <a:endParaRPr lang="es-BO" dirty="0"/>
          </a:p>
        </p:txBody>
      </p:sp>
      <p:sp>
        <p:nvSpPr>
          <p:cNvPr id="5" name="TextBox 4">
            <a:extLst>
              <a:ext uri="{FF2B5EF4-FFF2-40B4-BE49-F238E27FC236}">
                <a16:creationId xmlns:a16="http://schemas.microsoft.com/office/drawing/2014/main" id="{B3F9C8BA-0C5A-48C0-A866-CA61F0B0509C}"/>
              </a:ext>
            </a:extLst>
          </p:cNvPr>
          <p:cNvSpPr txBox="1"/>
          <p:nvPr/>
        </p:nvSpPr>
        <p:spPr>
          <a:xfrm>
            <a:off x="1026414" y="3006153"/>
            <a:ext cx="2768346" cy="1754326"/>
          </a:xfrm>
          <a:prstGeom prst="rect">
            <a:avLst/>
          </a:prstGeom>
          <a:noFill/>
        </p:spPr>
        <p:txBody>
          <a:bodyPr wrap="square">
            <a:spAutoFit/>
          </a:bodyPr>
          <a:lstStyle/>
          <a:p>
            <a:r>
              <a:rPr lang="es-BO" dirty="0"/>
              <a:t>g &lt;- </a:t>
            </a:r>
            <a:r>
              <a:rPr lang="es-BO" dirty="0" err="1"/>
              <a:t>cutree</a:t>
            </a:r>
            <a:r>
              <a:rPr lang="es-BO" dirty="0"/>
              <a:t>(</a:t>
            </a:r>
            <a:r>
              <a:rPr lang="es-BO" dirty="0" err="1"/>
              <a:t>hc</a:t>
            </a:r>
            <a:r>
              <a:rPr lang="es-BO" dirty="0"/>
              <a:t>, k=2)</a:t>
            </a:r>
          </a:p>
          <a:p>
            <a:r>
              <a:rPr lang="es-BO" dirty="0" err="1"/>
              <a:t>d$g</a:t>
            </a:r>
            <a:r>
              <a:rPr lang="es-BO" dirty="0"/>
              <a:t> &lt;- g -1</a:t>
            </a:r>
          </a:p>
          <a:p>
            <a:r>
              <a:rPr lang="es-BO" dirty="0" err="1"/>
              <a:t>glimpse</a:t>
            </a:r>
            <a:r>
              <a:rPr lang="es-BO" dirty="0"/>
              <a:t>(d)</a:t>
            </a:r>
          </a:p>
          <a:p>
            <a:r>
              <a:rPr lang="es-BO" dirty="0" err="1"/>
              <a:t>d$u</a:t>
            </a:r>
            <a:r>
              <a:rPr lang="es-BO" dirty="0"/>
              <a:t> &lt;- u</a:t>
            </a:r>
          </a:p>
          <a:p>
            <a:r>
              <a:rPr lang="es-BO" dirty="0"/>
              <a:t>table(</a:t>
            </a:r>
            <a:r>
              <a:rPr lang="es-BO" dirty="0" err="1"/>
              <a:t>d$u</a:t>
            </a:r>
            <a:r>
              <a:rPr lang="es-BO" dirty="0"/>
              <a:t>, </a:t>
            </a:r>
            <a:r>
              <a:rPr lang="es-BO" dirty="0" err="1"/>
              <a:t>d$g</a:t>
            </a:r>
            <a:r>
              <a:rPr lang="es-BO" dirty="0"/>
              <a:t>)</a:t>
            </a:r>
          </a:p>
          <a:p>
            <a:r>
              <a:rPr lang="es-BO" dirty="0" err="1"/>
              <a:t>chisq.test</a:t>
            </a:r>
            <a:r>
              <a:rPr lang="es-BO" dirty="0"/>
              <a:t>(</a:t>
            </a:r>
            <a:r>
              <a:rPr lang="es-BO" dirty="0" err="1"/>
              <a:t>d$u</a:t>
            </a:r>
            <a:r>
              <a:rPr lang="es-BO" dirty="0"/>
              <a:t>, </a:t>
            </a:r>
            <a:r>
              <a:rPr lang="es-BO" dirty="0" err="1"/>
              <a:t>d$g</a:t>
            </a:r>
            <a:r>
              <a:rPr lang="es-BO" dirty="0"/>
              <a:t>)</a:t>
            </a:r>
          </a:p>
        </p:txBody>
      </p:sp>
      <p:sp>
        <p:nvSpPr>
          <p:cNvPr id="7" name="TextBox 6">
            <a:extLst>
              <a:ext uri="{FF2B5EF4-FFF2-40B4-BE49-F238E27FC236}">
                <a16:creationId xmlns:a16="http://schemas.microsoft.com/office/drawing/2014/main" id="{3D81BF08-186B-4CE8-9AB6-A18AE0B4F274}"/>
              </a:ext>
            </a:extLst>
          </p:cNvPr>
          <p:cNvSpPr txBox="1"/>
          <p:nvPr/>
        </p:nvSpPr>
        <p:spPr>
          <a:xfrm>
            <a:off x="4988814" y="3525120"/>
            <a:ext cx="6094476" cy="923330"/>
          </a:xfrm>
          <a:prstGeom prst="rect">
            <a:avLst/>
          </a:prstGeom>
          <a:noFill/>
        </p:spPr>
        <p:txBody>
          <a:bodyPr wrap="square">
            <a:spAutoFit/>
          </a:bodyPr>
          <a:lstStyle/>
          <a:p>
            <a:r>
              <a:rPr lang="es-BO" dirty="0"/>
              <a:t> 	0  	1</a:t>
            </a:r>
          </a:p>
          <a:p>
            <a:r>
              <a:rPr lang="es-BO" dirty="0"/>
              <a:t>  0 	</a:t>
            </a:r>
            <a:r>
              <a:rPr lang="es-BO" b="1" dirty="0"/>
              <a:t>22</a:t>
            </a:r>
            <a:r>
              <a:rPr lang="es-BO" dirty="0"/>
              <a:t>  	9</a:t>
            </a:r>
          </a:p>
          <a:p>
            <a:r>
              <a:rPr lang="es-BO" dirty="0"/>
              <a:t>  1  	0 	</a:t>
            </a:r>
            <a:r>
              <a:rPr lang="es-BO" b="1" dirty="0"/>
              <a:t>19</a:t>
            </a:r>
          </a:p>
        </p:txBody>
      </p:sp>
      <p:sp>
        <p:nvSpPr>
          <p:cNvPr id="11" name="TextBox 10">
            <a:extLst>
              <a:ext uri="{FF2B5EF4-FFF2-40B4-BE49-F238E27FC236}">
                <a16:creationId xmlns:a16="http://schemas.microsoft.com/office/drawing/2014/main" id="{E76365D7-CDBD-47A9-9D43-B763588E5145}"/>
              </a:ext>
            </a:extLst>
          </p:cNvPr>
          <p:cNvSpPr txBox="1"/>
          <p:nvPr/>
        </p:nvSpPr>
        <p:spPr>
          <a:xfrm>
            <a:off x="4988814" y="4922812"/>
            <a:ext cx="6094476" cy="923330"/>
          </a:xfrm>
          <a:prstGeom prst="rect">
            <a:avLst/>
          </a:prstGeom>
          <a:noFill/>
        </p:spPr>
        <p:txBody>
          <a:bodyPr wrap="square">
            <a:spAutoFit/>
          </a:bodyPr>
          <a:lstStyle/>
          <a:p>
            <a:r>
              <a:rPr lang="es-BO" dirty="0" err="1"/>
              <a:t>Pearson's</a:t>
            </a:r>
            <a:r>
              <a:rPr lang="es-BO" dirty="0"/>
              <a:t> Chi-</a:t>
            </a:r>
            <a:r>
              <a:rPr lang="es-BO" dirty="0" err="1"/>
              <a:t>squared</a:t>
            </a:r>
            <a:r>
              <a:rPr lang="es-BO" dirty="0"/>
              <a:t> test </a:t>
            </a:r>
            <a:r>
              <a:rPr lang="es-BO" dirty="0" err="1"/>
              <a:t>with</a:t>
            </a:r>
            <a:r>
              <a:rPr lang="es-BO" dirty="0"/>
              <a:t> Yates' </a:t>
            </a:r>
            <a:r>
              <a:rPr lang="es-BO" dirty="0" err="1"/>
              <a:t>continuity</a:t>
            </a:r>
            <a:r>
              <a:rPr lang="es-BO" dirty="0"/>
              <a:t> </a:t>
            </a:r>
            <a:r>
              <a:rPr lang="es-BO" dirty="0" err="1"/>
              <a:t>correction</a:t>
            </a:r>
            <a:endParaRPr lang="es-BO" dirty="0"/>
          </a:p>
          <a:p>
            <a:r>
              <a:rPr lang="es-BO" dirty="0"/>
              <a:t>data:  </a:t>
            </a:r>
            <a:r>
              <a:rPr lang="es-BO" dirty="0" err="1"/>
              <a:t>d$u</a:t>
            </a:r>
            <a:r>
              <a:rPr lang="es-BO" dirty="0"/>
              <a:t> and </a:t>
            </a:r>
            <a:r>
              <a:rPr lang="es-BO" dirty="0" err="1"/>
              <a:t>d$g</a:t>
            </a:r>
            <a:endParaRPr lang="es-BO" dirty="0"/>
          </a:p>
          <a:p>
            <a:r>
              <a:rPr lang="es-BO" dirty="0"/>
              <a:t>X-</a:t>
            </a:r>
            <a:r>
              <a:rPr lang="es-BO" dirty="0" err="1"/>
              <a:t>squared</a:t>
            </a:r>
            <a:r>
              <a:rPr lang="es-BO" dirty="0"/>
              <a:t> = 21.284, </a:t>
            </a:r>
            <a:r>
              <a:rPr lang="es-BO" dirty="0" err="1"/>
              <a:t>df</a:t>
            </a:r>
            <a:r>
              <a:rPr lang="es-BO" dirty="0"/>
              <a:t> = 1, </a:t>
            </a:r>
            <a:r>
              <a:rPr lang="es-BO" b="1" dirty="0"/>
              <a:t>p-</a:t>
            </a:r>
            <a:r>
              <a:rPr lang="es-BO" b="1" dirty="0" err="1"/>
              <a:t>value</a:t>
            </a:r>
            <a:r>
              <a:rPr lang="es-BO" b="1" dirty="0"/>
              <a:t> = 3.96e-06</a:t>
            </a:r>
          </a:p>
        </p:txBody>
      </p:sp>
    </p:spTree>
    <p:extLst>
      <p:ext uri="{BB962C8B-B14F-4D97-AF65-F5344CB8AC3E}">
        <p14:creationId xmlns:p14="http://schemas.microsoft.com/office/powerpoint/2010/main" val="10443401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9AA2-A8CB-4DC1-B89A-6D20092608AD}"/>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A083CE15-5F47-4AD7-A4AB-E05672AE4D2F}"/>
              </a:ext>
            </a:extLst>
          </p:cNvPr>
          <p:cNvSpPr>
            <a:spLocks noGrp="1"/>
          </p:cNvSpPr>
          <p:nvPr>
            <p:ph idx="1"/>
          </p:nvPr>
        </p:nvSpPr>
        <p:spPr/>
        <p:txBody>
          <a:bodyPr/>
          <a:lstStyle/>
          <a:p>
            <a:r>
              <a:rPr lang="en-CA" dirty="0"/>
              <a:t>But the real world isn’t like this, otherwise we would just do a regression.</a:t>
            </a:r>
          </a:p>
          <a:p>
            <a:r>
              <a:rPr lang="en-CA" dirty="0"/>
              <a:t>An internal criteria often (but not always) involves seeing if the groups are clustered into their respective groups better than chance.</a:t>
            </a:r>
          </a:p>
          <a:p>
            <a:endParaRPr lang="en-CA" dirty="0"/>
          </a:p>
          <a:p>
            <a:r>
              <a:rPr lang="en-CA" dirty="0"/>
              <a:t>So we simulate a null distribution and compare the results</a:t>
            </a:r>
          </a:p>
        </p:txBody>
      </p:sp>
    </p:spTree>
    <p:extLst>
      <p:ext uri="{BB962C8B-B14F-4D97-AF65-F5344CB8AC3E}">
        <p14:creationId xmlns:p14="http://schemas.microsoft.com/office/powerpoint/2010/main" val="938065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8615-959E-4321-BF54-D37086341C1C}"/>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A8F19A1F-D636-48DE-ADDA-6769BCB77F33}"/>
              </a:ext>
            </a:extLst>
          </p:cNvPr>
          <p:cNvSpPr>
            <a:spLocks noGrp="1"/>
          </p:cNvSpPr>
          <p:nvPr>
            <p:ph idx="1"/>
          </p:nvPr>
        </p:nvSpPr>
        <p:spPr>
          <a:xfrm>
            <a:off x="838200" y="1825625"/>
            <a:ext cx="10515600" cy="1201039"/>
          </a:xfrm>
        </p:spPr>
        <p:txBody>
          <a:bodyPr/>
          <a:lstStyle/>
          <a:p>
            <a:r>
              <a:rPr lang="en-CA" dirty="0"/>
              <a:t>We simulate null distributions </a:t>
            </a:r>
            <a:r>
              <a:rPr lang="en-CA" i="1" dirty="0"/>
              <a:t>as if </a:t>
            </a:r>
            <a:r>
              <a:rPr lang="en-CA" dirty="0"/>
              <a:t>U wasn’t a factor.</a:t>
            </a:r>
            <a:endParaRPr lang="es-BO" dirty="0"/>
          </a:p>
        </p:txBody>
      </p:sp>
      <p:pic>
        <p:nvPicPr>
          <p:cNvPr id="6" name="Picture 5">
            <a:extLst>
              <a:ext uri="{FF2B5EF4-FFF2-40B4-BE49-F238E27FC236}">
                <a16:creationId xmlns:a16="http://schemas.microsoft.com/office/drawing/2014/main" id="{7416A9D3-F0E6-4352-A22B-DC86B97D31E3}"/>
              </a:ext>
            </a:extLst>
          </p:cNvPr>
          <p:cNvPicPr>
            <a:picLocks noChangeAspect="1"/>
          </p:cNvPicPr>
          <p:nvPr/>
        </p:nvPicPr>
        <p:blipFill>
          <a:blip r:embed="rId2"/>
          <a:stretch>
            <a:fillRect/>
          </a:stretch>
        </p:blipFill>
        <p:spPr>
          <a:xfrm>
            <a:off x="1668017" y="2888170"/>
            <a:ext cx="8998751" cy="3466910"/>
          </a:xfrm>
          <a:prstGeom prst="rect">
            <a:avLst/>
          </a:prstGeom>
        </p:spPr>
      </p:pic>
    </p:spTree>
    <p:extLst>
      <p:ext uri="{BB962C8B-B14F-4D97-AF65-F5344CB8AC3E}">
        <p14:creationId xmlns:p14="http://schemas.microsoft.com/office/powerpoint/2010/main" val="42084252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5FC-824E-48B0-957F-D7778331F005}"/>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3E4176AC-2666-41F4-9A8F-2261DE6EC1C3}"/>
              </a:ext>
            </a:extLst>
          </p:cNvPr>
          <p:cNvSpPr>
            <a:spLocks noGrp="1"/>
          </p:cNvSpPr>
          <p:nvPr>
            <p:ph idx="1"/>
          </p:nvPr>
        </p:nvSpPr>
        <p:spPr>
          <a:xfrm>
            <a:off x="838200" y="1825624"/>
            <a:ext cx="4392168" cy="3834511"/>
          </a:xfrm>
        </p:spPr>
        <p:txBody>
          <a:bodyPr/>
          <a:lstStyle/>
          <a:p>
            <a:r>
              <a:rPr lang="en-CA" dirty="0"/>
              <a:t>Based on what we just saw, we can posit that the null distribution would be all of normally distributed.</a:t>
            </a:r>
          </a:p>
          <a:p>
            <a:r>
              <a:rPr lang="en-CA" dirty="0"/>
              <a:t>We just construct a situation where they are unrelated to one another.</a:t>
            </a:r>
            <a:endParaRPr lang="es-BO" dirty="0"/>
          </a:p>
        </p:txBody>
      </p:sp>
      <p:sp>
        <p:nvSpPr>
          <p:cNvPr id="5" name="TextBox 4">
            <a:extLst>
              <a:ext uri="{FF2B5EF4-FFF2-40B4-BE49-F238E27FC236}">
                <a16:creationId xmlns:a16="http://schemas.microsoft.com/office/drawing/2014/main" id="{ADF56775-F9BA-48E6-BAA6-DEE7CD3B35AB}"/>
              </a:ext>
            </a:extLst>
          </p:cNvPr>
          <p:cNvSpPr txBox="1"/>
          <p:nvPr/>
        </p:nvSpPr>
        <p:spPr>
          <a:xfrm>
            <a:off x="5607558" y="1941939"/>
            <a:ext cx="6094476" cy="2585323"/>
          </a:xfrm>
          <a:prstGeom prst="rect">
            <a:avLst/>
          </a:prstGeom>
          <a:noFill/>
        </p:spPr>
        <p:txBody>
          <a:bodyPr wrap="square">
            <a:spAutoFit/>
          </a:bodyPr>
          <a:lstStyle/>
          <a:p>
            <a:r>
              <a:rPr lang="es-BO" dirty="0" err="1"/>
              <a:t>z.null</a:t>
            </a:r>
            <a:r>
              <a:rPr lang="es-BO" dirty="0"/>
              <a:t> &lt;- </a:t>
            </a:r>
            <a:r>
              <a:rPr lang="es-BO" dirty="0" err="1"/>
              <a:t>rnorm</a:t>
            </a:r>
            <a:r>
              <a:rPr lang="es-BO" dirty="0"/>
              <a:t>(50, mean(z), </a:t>
            </a:r>
            <a:r>
              <a:rPr lang="es-BO" dirty="0" err="1"/>
              <a:t>sd</a:t>
            </a:r>
            <a:r>
              <a:rPr lang="es-BO" dirty="0"/>
              <a:t>(z))</a:t>
            </a:r>
          </a:p>
          <a:p>
            <a:r>
              <a:rPr lang="es-BO" dirty="0" err="1"/>
              <a:t>y.null</a:t>
            </a:r>
            <a:r>
              <a:rPr lang="es-BO" dirty="0"/>
              <a:t> &lt;- </a:t>
            </a:r>
            <a:r>
              <a:rPr lang="es-BO" dirty="0" err="1"/>
              <a:t>rnorm</a:t>
            </a:r>
            <a:r>
              <a:rPr lang="es-BO" dirty="0"/>
              <a:t>(50, mean(y), </a:t>
            </a:r>
            <a:r>
              <a:rPr lang="es-BO" dirty="0" err="1"/>
              <a:t>sd</a:t>
            </a:r>
            <a:r>
              <a:rPr lang="es-BO" dirty="0"/>
              <a:t>(y))</a:t>
            </a:r>
          </a:p>
          <a:p>
            <a:r>
              <a:rPr lang="es-BO" dirty="0" err="1"/>
              <a:t>x.null</a:t>
            </a:r>
            <a:r>
              <a:rPr lang="es-BO" dirty="0"/>
              <a:t> &lt;- </a:t>
            </a:r>
            <a:r>
              <a:rPr lang="es-BO" dirty="0" err="1"/>
              <a:t>rnorm</a:t>
            </a:r>
            <a:r>
              <a:rPr lang="es-BO" dirty="0"/>
              <a:t>(50, mean(x), </a:t>
            </a:r>
            <a:r>
              <a:rPr lang="es-BO" dirty="0" err="1"/>
              <a:t>sd</a:t>
            </a:r>
            <a:r>
              <a:rPr lang="es-BO" dirty="0"/>
              <a:t>(x))</a:t>
            </a:r>
          </a:p>
          <a:p>
            <a:r>
              <a:rPr lang="es-BO" dirty="0" err="1"/>
              <a:t>d.null</a:t>
            </a:r>
            <a:r>
              <a:rPr lang="es-BO" dirty="0"/>
              <a:t> &lt;- </a:t>
            </a:r>
            <a:r>
              <a:rPr lang="es-BO" dirty="0" err="1"/>
              <a:t>data.frame</a:t>
            </a:r>
            <a:r>
              <a:rPr lang="es-BO" dirty="0"/>
              <a:t>(</a:t>
            </a:r>
            <a:r>
              <a:rPr lang="es-BO" dirty="0" err="1"/>
              <a:t>x.null,y.null,z.null</a:t>
            </a:r>
            <a:r>
              <a:rPr lang="es-BO" dirty="0"/>
              <a:t>)</a:t>
            </a:r>
          </a:p>
          <a:p>
            <a:r>
              <a:rPr lang="es-BO" dirty="0" err="1"/>
              <a:t>d.obs</a:t>
            </a:r>
            <a:r>
              <a:rPr lang="es-BO" dirty="0"/>
              <a:t> &lt;- </a:t>
            </a:r>
            <a:r>
              <a:rPr lang="es-BO" dirty="0" err="1"/>
              <a:t>data.frame</a:t>
            </a:r>
            <a:r>
              <a:rPr lang="es-BO" dirty="0"/>
              <a:t>(</a:t>
            </a:r>
            <a:r>
              <a:rPr lang="es-BO" dirty="0" err="1"/>
              <a:t>x,y,z</a:t>
            </a:r>
            <a:r>
              <a:rPr lang="es-BO" dirty="0"/>
              <a:t>)</a:t>
            </a:r>
          </a:p>
          <a:p>
            <a:r>
              <a:rPr lang="es-BO" dirty="0" err="1"/>
              <a:t>distances.null</a:t>
            </a:r>
            <a:r>
              <a:rPr lang="es-BO" dirty="0"/>
              <a:t> &lt;- </a:t>
            </a:r>
            <a:r>
              <a:rPr lang="es-BO" dirty="0" err="1"/>
              <a:t>dist</a:t>
            </a:r>
            <a:r>
              <a:rPr lang="es-BO" dirty="0"/>
              <a:t>(</a:t>
            </a:r>
            <a:r>
              <a:rPr lang="es-BO" dirty="0" err="1"/>
              <a:t>d.null</a:t>
            </a:r>
            <a:r>
              <a:rPr lang="es-BO" dirty="0"/>
              <a:t>) #Make a </a:t>
            </a:r>
            <a:r>
              <a:rPr lang="es-BO" dirty="0" err="1"/>
              <a:t>distance</a:t>
            </a:r>
            <a:r>
              <a:rPr lang="es-BO" dirty="0"/>
              <a:t> </a:t>
            </a:r>
            <a:r>
              <a:rPr lang="es-BO" dirty="0" err="1"/>
              <a:t>matrix</a:t>
            </a:r>
            <a:endParaRPr lang="es-BO" dirty="0"/>
          </a:p>
          <a:p>
            <a:r>
              <a:rPr lang="es-BO" dirty="0" err="1"/>
              <a:t>hc.null</a:t>
            </a:r>
            <a:r>
              <a:rPr lang="es-BO" dirty="0"/>
              <a:t> &lt;- </a:t>
            </a:r>
            <a:r>
              <a:rPr lang="es-BO" dirty="0" err="1"/>
              <a:t>hclust</a:t>
            </a:r>
            <a:r>
              <a:rPr lang="es-BO" dirty="0"/>
              <a:t>(</a:t>
            </a:r>
            <a:r>
              <a:rPr lang="es-BO" dirty="0" err="1"/>
              <a:t>distances.null</a:t>
            </a:r>
            <a:r>
              <a:rPr lang="es-BO" dirty="0"/>
              <a:t>) #Make a </a:t>
            </a:r>
            <a:r>
              <a:rPr lang="es-BO" dirty="0" err="1"/>
              <a:t>hierarchical</a:t>
            </a:r>
            <a:r>
              <a:rPr lang="es-BO" dirty="0"/>
              <a:t> </a:t>
            </a:r>
            <a:r>
              <a:rPr lang="es-BO" dirty="0" err="1"/>
              <a:t>cluster</a:t>
            </a:r>
            <a:endParaRPr lang="es-BO" dirty="0"/>
          </a:p>
          <a:p>
            <a:r>
              <a:rPr lang="es-BO" dirty="0" err="1"/>
              <a:t>distances.obs</a:t>
            </a:r>
            <a:r>
              <a:rPr lang="es-BO" dirty="0"/>
              <a:t> &lt;- </a:t>
            </a:r>
            <a:r>
              <a:rPr lang="es-BO" dirty="0" err="1"/>
              <a:t>dist</a:t>
            </a:r>
            <a:r>
              <a:rPr lang="es-BO" dirty="0"/>
              <a:t>(</a:t>
            </a:r>
            <a:r>
              <a:rPr lang="es-BO" dirty="0" err="1"/>
              <a:t>d.obs</a:t>
            </a:r>
            <a:r>
              <a:rPr lang="es-BO" dirty="0"/>
              <a:t>) #Make a </a:t>
            </a:r>
            <a:r>
              <a:rPr lang="es-BO" dirty="0" err="1"/>
              <a:t>distance</a:t>
            </a:r>
            <a:r>
              <a:rPr lang="es-BO" dirty="0"/>
              <a:t> </a:t>
            </a:r>
            <a:r>
              <a:rPr lang="es-BO" dirty="0" err="1"/>
              <a:t>matrix</a:t>
            </a:r>
            <a:endParaRPr lang="es-BO" dirty="0"/>
          </a:p>
          <a:p>
            <a:r>
              <a:rPr lang="es-BO" dirty="0" err="1"/>
              <a:t>hc.obs</a:t>
            </a:r>
            <a:r>
              <a:rPr lang="es-BO" dirty="0"/>
              <a:t> &lt;- </a:t>
            </a:r>
            <a:r>
              <a:rPr lang="es-BO" dirty="0" err="1"/>
              <a:t>hclust</a:t>
            </a:r>
            <a:r>
              <a:rPr lang="es-BO" dirty="0"/>
              <a:t>(</a:t>
            </a:r>
            <a:r>
              <a:rPr lang="es-BO" dirty="0" err="1"/>
              <a:t>distances.obs</a:t>
            </a:r>
            <a:r>
              <a:rPr lang="es-BO" dirty="0"/>
              <a:t>) #Make a </a:t>
            </a:r>
            <a:r>
              <a:rPr lang="es-BO" dirty="0" err="1"/>
              <a:t>hierarchical</a:t>
            </a:r>
            <a:r>
              <a:rPr lang="es-BO" dirty="0"/>
              <a:t> </a:t>
            </a:r>
            <a:r>
              <a:rPr lang="es-BO" dirty="0" err="1"/>
              <a:t>cluster</a:t>
            </a:r>
            <a:endParaRPr lang="es-BO" dirty="0"/>
          </a:p>
        </p:txBody>
      </p:sp>
    </p:spTree>
    <p:extLst>
      <p:ext uri="{BB962C8B-B14F-4D97-AF65-F5344CB8AC3E}">
        <p14:creationId xmlns:p14="http://schemas.microsoft.com/office/powerpoint/2010/main" val="3706103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6B64E9D-648E-4E8A-9983-DFCD8FBC4077}"/>
              </a:ext>
            </a:extLst>
          </p:cNvPr>
          <p:cNvSpPr>
            <a:spLocks noGrp="1"/>
          </p:cNvSpPr>
          <p:nvPr>
            <p:ph type="title"/>
          </p:nvPr>
        </p:nvSpPr>
        <p:spPr/>
        <p:txBody>
          <a:bodyPr/>
          <a:lstStyle/>
          <a:p>
            <a:r>
              <a:rPr lang="en-CA" dirty="0"/>
              <a:t>Cluster validation</a:t>
            </a:r>
            <a:endParaRPr lang="es-BO" dirty="0"/>
          </a:p>
        </p:txBody>
      </p:sp>
      <p:pic>
        <p:nvPicPr>
          <p:cNvPr id="14" name="Picture 13">
            <a:extLst>
              <a:ext uri="{FF2B5EF4-FFF2-40B4-BE49-F238E27FC236}">
                <a16:creationId xmlns:a16="http://schemas.microsoft.com/office/drawing/2014/main" id="{35ADD499-8A17-4613-83A4-68A6EE2BDD35}"/>
              </a:ext>
            </a:extLst>
          </p:cNvPr>
          <p:cNvPicPr>
            <a:picLocks noChangeAspect="1"/>
          </p:cNvPicPr>
          <p:nvPr/>
        </p:nvPicPr>
        <p:blipFill>
          <a:blip r:embed="rId2"/>
          <a:stretch>
            <a:fillRect/>
          </a:stretch>
        </p:blipFill>
        <p:spPr>
          <a:xfrm>
            <a:off x="4148919" y="1586867"/>
            <a:ext cx="8138331" cy="5271134"/>
          </a:xfrm>
          <a:prstGeom prst="rect">
            <a:avLst/>
          </a:prstGeom>
        </p:spPr>
      </p:pic>
      <p:sp>
        <p:nvSpPr>
          <p:cNvPr id="18" name="TextBox 17">
            <a:extLst>
              <a:ext uri="{FF2B5EF4-FFF2-40B4-BE49-F238E27FC236}">
                <a16:creationId xmlns:a16="http://schemas.microsoft.com/office/drawing/2014/main" id="{50686E24-5082-409F-ACA1-247A10FAE023}"/>
              </a:ext>
            </a:extLst>
          </p:cNvPr>
          <p:cNvSpPr txBox="1"/>
          <p:nvPr/>
        </p:nvSpPr>
        <p:spPr>
          <a:xfrm>
            <a:off x="300251" y="1690688"/>
            <a:ext cx="3138985" cy="2585323"/>
          </a:xfrm>
          <a:prstGeom prst="rect">
            <a:avLst/>
          </a:prstGeom>
          <a:noFill/>
        </p:spPr>
        <p:txBody>
          <a:bodyPr wrap="square">
            <a:spAutoFit/>
          </a:bodyPr>
          <a:lstStyle/>
          <a:p>
            <a:r>
              <a:rPr lang="es-BO" dirty="0"/>
              <a:t>p1 &lt;- </a:t>
            </a:r>
            <a:r>
              <a:rPr lang="es-BO" dirty="0" err="1"/>
              <a:t>ggdendrogram</a:t>
            </a:r>
            <a:r>
              <a:rPr lang="es-BO" dirty="0"/>
              <a:t>(</a:t>
            </a:r>
          </a:p>
          <a:p>
            <a:r>
              <a:rPr lang="es-BO" dirty="0"/>
              <a:t>  </a:t>
            </a:r>
            <a:r>
              <a:rPr lang="es-BO" dirty="0" err="1"/>
              <a:t>as.dendrogram</a:t>
            </a:r>
            <a:r>
              <a:rPr lang="es-BO" dirty="0"/>
              <a:t>(</a:t>
            </a:r>
            <a:r>
              <a:rPr lang="es-BO" dirty="0" err="1"/>
              <a:t>hc.obs</a:t>
            </a:r>
            <a:r>
              <a:rPr lang="es-BO" dirty="0"/>
              <a:t>))+</a:t>
            </a:r>
          </a:p>
          <a:p>
            <a:r>
              <a:rPr lang="es-BO" dirty="0"/>
              <a:t>  </a:t>
            </a:r>
            <a:r>
              <a:rPr lang="es-BO" dirty="0" err="1"/>
              <a:t>ylim</a:t>
            </a:r>
            <a:r>
              <a:rPr lang="es-BO" dirty="0"/>
              <a:t>(0,15)+</a:t>
            </a:r>
          </a:p>
          <a:p>
            <a:r>
              <a:rPr lang="es-BO" dirty="0"/>
              <a:t>  </a:t>
            </a:r>
            <a:r>
              <a:rPr lang="es-BO" dirty="0" err="1"/>
              <a:t>ggtitle</a:t>
            </a:r>
            <a:r>
              <a:rPr lang="es-BO" dirty="0"/>
              <a:t>("</a:t>
            </a:r>
            <a:r>
              <a:rPr lang="es-BO" dirty="0" err="1"/>
              <a:t>Observed</a:t>
            </a:r>
            <a:r>
              <a:rPr lang="es-BO" dirty="0"/>
              <a:t> data")</a:t>
            </a:r>
          </a:p>
          <a:p>
            <a:r>
              <a:rPr lang="es-BO" dirty="0"/>
              <a:t>p2 &lt;- </a:t>
            </a:r>
            <a:r>
              <a:rPr lang="es-BO" dirty="0" err="1"/>
              <a:t>ggdendrogram</a:t>
            </a:r>
            <a:r>
              <a:rPr lang="es-BO" dirty="0"/>
              <a:t>(</a:t>
            </a:r>
          </a:p>
          <a:p>
            <a:r>
              <a:rPr lang="es-BO" dirty="0"/>
              <a:t>  </a:t>
            </a:r>
            <a:r>
              <a:rPr lang="es-BO" dirty="0" err="1"/>
              <a:t>as.dendrogram</a:t>
            </a:r>
            <a:r>
              <a:rPr lang="es-BO" dirty="0"/>
              <a:t>(</a:t>
            </a:r>
            <a:r>
              <a:rPr lang="es-BO" dirty="0" err="1"/>
              <a:t>hc.null</a:t>
            </a:r>
            <a:r>
              <a:rPr lang="es-BO" dirty="0"/>
              <a:t>))+</a:t>
            </a:r>
          </a:p>
          <a:p>
            <a:r>
              <a:rPr lang="es-BO" dirty="0"/>
              <a:t>  </a:t>
            </a:r>
            <a:r>
              <a:rPr lang="es-BO" dirty="0" err="1"/>
              <a:t>ylim</a:t>
            </a:r>
            <a:r>
              <a:rPr lang="es-BO" dirty="0"/>
              <a:t>(0,15)+</a:t>
            </a:r>
          </a:p>
          <a:p>
            <a:r>
              <a:rPr lang="es-BO" dirty="0"/>
              <a:t>  </a:t>
            </a:r>
            <a:r>
              <a:rPr lang="es-BO" dirty="0" err="1"/>
              <a:t>ggtitle</a:t>
            </a:r>
            <a:r>
              <a:rPr lang="es-BO" dirty="0"/>
              <a:t>("</a:t>
            </a:r>
            <a:r>
              <a:rPr lang="es-BO" dirty="0" err="1"/>
              <a:t>Null</a:t>
            </a:r>
            <a:r>
              <a:rPr lang="es-BO" dirty="0"/>
              <a:t> </a:t>
            </a:r>
            <a:r>
              <a:rPr lang="es-BO" dirty="0" err="1"/>
              <a:t>distribution</a:t>
            </a:r>
            <a:r>
              <a:rPr lang="es-BO" dirty="0"/>
              <a:t>")</a:t>
            </a:r>
          </a:p>
          <a:p>
            <a:r>
              <a:rPr lang="es-BO" dirty="0" err="1"/>
              <a:t>grid.arrange</a:t>
            </a:r>
            <a:r>
              <a:rPr lang="es-BO" dirty="0"/>
              <a:t>(p1,p2, </a:t>
            </a:r>
            <a:r>
              <a:rPr lang="es-BO" dirty="0" err="1"/>
              <a:t>ncol</a:t>
            </a:r>
            <a:r>
              <a:rPr lang="es-BO" dirty="0"/>
              <a:t>=2)</a:t>
            </a:r>
          </a:p>
        </p:txBody>
      </p:sp>
    </p:spTree>
    <p:extLst>
      <p:ext uri="{BB962C8B-B14F-4D97-AF65-F5344CB8AC3E}">
        <p14:creationId xmlns:p14="http://schemas.microsoft.com/office/powerpoint/2010/main" val="29279289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0917-3E40-467D-88B9-35E57300EB75}"/>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B21614E2-C5D8-42A6-B3A4-3876F822A880}"/>
              </a:ext>
            </a:extLst>
          </p:cNvPr>
          <p:cNvSpPr>
            <a:spLocks noGrp="1"/>
          </p:cNvSpPr>
          <p:nvPr>
            <p:ph idx="1"/>
          </p:nvPr>
        </p:nvSpPr>
        <p:spPr>
          <a:xfrm>
            <a:off x="838200" y="1825625"/>
            <a:ext cx="3106003" cy="2719079"/>
          </a:xfrm>
        </p:spPr>
        <p:txBody>
          <a:bodyPr>
            <a:normAutofit fontScale="92500" lnSpcReduction="20000"/>
          </a:bodyPr>
          <a:lstStyle/>
          <a:p>
            <a:r>
              <a:rPr lang="en-CA" dirty="0"/>
              <a:t>The height of the first partition is 3.9 for the observed data.</a:t>
            </a:r>
          </a:p>
          <a:p>
            <a:r>
              <a:rPr lang="en-CA" dirty="0"/>
              <a:t>The height of the first partition for the simulated data is 2.7 </a:t>
            </a:r>
            <a:endParaRPr lang="es-BO" dirty="0"/>
          </a:p>
        </p:txBody>
      </p:sp>
      <p:pic>
        <p:nvPicPr>
          <p:cNvPr id="4" name="Picture 3">
            <a:extLst>
              <a:ext uri="{FF2B5EF4-FFF2-40B4-BE49-F238E27FC236}">
                <a16:creationId xmlns:a16="http://schemas.microsoft.com/office/drawing/2014/main" id="{E90A8CBC-2D3E-4EEC-BA3A-32C38146A9DD}"/>
              </a:ext>
            </a:extLst>
          </p:cNvPr>
          <p:cNvPicPr>
            <a:picLocks noChangeAspect="1"/>
          </p:cNvPicPr>
          <p:nvPr/>
        </p:nvPicPr>
        <p:blipFill>
          <a:blip r:embed="rId2"/>
          <a:stretch>
            <a:fillRect/>
          </a:stretch>
        </p:blipFill>
        <p:spPr>
          <a:xfrm>
            <a:off x="4053669" y="1586866"/>
            <a:ext cx="8138331" cy="5271134"/>
          </a:xfrm>
          <a:prstGeom prst="rect">
            <a:avLst/>
          </a:prstGeom>
        </p:spPr>
      </p:pic>
      <p:sp>
        <p:nvSpPr>
          <p:cNvPr id="6" name="TextBox 5">
            <a:extLst>
              <a:ext uri="{FF2B5EF4-FFF2-40B4-BE49-F238E27FC236}">
                <a16:creationId xmlns:a16="http://schemas.microsoft.com/office/drawing/2014/main" id="{292EC4CF-B91D-4CB4-99BD-EA3EA2207099}"/>
              </a:ext>
            </a:extLst>
          </p:cNvPr>
          <p:cNvSpPr txBox="1"/>
          <p:nvPr/>
        </p:nvSpPr>
        <p:spPr>
          <a:xfrm>
            <a:off x="368489" y="4783878"/>
            <a:ext cx="4026090" cy="1200329"/>
          </a:xfrm>
          <a:prstGeom prst="rect">
            <a:avLst/>
          </a:prstGeom>
          <a:noFill/>
        </p:spPr>
        <p:txBody>
          <a:bodyPr wrap="square">
            <a:spAutoFit/>
          </a:bodyPr>
          <a:lstStyle/>
          <a:p>
            <a:r>
              <a:rPr lang="es-BO" dirty="0" err="1"/>
              <a:t>length</a:t>
            </a:r>
            <a:r>
              <a:rPr lang="es-BO" dirty="0"/>
              <a:t>(</a:t>
            </a:r>
            <a:r>
              <a:rPr lang="es-BO" dirty="0" err="1"/>
              <a:t>hc.obs$height</a:t>
            </a:r>
            <a:r>
              <a:rPr lang="es-BO" dirty="0"/>
              <a:t>)</a:t>
            </a:r>
          </a:p>
          <a:p>
            <a:r>
              <a:rPr lang="es-BO" dirty="0" err="1"/>
              <a:t>length</a:t>
            </a:r>
            <a:r>
              <a:rPr lang="es-BO" dirty="0"/>
              <a:t>(</a:t>
            </a:r>
            <a:r>
              <a:rPr lang="es-BO" dirty="0" err="1"/>
              <a:t>hc.null$height</a:t>
            </a:r>
            <a:r>
              <a:rPr lang="es-BO" dirty="0"/>
              <a:t>)</a:t>
            </a:r>
          </a:p>
          <a:p>
            <a:r>
              <a:rPr lang="es-BO" dirty="0" err="1"/>
              <a:t>hc.obs$height</a:t>
            </a:r>
            <a:r>
              <a:rPr lang="es-BO" dirty="0"/>
              <a:t>[49] - </a:t>
            </a:r>
            <a:r>
              <a:rPr lang="es-BO" dirty="0" err="1"/>
              <a:t>hc.obs$height</a:t>
            </a:r>
            <a:r>
              <a:rPr lang="es-BO" dirty="0"/>
              <a:t>[48]</a:t>
            </a:r>
          </a:p>
          <a:p>
            <a:r>
              <a:rPr lang="es-BO" dirty="0" err="1"/>
              <a:t>hc.null$height</a:t>
            </a:r>
            <a:r>
              <a:rPr lang="es-BO" dirty="0"/>
              <a:t>[49] - </a:t>
            </a:r>
            <a:r>
              <a:rPr lang="es-BO" dirty="0" err="1"/>
              <a:t>hc.null$height</a:t>
            </a:r>
            <a:r>
              <a:rPr lang="es-BO" dirty="0"/>
              <a:t>[48]</a:t>
            </a:r>
          </a:p>
        </p:txBody>
      </p:sp>
    </p:spTree>
    <p:extLst>
      <p:ext uri="{BB962C8B-B14F-4D97-AF65-F5344CB8AC3E}">
        <p14:creationId xmlns:p14="http://schemas.microsoft.com/office/powerpoint/2010/main" val="131667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C4D9-7824-48A1-89C6-DA26CA0FDF2B}"/>
              </a:ext>
            </a:extLst>
          </p:cNvPr>
          <p:cNvSpPr>
            <a:spLocks noGrp="1"/>
          </p:cNvSpPr>
          <p:nvPr>
            <p:ph type="title"/>
          </p:nvPr>
        </p:nvSpPr>
        <p:spPr/>
        <p:txBody>
          <a:bodyPr/>
          <a:lstStyle/>
          <a:p>
            <a:r>
              <a:rPr lang="en-CA" dirty="0"/>
              <a:t>Cluster validation</a:t>
            </a:r>
            <a:endParaRPr lang="es-BO" dirty="0"/>
          </a:p>
        </p:txBody>
      </p:sp>
      <p:sp>
        <p:nvSpPr>
          <p:cNvPr id="3" name="Content Placeholder 2">
            <a:extLst>
              <a:ext uri="{FF2B5EF4-FFF2-40B4-BE49-F238E27FC236}">
                <a16:creationId xmlns:a16="http://schemas.microsoft.com/office/drawing/2014/main" id="{749E20AB-871A-41DA-B0E2-1DD555071B7E}"/>
              </a:ext>
            </a:extLst>
          </p:cNvPr>
          <p:cNvSpPr>
            <a:spLocks noGrp="1"/>
          </p:cNvSpPr>
          <p:nvPr>
            <p:ph idx="1"/>
          </p:nvPr>
        </p:nvSpPr>
        <p:spPr>
          <a:xfrm>
            <a:off x="838200" y="1825625"/>
            <a:ext cx="10515600" cy="1872918"/>
          </a:xfrm>
        </p:spPr>
        <p:txBody>
          <a:bodyPr/>
          <a:lstStyle/>
          <a:p>
            <a:r>
              <a:rPr lang="en-CA" dirty="0"/>
              <a:t>In such cases, you’ll also want to calculate the cophenetic correlation.</a:t>
            </a:r>
          </a:p>
          <a:p>
            <a:r>
              <a:rPr lang="en-CA" dirty="0"/>
              <a:t>This is the correlation between the distances based on clusters and the distances based on </a:t>
            </a:r>
            <a:r>
              <a:rPr lang="en-CA" dirty="0" err="1"/>
              <a:t>euclidean</a:t>
            </a:r>
            <a:r>
              <a:rPr lang="en-CA" dirty="0"/>
              <a:t> distance.</a:t>
            </a:r>
            <a:endParaRPr lang="es-BO" dirty="0"/>
          </a:p>
        </p:txBody>
      </p:sp>
      <p:sp>
        <p:nvSpPr>
          <p:cNvPr id="5" name="TextBox 4">
            <a:extLst>
              <a:ext uri="{FF2B5EF4-FFF2-40B4-BE49-F238E27FC236}">
                <a16:creationId xmlns:a16="http://schemas.microsoft.com/office/drawing/2014/main" id="{84B77DC1-BE6E-4C4F-B279-C636B366B34E}"/>
              </a:ext>
            </a:extLst>
          </p:cNvPr>
          <p:cNvSpPr txBox="1"/>
          <p:nvPr/>
        </p:nvSpPr>
        <p:spPr>
          <a:xfrm>
            <a:off x="292290" y="3467711"/>
            <a:ext cx="2996821" cy="1200329"/>
          </a:xfrm>
          <a:prstGeom prst="rect">
            <a:avLst/>
          </a:prstGeom>
          <a:noFill/>
        </p:spPr>
        <p:txBody>
          <a:bodyPr wrap="square">
            <a:spAutoFit/>
          </a:bodyPr>
          <a:lstStyle/>
          <a:p>
            <a:r>
              <a:rPr lang="es-BO" dirty="0" err="1"/>
              <a:t>coph</a:t>
            </a:r>
            <a:r>
              <a:rPr lang="es-BO" dirty="0"/>
              <a:t> &lt;- </a:t>
            </a:r>
            <a:r>
              <a:rPr lang="es-BO" dirty="0" err="1"/>
              <a:t>cophenetic</a:t>
            </a:r>
            <a:r>
              <a:rPr lang="es-BO" dirty="0"/>
              <a:t>(</a:t>
            </a:r>
            <a:r>
              <a:rPr lang="es-BO" dirty="0" err="1"/>
              <a:t>hc.obs</a:t>
            </a:r>
            <a:r>
              <a:rPr lang="es-BO" dirty="0"/>
              <a:t>)</a:t>
            </a:r>
          </a:p>
          <a:p>
            <a:r>
              <a:rPr lang="es-BO" dirty="0" err="1"/>
              <a:t>cor.test</a:t>
            </a:r>
            <a:r>
              <a:rPr lang="es-BO" dirty="0"/>
              <a:t>(</a:t>
            </a:r>
            <a:r>
              <a:rPr lang="es-BO" dirty="0" err="1"/>
              <a:t>distances.obs</a:t>
            </a:r>
            <a:r>
              <a:rPr lang="es-BO" dirty="0"/>
              <a:t>, </a:t>
            </a:r>
            <a:r>
              <a:rPr lang="es-BO" dirty="0" err="1"/>
              <a:t>coph</a:t>
            </a:r>
            <a:r>
              <a:rPr lang="es-BO" dirty="0"/>
              <a:t>)</a:t>
            </a:r>
          </a:p>
          <a:p>
            <a:r>
              <a:rPr lang="es-BO" dirty="0" err="1"/>
              <a:t>coph</a:t>
            </a:r>
            <a:r>
              <a:rPr lang="es-BO" dirty="0"/>
              <a:t> &lt;- </a:t>
            </a:r>
            <a:r>
              <a:rPr lang="es-BO" dirty="0" err="1"/>
              <a:t>cophenetic</a:t>
            </a:r>
            <a:r>
              <a:rPr lang="es-BO" dirty="0"/>
              <a:t>(</a:t>
            </a:r>
            <a:r>
              <a:rPr lang="es-BO" dirty="0" err="1"/>
              <a:t>hc.null</a:t>
            </a:r>
            <a:r>
              <a:rPr lang="es-BO" dirty="0"/>
              <a:t>)</a:t>
            </a:r>
          </a:p>
          <a:p>
            <a:r>
              <a:rPr lang="es-BO" dirty="0" err="1"/>
              <a:t>cor.test</a:t>
            </a:r>
            <a:r>
              <a:rPr lang="es-BO" dirty="0"/>
              <a:t>(</a:t>
            </a:r>
            <a:r>
              <a:rPr lang="es-BO" dirty="0" err="1"/>
              <a:t>distances.null</a:t>
            </a:r>
            <a:r>
              <a:rPr lang="es-BO" dirty="0"/>
              <a:t>, </a:t>
            </a:r>
            <a:r>
              <a:rPr lang="es-BO" dirty="0" err="1"/>
              <a:t>coph</a:t>
            </a:r>
            <a:r>
              <a:rPr lang="es-BO" dirty="0"/>
              <a:t>)</a:t>
            </a:r>
          </a:p>
        </p:txBody>
      </p:sp>
      <p:sp>
        <p:nvSpPr>
          <p:cNvPr id="7" name="TextBox 6">
            <a:extLst>
              <a:ext uri="{FF2B5EF4-FFF2-40B4-BE49-F238E27FC236}">
                <a16:creationId xmlns:a16="http://schemas.microsoft.com/office/drawing/2014/main" id="{169DAEDB-3708-480D-AF8C-46BD2386382B}"/>
              </a:ext>
            </a:extLst>
          </p:cNvPr>
          <p:cNvSpPr txBox="1"/>
          <p:nvPr/>
        </p:nvSpPr>
        <p:spPr>
          <a:xfrm>
            <a:off x="3289112" y="3467711"/>
            <a:ext cx="4749420" cy="3139321"/>
          </a:xfrm>
          <a:prstGeom prst="rect">
            <a:avLst/>
          </a:prstGeom>
          <a:noFill/>
        </p:spPr>
        <p:txBody>
          <a:bodyPr wrap="square">
            <a:spAutoFit/>
          </a:bodyPr>
          <a:lstStyle/>
          <a:p>
            <a:r>
              <a:rPr lang="es-BO" dirty="0" err="1"/>
              <a:t>Pearson's</a:t>
            </a:r>
            <a:r>
              <a:rPr lang="es-BO" dirty="0"/>
              <a:t> </a:t>
            </a:r>
            <a:r>
              <a:rPr lang="es-BO" dirty="0" err="1"/>
              <a:t>product-moment</a:t>
            </a:r>
            <a:r>
              <a:rPr lang="es-BO" dirty="0"/>
              <a:t> </a:t>
            </a:r>
            <a:r>
              <a:rPr lang="es-BO" dirty="0" err="1"/>
              <a:t>correlation</a:t>
            </a:r>
            <a:endParaRPr lang="es-BO" dirty="0"/>
          </a:p>
          <a:p>
            <a:endParaRPr lang="es-BO" dirty="0"/>
          </a:p>
          <a:p>
            <a:r>
              <a:rPr lang="es-BO" dirty="0"/>
              <a:t>data:  </a:t>
            </a:r>
            <a:r>
              <a:rPr lang="es-BO" dirty="0" err="1"/>
              <a:t>distances.obs</a:t>
            </a:r>
            <a:r>
              <a:rPr lang="es-BO" dirty="0"/>
              <a:t> and </a:t>
            </a:r>
            <a:r>
              <a:rPr lang="es-BO" dirty="0" err="1"/>
              <a:t>coph</a:t>
            </a:r>
            <a:endParaRPr lang="es-BO" dirty="0"/>
          </a:p>
          <a:p>
            <a:r>
              <a:rPr lang="es-BO" dirty="0"/>
              <a:t>t = 26.913, </a:t>
            </a:r>
            <a:r>
              <a:rPr lang="es-BO" dirty="0" err="1"/>
              <a:t>df</a:t>
            </a:r>
            <a:r>
              <a:rPr lang="es-BO" dirty="0"/>
              <a:t> = 1223, p-</a:t>
            </a:r>
            <a:r>
              <a:rPr lang="es-BO" dirty="0" err="1"/>
              <a:t>value</a:t>
            </a:r>
            <a:r>
              <a:rPr lang="es-BO" dirty="0"/>
              <a:t> &lt; 2.2e-16</a:t>
            </a:r>
          </a:p>
          <a:p>
            <a:r>
              <a:rPr lang="es-BO" dirty="0" err="1"/>
              <a:t>alternative</a:t>
            </a:r>
            <a:r>
              <a:rPr lang="es-BO" dirty="0"/>
              <a:t> </a:t>
            </a:r>
            <a:r>
              <a:rPr lang="es-BO" dirty="0" err="1"/>
              <a:t>hypothesis</a:t>
            </a:r>
            <a:r>
              <a:rPr lang="es-BO" dirty="0"/>
              <a:t>: true </a:t>
            </a:r>
            <a:r>
              <a:rPr lang="es-BO" dirty="0" err="1"/>
              <a:t>correlation</a:t>
            </a:r>
            <a:r>
              <a:rPr lang="es-BO" dirty="0"/>
              <a:t> </a:t>
            </a:r>
            <a:r>
              <a:rPr lang="es-BO" dirty="0" err="1"/>
              <a:t>is</a:t>
            </a:r>
            <a:r>
              <a:rPr lang="es-BO" dirty="0"/>
              <a:t> </a:t>
            </a:r>
            <a:r>
              <a:rPr lang="es-BO" dirty="0" err="1"/>
              <a:t>not</a:t>
            </a:r>
            <a:r>
              <a:rPr lang="es-BO" dirty="0"/>
              <a:t> </a:t>
            </a:r>
            <a:r>
              <a:rPr lang="es-BO" dirty="0" err="1"/>
              <a:t>equal</a:t>
            </a:r>
            <a:r>
              <a:rPr lang="es-BO" dirty="0"/>
              <a:t> </a:t>
            </a:r>
            <a:r>
              <a:rPr lang="es-BO" dirty="0" err="1"/>
              <a:t>to</a:t>
            </a:r>
            <a:r>
              <a:rPr lang="es-BO" dirty="0"/>
              <a:t> 0</a:t>
            </a:r>
          </a:p>
          <a:p>
            <a:r>
              <a:rPr lang="es-BO" dirty="0"/>
              <a:t>95 </a:t>
            </a:r>
            <a:r>
              <a:rPr lang="es-BO" dirty="0" err="1"/>
              <a:t>percent</a:t>
            </a:r>
            <a:r>
              <a:rPr lang="es-BO" dirty="0"/>
              <a:t> </a:t>
            </a:r>
            <a:r>
              <a:rPr lang="es-BO" dirty="0" err="1"/>
              <a:t>confidence</a:t>
            </a:r>
            <a:r>
              <a:rPr lang="es-BO" dirty="0"/>
              <a:t> </a:t>
            </a:r>
            <a:r>
              <a:rPr lang="es-BO" dirty="0" err="1"/>
              <a:t>interval</a:t>
            </a:r>
            <a:r>
              <a:rPr lang="es-BO" dirty="0"/>
              <a:t>:</a:t>
            </a:r>
          </a:p>
          <a:p>
            <a:r>
              <a:rPr lang="es-BO" dirty="0"/>
              <a:t> 0.5734549 0.6438902</a:t>
            </a:r>
          </a:p>
          <a:p>
            <a:r>
              <a:rPr lang="es-BO" dirty="0" err="1"/>
              <a:t>sample</a:t>
            </a:r>
            <a:r>
              <a:rPr lang="es-BO" dirty="0"/>
              <a:t> </a:t>
            </a:r>
            <a:r>
              <a:rPr lang="es-BO" dirty="0" err="1"/>
              <a:t>estimates</a:t>
            </a:r>
            <a:r>
              <a:rPr lang="es-BO" dirty="0"/>
              <a:t>:</a:t>
            </a:r>
          </a:p>
          <a:p>
            <a:r>
              <a:rPr lang="es-BO" dirty="0"/>
              <a:t>      </a:t>
            </a:r>
            <a:r>
              <a:rPr lang="es-BO" dirty="0" err="1"/>
              <a:t>cor</a:t>
            </a:r>
            <a:r>
              <a:rPr lang="es-BO" dirty="0"/>
              <a:t> </a:t>
            </a:r>
          </a:p>
          <a:p>
            <a:r>
              <a:rPr lang="es-BO" b="1" dirty="0"/>
              <a:t>0.6098755</a:t>
            </a:r>
          </a:p>
        </p:txBody>
      </p:sp>
      <p:sp>
        <p:nvSpPr>
          <p:cNvPr id="9" name="TextBox 8">
            <a:extLst>
              <a:ext uri="{FF2B5EF4-FFF2-40B4-BE49-F238E27FC236}">
                <a16:creationId xmlns:a16="http://schemas.microsoft.com/office/drawing/2014/main" id="{DB3CEB77-DA90-41EC-AE16-9AFE7748C122}"/>
              </a:ext>
            </a:extLst>
          </p:cNvPr>
          <p:cNvSpPr txBox="1"/>
          <p:nvPr/>
        </p:nvSpPr>
        <p:spPr>
          <a:xfrm>
            <a:off x="8279642" y="3390289"/>
            <a:ext cx="3798627" cy="3416320"/>
          </a:xfrm>
          <a:prstGeom prst="rect">
            <a:avLst/>
          </a:prstGeom>
          <a:noFill/>
        </p:spPr>
        <p:txBody>
          <a:bodyPr wrap="square">
            <a:spAutoFit/>
          </a:bodyPr>
          <a:lstStyle/>
          <a:p>
            <a:r>
              <a:rPr lang="es-BO" dirty="0" err="1"/>
              <a:t>Pearson's</a:t>
            </a:r>
            <a:r>
              <a:rPr lang="es-BO" dirty="0"/>
              <a:t> </a:t>
            </a:r>
            <a:r>
              <a:rPr lang="es-BO" dirty="0" err="1"/>
              <a:t>product-moment</a:t>
            </a:r>
            <a:r>
              <a:rPr lang="es-BO" dirty="0"/>
              <a:t> </a:t>
            </a:r>
            <a:r>
              <a:rPr lang="es-BO" dirty="0" err="1"/>
              <a:t>correlation</a:t>
            </a:r>
            <a:endParaRPr lang="es-BO" dirty="0"/>
          </a:p>
          <a:p>
            <a:endParaRPr lang="es-BO" dirty="0"/>
          </a:p>
          <a:p>
            <a:r>
              <a:rPr lang="es-BO" dirty="0"/>
              <a:t>data:  </a:t>
            </a:r>
            <a:r>
              <a:rPr lang="es-BO" dirty="0" err="1"/>
              <a:t>distances.null</a:t>
            </a:r>
            <a:r>
              <a:rPr lang="es-BO" dirty="0"/>
              <a:t> and </a:t>
            </a:r>
            <a:r>
              <a:rPr lang="es-BO" dirty="0" err="1"/>
              <a:t>coph</a:t>
            </a:r>
            <a:endParaRPr lang="es-BO" dirty="0"/>
          </a:p>
          <a:p>
            <a:r>
              <a:rPr lang="es-BO" dirty="0"/>
              <a:t>t = 24.293, </a:t>
            </a:r>
            <a:r>
              <a:rPr lang="es-BO" dirty="0" err="1"/>
              <a:t>df</a:t>
            </a:r>
            <a:r>
              <a:rPr lang="es-BO" dirty="0"/>
              <a:t> = 1223, p-</a:t>
            </a:r>
            <a:r>
              <a:rPr lang="es-BO" dirty="0" err="1"/>
              <a:t>value</a:t>
            </a:r>
            <a:r>
              <a:rPr lang="es-BO" dirty="0"/>
              <a:t> &lt; 2.2e-16</a:t>
            </a:r>
          </a:p>
          <a:p>
            <a:r>
              <a:rPr lang="es-BO" dirty="0" err="1"/>
              <a:t>alternative</a:t>
            </a:r>
            <a:r>
              <a:rPr lang="es-BO" dirty="0"/>
              <a:t> </a:t>
            </a:r>
            <a:r>
              <a:rPr lang="es-BO" dirty="0" err="1"/>
              <a:t>hypothesis</a:t>
            </a:r>
            <a:r>
              <a:rPr lang="es-BO" dirty="0"/>
              <a:t>: true </a:t>
            </a:r>
            <a:r>
              <a:rPr lang="es-BO" dirty="0" err="1"/>
              <a:t>correlation</a:t>
            </a:r>
            <a:r>
              <a:rPr lang="es-BO" dirty="0"/>
              <a:t> </a:t>
            </a:r>
            <a:r>
              <a:rPr lang="es-BO" dirty="0" err="1"/>
              <a:t>is</a:t>
            </a:r>
            <a:r>
              <a:rPr lang="es-BO" dirty="0"/>
              <a:t> </a:t>
            </a:r>
            <a:r>
              <a:rPr lang="es-BO" dirty="0" err="1"/>
              <a:t>not</a:t>
            </a:r>
            <a:r>
              <a:rPr lang="es-BO" dirty="0"/>
              <a:t> </a:t>
            </a:r>
            <a:r>
              <a:rPr lang="es-BO" dirty="0" err="1"/>
              <a:t>equal</a:t>
            </a:r>
            <a:r>
              <a:rPr lang="es-BO" dirty="0"/>
              <a:t> </a:t>
            </a:r>
            <a:r>
              <a:rPr lang="es-BO" dirty="0" err="1"/>
              <a:t>to</a:t>
            </a:r>
            <a:r>
              <a:rPr lang="es-BO" dirty="0"/>
              <a:t> 0</a:t>
            </a:r>
          </a:p>
          <a:p>
            <a:r>
              <a:rPr lang="es-BO" dirty="0"/>
              <a:t>95 </a:t>
            </a:r>
            <a:r>
              <a:rPr lang="es-BO" dirty="0" err="1"/>
              <a:t>percent</a:t>
            </a:r>
            <a:r>
              <a:rPr lang="es-BO" dirty="0"/>
              <a:t> </a:t>
            </a:r>
            <a:r>
              <a:rPr lang="es-BO" dirty="0" err="1"/>
              <a:t>confidence</a:t>
            </a:r>
            <a:r>
              <a:rPr lang="es-BO" dirty="0"/>
              <a:t> </a:t>
            </a:r>
            <a:r>
              <a:rPr lang="es-BO" dirty="0" err="1"/>
              <a:t>interval</a:t>
            </a:r>
            <a:r>
              <a:rPr lang="es-BO" dirty="0"/>
              <a:t>:</a:t>
            </a:r>
          </a:p>
          <a:p>
            <a:r>
              <a:rPr lang="es-BO" dirty="0"/>
              <a:t> 0.5314773 0.6071135</a:t>
            </a:r>
          </a:p>
          <a:p>
            <a:r>
              <a:rPr lang="es-BO" dirty="0" err="1"/>
              <a:t>sample</a:t>
            </a:r>
            <a:r>
              <a:rPr lang="es-BO" dirty="0"/>
              <a:t> </a:t>
            </a:r>
            <a:r>
              <a:rPr lang="es-BO" dirty="0" err="1"/>
              <a:t>estimates</a:t>
            </a:r>
            <a:r>
              <a:rPr lang="es-BO" dirty="0"/>
              <a:t>:</a:t>
            </a:r>
          </a:p>
          <a:p>
            <a:r>
              <a:rPr lang="es-BO" dirty="0"/>
              <a:t>      </a:t>
            </a:r>
            <a:r>
              <a:rPr lang="es-BO" dirty="0" err="1"/>
              <a:t>cor</a:t>
            </a:r>
            <a:r>
              <a:rPr lang="es-BO" dirty="0"/>
              <a:t> </a:t>
            </a:r>
          </a:p>
          <a:p>
            <a:r>
              <a:rPr lang="es-BO" b="1" dirty="0"/>
              <a:t>0.5705038 </a:t>
            </a:r>
          </a:p>
        </p:txBody>
      </p:sp>
    </p:spTree>
    <p:extLst>
      <p:ext uri="{BB962C8B-B14F-4D97-AF65-F5344CB8AC3E}">
        <p14:creationId xmlns:p14="http://schemas.microsoft.com/office/powerpoint/2010/main" val="2951548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A05B-0E76-414F-9169-FE9B7C3E58CC}"/>
              </a:ext>
            </a:extLst>
          </p:cNvPr>
          <p:cNvSpPr>
            <a:spLocks noGrp="1"/>
          </p:cNvSpPr>
          <p:nvPr>
            <p:ph type="title"/>
          </p:nvPr>
        </p:nvSpPr>
        <p:spPr/>
        <p:txBody>
          <a:bodyPr/>
          <a:lstStyle/>
          <a:p>
            <a:r>
              <a:rPr lang="en-CA" dirty="0"/>
              <a:t>Warning</a:t>
            </a:r>
            <a:endParaRPr lang="es-BO" dirty="0"/>
          </a:p>
        </p:txBody>
      </p:sp>
      <p:sp>
        <p:nvSpPr>
          <p:cNvPr id="3" name="Content Placeholder 2">
            <a:extLst>
              <a:ext uri="{FF2B5EF4-FFF2-40B4-BE49-F238E27FC236}">
                <a16:creationId xmlns:a16="http://schemas.microsoft.com/office/drawing/2014/main" id="{9430B627-A1FF-45CF-98BF-23A9FCF242C9}"/>
              </a:ext>
            </a:extLst>
          </p:cNvPr>
          <p:cNvSpPr>
            <a:spLocks noGrp="1"/>
          </p:cNvSpPr>
          <p:nvPr>
            <p:ph idx="1"/>
          </p:nvPr>
        </p:nvSpPr>
        <p:spPr/>
        <p:txBody>
          <a:bodyPr/>
          <a:lstStyle/>
          <a:p>
            <a:r>
              <a:rPr lang="en-CA" dirty="0"/>
              <a:t>There are lots of other validation techniques – and you can find many proposals implemented in R online.</a:t>
            </a:r>
          </a:p>
          <a:p>
            <a:endParaRPr lang="en-CA" dirty="0"/>
          </a:p>
          <a:p>
            <a:r>
              <a:rPr lang="en-CA" dirty="0"/>
              <a:t>Using clustering models requires a lot of thinking about the details of your specific problem – beware of the </a:t>
            </a:r>
            <a:r>
              <a:rPr lang="en-CA" b="1" dirty="0"/>
              <a:t>clustering tendency problem</a:t>
            </a:r>
            <a:r>
              <a:rPr lang="en-CA" dirty="0"/>
              <a:t>!</a:t>
            </a:r>
            <a:endParaRPr lang="es-BO" dirty="0"/>
          </a:p>
        </p:txBody>
      </p:sp>
    </p:spTree>
    <p:extLst>
      <p:ext uri="{BB962C8B-B14F-4D97-AF65-F5344CB8AC3E}">
        <p14:creationId xmlns:p14="http://schemas.microsoft.com/office/powerpoint/2010/main" val="3219485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92B1-29A3-44FE-9F93-DB856670E0B4}"/>
              </a:ext>
            </a:extLst>
          </p:cNvPr>
          <p:cNvSpPr>
            <a:spLocks noGrp="1"/>
          </p:cNvSpPr>
          <p:nvPr>
            <p:ph type="title"/>
          </p:nvPr>
        </p:nvSpPr>
        <p:spPr/>
        <p:txBody>
          <a:bodyPr/>
          <a:lstStyle/>
          <a:p>
            <a:r>
              <a:rPr lang="en-CA" dirty="0"/>
              <a:t>K-means clustering</a:t>
            </a:r>
            <a:endParaRPr lang="es-BO" dirty="0"/>
          </a:p>
        </p:txBody>
      </p:sp>
      <p:sp>
        <p:nvSpPr>
          <p:cNvPr id="3" name="Text Placeholder 2">
            <a:extLst>
              <a:ext uri="{FF2B5EF4-FFF2-40B4-BE49-F238E27FC236}">
                <a16:creationId xmlns:a16="http://schemas.microsoft.com/office/drawing/2014/main" id="{51BD13DF-39B8-49B2-882D-712A03E57A3C}"/>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417996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4EE4-1013-4A82-A4AD-CD513BC0276B}"/>
              </a:ext>
            </a:extLst>
          </p:cNvPr>
          <p:cNvSpPr>
            <a:spLocks noGrp="1"/>
          </p:cNvSpPr>
          <p:nvPr>
            <p:ph type="title"/>
          </p:nvPr>
        </p:nvSpPr>
        <p:spPr/>
        <p:txBody>
          <a:bodyPr/>
          <a:lstStyle/>
          <a:p>
            <a:r>
              <a:rPr lang="en-CA" dirty="0"/>
              <a:t>Schools</a:t>
            </a:r>
            <a:endParaRPr lang="es-BO" dirty="0"/>
          </a:p>
        </p:txBody>
      </p:sp>
      <p:sp>
        <p:nvSpPr>
          <p:cNvPr id="3" name="Content Placeholder 2">
            <a:extLst>
              <a:ext uri="{FF2B5EF4-FFF2-40B4-BE49-F238E27FC236}">
                <a16:creationId xmlns:a16="http://schemas.microsoft.com/office/drawing/2014/main" id="{25557B99-63E4-4D7C-AE93-325612ABAAB3}"/>
              </a:ext>
            </a:extLst>
          </p:cNvPr>
          <p:cNvSpPr>
            <a:spLocks noGrp="1"/>
          </p:cNvSpPr>
          <p:nvPr>
            <p:ph idx="1"/>
          </p:nvPr>
        </p:nvSpPr>
        <p:spPr>
          <a:xfrm>
            <a:off x="838199" y="1825625"/>
            <a:ext cx="10765971" cy="4667250"/>
          </a:xfrm>
        </p:spPr>
        <p:txBody>
          <a:bodyPr>
            <a:normAutofit fontScale="92500" lnSpcReduction="20000"/>
          </a:bodyPr>
          <a:lstStyle/>
          <a:p>
            <a:r>
              <a:rPr lang="en-CA" dirty="0"/>
              <a:t>But you know that there will be variation between schools.</a:t>
            </a:r>
          </a:p>
          <a:p>
            <a:endParaRPr lang="en-CA" dirty="0"/>
          </a:p>
          <a:p>
            <a:r>
              <a:rPr lang="en-CA" dirty="0"/>
              <a:t>Some schools won’t be able to effectively administer the training/treatment because they have less resources.</a:t>
            </a:r>
          </a:p>
          <a:p>
            <a:endParaRPr lang="en-CA" dirty="0"/>
          </a:p>
          <a:p>
            <a:r>
              <a:rPr lang="en-CA" dirty="0"/>
              <a:t>Furthermore, you have variation between schools with respect to how many students participated.</a:t>
            </a:r>
          </a:p>
          <a:p>
            <a:endParaRPr lang="en-CA" dirty="0"/>
          </a:p>
          <a:p>
            <a:r>
              <a:rPr lang="en-CA" dirty="0"/>
              <a:t>Schools vary in terms of their culture, socioeconomic conditions teachers, size, quality and style of education.</a:t>
            </a:r>
          </a:p>
          <a:p>
            <a:endParaRPr lang="en-CA" dirty="0"/>
          </a:p>
          <a:p>
            <a:r>
              <a:rPr lang="en-CA" dirty="0"/>
              <a:t>Yet, the students are all from the same population.</a:t>
            </a:r>
            <a:endParaRPr lang="es-BO" dirty="0"/>
          </a:p>
        </p:txBody>
      </p:sp>
    </p:spTree>
    <p:extLst>
      <p:ext uri="{BB962C8B-B14F-4D97-AF65-F5344CB8AC3E}">
        <p14:creationId xmlns:p14="http://schemas.microsoft.com/office/powerpoint/2010/main" val="42930806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8613-0A4D-45CC-ACCD-F13A06212ABE}"/>
              </a:ext>
            </a:extLst>
          </p:cNvPr>
          <p:cNvSpPr>
            <a:spLocks noGrp="1"/>
          </p:cNvSpPr>
          <p:nvPr>
            <p:ph type="title"/>
          </p:nvPr>
        </p:nvSpPr>
        <p:spPr/>
        <p:txBody>
          <a:bodyPr/>
          <a:lstStyle/>
          <a:p>
            <a:r>
              <a:rPr lang="en-CA" dirty="0"/>
              <a:t>K-means</a:t>
            </a:r>
            <a:endParaRPr lang="es-BO" dirty="0"/>
          </a:p>
        </p:txBody>
      </p:sp>
      <p:sp>
        <p:nvSpPr>
          <p:cNvPr id="3" name="Content Placeholder 2">
            <a:extLst>
              <a:ext uri="{FF2B5EF4-FFF2-40B4-BE49-F238E27FC236}">
                <a16:creationId xmlns:a16="http://schemas.microsoft.com/office/drawing/2014/main" id="{D2D649E8-4700-4B27-85F9-E8D9EB94F5FB}"/>
              </a:ext>
            </a:extLst>
          </p:cNvPr>
          <p:cNvSpPr>
            <a:spLocks noGrp="1"/>
          </p:cNvSpPr>
          <p:nvPr>
            <p:ph idx="1"/>
          </p:nvPr>
        </p:nvSpPr>
        <p:spPr/>
        <p:txBody>
          <a:bodyPr/>
          <a:lstStyle/>
          <a:p>
            <a:r>
              <a:rPr lang="en-CA" dirty="0"/>
              <a:t>K-means is the most used partitional clustering method.</a:t>
            </a:r>
          </a:p>
          <a:p>
            <a:endParaRPr lang="en-CA" dirty="0"/>
          </a:p>
          <a:p>
            <a:r>
              <a:rPr lang="en-CA" dirty="0"/>
              <a:t>You are trying to find center points over a fixed number of cloud like clusters in a hyper-dimensional space.</a:t>
            </a:r>
          </a:p>
          <a:p>
            <a:endParaRPr lang="en-CA" dirty="0"/>
          </a:p>
          <a:p>
            <a:r>
              <a:rPr lang="en-CA" dirty="0"/>
              <a:t>You probably don’t need K-means when you just have 2-dimensions…, but for more it becomes a useful tool.</a:t>
            </a:r>
            <a:endParaRPr lang="es-BO" dirty="0"/>
          </a:p>
        </p:txBody>
      </p:sp>
    </p:spTree>
    <p:extLst>
      <p:ext uri="{BB962C8B-B14F-4D97-AF65-F5344CB8AC3E}">
        <p14:creationId xmlns:p14="http://schemas.microsoft.com/office/powerpoint/2010/main" val="1195566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9DA8-8713-4BE7-94DA-3B893F9203BD}"/>
              </a:ext>
            </a:extLst>
          </p:cNvPr>
          <p:cNvSpPr>
            <a:spLocks noGrp="1"/>
          </p:cNvSpPr>
          <p:nvPr>
            <p:ph type="title"/>
          </p:nvPr>
        </p:nvSpPr>
        <p:spPr/>
        <p:txBody>
          <a:bodyPr/>
          <a:lstStyle/>
          <a:p>
            <a:r>
              <a:rPr lang="en-CA" dirty="0"/>
              <a:t>K-means</a:t>
            </a:r>
            <a:endParaRPr lang="es-BO" dirty="0"/>
          </a:p>
        </p:txBody>
      </p:sp>
      <p:sp>
        <p:nvSpPr>
          <p:cNvPr id="3" name="Content Placeholder 2">
            <a:extLst>
              <a:ext uri="{FF2B5EF4-FFF2-40B4-BE49-F238E27FC236}">
                <a16:creationId xmlns:a16="http://schemas.microsoft.com/office/drawing/2014/main" id="{B83B1F9D-AEBC-440A-987C-E34704A1545E}"/>
              </a:ext>
            </a:extLst>
          </p:cNvPr>
          <p:cNvSpPr>
            <a:spLocks noGrp="1"/>
          </p:cNvSpPr>
          <p:nvPr>
            <p:ph idx="1"/>
          </p:nvPr>
        </p:nvSpPr>
        <p:spPr/>
        <p:txBody>
          <a:bodyPr/>
          <a:lstStyle/>
          <a:p>
            <a:r>
              <a:rPr lang="en-CA" dirty="0"/>
              <a:t>Unlike hierarchical clustering you have to prespecify the number of clusters.</a:t>
            </a:r>
          </a:p>
          <a:p>
            <a:endParaRPr lang="en-CA" dirty="0"/>
          </a:p>
          <a:p>
            <a:r>
              <a:rPr lang="en-CA" dirty="0"/>
              <a:t>There’s no straightforward formula for getting the results of K-means clustering.</a:t>
            </a:r>
          </a:p>
          <a:p>
            <a:endParaRPr lang="en-CA" dirty="0"/>
          </a:p>
          <a:p>
            <a:r>
              <a:rPr lang="en-CA" dirty="0"/>
              <a:t>We use algorithms instead….</a:t>
            </a:r>
            <a:endParaRPr lang="es-BO" dirty="0"/>
          </a:p>
        </p:txBody>
      </p:sp>
    </p:spTree>
    <p:extLst>
      <p:ext uri="{BB962C8B-B14F-4D97-AF65-F5344CB8AC3E}">
        <p14:creationId xmlns:p14="http://schemas.microsoft.com/office/powerpoint/2010/main" val="23995950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6DD1-33FC-441E-8886-E281A483725F}"/>
              </a:ext>
            </a:extLst>
          </p:cNvPr>
          <p:cNvSpPr>
            <a:spLocks noGrp="1"/>
          </p:cNvSpPr>
          <p:nvPr>
            <p:ph type="title"/>
          </p:nvPr>
        </p:nvSpPr>
        <p:spPr/>
        <p:txBody>
          <a:bodyPr/>
          <a:lstStyle/>
          <a:p>
            <a:r>
              <a:rPr lang="es-ES" dirty="0"/>
              <a:t>K-</a:t>
            </a:r>
            <a:r>
              <a:rPr lang="es-ES" dirty="0" err="1"/>
              <a:t>means</a:t>
            </a:r>
            <a:endParaRPr lang="es-BO" dirty="0"/>
          </a:p>
        </p:txBody>
      </p:sp>
      <p:sp>
        <p:nvSpPr>
          <p:cNvPr id="3" name="Content Placeholder 2">
            <a:extLst>
              <a:ext uri="{FF2B5EF4-FFF2-40B4-BE49-F238E27FC236}">
                <a16:creationId xmlns:a16="http://schemas.microsoft.com/office/drawing/2014/main" id="{BBBCD69B-7F78-4493-80E4-11F21D989B40}"/>
              </a:ext>
            </a:extLst>
          </p:cNvPr>
          <p:cNvSpPr>
            <a:spLocks noGrp="1"/>
          </p:cNvSpPr>
          <p:nvPr>
            <p:ph idx="1"/>
          </p:nvPr>
        </p:nvSpPr>
        <p:spPr/>
        <p:txBody>
          <a:bodyPr/>
          <a:lstStyle/>
          <a:p>
            <a:r>
              <a:rPr lang="es-ES" dirty="0"/>
              <a:t>Rough </a:t>
            </a:r>
            <a:r>
              <a:rPr lang="es-ES" dirty="0" err="1"/>
              <a:t>summary</a:t>
            </a:r>
            <a:r>
              <a:rPr lang="es-ES" dirty="0"/>
              <a:t> </a:t>
            </a:r>
            <a:r>
              <a:rPr lang="es-ES" dirty="0" err="1"/>
              <a:t>of</a:t>
            </a:r>
            <a:r>
              <a:rPr lang="es-ES" dirty="0"/>
              <a:t> </a:t>
            </a:r>
            <a:r>
              <a:rPr lang="es-ES" dirty="0" err="1"/>
              <a:t>the</a:t>
            </a:r>
            <a:r>
              <a:rPr lang="es-ES" dirty="0"/>
              <a:t> </a:t>
            </a:r>
            <a:r>
              <a:rPr lang="es-ES" dirty="0" err="1"/>
              <a:t>algorithm</a:t>
            </a:r>
            <a:endParaRPr lang="en-CA" dirty="0"/>
          </a:p>
          <a:p>
            <a:pPr marL="514350" indent="-514350">
              <a:buAutoNum type="arabicPeriod"/>
            </a:pPr>
            <a:r>
              <a:rPr lang="en-CA" dirty="0"/>
              <a:t>Fix the number of clusters at 2 or more</a:t>
            </a:r>
          </a:p>
          <a:p>
            <a:pPr marL="514350" indent="-514350">
              <a:buAutoNum type="arabicPeriod"/>
            </a:pPr>
            <a:r>
              <a:rPr lang="en-CA" dirty="0"/>
              <a:t>Centroids are placed randomly.</a:t>
            </a:r>
          </a:p>
          <a:p>
            <a:pPr marL="514350" indent="-514350">
              <a:buAutoNum type="arabicPeriod"/>
            </a:pPr>
            <a:r>
              <a:rPr lang="en-CA" dirty="0"/>
              <a:t>Points closest to each centroid are placed within its cluster</a:t>
            </a:r>
          </a:p>
          <a:p>
            <a:pPr marL="514350" indent="-514350">
              <a:buAutoNum type="arabicPeriod"/>
            </a:pPr>
            <a:r>
              <a:rPr lang="en-CA" dirty="0"/>
              <a:t>Reposition centroids and calculate again until distances are minimized.</a:t>
            </a:r>
            <a:endParaRPr lang="es-BO" dirty="0"/>
          </a:p>
        </p:txBody>
      </p:sp>
    </p:spTree>
    <p:extLst>
      <p:ext uri="{BB962C8B-B14F-4D97-AF65-F5344CB8AC3E}">
        <p14:creationId xmlns:p14="http://schemas.microsoft.com/office/powerpoint/2010/main" val="13048263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4C2B-468E-4200-9F97-CEC88B151651}"/>
              </a:ext>
            </a:extLst>
          </p:cNvPr>
          <p:cNvSpPr>
            <a:spLocks noGrp="1"/>
          </p:cNvSpPr>
          <p:nvPr>
            <p:ph type="title"/>
          </p:nvPr>
        </p:nvSpPr>
        <p:spPr/>
        <p:txBody>
          <a:bodyPr/>
          <a:lstStyle/>
          <a:p>
            <a:r>
              <a:rPr lang="en-CA" dirty="0"/>
              <a:t>3 clusters</a:t>
            </a:r>
            <a:endParaRPr lang="es-BO" dirty="0"/>
          </a:p>
        </p:txBody>
      </p:sp>
      <p:pic>
        <p:nvPicPr>
          <p:cNvPr id="7" name="Picture 6">
            <a:extLst>
              <a:ext uri="{FF2B5EF4-FFF2-40B4-BE49-F238E27FC236}">
                <a16:creationId xmlns:a16="http://schemas.microsoft.com/office/drawing/2014/main" id="{E46D329A-A2D0-4A26-AC83-850590489B39}"/>
              </a:ext>
            </a:extLst>
          </p:cNvPr>
          <p:cNvPicPr>
            <a:picLocks noChangeAspect="1"/>
          </p:cNvPicPr>
          <p:nvPr/>
        </p:nvPicPr>
        <p:blipFill>
          <a:blip r:embed="rId2"/>
          <a:stretch>
            <a:fillRect/>
          </a:stretch>
        </p:blipFill>
        <p:spPr>
          <a:xfrm>
            <a:off x="3715548" y="2124075"/>
            <a:ext cx="8476452" cy="4733925"/>
          </a:xfrm>
          <a:prstGeom prst="rect">
            <a:avLst/>
          </a:prstGeom>
        </p:spPr>
      </p:pic>
      <p:sp>
        <p:nvSpPr>
          <p:cNvPr id="9" name="TextBox 8">
            <a:extLst>
              <a:ext uri="{FF2B5EF4-FFF2-40B4-BE49-F238E27FC236}">
                <a16:creationId xmlns:a16="http://schemas.microsoft.com/office/drawing/2014/main" id="{B1376DA4-F699-4700-977D-1E61893F5EBC}"/>
              </a:ext>
            </a:extLst>
          </p:cNvPr>
          <p:cNvSpPr txBox="1"/>
          <p:nvPr/>
        </p:nvSpPr>
        <p:spPr>
          <a:xfrm>
            <a:off x="555237" y="2124075"/>
            <a:ext cx="3160311" cy="3139321"/>
          </a:xfrm>
          <a:prstGeom prst="rect">
            <a:avLst/>
          </a:prstGeom>
          <a:noFill/>
        </p:spPr>
        <p:txBody>
          <a:bodyPr wrap="square">
            <a:spAutoFit/>
          </a:bodyPr>
          <a:lstStyle/>
          <a:p>
            <a:r>
              <a:rPr lang="es-BO" sz="1200" dirty="0" err="1"/>
              <a:t>set.seed</a:t>
            </a:r>
            <a:r>
              <a:rPr lang="es-BO" sz="1200" dirty="0"/>
              <a:t>(1234)</a:t>
            </a:r>
          </a:p>
          <a:p>
            <a:r>
              <a:rPr lang="es-BO" sz="1200" dirty="0"/>
              <a:t>x &lt;- </a:t>
            </a:r>
            <a:r>
              <a:rPr lang="es-BO" sz="1200" dirty="0" err="1"/>
              <a:t>rnorm</a:t>
            </a:r>
            <a:r>
              <a:rPr lang="es-BO" sz="1200" dirty="0"/>
              <a:t>(12, mean = </a:t>
            </a:r>
            <a:r>
              <a:rPr lang="es-BO" sz="1200" dirty="0" err="1"/>
              <a:t>rep</a:t>
            </a:r>
            <a:r>
              <a:rPr lang="es-BO" sz="1200" dirty="0"/>
              <a:t>(1:3, </a:t>
            </a:r>
            <a:r>
              <a:rPr lang="es-BO" sz="1200" dirty="0" err="1"/>
              <a:t>each</a:t>
            </a:r>
            <a:r>
              <a:rPr lang="es-BO" sz="1200" dirty="0"/>
              <a:t>=4), </a:t>
            </a:r>
            <a:r>
              <a:rPr lang="es-BO" sz="1200" dirty="0" err="1"/>
              <a:t>sd</a:t>
            </a:r>
            <a:r>
              <a:rPr lang="es-BO" sz="1200" dirty="0"/>
              <a:t>=0.2)</a:t>
            </a:r>
          </a:p>
          <a:p>
            <a:r>
              <a:rPr lang="es-BO" sz="1200" dirty="0"/>
              <a:t>y &lt;- </a:t>
            </a:r>
            <a:r>
              <a:rPr lang="es-BO" sz="1200" dirty="0" err="1"/>
              <a:t>rnorm</a:t>
            </a:r>
            <a:r>
              <a:rPr lang="es-BO" sz="1200" dirty="0"/>
              <a:t>(12, mean = </a:t>
            </a:r>
            <a:r>
              <a:rPr lang="es-BO" sz="1200" dirty="0" err="1"/>
              <a:t>rep</a:t>
            </a:r>
            <a:r>
              <a:rPr lang="es-BO" sz="1200" dirty="0"/>
              <a:t>(c(1,2,1), </a:t>
            </a:r>
            <a:r>
              <a:rPr lang="es-BO" sz="1200" dirty="0" err="1"/>
              <a:t>each</a:t>
            </a:r>
            <a:r>
              <a:rPr lang="es-BO" sz="1200" dirty="0"/>
              <a:t>=4), </a:t>
            </a:r>
            <a:r>
              <a:rPr lang="es-BO" sz="1200" dirty="0" err="1"/>
              <a:t>sd</a:t>
            </a:r>
            <a:r>
              <a:rPr lang="es-BO" sz="1200" dirty="0"/>
              <a:t>=0.2)</a:t>
            </a:r>
          </a:p>
          <a:p>
            <a:r>
              <a:rPr lang="es-BO" sz="1200" dirty="0" err="1"/>
              <a:t>plot</a:t>
            </a:r>
            <a:r>
              <a:rPr lang="es-BO" sz="1200" dirty="0"/>
              <a:t>(</a:t>
            </a:r>
            <a:r>
              <a:rPr lang="es-BO" sz="1200" dirty="0" err="1"/>
              <a:t>x,y</a:t>
            </a:r>
            <a:r>
              <a:rPr lang="es-BO" sz="1200" dirty="0"/>
              <a:t>, col="blue", </a:t>
            </a:r>
            <a:r>
              <a:rPr lang="es-BO" sz="1200" dirty="0" err="1"/>
              <a:t>pch</a:t>
            </a:r>
            <a:r>
              <a:rPr lang="es-BO" sz="1200" dirty="0"/>
              <a:t>=19, </a:t>
            </a:r>
            <a:r>
              <a:rPr lang="es-BO" sz="1200" dirty="0" err="1"/>
              <a:t>cex</a:t>
            </a:r>
            <a:r>
              <a:rPr lang="es-BO" sz="1200" dirty="0"/>
              <a:t>=2)</a:t>
            </a:r>
          </a:p>
          <a:p>
            <a:r>
              <a:rPr lang="es-BO" sz="1200" dirty="0" err="1"/>
              <a:t>text</a:t>
            </a:r>
            <a:r>
              <a:rPr lang="es-BO" sz="1200" dirty="0"/>
              <a:t>(x+0.05, y +0.05, </a:t>
            </a:r>
            <a:r>
              <a:rPr lang="es-BO" sz="1200" dirty="0" err="1"/>
              <a:t>labels</a:t>
            </a:r>
            <a:r>
              <a:rPr lang="es-BO" sz="1200" dirty="0"/>
              <a:t>= </a:t>
            </a:r>
            <a:r>
              <a:rPr lang="es-BO" sz="1200" dirty="0" err="1"/>
              <a:t>as.character</a:t>
            </a:r>
            <a:r>
              <a:rPr lang="es-BO" sz="1200" dirty="0"/>
              <a:t>(1:12))</a:t>
            </a:r>
          </a:p>
          <a:p>
            <a:r>
              <a:rPr lang="es-BO" sz="1200" dirty="0" err="1"/>
              <a:t>points</a:t>
            </a:r>
            <a:r>
              <a:rPr lang="es-BO" sz="1200" dirty="0"/>
              <a:t>(c(1,1.75,2.5), c(2,1,1.5), col = c("red","</a:t>
            </a:r>
            <a:r>
              <a:rPr lang="es-BO" sz="1200" dirty="0" err="1"/>
              <a:t>orange</a:t>
            </a:r>
            <a:r>
              <a:rPr lang="es-BO" sz="1200" dirty="0"/>
              <a:t>","</a:t>
            </a:r>
            <a:r>
              <a:rPr lang="es-BO" sz="1200" dirty="0" err="1"/>
              <a:t>purple</a:t>
            </a:r>
            <a:r>
              <a:rPr lang="es-BO" sz="1200" dirty="0"/>
              <a:t>"), </a:t>
            </a:r>
            <a:r>
              <a:rPr lang="es-BO" sz="1200" dirty="0" err="1"/>
              <a:t>pch</a:t>
            </a:r>
            <a:r>
              <a:rPr lang="es-BO" sz="1200" dirty="0"/>
              <a:t> = 4, </a:t>
            </a:r>
            <a:r>
              <a:rPr lang="es-BO" sz="1200" dirty="0" err="1"/>
              <a:t>cex</a:t>
            </a:r>
            <a:r>
              <a:rPr lang="es-BO" sz="1200" dirty="0"/>
              <a:t>=2, </a:t>
            </a:r>
            <a:r>
              <a:rPr lang="es-BO" sz="1200" dirty="0" err="1"/>
              <a:t>lwd</a:t>
            </a:r>
            <a:r>
              <a:rPr lang="es-BO" sz="1200" dirty="0"/>
              <a:t>=3)</a:t>
            </a:r>
          </a:p>
          <a:p>
            <a:r>
              <a:rPr lang="es-BO" sz="1200" dirty="0" err="1"/>
              <a:t>points</a:t>
            </a:r>
            <a:r>
              <a:rPr lang="es-BO" sz="1200" dirty="0"/>
              <a:t>(c(x[4],x[8]), c(y[4],y[8]), col="red", </a:t>
            </a:r>
            <a:r>
              <a:rPr lang="es-BO" sz="1200" dirty="0" err="1"/>
              <a:t>pch</a:t>
            </a:r>
            <a:r>
              <a:rPr lang="es-BO" sz="1200" dirty="0"/>
              <a:t>=19, </a:t>
            </a:r>
            <a:r>
              <a:rPr lang="es-BO" sz="1200" dirty="0" err="1"/>
              <a:t>cex</a:t>
            </a:r>
            <a:r>
              <a:rPr lang="es-BO" sz="1200" dirty="0"/>
              <a:t>=2)</a:t>
            </a:r>
          </a:p>
          <a:p>
            <a:r>
              <a:rPr lang="es-BO" sz="1200" dirty="0" err="1"/>
              <a:t>points</a:t>
            </a:r>
            <a:r>
              <a:rPr lang="es-BO" sz="1200" dirty="0"/>
              <a:t>(c(x[1],x[2],x[3]), c(y[1],y[2],y[3]), col="</a:t>
            </a:r>
            <a:r>
              <a:rPr lang="es-BO" sz="1200" dirty="0" err="1"/>
              <a:t>orange</a:t>
            </a:r>
            <a:r>
              <a:rPr lang="es-BO" sz="1200" dirty="0"/>
              <a:t>", </a:t>
            </a:r>
            <a:r>
              <a:rPr lang="es-BO" sz="1200" dirty="0" err="1"/>
              <a:t>pch</a:t>
            </a:r>
            <a:r>
              <a:rPr lang="es-BO" sz="1200" dirty="0"/>
              <a:t>=19, </a:t>
            </a:r>
            <a:r>
              <a:rPr lang="es-BO" sz="1200" dirty="0" err="1"/>
              <a:t>cex</a:t>
            </a:r>
            <a:r>
              <a:rPr lang="es-BO" sz="1200" dirty="0"/>
              <a:t>=2)</a:t>
            </a:r>
          </a:p>
          <a:p>
            <a:r>
              <a:rPr lang="es-BO" sz="1200" dirty="0" err="1"/>
              <a:t>points</a:t>
            </a:r>
            <a:r>
              <a:rPr lang="es-BO" sz="1200" dirty="0"/>
              <a:t>(c(x[5], x[6], x[7], x[9], x[10], x[11], x[12]), c(y[5], y[6], y[7], y[9], y[10], y[11], y[12]), col="</a:t>
            </a:r>
            <a:r>
              <a:rPr lang="es-BO" sz="1200" dirty="0" err="1"/>
              <a:t>purple</a:t>
            </a:r>
            <a:r>
              <a:rPr lang="es-BO" sz="1200" dirty="0"/>
              <a:t>", </a:t>
            </a:r>
            <a:r>
              <a:rPr lang="es-BO" sz="1200" dirty="0" err="1"/>
              <a:t>pch</a:t>
            </a:r>
            <a:r>
              <a:rPr lang="es-BO" sz="1200" dirty="0"/>
              <a:t>=19, </a:t>
            </a:r>
            <a:r>
              <a:rPr lang="es-BO" sz="1200" dirty="0" err="1"/>
              <a:t>cex</a:t>
            </a:r>
            <a:r>
              <a:rPr lang="es-BO" sz="1200" dirty="0"/>
              <a:t>=</a:t>
            </a:r>
            <a:r>
              <a:rPr lang="es-BO" dirty="0"/>
              <a:t>2)</a:t>
            </a:r>
          </a:p>
        </p:txBody>
      </p:sp>
    </p:spTree>
    <p:extLst>
      <p:ext uri="{BB962C8B-B14F-4D97-AF65-F5344CB8AC3E}">
        <p14:creationId xmlns:p14="http://schemas.microsoft.com/office/powerpoint/2010/main" val="38497709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214B-AE68-4910-B900-B1C9FF24F1A8}"/>
              </a:ext>
            </a:extLst>
          </p:cNvPr>
          <p:cNvSpPr>
            <a:spLocks noGrp="1"/>
          </p:cNvSpPr>
          <p:nvPr>
            <p:ph type="title"/>
          </p:nvPr>
        </p:nvSpPr>
        <p:spPr/>
        <p:txBody>
          <a:bodyPr/>
          <a:lstStyle/>
          <a:p>
            <a:r>
              <a:rPr lang="en-CA" dirty="0"/>
              <a:t>Assign data points to clusters</a:t>
            </a:r>
            <a:endParaRPr lang="es-BO" dirty="0"/>
          </a:p>
        </p:txBody>
      </p:sp>
      <p:sp>
        <p:nvSpPr>
          <p:cNvPr id="3" name="Content Placeholder 2">
            <a:extLst>
              <a:ext uri="{FF2B5EF4-FFF2-40B4-BE49-F238E27FC236}">
                <a16:creationId xmlns:a16="http://schemas.microsoft.com/office/drawing/2014/main" id="{974F71CB-D3D5-40FF-A919-E68DB62C5147}"/>
              </a:ext>
            </a:extLst>
          </p:cNvPr>
          <p:cNvSpPr>
            <a:spLocks noGrp="1"/>
          </p:cNvSpPr>
          <p:nvPr>
            <p:ph idx="1"/>
          </p:nvPr>
        </p:nvSpPr>
        <p:spPr>
          <a:xfrm>
            <a:off x="838199" y="1825625"/>
            <a:ext cx="4462463" cy="1460500"/>
          </a:xfrm>
        </p:spPr>
        <p:txBody>
          <a:bodyPr/>
          <a:lstStyle/>
          <a:p>
            <a:r>
              <a:rPr lang="en-CA" dirty="0"/>
              <a:t>Assign data points to clusters based on minimal distances</a:t>
            </a:r>
            <a:endParaRPr lang="es-BO" dirty="0"/>
          </a:p>
        </p:txBody>
      </p:sp>
      <p:pic>
        <p:nvPicPr>
          <p:cNvPr id="5" name="Picture 4">
            <a:extLst>
              <a:ext uri="{FF2B5EF4-FFF2-40B4-BE49-F238E27FC236}">
                <a16:creationId xmlns:a16="http://schemas.microsoft.com/office/drawing/2014/main" id="{B61B170A-F58C-4730-8B6C-7549F147D1CA}"/>
              </a:ext>
            </a:extLst>
          </p:cNvPr>
          <p:cNvPicPr>
            <a:picLocks noChangeAspect="1"/>
          </p:cNvPicPr>
          <p:nvPr/>
        </p:nvPicPr>
        <p:blipFill>
          <a:blip r:embed="rId2"/>
          <a:stretch>
            <a:fillRect/>
          </a:stretch>
        </p:blipFill>
        <p:spPr>
          <a:xfrm>
            <a:off x="5772150" y="1620446"/>
            <a:ext cx="6115050" cy="5237554"/>
          </a:xfrm>
          <a:prstGeom prst="rect">
            <a:avLst/>
          </a:prstGeom>
        </p:spPr>
      </p:pic>
    </p:spTree>
    <p:extLst>
      <p:ext uri="{BB962C8B-B14F-4D97-AF65-F5344CB8AC3E}">
        <p14:creationId xmlns:p14="http://schemas.microsoft.com/office/powerpoint/2010/main" val="1162766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FCB4-909C-4213-9EFF-640640AFA3F3}"/>
              </a:ext>
            </a:extLst>
          </p:cNvPr>
          <p:cNvSpPr>
            <a:spLocks noGrp="1"/>
          </p:cNvSpPr>
          <p:nvPr>
            <p:ph type="title"/>
          </p:nvPr>
        </p:nvSpPr>
        <p:spPr/>
        <p:txBody>
          <a:bodyPr/>
          <a:lstStyle/>
          <a:p>
            <a:r>
              <a:rPr lang="en-CA" dirty="0"/>
              <a:t>Move centroids closer to data points</a:t>
            </a:r>
            <a:endParaRPr lang="es-BO" dirty="0"/>
          </a:p>
        </p:txBody>
      </p:sp>
      <p:sp>
        <p:nvSpPr>
          <p:cNvPr id="3" name="Content Placeholder 2">
            <a:extLst>
              <a:ext uri="{FF2B5EF4-FFF2-40B4-BE49-F238E27FC236}">
                <a16:creationId xmlns:a16="http://schemas.microsoft.com/office/drawing/2014/main" id="{EC6DAA41-1025-470E-88BB-AD885B8928DF}"/>
              </a:ext>
            </a:extLst>
          </p:cNvPr>
          <p:cNvSpPr>
            <a:spLocks noGrp="1"/>
          </p:cNvSpPr>
          <p:nvPr>
            <p:ph idx="1"/>
          </p:nvPr>
        </p:nvSpPr>
        <p:spPr>
          <a:xfrm>
            <a:off x="838201" y="1825625"/>
            <a:ext cx="10277474" cy="517525"/>
          </a:xfrm>
        </p:spPr>
        <p:txBody>
          <a:bodyPr/>
          <a:lstStyle/>
          <a:p>
            <a:r>
              <a:rPr lang="en-CA" dirty="0"/>
              <a:t>Move the centroids closer to data</a:t>
            </a:r>
            <a:endParaRPr lang="es-BO" dirty="0"/>
          </a:p>
        </p:txBody>
      </p:sp>
      <p:pic>
        <p:nvPicPr>
          <p:cNvPr id="5" name="Picture 4">
            <a:extLst>
              <a:ext uri="{FF2B5EF4-FFF2-40B4-BE49-F238E27FC236}">
                <a16:creationId xmlns:a16="http://schemas.microsoft.com/office/drawing/2014/main" id="{448F6300-500C-4449-BC62-5E6DE0C63C27}"/>
              </a:ext>
            </a:extLst>
          </p:cNvPr>
          <p:cNvPicPr>
            <a:picLocks noChangeAspect="1"/>
          </p:cNvPicPr>
          <p:nvPr/>
        </p:nvPicPr>
        <p:blipFill>
          <a:blip r:embed="rId2"/>
          <a:stretch>
            <a:fillRect/>
          </a:stretch>
        </p:blipFill>
        <p:spPr>
          <a:xfrm>
            <a:off x="1076325" y="2506662"/>
            <a:ext cx="9169704" cy="4351338"/>
          </a:xfrm>
          <a:prstGeom prst="rect">
            <a:avLst/>
          </a:prstGeom>
        </p:spPr>
      </p:pic>
    </p:spTree>
    <p:extLst>
      <p:ext uri="{BB962C8B-B14F-4D97-AF65-F5344CB8AC3E}">
        <p14:creationId xmlns:p14="http://schemas.microsoft.com/office/powerpoint/2010/main" val="13957071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A85F-8CD4-43E8-9967-EC3A3305DB2D}"/>
              </a:ext>
            </a:extLst>
          </p:cNvPr>
          <p:cNvSpPr>
            <a:spLocks noGrp="1"/>
          </p:cNvSpPr>
          <p:nvPr>
            <p:ph type="title"/>
          </p:nvPr>
        </p:nvSpPr>
        <p:spPr/>
        <p:txBody>
          <a:bodyPr/>
          <a:lstStyle/>
          <a:p>
            <a:r>
              <a:rPr lang="en-CA" dirty="0"/>
              <a:t>Reassign data points to centroids</a:t>
            </a:r>
            <a:endParaRPr lang="es-BO" dirty="0"/>
          </a:p>
        </p:txBody>
      </p:sp>
      <p:sp>
        <p:nvSpPr>
          <p:cNvPr id="3" name="Content Placeholder 2">
            <a:extLst>
              <a:ext uri="{FF2B5EF4-FFF2-40B4-BE49-F238E27FC236}">
                <a16:creationId xmlns:a16="http://schemas.microsoft.com/office/drawing/2014/main" id="{52B984AF-7446-4C01-BF29-563E912F672D}"/>
              </a:ext>
            </a:extLst>
          </p:cNvPr>
          <p:cNvSpPr>
            <a:spLocks noGrp="1"/>
          </p:cNvSpPr>
          <p:nvPr>
            <p:ph idx="1"/>
          </p:nvPr>
        </p:nvSpPr>
        <p:spPr>
          <a:xfrm>
            <a:off x="838200" y="1825625"/>
            <a:ext cx="10515600" cy="617538"/>
          </a:xfrm>
        </p:spPr>
        <p:txBody>
          <a:bodyPr>
            <a:normAutofit fontScale="85000" lnSpcReduction="10000"/>
          </a:bodyPr>
          <a:lstStyle/>
          <a:p>
            <a:r>
              <a:rPr lang="en-CA" dirty="0"/>
              <a:t>Reassign data points after centroids are reassigned, then move centroids again …</a:t>
            </a:r>
            <a:endParaRPr lang="es-BO" dirty="0"/>
          </a:p>
        </p:txBody>
      </p:sp>
      <p:pic>
        <p:nvPicPr>
          <p:cNvPr id="5" name="Picture 4">
            <a:extLst>
              <a:ext uri="{FF2B5EF4-FFF2-40B4-BE49-F238E27FC236}">
                <a16:creationId xmlns:a16="http://schemas.microsoft.com/office/drawing/2014/main" id="{7B5FE1AD-AA27-404F-A6D0-24E1D3E77727}"/>
              </a:ext>
            </a:extLst>
          </p:cNvPr>
          <p:cNvPicPr>
            <a:picLocks noChangeAspect="1"/>
          </p:cNvPicPr>
          <p:nvPr/>
        </p:nvPicPr>
        <p:blipFill>
          <a:blip r:embed="rId2"/>
          <a:stretch>
            <a:fillRect/>
          </a:stretch>
        </p:blipFill>
        <p:spPr>
          <a:xfrm>
            <a:off x="1140888" y="2443163"/>
            <a:ext cx="8794912" cy="4414837"/>
          </a:xfrm>
          <a:prstGeom prst="rect">
            <a:avLst/>
          </a:prstGeom>
        </p:spPr>
      </p:pic>
    </p:spTree>
    <p:extLst>
      <p:ext uri="{BB962C8B-B14F-4D97-AF65-F5344CB8AC3E}">
        <p14:creationId xmlns:p14="http://schemas.microsoft.com/office/powerpoint/2010/main" val="17135490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6039-7690-45E8-833A-50AF0BB3667E}"/>
              </a:ext>
            </a:extLst>
          </p:cNvPr>
          <p:cNvSpPr>
            <a:spLocks noGrp="1"/>
          </p:cNvSpPr>
          <p:nvPr>
            <p:ph type="title"/>
          </p:nvPr>
        </p:nvSpPr>
        <p:spPr/>
        <p:txBody>
          <a:bodyPr/>
          <a:lstStyle/>
          <a:p>
            <a:r>
              <a:rPr lang="en-CA" dirty="0"/>
              <a:t>K-means in R</a:t>
            </a:r>
            <a:endParaRPr lang="es-BO" dirty="0"/>
          </a:p>
        </p:txBody>
      </p:sp>
      <p:sp>
        <p:nvSpPr>
          <p:cNvPr id="3" name="Content Placeholder 2">
            <a:extLst>
              <a:ext uri="{FF2B5EF4-FFF2-40B4-BE49-F238E27FC236}">
                <a16:creationId xmlns:a16="http://schemas.microsoft.com/office/drawing/2014/main" id="{70601EAD-E423-4E17-8122-F14F8B052F26}"/>
              </a:ext>
            </a:extLst>
          </p:cNvPr>
          <p:cNvSpPr>
            <a:spLocks noGrp="1"/>
          </p:cNvSpPr>
          <p:nvPr>
            <p:ph idx="1"/>
          </p:nvPr>
        </p:nvSpPr>
        <p:spPr>
          <a:xfrm>
            <a:off x="838200" y="1825625"/>
            <a:ext cx="10515600" cy="1003300"/>
          </a:xfrm>
        </p:spPr>
        <p:txBody>
          <a:bodyPr/>
          <a:lstStyle/>
          <a:p>
            <a:r>
              <a:rPr lang="en-CA" dirty="0"/>
              <a:t>Running k-means is pretty simple.</a:t>
            </a:r>
            <a:endParaRPr lang="es-BO" dirty="0"/>
          </a:p>
        </p:txBody>
      </p:sp>
      <p:sp>
        <p:nvSpPr>
          <p:cNvPr id="5" name="TextBox 4">
            <a:extLst>
              <a:ext uri="{FF2B5EF4-FFF2-40B4-BE49-F238E27FC236}">
                <a16:creationId xmlns:a16="http://schemas.microsoft.com/office/drawing/2014/main" id="{5B421AAF-6080-471E-AA64-8D44FAD9E415}"/>
              </a:ext>
            </a:extLst>
          </p:cNvPr>
          <p:cNvSpPr txBox="1"/>
          <p:nvPr/>
        </p:nvSpPr>
        <p:spPr>
          <a:xfrm>
            <a:off x="838200" y="2827558"/>
            <a:ext cx="4025503" cy="1477328"/>
          </a:xfrm>
          <a:prstGeom prst="rect">
            <a:avLst/>
          </a:prstGeom>
          <a:noFill/>
        </p:spPr>
        <p:txBody>
          <a:bodyPr wrap="square">
            <a:spAutoFit/>
          </a:bodyPr>
          <a:lstStyle/>
          <a:p>
            <a:r>
              <a:rPr lang="es-BO" dirty="0" err="1"/>
              <a:t>df</a:t>
            </a:r>
            <a:r>
              <a:rPr lang="es-BO" dirty="0"/>
              <a:t> &lt;- </a:t>
            </a:r>
            <a:r>
              <a:rPr lang="es-BO" dirty="0" err="1"/>
              <a:t>data.frame</a:t>
            </a:r>
            <a:r>
              <a:rPr lang="es-BO" dirty="0"/>
              <a:t>(</a:t>
            </a:r>
            <a:r>
              <a:rPr lang="es-BO" dirty="0" err="1"/>
              <a:t>x,y</a:t>
            </a:r>
            <a:r>
              <a:rPr lang="es-BO" dirty="0"/>
              <a:t>)</a:t>
            </a:r>
          </a:p>
          <a:p>
            <a:r>
              <a:rPr lang="es-BO" dirty="0" err="1"/>
              <a:t>kmeansobj</a:t>
            </a:r>
            <a:r>
              <a:rPr lang="es-BO" dirty="0"/>
              <a:t> &lt;- </a:t>
            </a:r>
            <a:r>
              <a:rPr lang="es-BO" dirty="0" err="1"/>
              <a:t>kmeans</a:t>
            </a:r>
            <a:r>
              <a:rPr lang="es-BO" dirty="0"/>
              <a:t>(</a:t>
            </a:r>
            <a:r>
              <a:rPr lang="es-BO" dirty="0" err="1"/>
              <a:t>df</a:t>
            </a:r>
            <a:r>
              <a:rPr lang="es-BO" dirty="0"/>
              <a:t>, centers=3)</a:t>
            </a:r>
          </a:p>
          <a:p>
            <a:r>
              <a:rPr lang="es-BO" dirty="0" err="1"/>
              <a:t>names</a:t>
            </a:r>
            <a:r>
              <a:rPr lang="es-BO" dirty="0"/>
              <a:t>(</a:t>
            </a:r>
            <a:r>
              <a:rPr lang="es-BO" dirty="0" err="1"/>
              <a:t>kmeansobj</a:t>
            </a:r>
            <a:r>
              <a:rPr lang="es-BO" dirty="0"/>
              <a:t>)</a:t>
            </a:r>
          </a:p>
          <a:p>
            <a:r>
              <a:rPr lang="es-BO" dirty="0" err="1"/>
              <a:t>kmeansobj$cluster</a:t>
            </a:r>
            <a:endParaRPr lang="es-BO" dirty="0"/>
          </a:p>
          <a:p>
            <a:r>
              <a:rPr lang="es-BO" dirty="0" err="1"/>
              <a:t>df$groups</a:t>
            </a:r>
            <a:r>
              <a:rPr lang="es-BO" dirty="0"/>
              <a:t> &lt;- </a:t>
            </a:r>
            <a:r>
              <a:rPr lang="es-BO" dirty="0" err="1"/>
              <a:t>kmeansobj$cluster</a:t>
            </a:r>
            <a:endParaRPr lang="es-BO" dirty="0"/>
          </a:p>
        </p:txBody>
      </p:sp>
      <p:sp>
        <p:nvSpPr>
          <p:cNvPr id="7" name="TextBox 6">
            <a:extLst>
              <a:ext uri="{FF2B5EF4-FFF2-40B4-BE49-F238E27FC236}">
                <a16:creationId xmlns:a16="http://schemas.microsoft.com/office/drawing/2014/main" id="{8C8FF158-097A-499A-8D56-E06FC38D1042}"/>
              </a:ext>
            </a:extLst>
          </p:cNvPr>
          <p:cNvSpPr txBox="1"/>
          <p:nvPr/>
        </p:nvSpPr>
        <p:spPr>
          <a:xfrm>
            <a:off x="4580337" y="2550081"/>
            <a:ext cx="3239690" cy="3693319"/>
          </a:xfrm>
          <a:prstGeom prst="rect">
            <a:avLst/>
          </a:prstGeom>
          <a:noFill/>
        </p:spPr>
        <p:txBody>
          <a:bodyPr wrap="square">
            <a:spAutoFit/>
          </a:bodyPr>
          <a:lstStyle/>
          <a:p>
            <a:r>
              <a:rPr lang="es-BO" dirty="0"/>
              <a:t>     x                 y                    </a:t>
            </a:r>
            <a:r>
              <a:rPr lang="es-BO" dirty="0" err="1"/>
              <a:t>groups</a:t>
            </a:r>
            <a:endParaRPr lang="es-BO" dirty="0"/>
          </a:p>
          <a:p>
            <a:r>
              <a:rPr lang="es-BO" dirty="0"/>
              <a:t>1  0.7585869 0.8447492      3</a:t>
            </a:r>
          </a:p>
          <a:p>
            <a:r>
              <a:rPr lang="es-BO" dirty="0"/>
              <a:t>2  1.0554858 1.0128918      1</a:t>
            </a:r>
          </a:p>
          <a:p>
            <a:r>
              <a:rPr lang="es-BO" dirty="0"/>
              <a:t>3  1.2168882 1.1918988      1</a:t>
            </a:r>
          </a:p>
          <a:p>
            <a:r>
              <a:rPr lang="es-BO" dirty="0"/>
              <a:t>4  0.5308605 0.9779429      3</a:t>
            </a:r>
          </a:p>
          <a:p>
            <a:r>
              <a:rPr lang="es-BO" dirty="0"/>
              <a:t>5  2.0858249 1.8977981      2</a:t>
            </a:r>
          </a:p>
          <a:p>
            <a:r>
              <a:rPr lang="es-BO" dirty="0"/>
              <a:t>6  2.1012112 1.8177609      2</a:t>
            </a:r>
          </a:p>
          <a:p>
            <a:r>
              <a:rPr lang="es-BO" dirty="0"/>
              <a:t>7  1.8850520 1.8325657      2</a:t>
            </a:r>
          </a:p>
          <a:p>
            <a:r>
              <a:rPr lang="es-BO" dirty="0"/>
              <a:t>8  1.8906736 2.4831670      2</a:t>
            </a:r>
          </a:p>
          <a:p>
            <a:r>
              <a:rPr lang="es-BO" dirty="0"/>
              <a:t>9  2.8871096 1.0268176      2</a:t>
            </a:r>
          </a:p>
          <a:p>
            <a:r>
              <a:rPr lang="es-BO" dirty="0"/>
              <a:t>10 2.8219924 0.9018628      2</a:t>
            </a:r>
          </a:p>
          <a:p>
            <a:r>
              <a:rPr lang="es-BO" dirty="0"/>
              <a:t>11 2.9045615 0.9118904      2</a:t>
            </a:r>
          </a:p>
          <a:p>
            <a:r>
              <a:rPr lang="es-BO" dirty="0"/>
              <a:t>12 2.8003227 1.0919179      2</a:t>
            </a:r>
          </a:p>
        </p:txBody>
      </p:sp>
      <p:pic>
        <p:nvPicPr>
          <p:cNvPr id="9" name="Picture 8">
            <a:extLst>
              <a:ext uri="{FF2B5EF4-FFF2-40B4-BE49-F238E27FC236}">
                <a16:creationId xmlns:a16="http://schemas.microsoft.com/office/drawing/2014/main" id="{4B58279E-BF9D-4EEC-B567-310F7682E4D4}"/>
              </a:ext>
            </a:extLst>
          </p:cNvPr>
          <p:cNvPicPr>
            <a:picLocks noChangeAspect="1"/>
          </p:cNvPicPr>
          <p:nvPr/>
        </p:nvPicPr>
        <p:blipFill>
          <a:blip r:embed="rId2"/>
          <a:stretch>
            <a:fillRect/>
          </a:stretch>
        </p:blipFill>
        <p:spPr>
          <a:xfrm>
            <a:off x="7905750" y="2550081"/>
            <a:ext cx="4196955" cy="4029912"/>
          </a:xfrm>
          <a:prstGeom prst="rect">
            <a:avLst/>
          </a:prstGeom>
        </p:spPr>
      </p:pic>
    </p:spTree>
    <p:extLst>
      <p:ext uri="{BB962C8B-B14F-4D97-AF65-F5344CB8AC3E}">
        <p14:creationId xmlns:p14="http://schemas.microsoft.com/office/powerpoint/2010/main" val="1498616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4540-B762-47B5-A1F7-FC0010DCFC0F}"/>
              </a:ext>
            </a:extLst>
          </p:cNvPr>
          <p:cNvSpPr>
            <a:spLocks noGrp="1"/>
          </p:cNvSpPr>
          <p:nvPr>
            <p:ph type="title"/>
          </p:nvPr>
        </p:nvSpPr>
        <p:spPr/>
        <p:txBody>
          <a:bodyPr/>
          <a:lstStyle/>
          <a:p>
            <a:r>
              <a:rPr lang="smn-FI" dirty="0"/>
              <a:t>Hierarchical clustering</a:t>
            </a:r>
            <a:endParaRPr lang="es-BO" dirty="0"/>
          </a:p>
        </p:txBody>
      </p:sp>
      <p:sp>
        <p:nvSpPr>
          <p:cNvPr id="3" name="Text Placeholder 2">
            <a:extLst>
              <a:ext uri="{FF2B5EF4-FFF2-40B4-BE49-F238E27FC236}">
                <a16:creationId xmlns:a16="http://schemas.microsoft.com/office/drawing/2014/main" id="{B37E6EE9-C185-47A2-8B4B-2BF5155213EB}"/>
              </a:ext>
            </a:extLst>
          </p:cNvPr>
          <p:cNvSpPr>
            <a:spLocks noGrp="1"/>
          </p:cNvSpPr>
          <p:nvPr>
            <p:ph type="body" idx="1"/>
          </p:nvPr>
        </p:nvSpPr>
        <p:spPr/>
        <p:txBody>
          <a:bodyPr/>
          <a:lstStyle/>
          <a:p>
            <a:endParaRPr lang="es-BO"/>
          </a:p>
        </p:txBody>
      </p:sp>
    </p:spTree>
    <p:extLst>
      <p:ext uri="{BB962C8B-B14F-4D97-AF65-F5344CB8AC3E}">
        <p14:creationId xmlns:p14="http://schemas.microsoft.com/office/powerpoint/2010/main" val="27363012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E94C-7A79-444D-A55C-8BDA3B7A0142}"/>
              </a:ext>
            </a:extLst>
          </p:cNvPr>
          <p:cNvSpPr>
            <a:spLocks noGrp="1"/>
          </p:cNvSpPr>
          <p:nvPr>
            <p:ph type="title"/>
          </p:nvPr>
        </p:nvSpPr>
        <p:spPr/>
        <p:txBody>
          <a:bodyPr/>
          <a:lstStyle/>
          <a:p>
            <a:r>
              <a:rPr lang="en-CA" dirty="0"/>
              <a:t>Affixes, clitics and words</a:t>
            </a:r>
            <a:endParaRPr lang="es-BO" dirty="0"/>
          </a:p>
        </p:txBody>
      </p:sp>
      <p:sp>
        <p:nvSpPr>
          <p:cNvPr id="3" name="Content Placeholder 2">
            <a:extLst>
              <a:ext uri="{FF2B5EF4-FFF2-40B4-BE49-F238E27FC236}">
                <a16:creationId xmlns:a16="http://schemas.microsoft.com/office/drawing/2014/main" id="{0628E6C0-AB70-4429-B119-70455FBE0401}"/>
              </a:ext>
            </a:extLst>
          </p:cNvPr>
          <p:cNvSpPr>
            <a:spLocks noGrp="1"/>
          </p:cNvSpPr>
          <p:nvPr>
            <p:ph idx="1"/>
          </p:nvPr>
        </p:nvSpPr>
        <p:spPr/>
        <p:txBody>
          <a:bodyPr/>
          <a:lstStyle/>
          <a:p>
            <a:r>
              <a:rPr lang="en-CA" dirty="0"/>
              <a:t>Affixes – pieces of words</a:t>
            </a:r>
          </a:p>
          <a:p>
            <a:endParaRPr lang="en-CA" dirty="0"/>
          </a:p>
          <a:p>
            <a:r>
              <a:rPr lang="en-CA" dirty="0"/>
              <a:t>Words – parts of phrases</a:t>
            </a:r>
          </a:p>
          <a:p>
            <a:endParaRPr lang="en-CA" dirty="0"/>
          </a:p>
          <a:p>
            <a:r>
              <a:rPr lang="en-CA" dirty="0"/>
              <a:t>Clitics – something in between</a:t>
            </a:r>
          </a:p>
          <a:p>
            <a:endParaRPr lang="en-CA" dirty="0"/>
          </a:p>
          <a:p>
            <a:r>
              <a:rPr lang="en-CA" dirty="0"/>
              <a:t>There are no sufficient and necessary criteria for distinguishing these.</a:t>
            </a:r>
            <a:endParaRPr lang="es-BO" dirty="0"/>
          </a:p>
        </p:txBody>
      </p:sp>
    </p:spTree>
    <p:extLst>
      <p:ext uri="{BB962C8B-B14F-4D97-AF65-F5344CB8AC3E}">
        <p14:creationId xmlns:p14="http://schemas.microsoft.com/office/powerpoint/2010/main" val="295584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5128</TotalTime>
  <Words>5740</Words>
  <Application>Microsoft Office PowerPoint</Application>
  <PresentationFormat>Widescreen</PresentationFormat>
  <Paragraphs>648</Paragraphs>
  <Slides>102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Calibri (Body)</vt:lpstr>
      <vt:lpstr>Calibri Light</vt:lpstr>
      <vt:lpstr>Times New Roman</vt:lpstr>
      <vt:lpstr>Office Theme</vt:lpstr>
      <vt:lpstr>Statistics for Linguists</vt:lpstr>
      <vt:lpstr>From last lecture</vt:lpstr>
      <vt:lpstr>This lecture</vt:lpstr>
      <vt:lpstr>Multilevel models</vt:lpstr>
      <vt:lpstr>Multilevel regression and random variables</vt:lpstr>
      <vt:lpstr>Multilevel regression and random variables</vt:lpstr>
      <vt:lpstr>Why?</vt:lpstr>
      <vt:lpstr>Schools</vt:lpstr>
      <vt:lpstr>Schools</vt:lpstr>
      <vt:lpstr>Schools</vt:lpstr>
      <vt:lpstr>Complete pooling</vt:lpstr>
      <vt:lpstr>No pooling</vt:lpstr>
      <vt:lpstr>Partial pooling</vt:lpstr>
      <vt:lpstr>Partial pooling</vt:lpstr>
      <vt:lpstr>Multilevel models</vt:lpstr>
      <vt:lpstr>Fixed or random effects?</vt:lpstr>
      <vt:lpstr>Fixed or random effects?</vt:lpstr>
      <vt:lpstr>Gelman (2005) definitions of fixed and random effects</vt:lpstr>
      <vt:lpstr>Gelman (2005) definitions of fixed and random effects</vt:lpstr>
      <vt:lpstr>Constant vs. varying effects</vt:lpstr>
      <vt:lpstr>Population size vs.phoneme inventory size</vt:lpstr>
      <vt:lpstr>Population size vs.phoneme inventory size</vt:lpstr>
      <vt:lpstr>Previous studies</vt:lpstr>
      <vt:lpstr>Previous studies</vt:lpstr>
      <vt:lpstr>Sampling problem</vt:lpstr>
      <vt:lpstr>Other problems</vt:lpstr>
      <vt:lpstr>PowerPoint Presentation</vt:lpstr>
      <vt:lpstr>Practice</vt:lpstr>
      <vt:lpstr>Exploratory data analysis</vt:lpstr>
      <vt:lpstr>Exploratory data analysis</vt:lpstr>
      <vt:lpstr>PowerPoint Presentation</vt:lpstr>
      <vt:lpstr>Exploratory data analysis</vt:lpstr>
      <vt:lpstr>Exploratory data analysis</vt:lpstr>
      <vt:lpstr>Algebra lies</vt:lpstr>
      <vt:lpstr>Algebra lies, so you need graphs</vt:lpstr>
      <vt:lpstr>PowerPoint Presentation</vt:lpstr>
      <vt:lpstr>Simulating very different data</vt:lpstr>
      <vt:lpstr>PowerPoint Presentation</vt:lpstr>
      <vt:lpstr>Graphs lie, so you need algebra</vt:lpstr>
      <vt:lpstr>UT Austin, tuition increase arguments</vt:lpstr>
      <vt:lpstr>UT Austin, tuition increase arguments</vt:lpstr>
      <vt:lpstr>UT Austin, tuition increase arguments</vt:lpstr>
      <vt:lpstr>Graphs lie, so you need algebra</vt:lpstr>
      <vt:lpstr>PowerPoint Presentation</vt:lpstr>
      <vt:lpstr>Hiding structure</vt:lpstr>
      <vt:lpstr>Hiding structure</vt:lpstr>
      <vt:lpstr>PowerPoint Presentation</vt:lpstr>
      <vt:lpstr>Dot plot</vt:lpstr>
      <vt:lpstr>Clustering</vt:lpstr>
      <vt:lpstr>Classification vs. clustering</vt:lpstr>
      <vt:lpstr>Clustering analysis</vt:lpstr>
      <vt:lpstr>Clustering analysis</vt:lpstr>
      <vt:lpstr>Clustering analysis</vt:lpstr>
      <vt:lpstr>Clustering analysis</vt:lpstr>
      <vt:lpstr>Problems with clustering</vt:lpstr>
      <vt:lpstr>Cluster has no definition</vt:lpstr>
      <vt:lpstr>Cluster has no definition</vt:lpstr>
      <vt:lpstr>Domain dependence</vt:lpstr>
      <vt:lpstr>Clustering algorithms</vt:lpstr>
      <vt:lpstr>Cluster analysis</vt:lpstr>
      <vt:lpstr>Clustering</vt:lpstr>
      <vt:lpstr>Hierarchical clustering</vt:lpstr>
      <vt:lpstr>Hierarchical clustering</vt:lpstr>
      <vt:lpstr>Closeness</vt:lpstr>
      <vt:lpstr>Euclidean vs. Manhattan</vt:lpstr>
      <vt:lpstr>Agglomerative hierarchical cluster</vt:lpstr>
      <vt:lpstr>Calculating a distance matrix</vt:lpstr>
      <vt:lpstr>Code for displaying the first merge</vt:lpstr>
      <vt:lpstr>Agglomeration </vt:lpstr>
      <vt:lpstr>Code for second merge</vt:lpstr>
      <vt:lpstr>Agglomeration</vt:lpstr>
      <vt:lpstr>Code for cut dendrogram</vt:lpstr>
      <vt:lpstr>Agglomeration</vt:lpstr>
      <vt:lpstr>Dendrogram</vt:lpstr>
      <vt:lpstr>ggdendro</vt:lpstr>
      <vt:lpstr>Assign clusters to vectors</vt:lpstr>
      <vt:lpstr>Cluster validation</vt:lpstr>
      <vt:lpstr>Cluster validation</vt:lpstr>
      <vt:lpstr>Cluster validation</vt:lpstr>
      <vt:lpstr>Cluster validation</vt:lpstr>
      <vt:lpstr>Cluster validation</vt:lpstr>
      <vt:lpstr>Cluster validation</vt:lpstr>
      <vt:lpstr>Cluster validation</vt:lpstr>
      <vt:lpstr>Cluster validation</vt:lpstr>
      <vt:lpstr>Cluster validation</vt:lpstr>
      <vt:lpstr>Cluster validation</vt:lpstr>
      <vt:lpstr>Cluster validation</vt:lpstr>
      <vt:lpstr>Warning</vt:lpstr>
      <vt:lpstr>K-means clustering</vt:lpstr>
      <vt:lpstr>K-means</vt:lpstr>
      <vt:lpstr>K-means</vt:lpstr>
      <vt:lpstr>K-means</vt:lpstr>
      <vt:lpstr>3 clusters</vt:lpstr>
      <vt:lpstr>Assign data points to clusters</vt:lpstr>
      <vt:lpstr>Move centroids closer to data points</vt:lpstr>
      <vt:lpstr>Reassign data points to centroids</vt:lpstr>
      <vt:lpstr>K-means in R</vt:lpstr>
      <vt:lpstr>Hierarchical clustering</vt:lpstr>
      <vt:lpstr>Affixes, clitics and words</vt:lpstr>
      <vt:lpstr>Grammaticalization</vt:lpstr>
      <vt:lpstr>Affix-word continuum</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Tallman</dc:creator>
  <cp:lastModifiedBy>Adam Tallman</cp:lastModifiedBy>
  <cp:revision>66</cp:revision>
  <dcterms:created xsi:type="dcterms:W3CDTF">2021-06-14T18:35:02Z</dcterms:created>
  <dcterms:modified xsi:type="dcterms:W3CDTF">2021-06-29T15:27:45Z</dcterms:modified>
</cp:coreProperties>
</file>