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92" r:id="rId9"/>
    <p:sldId id="293" r:id="rId10"/>
    <p:sldId id="289" r:id="rId11"/>
    <p:sldId id="290" r:id="rId12"/>
    <p:sldId id="285" r:id="rId13"/>
    <p:sldId id="286" r:id="rId14"/>
    <p:sldId id="318" r:id="rId15"/>
    <p:sldId id="294" r:id="rId16"/>
    <p:sldId id="296" r:id="rId17"/>
    <p:sldId id="297" r:id="rId18"/>
    <p:sldId id="301" r:id="rId19"/>
    <p:sldId id="302" r:id="rId20"/>
    <p:sldId id="303" r:id="rId21"/>
    <p:sldId id="300" r:id="rId22"/>
    <p:sldId id="304" r:id="rId23"/>
    <p:sldId id="307" r:id="rId24"/>
    <p:sldId id="306" r:id="rId25"/>
    <p:sldId id="305" r:id="rId26"/>
    <p:sldId id="299" r:id="rId27"/>
    <p:sldId id="29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295" r:id="rId38"/>
    <p:sldId id="287" r:id="rId3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1" d="100"/>
          <a:sy n="41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11C3-3868-49D9-B1B9-BE08A09D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5921-1FB5-45F3-9018-FBBE5ED06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1690-B2EE-49C2-B89E-48D3BD2A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2F2B-EFDB-49F1-B2F1-CDA6D428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080B-03BC-4F76-AD8C-38C8779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6B02-4B73-4CA3-A608-0FB519BC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2863C-350E-4406-A10D-780C26CC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6610-076A-47B7-80FC-026D1886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7008-A5B8-47E0-BDC6-3027355C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F561-EB5C-4D4B-AACB-6D4FF81D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323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6081C-0568-42CC-B68B-071754F9B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A26F-8AEE-4B97-8A66-739D9114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BBBB-CA3B-49A2-9A0F-0141485B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B1AF-EF2B-4C4B-9251-5CC24B29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27EF-B1BC-41B3-B8E7-6FD83DDE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668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D8C-37E6-40EA-BECA-4D61FDAB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8039-1575-40BB-A47E-99E27BCE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F992-848C-4363-BDC0-9BD5B1DF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BAEFD-0E2D-4467-9027-578E322D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A521-71C0-4E20-8160-551B3FED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92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A14D-3EFB-4A93-981B-65958AC8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42618-FA73-4228-9998-A6A99868F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BDC7-31C5-4285-A5D9-B3DC18E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36BB-54EB-4784-AAB5-548B734B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8248-177D-427E-ADC4-5591A71B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00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2A03-02BF-444C-8BA8-7178E59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9DFF-520F-4D5C-AAD3-6FEFD862D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75E07-FE9C-47BE-AE4E-1C2F0AC01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1D43-5CFB-4D26-81C4-6A4AB85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AE2C1-05A2-4057-878E-4599E7A4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13D9-E735-4C7A-9276-53922AB0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14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BE90-ABAB-4141-AC69-92E93F16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E7DF-3A14-4AAA-9B37-6A783E4D0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7F4B-F525-410D-9E68-EAFAD638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CC0E4-72A9-4141-BB94-3E70DD70A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55B06-6FB4-4599-A85A-835829E9B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AB9C3-0650-4582-A717-813CCA5E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67922-3B37-4010-81D4-9FB5684D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E9FE6-3052-4763-9D5E-69CBEE23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1110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245-A6DC-4314-B8DF-9509EB70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8A5A-4D54-40DB-9372-0293AE3B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3645-46E9-41FE-8FA9-AD7353B2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CD8A0-8A71-461C-882B-8CC0AD5E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3843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691F0-0E76-4007-ABF6-0C4687A2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A1393-5524-4DAF-86EA-0A3EAE2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C9556-5E12-4A03-A348-5DE6B3CF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93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148E-1E0F-4288-B77A-B2504CA2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F5BA-5D60-4000-93B0-B904E2559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ACF5-F862-4428-82E4-0C4C2E9B0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D92D-C5B7-4112-A24E-002891A7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EED2-7625-4826-825B-E7FE2D68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A5ADA-786C-44A9-865E-89558B9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92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13C2-EA91-4FE5-8177-93691CD8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C441D-DA98-432F-9253-1D2130B6E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6D07C-6741-414E-994F-8082BFC66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3BBB9-1E32-4863-AC61-A87BCAC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E03FF-8BA3-41EA-9980-1F7750C8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1C18C-7A55-4F31-A0FF-E6A418AA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935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48229-8D9F-4647-9219-63E5639E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2E8B-20D8-4346-AE76-75DFD5FF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5630-3C06-4B52-8A35-D06F2491C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8728-7827-4967-83F3-4135D5E23AFB}" type="datetimeFigureOut">
              <a:rPr lang="es-BO" smtClean="0"/>
              <a:t>14/6/2021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790D-B4EC-4B34-93AE-D9BB22365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819C-04D4-4FF4-A99C-7C5D51F71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81F0-8546-4F56-BA13-B05918F83E1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48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5CB2-C6D1-4148-9A2D-5CB0A683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Linguistics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048D3-8703-4388-B5AB-46E8BDB94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Adam J.R. Tallman</a:t>
            </a:r>
          </a:p>
          <a:p>
            <a:r>
              <a:rPr lang="en-CA" dirty="0"/>
              <a:t>2021-06-08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4558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88E9-74A8-449E-AC2F-8CDFD77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function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64F6-6049-4D4F-B218-FC97AFEF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important point about log odds ratios as that they take any numbers and transform them to a number from 0 to 1 along a sigmoid shape.</a:t>
            </a:r>
          </a:p>
          <a:p>
            <a:endParaRPr lang="en-CA" dirty="0"/>
          </a:p>
          <a:p>
            <a:r>
              <a:rPr lang="en-CA" dirty="0"/>
              <a:t>Why is this good? </a:t>
            </a:r>
          </a:p>
          <a:p>
            <a:endParaRPr lang="en-CA" dirty="0"/>
          </a:p>
          <a:p>
            <a:r>
              <a:rPr lang="en-CA" dirty="0"/>
              <a:t>Because we are interested in modelling a </a:t>
            </a:r>
            <a:r>
              <a:rPr lang="en-CA" dirty="0" err="1"/>
              <a:t>a</a:t>
            </a:r>
            <a:r>
              <a:rPr lang="en-CA" dirty="0"/>
              <a:t> binary outcome, 0 or 1, and we want to have a function that translates the effect of predictors into that scale for y.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4685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2EEC-F649-4F60-BECB-6196361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function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01A5-F8B4-4C93-BAEE-F6CF3AE0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That’s basically what the following will do.</a:t>
            </a:r>
          </a:p>
          <a:p>
            <a:endParaRPr lang="en-CA" dirty="0"/>
          </a:p>
          <a:p>
            <a:r>
              <a:rPr lang="en-CA" dirty="0"/>
              <a:t>Any value of </a:t>
            </a:r>
            <a:r>
              <a:rPr lang="en-CA" i="1" dirty="0"/>
              <a:t>x </a:t>
            </a:r>
            <a:r>
              <a:rPr lang="en-CA" dirty="0"/>
              <a:t>will be transformed into a number that varies from 0 to 1 with ceiling effects.</a:t>
            </a:r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33D61-F876-4379-B452-BAD9CD12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2" y="4278752"/>
            <a:ext cx="4409815" cy="11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D240-FD61-4E38-A9E0-A295AB1E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AA96-0B10-45C5-8BCB-E334A1A6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13910" cy="4243705"/>
          </a:xfrm>
        </p:spPr>
        <p:txBody>
          <a:bodyPr>
            <a:normAutofit/>
          </a:bodyPr>
          <a:lstStyle/>
          <a:p>
            <a:r>
              <a:rPr lang="en-CA" dirty="0"/>
              <a:t>Y Is bounded to 0 or 1</a:t>
            </a:r>
          </a:p>
          <a:p>
            <a:endParaRPr lang="en-CA" dirty="0"/>
          </a:p>
          <a:p>
            <a:r>
              <a:rPr lang="en-CA" dirty="0"/>
              <a:t>The relationship between x and y has a ceiling effect (like logarithms)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Let’s run a simulation model to get the feel for it.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3DEB2-C0F4-4F66-92AC-035FE8DE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873125"/>
            <a:ext cx="55530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8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F6D3-577B-48C1-B046-A8F120A4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causative constructions in Dutch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AA3-9701-42C2-8F40-A3043CBD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/>
          <a:lstStyle/>
          <a:p>
            <a:pPr marL="0" indent="0">
              <a:buNone/>
            </a:pPr>
            <a:r>
              <a:rPr lang="en-CA" i="1" dirty="0" err="1"/>
              <a:t>Doen</a:t>
            </a:r>
            <a:r>
              <a:rPr lang="en-CA" i="1" dirty="0"/>
              <a:t> </a:t>
            </a:r>
            <a:r>
              <a:rPr lang="en-CA" dirty="0"/>
              <a:t>relates to direct causation</a:t>
            </a:r>
          </a:p>
          <a:p>
            <a:pPr marL="0" indent="0">
              <a:buNone/>
            </a:pPr>
            <a:r>
              <a:rPr lang="en-CA" i="1" dirty="0"/>
              <a:t>Laten </a:t>
            </a:r>
            <a:r>
              <a:rPr lang="en-CA" dirty="0"/>
              <a:t>relates to indirect causation</a:t>
            </a:r>
            <a:endParaRPr lang="es-BO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06DCD-9CDC-47A7-9E92-772B8635658B}"/>
              </a:ext>
            </a:extLst>
          </p:cNvPr>
          <p:cNvSpPr txBox="1"/>
          <p:nvPr/>
        </p:nvSpPr>
        <p:spPr>
          <a:xfrm>
            <a:off x="982980" y="3246120"/>
            <a:ext cx="909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(1)	</a:t>
            </a:r>
            <a:r>
              <a:rPr lang="en-CA" sz="2400" i="1" dirty="0" err="1"/>
              <a:t>Hij</a:t>
            </a:r>
            <a:r>
              <a:rPr lang="en-CA" sz="2400" i="1" dirty="0"/>
              <a:t> 	</a:t>
            </a:r>
            <a:r>
              <a:rPr lang="en-CA" sz="2400" b="1" i="1" dirty="0"/>
              <a:t>deed</a:t>
            </a:r>
            <a:r>
              <a:rPr lang="en-CA" sz="2400" i="1" dirty="0"/>
              <a:t> 	me 	</a:t>
            </a:r>
            <a:r>
              <a:rPr lang="en-CA" sz="2400" i="1" dirty="0" err="1"/>
              <a:t>denken</a:t>
            </a:r>
            <a:r>
              <a:rPr lang="en-CA" sz="2400" i="1" dirty="0"/>
              <a:t> 	</a:t>
            </a:r>
            <a:r>
              <a:rPr lang="en-CA" sz="2400" i="1" dirty="0" err="1"/>
              <a:t>aan</a:t>
            </a:r>
            <a:r>
              <a:rPr lang="en-CA" sz="2400" i="1" dirty="0"/>
              <a:t> 	</a:t>
            </a:r>
            <a:r>
              <a:rPr lang="en-CA" sz="2400" i="1" dirty="0" err="1"/>
              <a:t>mijn</a:t>
            </a:r>
            <a:r>
              <a:rPr lang="en-CA" sz="2400" i="1" dirty="0"/>
              <a:t> 	</a:t>
            </a:r>
            <a:r>
              <a:rPr lang="en-CA" sz="2400" i="1" dirty="0" err="1"/>
              <a:t>vader</a:t>
            </a:r>
            <a:endParaRPr lang="en-CA" sz="2400" dirty="0"/>
          </a:p>
          <a:p>
            <a:r>
              <a:rPr lang="en-CA" sz="2400" dirty="0"/>
              <a:t>	He 	</a:t>
            </a:r>
            <a:r>
              <a:rPr lang="en-CA" sz="2400" b="1" dirty="0"/>
              <a:t>did</a:t>
            </a:r>
            <a:r>
              <a:rPr lang="en-CA" sz="2400" dirty="0"/>
              <a:t> 	me 	think		at 	my 	father</a:t>
            </a:r>
          </a:p>
          <a:p>
            <a:r>
              <a:rPr lang="en-CA" sz="2400" dirty="0"/>
              <a:t>	‘He reminded me of my father.’</a:t>
            </a:r>
          </a:p>
          <a:p>
            <a:r>
              <a:rPr lang="en-CA" sz="2400" dirty="0"/>
              <a:t>(2)	</a:t>
            </a:r>
            <a:r>
              <a:rPr lang="en-CA" sz="2400" i="1" dirty="0" err="1"/>
              <a:t>Ik</a:t>
            </a:r>
            <a:r>
              <a:rPr lang="en-CA" sz="2400" i="1" dirty="0"/>
              <a:t>	</a:t>
            </a:r>
            <a:r>
              <a:rPr lang="en-CA" sz="2400" b="1" i="1" dirty="0" err="1"/>
              <a:t>liet</a:t>
            </a:r>
            <a:r>
              <a:rPr lang="en-CA" sz="2400" i="1" dirty="0"/>
              <a:t>	hem	</a:t>
            </a:r>
            <a:r>
              <a:rPr lang="en-CA" sz="2400" i="1" dirty="0" err="1"/>
              <a:t>mijn</a:t>
            </a:r>
            <a:r>
              <a:rPr lang="en-CA" sz="2400" i="1" dirty="0"/>
              <a:t>	huis	</a:t>
            </a:r>
            <a:r>
              <a:rPr lang="en-CA" sz="2400" i="1" dirty="0" err="1"/>
              <a:t>schilderen</a:t>
            </a:r>
            <a:endParaRPr lang="en-CA" sz="2400" i="1" dirty="0"/>
          </a:p>
          <a:p>
            <a:r>
              <a:rPr lang="es-BO" sz="2400" dirty="0"/>
              <a:t>	I	</a:t>
            </a:r>
            <a:r>
              <a:rPr lang="es-BO" sz="2400" b="1" dirty="0" err="1"/>
              <a:t>let</a:t>
            </a:r>
            <a:r>
              <a:rPr lang="es-BO" sz="2400" dirty="0"/>
              <a:t>	</a:t>
            </a:r>
            <a:r>
              <a:rPr lang="es-BO" sz="2400" dirty="0" err="1"/>
              <a:t>him</a:t>
            </a:r>
            <a:r>
              <a:rPr lang="es-BO" sz="2400" dirty="0"/>
              <a:t>	</a:t>
            </a:r>
            <a:r>
              <a:rPr lang="es-BO" sz="2400" dirty="0" err="1"/>
              <a:t>my</a:t>
            </a:r>
            <a:r>
              <a:rPr lang="es-BO" sz="2400" dirty="0"/>
              <a:t>	</a:t>
            </a:r>
            <a:r>
              <a:rPr lang="es-BO" sz="2400" dirty="0" err="1"/>
              <a:t>house</a:t>
            </a:r>
            <a:r>
              <a:rPr lang="es-BO" sz="2400" dirty="0"/>
              <a:t> 	Paint</a:t>
            </a:r>
          </a:p>
          <a:p>
            <a:r>
              <a:rPr lang="es-BO" sz="2400" dirty="0"/>
              <a:t>	‘I </a:t>
            </a:r>
            <a:r>
              <a:rPr lang="es-BO" sz="2400" dirty="0" err="1"/>
              <a:t>had</a:t>
            </a:r>
            <a:r>
              <a:rPr lang="es-BO" sz="2400" dirty="0"/>
              <a:t> </a:t>
            </a:r>
            <a:r>
              <a:rPr lang="es-BO" sz="2400" dirty="0" err="1"/>
              <a:t>him</a:t>
            </a:r>
            <a:r>
              <a:rPr lang="es-BO" sz="2400" dirty="0"/>
              <a:t> </a:t>
            </a:r>
            <a:r>
              <a:rPr lang="es-BO" sz="2400" dirty="0" err="1"/>
              <a:t>paint</a:t>
            </a:r>
            <a:r>
              <a:rPr lang="es-BO" sz="2400" dirty="0"/>
              <a:t> </a:t>
            </a:r>
            <a:r>
              <a:rPr lang="es-BO" sz="2400" dirty="0" err="1"/>
              <a:t>my</a:t>
            </a:r>
            <a:r>
              <a:rPr lang="es-BO" sz="2400" dirty="0"/>
              <a:t> </a:t>
            </a:r>
            <a:r>
              <a:rPr lang="es-BO" sz="2400" dirty="0" err="1"/>
              <a:t>house</a:t>
            </a:r>
            <a:r>
              <a:rPr lang="es-BO" sz="2400" dirty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361020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0735-D652-4BFA-8531-871AB6BD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 </a:t>
            </a:r>
            <a:r>
              <a:rPr lang="en-CA" dirty="0" err="1"/>
              <a:t>cofficients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349B-F99F-4981-8C9C-4DEDE319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hard to interpret logistic regression coefficients because the relationship is non-linear.</a:t>
            </a:r>
          </a:p>
          <a:p>
            <a:endParaRPr lang="en-CA" dirty="0"/>
          </a:p>
          <a:p>
            <a:r>
              <a:rPr lang="en-CA" dirty="0"/>
              <a:t>The intercept is interpreted assuming 0 for other predictors</a:t>
            </a:r>
          </a:p>
          <a:p>
            <a:pPr lvl="1"/>
            <a:r>
              <a:rPr lang="en-CA" dirty="0"/>
              <a:t>But sometimes 0 is not interesting</a:t>
            </a:r>
          </a:p>
          <a:p>
            <a:pPr lvl="1"/>
            <a:r>
              <a:rPr lang="en-CA" dirty="0"/>
              <a:t>Alternatively we can interpret the intercept at the center point</a:t>
            </a:r>
          </a:p>
          <a:p>
            <a:r>
              <a:rPr lang="en-CA" dirty="0"/>
              <a:t>Rather than consider a discrete change in </a:t>
            </a:r>
            <a:r>
              <a:rPr lang="en-CA" i="1" dirty="0"/>
              <a:t>x </a:t>
            </a:r>
            <a:r>
              <a:rPr lang="en-CA" dirty="0"/>
              <a:t>we can compute the derivative of the logistic curve at the central value (where the relationship is steepest.</a:t>
            </a:r>
          </a:p>
          <a:p>
            <a:pPr lvl="1"/>
            <a:r>
              <a:rPr lang="en-CA" dirty="0"/>
              <a:t>You get this by </a:t>
            </a:r>
            <a:r>
              <a:rPr lang="en-CA" dirty="0" err="1"/>
              <a:t>dividng</a:t>
            </a:r>
            <a:r>
              <a:rPr lang="en-CA" dirty="0"/>
              <a:t> the coefficient by 4.</a:t>
            </a:r>
          </a:p>
        </p:txBody>
      </p:sp>
    </p:spTree>
    <p:extLst>
      <p:ext uri="{BB962C8B-B14F-4D97-AF65-F5344CB8AC3E}">
        <p14:creationId xmlns:p14="http://schemas.microsoft.com/office/powerpoint/2010/main" val="152483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F3ED-8C23-4EBC-A4ED-D226A85D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models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000AC-C703-48A1-9E19-8EDDE47EF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428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481-11B7-4D91-A1E4-49124F69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(varying intercept)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1AB3-FA8D-4E00-B069-77BA805C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672"/>
          </a:xfrm>
        </p:spPr>
        <p:txBody>
          <a:bodyPr/>
          <a:lstStyle/>
          <a:p>
            <a:r>
              <a:rPr lang="en-CA" dirty="0"/>
              <a:t>Multilevel regression is an extension of regression modelling to cases where the data are grouped.</a:t>
            </a:r>
          </a:p>
          <a:p>
            <a:endParaRPr lang="en-CA" dirty="0"/>
          </a:p>
          <a:p>
            <a:r>
              <a:rPr lang="en-CA" dirty="0"/>
              <a:t>When we have been talking about statistical models we have modelled the errors, the predictors and the outcomes as </a:t>
            </a:r>
            <a:r>
              <a:rPr lang="en-CA" i="1" dirty="0"/>
              <a:t>random variables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They are sampled from some probability distribution.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8258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228-09C7-49AC-8D46-E0FC8EBD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28C-5FCD-4382-BB73-4A108F1D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2011"/>
          </a:xfrm>
        </p:spPr>
        <p:txBody>
          <a:bodyPr/>
          <a:lstStyle/>
          <a:p>
            <a:r>
              <a:rPr lang="en-CA" dirty="0"/>
              <a:t>Here’s a normal regression model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We can put in </a:t>
            </a:r>
            <a:r>
              <a:rPr lang="en-CA" i="1" dirty="0"/>
              <a:t>i </a:t>
            </a:r>
            <a:r>
              <a:rPr lang="en-CA" dirty="0"/>
              <a:t>to reflect the fact that our model makes predictions about specific data points: for a given </a:t>
            </a:r>
            <a:r>
              <a:rPr lang="en-CA" i="1" dirty="0"/>
              <a:t>x </a:t>
            </a:r>
            <a:r>
              <a:rPr lang="en-CA" dirty="0"/>
              <a:t>you get a specific </a:t>
            </a:r>
            <a:r>
              <a:rPr lang="en-CA" i="1" dirty="0"/>
              <a:t>y </a:t>
            </a:r>
            <a:r>
              <a:rPr lang="en-CA" dirty="0"/>
              <a:t>with a specific error </a:t>
            </a:r>
            <a:r>
              <a:rPr lang="en-CA" i="1" dirty="0"/>
              <a:t>e</a:t>
            </a:r>
            <a:r>
              <a:rPr lang="en-CA" dirty="0"/>
              <a:t>. Everything we can put with an </a:t>
            </a:r>
            <a:r>
              <a:rPr lang="en-CA" i="1" dirty="0"/>
              <a:t>i </a:t>
            </a:r>
            <a:r>
              <a:rPr lang="en-CA" dirty="0"/>
              <a:t>subscript is a random variable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AECAE-07CF-4DA6-8CE6-F17DED25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79" y="2469218"/>
            <a:ext cx="2583760" cy="714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D7CFB-345E-48A5-B3CD-B2952999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79" y="5322573"/>
            <a:ext cx="2583760" cy="7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7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228-09C7-49AC-8D46-E0FC8EBD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28C-5FCD-4382-BB73-4A108F1D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10070" cy="4520854"/>
          </a:xfrm>
        </p:spPr>
        <p:txBody>
          <a:bodyPr/>
          <a:lstStyle/>
          <a:p>
            <a:r>
              <a:rPr lang="en-CA" dirty="0"/>
              <a:t>What do we mean by random variable?</a:t>
            </a:r>
          </a:p>
          <a:p>
            <a:endParaRPr lang="en-CA" dirty="0"/>
          </a:p>
          <a:p>
            <a:r>
              <a:rPr lang="en-CA" dirty="0"/>
              <a:t>Some distribution with a mean and standard deviation.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D7CFB-345E-48A5-B3CD-B2952999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17" y="1690688"/>
            <a:ext cx="2583760" cy="7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7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228-09C7-49AC-8D46-E0FC8EBD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28C-5FCD-4382-BB73-4A108F1D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10070" cy="4520854"/>
          </a:xfrm>
        </p:spPr>
        <p:txBody>
          <a:bodyPr/>
          <a:lstStyle/>
          <a:p>
            <a:r>
              <a:rPr lang="en-CA" dirty="0"/>
              <a:t>What do we mean by random variable?</a:t>
            </a:r>
          </a:p>
          <a:p>
            <a:endParaRPr lang="en-CA" dirty="0"/>
          </a:p>
          <a:p>
            <a:r>
              <a:rPr lang="en-CA" dirty="0"/>
              <a:t>Some distribution with a mean and standard deviation.</a:t>
            </a:r>
          </a:p>
          <a:p>
            <a:endParaRPr lang="en-CA" dirty="0"/>
          </a:p>
          <a:p>
            <a:r>
              <a:rPr lang="en-CA" dirty="0"/>
              <a:t>But the </a:t>
            </a:r>
            <a:r>
              <a:rPr lang="en-CA" i="1" dirty="0"/>
              <a:t>coefficients</a:t>
            </a:r>
            <a:r>
              <a:rPr lang="en-CA" dirty="0"/>
              <a:t> alpha and beta are fixed.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D7CFB-345E-48A5-B3CD-B2952999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84" y="1544677"/>
            <a:ext cx="2583760" cy="726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0C892-0EA3-4EE5-8B4B-B1F6B1B23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649" y="2819400"/>
            <a:ext cx="6762750" cy="4038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0FC973-D8B8-4F21-9000-28C8BF02D4B1}"/>
              </a:ext>
            </a:extLst>
          </p:cNvPr>
          <p:cNvCxnSpPr>
            <a:cxnSpLocks/>
          </p:cNvCxnSpPr>
          <p:nvPr/>
        </p:nvCxnSpPr>
        <p:spPr>
          <a:xfrm flipH="1">
            <a:off x="6697262" y="2236206"/>
            <a:ext cx="617938" cy="57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FBC12-66B2-4C72-8917-E2BE00339B50}"/>
              </a:ext>
            </a:extLst>
          </p:cNvPr>
          <p:cNvCxnSpPr>
            <a:cxnSpLocks/>
          </p:cNvCxnSpPr>
          <p:nvPr/>
        </p:nvCxnSpPr>
        <p:spPr>
          <a:xfrm>
            <a:off x="8746608" y="2109457"/>
            <a:ext cx="0" cy="700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A61F32-03FC-41B0-9FE0-F82DAA77E617}"/>
              </a:ext>
            </a:extLst>
          </p:cNvPr>
          <p:cNvCxnSpPr>
            <a:cxnSpLocks/>
          </p:cNvCxnSpPr>
          <p:nvPr/>
        </p:nvCxnSpPr>
        <p:spPr>
          <a:xfrm>
            <a:off x="9439400" y="2109457"/>
            <a:ext cx="1268288" cy="70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F917-0AB4-4EC9-B180-CE93383C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D724-0908-46BD-AD17-09EDEAEA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Confounds</a:t>
            </a:r>
          </a:p>
          <a:p>
            <a:pPr lvl="1"/>
            <a:r>
              <a:rPr lang="en-CA" dirty="0"/>
              <a:t>The fork, the pipe, the collider</a:t>
            </a:r>
          </a:p>
          <a:p>
            <a:r>
              <a:rPr lang="es-BO" dirty="0" err="1"/>
              <a:t>Generalized</a:t>
            </a:r>
            <a:r>
              <a:rPr lang="es-BO" dirty="0"/>
              <a:t> linear </a:t>
            </a:r>
            <a:r>
              <a:rPr lang="es-BO" dirty="0" err="1"/>
              <a:t>models</a:t>
            </a: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14155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228-09C7-49AC-8D46-E0FC8EBD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28C-5FCD-4382-BB73-4A108F1D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10070" cy="4520854"/>
          </a:xfrm>
        </p:spPr>
        <p:txBody>
          <a:bodyPr/>
          <a:lstStyle/>
          <a:p>
            <a:r>
              <a:rPr lang="en-CA" dirty="0"/>
              <a:t>What do we mean by random variable?</a:t>
            </a:r>
          </a:p>
          <a:p>
            <a:endParaRPr lang="en-CA" dirty="0"/>
          </a:p>
          <a:p>
            <a:r>
              <a:rPr lang="en-CA" dirty="0"/>
              <a:t>Some distribution with a mean and standard deviation.</a:t>
            </a:r>
          </a:p>
          <a:p>
            <a:endParaRPr lang="en-CA" dirty="0"/>
          </a:p>
          <a:p>
            <a:r>
              <a:rPr lang="en-CA" dirty="0"/>
              <a:t>But the </a:t>
            </a:r>
            <a:r>
              <a:rPr lang="en-CA" i="1" dirty="0"/>
              <a:t>coefficients</a:t>
            </a:r>
            <a:r>
              <a:rPr lang="en-CA" dirty="0"/>
              <a:t> alpha and beta are </a:t>
            </a:r>
            <a:r>
              <a:rPr lang="en-CA" b="1" dirty="0"/>
              <a:t>fixed numbers</a:t>
            </a:r>
            <a:endParaRPr lang="es-BO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D7CFB-345E-48A5-B3CD-B2952999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84" y="1544677"/>
            <a:ext cx="2583760" cy="726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0C892-0EA3-4EE5-8B4B-B1F6B1B23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649" y="2819400"/>
            <a:ext cx="6762750" cy="4038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E91895-03F7-4913-8991-B8E1AED03433}"/>
              </a:ext>
            </a:extLst>
          </p:cNvPr>
          <p:cNvSpPr/>
          <p:nvPr/>
        </p:nvSpPr>
        <p:spPr>
          <a:xfrm>
            <a:off x="7831248" y="1690688"/>
            <a:ext cx="371190" cy="35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38F4E-6E60-4586-8EB7-9BCE1EF81A15}"/>
              </a:ext>
            </a:extLst>
          </p:cNvPr>
          <p:cNvSpPr/>
          <p:nvPr/>
        </p:nvSpPr>
        <p:spPr>
          <a:xfrm>
            <a:off x="8373529" y="1699647"/>
            <a:ext cx="371190" cy="355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6234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7392-858D-42A8-B3A2-A4CC894C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558C-E942-4BF7-B9B2-3CB56665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1230"/>
          </a:xfrm>
        </p:spPr>
        <p:txBody>
          <a:bodyPr/>
          <a:lstStyle/>
          <a:p>
            <a:r>
              <a:rPr lang="en-CA" dirty="0"/>
              <a:t>But let’s say you are running the model repeatedly over different groups within a population. Do you expect the coefficients to be the same?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7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15A4-8238-4C3B-A606-4FD97381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2360-B0B5-4A23-94DB-33D18C60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699"/>
          </a:xfrm>
        </p:spPr>
        <p:txBody>
          <a:bodyPr/>
          <a:lstStyle/>
          <a:p>
            <a:r>
              <a:rPr lang="en-CA" dirty="0"/>
              <a:t>You can build a model where the intercept is also a random variable reflecting the variation between groups, where </a:t>
            </a:r>
            <a:r>
              <a:rPr lang="en-CA" i="1" dirty="0"/>
              <a:t>j </a:t>
            </a:r>
            <a:r>
              <a:rPr lang="en-CA" dirty="0"/>
              <a:t>is the group.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Or a model where the slope is also a random variable.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Or a model where both the intercept and the slope are random variables.</a:t>
            </a:r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399CC-1135-4DB0-9F84-8B0660E0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33" y="2931505"/>
            <a:ext cx="3009780" cy="629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12EDC-F50A-4A31-B356-6E4229CA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34" y="4449782"/>
            <a:ext cx="3009780" cy="794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99084-BAFC-4581-A107-8C34C464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891" y="6060168"/>
            <a:ext cx="3191972" cy="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4EDA-8EED-4ADB-9326-6C79E694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82FB-AAF8-428A-BFA1-3DA7C6A2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2" y="1730675"/>
            <a:ext cx="3037798" cy="445241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 such cases you have a </a:t>
            </a:r>
            <a:r>
              <a:rPr lang="en-CA" i="1" dirty="0"/>
              <a:t>random variable </a:t>
            </a:r>
            <a:r>
              <a:rPr lang="en-CA" dirty="0"/>
              <a:t>for the effects of your model.</a:t>
            </a:r>
          </a:p>
          <a:p>
            <a:endParaRPr lang="en-CA" dirty="0"/>
          </a:p>
          <a:p>
            <a:r>
              <a:rPr lang="en-CA" dirty="0"/>
              <a:t>That’s why multilevel models are sometimes called ‘random effects models’</a:t>
            </a:r>
            <a:endParaRPr lang="es-B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E38547-E5B8-49E4-B13D-D8DDC8C7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79" y="1762252"/>
            <a:ext cx="3191972" cy="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6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4EDA-8EED-4ADB-9326-6C79E694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82FB-AAF8-428A-BFA1-3DA7C6A2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2" y="1730675"/>
            <a:ext cx="3037798" cy="445241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 such cases you have a </a:t>
            </a:r>
            <a:r>
              <a:rPr lang="en-CA" i="1" dirty="0"/>
              <a:t>random variable </a:t>
            </a:r>
            <a:r>
              <a:rPr lang="en-CA" dirty="0"/>
              <a:t>for the effects of your model.</a:t>
            </a:r>
          </a:p>
          <a:p>
            <a:endParaRPr lang="en-CA" dirty="0"/>
          </a:p>
          <a:p>
            <a:r>
              <a:rPr lang="en-CA" dirty="0"/>
              <a:t>That’s why multilevel models are sometimes called ‘random effects models’</a:t>
            </a:r>
            <a:endParaRPr lang="es-B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E38547-E5B8-49E4-B13D-D8DDC8C7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79" y="1762252"/>
            <a:ext cx="3191972" cy="682155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DA780D9A-4C47-4729-A847-5113BBBE56DA}"/>
              </a:ext>
            </a:extLst>
          </p:cNvPr>
          <p:cNvSpPr/>
          <p:nvPr/>
        </p:nvSpPr>
        <p:spPr>
          <a:xfrm rot="16706082">
            <a:off x="4013790" y="2009109"/>
            <a:ext cx="1484768" cy="1578408"/>
          </a:xfrm>
          <a:prstGeom prst="arc">
            <a:avLst>
              <a:gd name="adj1" fmla="val 9882692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265ED6-5751-4441-ABBF-97172D18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85" y="2833688"/>
            <a:ext cx="1436914" cy="220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E7E09F-B15D-49A4-80B9-186979CF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85" y="3118152"/>
            <a:ext cx="1436914" cy="220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579CBA-58EF-4847-8246-1E08A70F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85" y="3402616"/>
            <a:ext cx="1436914" cy="220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83B09F-ECE7-45BA-81E6-4575F409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85" y="3694616"/>
            <a:ext cx="1436914" cy="220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862882-C340-4668-B03A-CE5055206D76}"/>
              </a:ext>
            </a:extLst>
          </p:cNvPr>
          <p:cNvSpPr txBox="1"/>
          <p:nvPr/>
        </p:nvSpPr>
        <p:spPr>
          <a:xfrm>
            <a:off x="5274821" y="3956880"/>
            <a:ext cx="97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  <a:endParaRPr lang="es-BO" sz="14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70D5CBD-7B6F-41A1-B7F1-3D8142406765}"/>
              </a:ext>
            </a:extLst>
          </p:cNvPr>
          <p:cNvSpPr/>
          <p:nvPr/>
        </p:nvSpPr>
        <p:spPr>
          <a:xfrm>
            <a:off x="5021289" y="2833688"/>
            <a:ext cx="294496" cy="14309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551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4EDA-8EED-4ADB-9326-6C79E694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82FB-AAF8-428A-BFA1-3DA7C6A2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2" y="1730675"/>
            <a:ext cx="3037798" cy="445241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 such cases you have a </a:t>
            </a:r>
            <a:r>
              <a:rPr lang="en-CA" i="1" dirty="0"/>
              <a:t>random variable </a:t>
            </a:r>
            <a:r>
              <a:rPr lang="en-CA" dirty="0"/>
              <a:t>for the effects of your model.</a:t>
            </a:r>
          </a:p>
          <a:p>
            <a:endParaRPr lang="en-CA" dirty="0"/>
          </a:p>
          <a:p>
            <a:r>
              <a:rPr lang="en-CA" dirty="0"/>
              <a:t>That’s why multilevel models are sometimes called ‘random effects models’</a:t>
            </a:r>
            <a:endParaRPr lang="es-B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06306-B98C-4B36-A4FB-FD1857F5A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59" y="2692652"/>
            <a:ext cx="5133975" cy="403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38547-E5B8-49E4-B13D-D8DDC8C7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79" y="1762252"/>
            <a:ext cx="3191972" cy="682155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DA780D9A-4C47-4729-A847-5113BBBE56DA}"/>
              </a:ext>
            </a:extLst>
          </p:cNvPr>
          <p:cNvSpPr/>
          <p:nvPr/>
        </p:nvSpPr>
        <p:spPr>
          <a:xfrm rot="16706082">
            <a:off x="4013790" y="2009109"/>
            <a:ext cx="1484768" cy="1578408"/>
          </a:xfrm>
          <a:prstGeom prst="arc">
            <a:avLst>
              <a:gd name="adj1" fmla="val 9882692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265ED6-5751-4441-ABBF-97172D180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2833688"/>
            <a:ext cx="1436914" cy="220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E7E09F-B15D-49A4-80B9-186979CF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3118152"/>
            <a:ext cx="1436914" cy="220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579CBA-58EF-4847-8246-1E08A70F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3402616"/>
            <a:ext cx="1436914" cy="220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83B09F-ECE7-45BA-81E6-4575F409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3694616"/>
            <a:ext cx="1436914" cy="220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862882-C340-4668-B03A-CE5055206D76}"/>
              </a:ext>
            </a:extLst>
          </p:cNvPr>
          <p:cNvSpPr txBox="1"/>
          <p:nvPr/>
        </p:nvSpPr>
        <p:spPr>
          <a:xfrm>
            <a:off x="5274821" y="3956880"/>
            <a:ext cx="97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  <a:endParaRPr lang="es-BO" sz="14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70D5CBD-7B6F-41A1-B7F1-3D8142406765}"/>
              </a:ext>
            </a:extLst>
          </p:cNvPr>
          <p:cNvSpPr/>
          <p:nvPr/>
        </p:nvSpPr>
        <p:spPr>
          <a:xfrm>
            <a:off x="5021289" y="2833688"/>
            <a:ext cx="294496" cy="14309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F00304-55D5-4388-969E-F93C65622AD8}"/>
              </a:ext>
            </a:extLst>
          </p:cNvPr>
          <p:cNvCxnSpPr>
            <a:cxnSpLocks/>
          </p:cNvCxnSpPr>
          <p:nvPr/>
        </p:nvCxnSpPr>
        <p:spPr>
          <a:xfrm>
            <a:off x="5987791" y="2184111"/>
            <a:ext cx="1867162" cy="87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DC6472-9FCA-4D46-86EA-5D0ED3E3300E}"/>
              </a:ext>
            </a:extLst>
          </p:cNvPr>
          <p:cNvCxnSpPr>
            <a:cxnSpLocks/>
          </p:cNvCxnSpPr>
          <p:nvPr/>
        </p:nvCxnSpPr>
        <p:spPr>
          <a:xfrm>
            <a:off x="6931621" y="2234362"/>
            <a:ext cx="3662029" cy="75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8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4EDA-8EED-4ADB-9326-6C79E694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82FB-AAF8-428A-BFA1-3DA7C6A2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2" y="1730675"/>
            <a:ext cx="3037798" cy="445241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 such cases you have a </a:t>
            </a:r>
            <a:r>
              <a:rPr lang="en-CA" i="1" dirty="0"/>
              <a:t>random variable </a:t>
            </a:r>
            <a:r>
              <a:rPr lang="en-CA" dirty="0"/>
              <a:t>for the effects of your model.</a:t>
            </a:r>
          </a:p>
          <a:p>
            <a:endParaRPr lang="en-CA" dirty="0"/>
          </a:p>
          <a:p>
            <a:r>
              <a:rPr lang="en-CA" dirty="0"/>
              <a:t>That’s why multilevel models are sometimes called ‘random effects models’</a:t>
            </a:r>
            <a:endParaRPr lang="es-B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06306-B98C-4B36-A4FB-FD1857F5A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59" y="2692652"/>
            <a:ext cx="5133975" cy="403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38547-E5B8-49E4-B13D-D8DDC8C7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79" y="1762252"/>
            <a:ext cx="3191972" cy="682155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DA780D9A-4C47-4729-A847-5113BBBE56DA}"/>
              </a:ext>
            </a:extLst>
          </p:cNvPr>
          <p:cNvSpPr/>
          <p:nvPr/>
        </p:nvSpPr>
        <p:spPr>
          <a:xfrm rot="16706082">
            <a:off x="4013790" y="2009109"/>
            <a:ext cx="1484768" cy="1578408"/>
          </a:xfrm>
          <a:prstGeom prst="arc">
            <a:avLst>
              <a:gd name="adj1" fmla="val 9882692"/>
              <a:gd name="adj2" fmla="val 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265ED6-5751-4441-ABBF-97172D180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2833688"/>
            <a:ext cx="1436914" cy="220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E7E09F-B15D-49A4-80B9-186979CF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3118152"/>
            <a:ext cx="1436914" cy="220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579CBA-58EF-4847-8246-1E08A70F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3402616"/>
            <a:ext cx="1436914" cy="220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83B09F-ECE7-45BA-81E6-4575F409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5" y="3694616"/>
            <a:ext cx="1436914" cy="220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862882-C340-4668-B03A-CE5055206D76}"/>
              </a:ext>
            </a:extLst>
          </p:cNvPr>
          <p:cNvSpPr txBox="1"/>
          <p:nvPr/>
        </p:nvSpPr>
        <p:spPr>
          <a:xfrm>
            <a:off x="5274821" y="3956880"/>
            <a:ext cx="97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  <a:endParaRPr lang="es-BO" sz="14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70D5CBD-7B6F-41A1-B7F1-3D8142406765}"/>
              </a:ext>
            </a:extLst>
          </p:cNvPr>
          <p:cNvSpPr/>
          <p:nvPr/>
        </p:nvSpPr>
        <p:spPr>
          <a:xfrm>
            <a:off x="5021289" y="2833688"/>
            <a:ext cx="294496" cy="14309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713C17-ED06-4A84-AE41-84CC4766F8C0}"/>
              </a:ext>
            </a:extLst>
          </p:cNvPr>
          <p:cNvCxnSpPr>
            <a:cxnSpLocks/>
          </p:cNvCxnSpPr>
          <p:nvPr/>
        </p:nvCxnSpPr>
        <p:spPr>
          <a:xfrm>
            <a:off x="5453743" y="3915052"/>
            <a:ext cx="2071258" cy="120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0D65BF-98D9-41FC-9B61-3CA5A4D18257}"/>
              </a:ext>
            </a:extLst>
          </p:cNvPr>
          <p:cNvCxnSpPr>
            <a:cxnSpLocks/>
          </p:cNvCxnSpPr>
          <p:nvPr/>
        </p:nvCxnSpPr>
        <p:spPr>
          <a:xfrm>
            <a:off x="6302303" y="3931502"/>
            <a:ext cx="3184443" cy="1162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0F0E0D-76EF-4BDF-AB2A-F0B44B5EA016}"/>
              </a:ext>
            </a:extLst>
          </p:cNvPr>
          <p:cNvCxnSpPr>
            <a:cxnSpLocks/>
          </p:cNvCxnSpPr>
          <p:nvPr/>
        </p:nvCxnSpPr>
        <p:spPr>
          <a:xfrm>
            <a:off x="6781801" y="3915052"/>
            <a:ext cx="4308919" cy="120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F00304-55D5-4388-969E-F93C65622AD8}"/>
              </a:ext>
            </a:extLst>
          </p:cNvPr>
          <p:cNvCxnSpPr>
            <a:cxnSpLocks/>
          </p:cNvCxnSpPr>
          <p:nvPr/>
        </p:nvCxnSpPr>
        <p:spPr>
          <a:xfrm>
            <a:off x="5987791" y="2184111"/>
            <a:ext cx="1867162" cy="87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DC6472-9FCA-4D46-86EA-5D0ED3E3300E}"/>
              </a:ext>
            </a:extLst>
          </p:cNvPr>
          <p:cNvCxnSpPr>
            <a:cxnSpLocks/>
          </p:cNvCxnSpPr>
          <p:nvPr/>
        </p:nvCxnSpPr>
        <p:spPr>
          <a:xfrm>
            <a:off x="6931621" y="2234362"/>
            <a:ext cx="3662029" cy="75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4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0B86-2CD9-4370-8417-894227C6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regression and random variables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64D60-605B-4412-B1EB-A089D1F5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3379"/>
            <a:ext cx="8948596" cy="4784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14511-5B54-4887-8CF3-3AE26904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33" y="1444061"/>
            <a:ext cx="3009780" cy="629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7BB5D-BCAD-4F40-8D11-50DDFA2D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80" y="1361596"/>
            <a:ext cx="3009780" cy="794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ADF30B-AE08-49A9-9034-AD10C393C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436" y="1391224"/>
            <a:ext cx="3191972" cy="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15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BF9-5F5E-4AC0-BA21-5F24A1C2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Why?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2BFD-9830-4A79-B9B9-6AC9E7CF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would we ever do this?</a:t>
            </a:r>
          </a:p>
          <a:p>
            <a:endParaRPr lang="en-CA" dirty="0"/>
          </a:p>
          <a:p>
            <a:r>
              <a:rPr lang="en-CA" dirty="0"/>
              <a:t>Why no just have lots of separate models for each group?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0481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9229-0385-4C97-B131-34B5660F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Schools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001A-3645-4630-A48B-75610329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Imagine trying to assess the effectiveness of some new education curriculum of teaching style.</a:t>
            </a:r>
          </a:p>
          <a:p>
            <a:endParaRPr lang="en-CA" dirty="0"/>
          </a:p>
          <a:p>
            <a:r>
              <a:rPr lang="en-CA" dirty="0"/>
              <a:t>You have a treatment group and a control group and then you assess the students’ results.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52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7066-E1E6-4DD4-83CE-94021E8C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CAF4-6F6C-4A2A-9C08-76129CB3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</a:p>
          <a:p>
            <a:r>
              <a:rPr lang="en-CA" dirty="0"/>
              <a:t>Hierarchical models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7635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4EE4-1013-4A82-A4AD-CD513BC0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Schools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7B99-63E4-4D7C-AE93-325612AB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971" cy="466725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But you know that there will be variation between schools.</a:t>
            </a:r>
          </a:p>
          <a:p>
            <a:endParaRPr lang="en-CA" dirty="0"/>
          </a:p>
          <a:p>
            <a:r>
              <a:rPr lang="en-CA" dirty="0"/>
              <a:t>Some schools won’t be able to effectively administer the training/treatment because they have less resources.</a:t>
            </a:r>
          </a:p>
          <a:p>
            <a:endParaRPr lang="en-CA" dirty="0"/>
          </a:p>
          <a:p>
            <a:r>
              <a:rPr lang="en-CA" dirty="0"/>
              <a:t>Furthermore, you have variation between schools with respect to how many students participated.</a:t>
            </a:r>
          </a:p>
          <a:p>
            <a:endParaRPr lang="en-CA" dirty="0"/>
          </a:p>
          <a:p>
            <a:r>
              <a:rPr lang="en-CA" dirty="0"/>
              <a:t>Schools vary in terms of their culture, socioeconomic conditions teachers, size, quality and style of education.</a:t>
            </a:r>
          </a:p>
          <a:p>
            <a:endParaRPr lang="en-CA" dirty="0"/>
          </a:p>
          <a:p>
            <a:r>
              <a:rPr lang="en-CA" dirty="0"/>
              <a:t>Yet, the students are all from the same population.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9308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01D-4FF2-4F56-B565-132F3B1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Schools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97D3-3B92-422F-AC14-470FCB58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2"/>
            <a:ext cx="10515600" cy="476023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You have a measurement for aptitude </a:t>
            </a:r>
            <a:r>
              <a:rPr lang="en-CA" i="1" dirty="0"/>
              <a:t>y</a:t>
            </a:r>
            <a:r>
              <a:rPr lang="en-CA" dirty="0"/>
              <a:t> and you have a treatment variable (trained or not trained) </a:t>
            </a:r>
            <a:r>
              <a:rPr lang="en-CA" i="1" dirty="0"/>
              <a:t>x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What do you do with the schools variable?</a:t>
            </a:r>
          </a:p>
          <a:p>
            <a:endParaRPr lang="en-CA" dirty="0"/>
          </a:p>
          <a:p>
            <a:r>
              <a:rPr lang="en-CA" dirty="0"/>
              <a:t>Complete pool</a:t>
            </a:r>
          </a:p>
          <a:p>
            <a:pPr lvl="1"/>
            <a:r>
              <a:rPr lang="en-CA" dirty="0"/>
              <a:t>Run a regression ignoring the variation between schools</a:t>
            </a:r>
          </a:p>
          <a:p>
            <a:endParaRPr lang="en-CA" dirty="0"/>
          </a:p>
          <a:p>
            <a:r>
              <a:rPr lang="en-CA" dirty="0"/>
              <a:t>No pooling</a:t>
            </a:r>
          </a:p>
          <a:p>
            <a:pPr lvl="1"/>
            <a:r>
              <a:rPr lang="en-CA" dirty="0"/>
              <a:t>Run a regression for each school</a:t>
            </a:r>
          </a:p>
          <a:p>
            <a:pPr lvl="1"/>
            <a:r>
              <a:rPr lang="en-CA" dirty="0"/>
              <a:t>Run a regression with school as a factor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88544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E7CC-A281-4ADD-B600-5CA8B63A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Complete pooling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B411-A102-4638-9406-DB7D60A0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Complete pooling has the obvious danger of ignoring the variation between schools.</a:t>
            </a:r>
          </a:p>
          <a:p>
            <a:endParaRPr lang="en-CA" dirty="0"/>
          </a:p>
          <a:p>
            <a:r>
              <a:rPr lang="en-CA" dirty="0"/>
              <a:t>If one school has more data points it could be an outlier with respect to the effects, but overwhelm the data across cases.</a:t>
            </a:r>
          </a:p>
          <a:p>
            <a:endParaRPr lang="en-CA" dirty="0"/>
          </a:p>
          <a:p>
            <a:r>
              <a:rPr lang="en-CA" dirty="0"/>
              <a:t>The results might be biased towards with more data points.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08517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BF59-C917-49EA-857D-46BB8681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pooling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4603-0F96-436D-B038-66DF7E73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pooling could tend to exaggerate the variation between schools.</a:t>
            </a:r>
          </a:p>
          <a:p>
            <a:endParaRPr lang="en-CA" dirty="0"/>
          </a:p>
          <a:p>
            <a:r>
              <a:rPr lang="en-CA" dirty="0"/>
              <a:t>For schools that do not have very many data points, there is a higher likelihood of variation simply appearing by chance.</a:t>
            </a:r>
          </a:p>
          <a:p>
            <a:pPr lvl="1"/>
            <a:r>
              <a:rPr lang="en-CA" dirty="0"/>
              <a:t>Think of the law of large numbers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68863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8DB-E6CC-40C9-BAB6-498DA2EE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pooling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153C-D3E3-45CE-A8A2-8C3458B7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9749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Calibri (Body)"/>
              </a:rPr>
              <a:t>Multilevel modelling basically compromises between complete pooling and no pooling.</a:t>
            </a:r>
          </a:p>
          <a:p>
            <a:r>
              <a:rPr lang="en-CA" dirty="0">
                <a:latin typeface="Calibri (Body)"/>
              </a:rPr>
              <a:t>‘Multilevel modeling partially pools the group-level parameters </a:t>
            </a:r>
            <a:r>
              <a:rPr lang="el-GR" i="1" dirty="0">
                <a:latin typeface="Calibri (Body)"/>
                <a:cs typeface="Times New Roman" panose="02020603050405020304" pitchFamily="18" charset="0"/>
              </a:rPr>
              <a:t>α</a:t>
            </a:r>
            <a:r>
              <a:rPr lang="en-CA" i="1" baseline="-25000" dirty="0">
                <a:latin typeface="Calibri (Body)"/>
                <a:cs typeface="Times New Roman" panose="02020603050405020304" pitchFamily="18" charset="0"/>
              </a:rPr>
              <a:t>j</a:t>
            </a:r>
            <a:r>
              <a:rPr lang="en-CA" dirty="0">
                <a:latin typeface="Calibri (Body)"/>
                <a:cs typeface="Times New Roman" panose="02020603050405020304" pitchFamily="18" charset="0"/>
              </a:rPr>
              <a:t> toward their mean </a:t>
            </a:r>
            <a:r>
              <a:rPr lang="en-CA" i="1" dirty="0">
                <a:latin typeface="Calibri (Body)"/>
                <a:cs typeface="Times New Roman" panose="02020603050405020304" pitchFamily="18" charset="0"/>
              </a:rPr>
              <a:t>μ</a:t>
            </a:r>
            <a:r>
              <a:rPr lang="el-GR" i="1" baseline="-25000" dirty="0">
                <a:latin typeface="Calibri (Body)"/>
                <a:cs typeface="Times New Roman" panose="02020603050405020304" pitchFamily="18" charset="0"/>
              </a:rPr>
              <a:t>α</a:t>
            </a:r>
            <a:r>
              <a:rPr lang="en-CA" dirty="0">
                <a:latin typeface="Calibri (Body)"/>
                <a:cs typeface="Times New Roman" panose="02020603050405020304" pitchFamily="18" charset="0"/>
              </a:rPr>
              <a:t>. There is more pooling when the group-level standard deviation </a:t>
            </a:r>
            <a:r>
              <a:rPr lang="en-CA" i="1" dirty="0">
                <a:latin typeface="Calibri (Body)"/>
                <a:cs typeface="Times New Roman" panose="02020603050405020304" pitchFamily="18" charset="0"/>
              </a:rPr>
              <a:t>σ</a:t>
            </a:r>
            <a:r>
              <a:rPr lang="el-GR" i="1" baseline="-25000" dirty="0">
                <a:latin typeface="Calibri (Body)"/>
                <a:cs typeface="Times New Roman" panose="02020603050405020304" pitchFamily="18" charset="0"/>
              </a:rPr>
              <a:t>α</a:t>
            </a:r>
            <a:r>
              <a:rPr lang="en-CA" dirty="0">
                <a:latin typeface="Calibri (Body)"/>
                <a:cs typeface="Times New Roman" panose="02020603050405020304" pitchFamily="18" charset="0"/>
              </a:rPr>
              <a:t> is small, and more smoothing for groups with fewer observations.’</a:t>
            </a:r>
          </a:p>
          <a:p>
            <a:pPr lvl="1"/>
            <a:r>
              <a:rPr lang="en-CA" dirty="0">
                <a:latin typeface="Calibri (Body)"/>
                <a:cs typeface="Times New Roman" panose="02020603050405020304" pitchFamily="18" charset="0"/>
              </a:rPr>
              <a:t>Gelman &amp; Hill (2009: 258)</a:t>
            </a:r>
            <a:endParaRPr lang="es-BO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1CFEF8-2270-467C-B9C2-BCF2A04F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57" y="4933426"/>
            <a:ext cx="8792217" cy="17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4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98CB-4F78-4235-A327-6DDCDF65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pooling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CF31-8A41-4C94-B6EC-644ADEC0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732"/>
          </a:xfrm>
        </p:spPr>
        <p:txBody>
          <a:bodyPr>
            <a:normAutofit/>
          </a:bodyPr>
          <a:lstStyle/>
          <a:p>
            <a:r>
              <a:rPr lang="en-CA" dirty="0"/>
              <a:t>Partial pooling results in </a:t>
            </a:r>
            <a:r>
              <a:rPr lang="en-CA" i="1" dirty="0"/>
              <a:t>shrinkage </a:t>
            </a:r>
            <a:r>
              <a:rPr lang="en-CA" dirty="0"/>
              <a:t>of variance in the coefficients of each group towards the overall mean as a function of their in-group sample size (</a:t>
            </a:r>
            <a:r>
              <a:rPr lang="en-CA" i="1" dirty="0" err="1"/>
              <a:t>n</a:t>
            </a:r>
            <a:r>
              <a:rPr lang="en-CA" i="1" baseline="-25000" dirty="0" err="1"/>
              <a:t>j</a:t>
            </a:r>
            <a:r>
              <a:rPr lang="en-CA" i="1" dirty="0"/>
              <a:t>)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Shrinkage is less as your in-group sample size is larger.</a:t>
            </a:r>
          </a:p>
          <a:p>
            <a:r>
              <a:rPr lang="en-CA" dirty="0">
                <a:solidFill>
                  <a:srgbClr val="FF0000"/>
                </a:solidFill>
              </a:rPr>
              <a:t>Partial pooling towards the mean.</a:t>
            </a:r>
            <a:endParaRPr lang="es-BO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71F79-0267-4EEB-BBCC-805F5B62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11" y="3444741"/>
            <a:ext cx="7794486" cy="1525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0143C6-04CF-4506-8622-23659005F9B2}"/>
              </a:ext>
            </a:extLst>
          </p:cNvPr>
          <p:cNvSpPr/>
          <p:nvPr/>
        </p:nvSpPr>
        <p:spPr>
          <a:xfrm>
            <a:off x="5160475" y="3444741"/>
            <a:ext cx="516048" cy="3848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835AB-1B9D-47F8-8A33-BD7091C45E82}"/>
              </a:ext>
            </a:extLst>
          </p:cNvPr>
          <p:cNvSpPr/>
          <p:nvPr/>
        </p:nvSpPr>
        <p:spPr>
          <a:xfrm>
            <a:off x="7804087" y="3512745"/>
            <a:ext cx="1919335" cy="1339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149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0678-0517-4E7D-BAB6-BDB963E5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models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592-4815-4DD5-871C-4290CD6B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Classical regression models can be viewed as a special case of multilevel models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As </a:t>
            </a:r>
            <a:r>
              <a:rPr lang="en-CA" dirty="0">
                <a:latin typeface="+mj-lt"/>
                <a:cs typeface="Times New Roman" panose="02020603050405020304" pitchFamily="18" charset="0"/>
              </a:rPr>
              <a:t>σ</a:t>
            </a:r>
            <a:r>
              <a:rPr lang="el-GR" baseline="-25000" dirty="0">
                <a:latin typeface="+mj-lt"/>
                <a:cs typeface="Times New Roman" panose="02020603050405020304" pitchFamily="18" charset="0"/>
              </a:rPr>
              <a:t>α</a:t>
            </a:r>
            <a:r>
              <a:rPr lang="el-GR" dirty="0">
                <a:latin typeface="+mj-lt"/>
                <a:cs typeface="Times New Roman" panose="02020603050405020304" pitchFamily="18" charset="0"/>
              </a:rPr>
              <a:t>→</a:t>
            </a:r>
            <a:r>
              <a:rPr lang="en-CA" dirty="0">
                <a:latin typeface="+mj-lt"/>
                <a:cs typeface="Times New Roman" panose="02020603050405020304" pitchFamily="18" charset="0"/>
              </a:rPr>
              <a:t> 0 the model is more like a complete pooling model.</a:t>
            </a:r>
          </a:p>
          <a:p>
            <a:endParaRPr lang="en-CA" dirty="0">
              <a:latin typeface="+mj-lt"/>
              <a:cs typeface="Times New Roman" panose="02020603050405020304" pitchFamily="18" charset="0"/>
            </a:endParaRP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As </a:t>
            </a:r>
            <a:r>
              <a:rPr lang="el-GR" dirty="0">
                <a:latin typeface="+mj-lt"/>
                <a:cs typeface="Times New Roman" panose="02020603050405020304" pitchFamily="18" charset="0"/>
              </a:rPr>
              <a:t>σ</a:t>
            </a:r>
            <a:r>
              <a:rPr lang="el-GR" baseline="-25000" dirty="0">
                <a:latin typeface="+mj-lt"/>
                <a:cs typeface="Times New Roman" panose="02020603050405020304" pitchFamily="18" charset="0"/>
              </a:rPr>
              <a:t>α</a:t>
            </a:r>
            <a:r>
              <a:rPr lang="el-GR" dirty="0">
                <a:latin typeface="+mj-lt"/>
                <a:cs typeface="Times New Roman" panose="02020603050405020304" pitchFamily="18" charset="0"/>
              </a:rPr>
              <a:t>→ </a:t>
            </a:r>
            <a:r>
              <a:rPr lang="es-BO" dirty="0">
                <a:latin typeface="+mj-lt"/>
                <a:cs typeface="Times New Roman" panose="02020603050405020304" pitchFamily="18" charset="0"/>
              </a:rPr>
              <a:t>∞ </a:t>
            </a:r>
            <a:r>
              <a:rPr lang="es-BO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es-B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BO" dirty="0" err="1">
                <a:latin typeface="+mj-lt"/>
                <a:cs typeface="Times New Roman" panose="02020603050405020304" pitchFamily="18" charset="0"/>
              </a:rPr>
              <a:t>model</a:t>
            </a:r>
            <a:r>
              <a:rPr lang="es-B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BO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BO" dirty="0">
                <a:latin typeface="+mj-lt"/>
                <a:cs typeface="Times New Roman" panose="02020603050405020304" pitchFamily="18" charset="0"/>
              </a:rPr>
              <a:t> more  </a:t>
            </a:r>
            <a:r>
              <a:rPr lang="es-BO" dirty="0" err="1">
                <a:latin typeface="+mj-lt"/>
                <a:cs typeface="Times New Roman" panose="02020603050405020304" pitchFamily="18" charset="0"/>
              </a:rPr>
              <a:t>like</a:t>
            </a:r>
            <a:r>
              <a:rPr lang="es-BO" dirty="0">
                <a:latin typeface="+mj-lt"/>
                <a:cs typeface="Times New Roman" panose="02020603050405020304" pitchFamily="18" charset="0"/>
              </a:rPr>
              <a:t> a no-</a:t>
            </a:r>
            <a:r>
              <a:rPr lang="es-BO" dirty="0" err="1">
                <a:latin typeface="+mj-lt"/>
                <a:cs typeface="Times New Roman" panose="02020603050405020304" pitchFamily="18" charset="0"/>
              </a:rPr>
              <a:t>pooling</a:t>
            </a:r>
            <a:r>
              <a:rPr lang="es-B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BO" dirty="0" err="1">
                <a:latin typeface="+mj-lt"/>
                <a:cs typeface="Times New Roman" panose="02020603050405020304" pitchFamily="18" charset="0"/>
              </a:rPr>
              <a:t>model</a:t>
            </a:r>
            <a:r>
              <a:rPr lang="es-BO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+mj-lt"/>
                <a:cs typeface="Times New Roman" panose="02020603050405020304" pitchFamily="18" charset="0"/>
              </a:rPr>
              <a:t> </a:t>
            </a:r>
            <a:endParaRPr lang="es-B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235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BB1A-33DC-4102-ABD8-421C8E2B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Multilevel models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811C-9185-455B-8DF5-2D216E6B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Extension of regression to grouped data</a:t>
            </a:r>
          </a:p>
          <a:p>
            <a:r>
              <a:rPr lang="en-CA" dirty="0"/>
              <a:t>Varying slope model</a:t>
            </a:r>
          </a:p>
          <a:p>
            <a:r>
              <a:rPr lang="en-CA" dirty="0"/>
              <a:t>Varying intercept model</a:t>
            </a:r>
          </a:p>
          <a:p>
            <a:r>
              <a:rPr lang="en-CA" dirty="0"/>
              <a:t>Individual vs. group level models</a:t>
            </a:r>
          </a:p>
          <a:p>
            <a:r>
              <a:rPr lang="en-CA" dirty="0"/>
              <a:t>Indicator variables</a:t>
            </a:r>
          </a:p>
          <a:p>
            <a:r>
              <a:rPr lang="en-CA" dirty="0"/>
              <a:t>Fixed or random effects</a:t>
            </a:r>
          </a:p>
          <a:p>
            <a:r>
              <a:rPr lang="en-CA" dirty="0"/>
              <a:t>Complete pooling vs. no pooling</a:t>
            </a:r>
          </a:p>
          <a:p>
            <a:r>
              <a:rPr lang="en-CA" dirty="0"/>
              <a:t>Multilevel weighted average</a:t>
            </a:r>
          </a:p>
          <a:p>
            <a:r>
              <a:rPr lang="en-CA" dirty="0"/>
              <a:t>Classical regressions as a special case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6996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5936-0CC6-42CF-B25C-C7A8AB78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Odds,log</a:t>
            </a:r>
            <a:r>
              <a:rPr lang="en-CA" dirty="0"/>
              <a:t> odds, odds ratios and log odds ratios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DA26-F468-4496-8D11-7B54DF2D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5257" cy="4351338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Odds</a:t>
            </a:r>
            <a:r>
              <a:rPr lang="en-CA" dirty="0"/>
              <a:t>: simple ration of the probability of one event to the probability of another event</a:t>
            </a:r>
            <a:r>
              <a:rPr lang="es-BO" dirty="0"/>
              <a:t> (</a:t>
            </a:r>
            <a:r>
              <a:rPr lang="es-BO" dirty="0" err="1"/>
              <a:t>frequency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a / </a:t>
            </a:r>
            <a:r>
              <a:rPr lang="es-BO" dirty="0" err="1"/>
              <a:t>frequency</a:t>
            </a:r>
            <a:r>
              <a:rPr lang="es-BO" dirty="0"/>
              <a:t> b) are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odds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a </a:t>
            </a:r>
            <a:r>
              <a:rPr lang="es-BO" dirty="0" err="1"/>
              <a:t>over</a:t>
            </a:r>
            <a:r>
              <a:rPr lang="es-BO" dirty="0"/>
              <a:t> b.</a:t>
            </a:r>
          </a:p>
          <a:p>
            <a:endParaRPr lang="es-BO" dirty="0"/>
          </a:p>
          <a:p>
            <a:r>
              <a:rPr lang="es-BO" b="1" dirty="0"/>
              <a:t>Log </a:t>
            </a:r>
            <a:r>
              <a:rPr lang="es-BO" b="1" dirty="0" err="1"/>
              <a:t>odds</a:t>
            </a:r>
            <a:r>
              <a:rPr lang="es-BO" dirty="0"/>
              <a:t>: </a:t>
            </a:r>
            <a:r>
              <a:rPr lang="es-BO" dirty="0" err="1"/>
              <a:t>Logarithmically</a:t>
            </a:r>
            <a:r>
              <a:rPr lang="es-BO" dirty="0"/>
              <a:t> </a:t>
            </a:r>
            <a:r>
              <a:rPr lang="es-BO" dirty="0" err="1"/>
              <a:t>transformed</a:t>
            </a:r>
            <a:r>
              <a:rPr lang="es-BO" dirty="0"/>
              <a:t> </a:t>
            </a:r>
            <a:r>
              <a:rPr lang="es-BO" dirty="0" err="1"/>
              <a:t>odds</a:t>
            </a:r>
            <a:r>
              <a:rPr lang="es-BO" dirty="0"/>
              <a:t>.</a:t>
            </a:r>
          </a:p>
          <a:p>
            <a:endParaRPr lang="es-BO" dirty="0"/>
          </a:p>
          <a:p>
            <a:r>
              <a:rPr lang="es-BO" b="1" dirty="0" err="1"/>
              <a:t>Odds</a:t>
            </a:r>
            <a:r>
              <a:rPr lang="es-BO" b="1" dirty="0"/>
              <a:t> ratio</a:t>
            </a:r>
            <a:r>
              <a:rPr lang="es-BO" dirty="0"/>
              <a:t>: ratio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two</a:t>
            </a:r>
            <a:r>
              <a:rPr lang="es-BO" dirty="0"/>
              <a:t> </a:t>
            </a:r>
            <a:r>
              <a:rPr lang="es-BO" dirty="0" err="1"/>
              <a:t>odds</a:t>
            </a:r>
            <a:r>
              <a:rPr lang="es-BO" dirty="0"/>
              <a:t>.</a:t>
            </a:r>
          </a:p>
          <a:p>
            <a:endParaRPr lang="es-BO" dirty="0"/>
          </a:p>
          <a:p>
            <a:r>
              <a:rPr lang="es-BO" b="1" dirty="0"/>
              <a:t>Log </a:t>
            </a:r>
            <a:r>
              <a:rPr lang="es-BO" b="1" dirty="0" err="1"/>
              <a:t>odds</a:t>
            </a:r>
            <a:r>
              <a:rPr lang="es-BO" b="1" dirty="0"/>
              <a:t> ratio</a:t>
            </a:r>
            <a:r>
              <a:rPr lang="es-BO" dirty="0"/>
              <a:t>: </a:t>
            </a:r>
            <a:r>
              <a:rPr lang="es-BO" dirty="0" err="1"/>
              <a:t>Logarithmically</a:t>
            </a:r>
            <a:r>
              <a:rPr lang="es-BO" dirty="0"/>
              <a:t> </a:t>
            </a:r>
            <a:r>
              <a:rPr lang="es-BO" dirty="0" err="1"/>
              <a:t>transformed</a:t>
            </a:r>
            <a:r>
              <a:rPr lang="es-BO" dirty="0"/>
              <a:t> log </a:t>
            </a:r>
            <a:r>
              <a:rPr lang="es-BO" dirty="0" err="1"/>
              <a:t>odds</a:t>
            </a:r>
            <a:r>
              <a:rPr lang="es-BO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40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599-0F19-4311-8463-15DF3694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6EBE-AEC5-4C10-AAD1-C412991E6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20272-EBB5-41B9-96BE-687A64C5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856" y="0"/>
            <a:ext cx="4287249" cy="43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F56F-421C-41BF-A50D-8300031B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E12A-067A-48BF-BC5E-8D1AA5F0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Logistic regression is a method for modelling binary data.</a:t>
            </a:r>
          </a:p>
          <a:p>
            <a:endParaRPr lang="en-CA" dirty="0"/>
          </a:p>
          <a:p>
            <a:r>
              <a:rPr lang="en-CA" dirty="0"/>
              <a:t>The basic ideas can be extended to non-binary data as long as they are organized into levels.</a:t>
            </a:r>
          </a:p>
          <a:p>
            <a:endParaRPr lang="en-CA" dirty="0"/>
          </a:p>
          <a:p>
            <a:r>
              <a:rPr lang="en-CA" dirty="0"/>
              <a:t>It is typically used when the dependent variable is binary and there is an interest in knowing how a change in </a:t>
            </a:r>
            <a:r>
              <a:rPr lang="en-CA" i="1" dirty="0"/>
              <a:t>x </a:t>
            </a:r>
            <a:r>
              <a:rPr lang="en-CA" dirty="0"/>
              <a:t>effects the probability that something is </a:t>
            </a:r>
            <a:r>
              <a:rPr lang="en-CA" i="1" dirty="0"/>
              <a:t>y</a:t>
            </a:r>
            <a:r>
              <a:rPr lang="en-CA" dirty="0"/>
              <a:t>. 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9475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3ABE-2FC7-4C3F-8318-B1183533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 (typical uses)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00DA-B0CB-46C3-90D8-E06B84B8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Psycholinguistic experiments where subjects have to give yes or no answers.</a:t>
            </a:r>
          </a:p>
          <a:p>
            <a:endParaRPr lang="en-CA" dirty="0"/>
          </a:p>
          <a:p>
            <a:r>
              <a:rPr lang="en-CA" dirty="0"/>
              <a:t>Various uses in natural language processing</a:t>
            </a:r>
          </a:p>
          <a:p>
            <a:endParaRPr lang="en-CA" dirty="0"/>
          </a:p>
          <a:p>
            <a:r>
              <a:rPr lang="en-CA" dirty="0"/>
              <a:t>Predict the risk of developing a specific disease.</a:t>
            </a:r>
          </a:p>
          <a:p>
            <a:endParaRPr lang="en-CA" dirty="0"/>
          </a:p>
          <a:p>
            <a:r>
              <a:rPr lang="en-CA" dirty="0"/>
              <a:t>Predict probability that someone will vote for a particular political party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5888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A41B-E801-49EB-95FA-F037D53E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184A-7186-4B63-9D01-51BF6E40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046"/>
          </a:xfrm>
        </p:spPr>
        <p:txBody>
          <a:bodyPr/>
          <a:lstStyle/>
          <a:p>
            <a:r>
              <a:rPr lang="en-CA" dirty="0"/>
              <a:t>A logistic regression or logit model can be represented with the following equation.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6C422-065D-42AC-B03A-9EA907AA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00" y="4007752"/>
            <a:ext cx="3747528" cy="1068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9D5D1-B6EF-4F0F-8A96-8FCBC6D7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00" y="5011460"/>
            <a:ext cx="4800958" cy="127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7573B0-4ABD-4092-BB0A-CEE660B55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400" y="3028608"/>
            <a:ext cx="5041622" cy="7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E16-ED18-4D11-A11B-AFDB29D1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logistic function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F0F2-4A87-4801-A04E-D80D3A26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But let’s back up a bit to see why this makes sense and what this means…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2962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C297-BD3A-4A57-BED4-4898753F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Bernouilli</a:t>
            </a:r>
            <a:r>
              <a:rPr lang="en-CA" dirty="0"/>
              <a:t> distribution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0B36-C2DF-4CF0-984B-B7836AEE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3289"/>
          </a:xfrm>
        </p:spPr>
        <p:txBody>
          <a:bodyPr/>
          <a:lstStyle/>
          <a:p>
            <a:r>
              <a:rPr lang="en-CA" dirty="0" err="1"/>
              <a:t>Bernouilli</a:t>
            </a:r>
            <a:r>
              <a:rPr lang="en-CA" dirty="0"/>
              <a:t> distribution is a discrete distribution with two possible outcomes.</a:t>
            </a:r>
          </a:p>
          <a:p>
            <a:r>
              <a:rPr lang="en-CA" dirty="0"/>
              <a:t>We want to account for the distribution of </a:t>
            </a:r>
            <a:r>
              <a:rPr lang="en-CA" i="1" dirty="0"/>
              <a:t>y</a:t>
            </a:r>
            <a:r>
              <a:rPr lang="en-CA" dirty="0"/>
              <a:t>.</a:t>
            </a:r>
          </a:p>
          <a:p>
            <a:r>
              <a:rPr lang="en-CA" dirty="0"/>
              <a:t>You can model it with </a:t>
            </a:r>
            <a:r>
              <a:rPr lang="en-CA" dirty="0" err="1"/>
              <a:t>rbinom</a:t>
            </a:r>
            <a:r>
              <a:rPr lang="en-CA" dirty="0"/>
              <a:t>()</a:t>
            </a:r>
          </a:p>
          <a:p>
            <a:pPr lvl="1"/>
            <a:endParaRPr lang="es-BO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BDF9E-247A-49EF-BF9F-16DCC1367F01}"/>
              </a:ext>
            </a:extLst>
          </p:cNvPr>
          <p:cNvSpPr txBox="1"/>
          <p:nvPr/>
        </p:nvSpPr>
        <p:spPr>
          <a:xfrm>
            <a:off x="5918861" y="4343899"/>
            <a:ext cx="3455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data &lt;- </a:t>
            </a:r>
            <a:r>
              <a:rPr lang="es-BO" dirty="0" err="1"/>
              <a:t>rbinom</a:t>
            </a:r>
            <a:r>
              <a:rPr lang="es-BO" dirty="0"/>
              <a:t>(20, 1, 0.5)</a:t>
            </a:r>
          </a:p>
          <a:p>
            <a:r>
              <a:rPr lang="es-BO" dirty="0"/>
              <a:t>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82DD5-CD85-41DD-88F5-3A4B7154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5" y="4218914"/>
            <a:ext cx="3610637" cy="118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94E587-7420-4A1B-A945-864F5A2F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6975"/>
            <a:ext cx="3101128" cy="65286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B63BAB-E9D2-4D6A-AF77-70D5DDA2F817}"/>
              </a:ext>
            </a:extLst>
          </p:cNvPr>
          <p:cNvSpPr/>
          <p:nvPr/>
        </p:nvSpPr>
        <p:spPr>
          <a:xfrm>
            <a:off x="2503714" y="3466415"/>
            <a:ext cx="5442858" cy="1051156"/>
          </a:xfrm>
          <a:custGeom>
            <a:avLst/>
            <a:gdLst>
              <a:gd name="connsiteX0" fmla="*/ 0 w 5585988"/>
              <a:gd name="connsiteY0" fmla="*/ 1015051 h 1015051"/>
              <a:gd name="connsiteX1" fmla="*/ 3232087 w 5585988"/>
              <a:gd name="connsiteY1" fmla="*/ 1063 h 1015051"/>
              <a:gd name="connsiteX2" fmla="*/ 5585988 w 5585988"/>
              <a:gd name="connsiteY2" fmla="*/ 861142 h 101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988" h="1015051">
                <a:moveTo>
                  <a:pt x="0" y="1015051"/>
                </a:moveTo>
                <a:cubicBezTo>
                  <a:pt x="1150544" y="520882"/>
                  <a:pt x="2301089" y="26714"/>
                  <a:pt x="3232087" y="1063"/>
                </a:cubicBezTo>
                <a:cubicBezTo>
                  <a:pt x="4163085" y="-24588"/>
                  <a:pt x="4874536" y="418277"/>
                  <a:pt x="5585988" y="861142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655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1479</Words>
  <Application>Microsoft Office PowerPoint</Application>
  <PresentationFormat>Widescreen</PresentationFormat>
  <Paragraphs>204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(Body)</vt:lpstr>
      <vt:lpstr>Calibri Light</vt:lpstr>
      <vt:lpstr>Office Theme</vt:lpstr>
      <vt:lpstr>Statistics for Linguistics</vt:lpstr>
      <vt:lpstr>From last class</vt:lpstr>
      <vt:lpstr>Logistic regression</vt:lpstr>
      <vt:lpstr>Logistic regression</vt:lpstr>
      <vt:lpstr>Logistic regression</vt:lpstr>
      <vt:lpstr>Logistic regression (typical uses)</vt:lpstr>
      <vt:lpstr>Logistic regression</vt:lpstr>
      <vt:lpstr>The logistic function</vt:lpstr>
      <vt:lpstr>Bernouilli distribution</vt:lpstr>
      <vt:lpstr>Logistic function</vt:lpstr>
      <vt:lpstr>Logistic function</vt:lpstr>
      <vt:lpstr>Logistic regression </vt:lpstr>
      <vt:lpstr>Two causative constructions in Dutch</vt:lpstr>
      <vt:lpstr>Interpreting logistic regression cofficients</vt:lpstr>
      <vt:lpstr>Multilevel models</vt:lpstr>
      <vt:lpstr>Multilevel regression (varying intercept)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Multilevel regression and random variables</vt:lpstr>
      <vt:lpstr>Why?</vt:lpstr>
      <vt:lpstr>Schools</vt:lpstr>
      <vt:lpstr>Schools</vt:lpstr>
      <vt:lpstr>Schools</vt:lpstr>
      <vt:lpstr>Complete pooling</vt:lpstr>
      <vt:lpstr>No pooling</vt:lpstr>
      <vt:lpstr>Partial pooling</vt:lpstr>
      <vt:lpstr>Partial pooling</vt:lpstr>
      <vt:lpstr>Multilevel models</vt:lpstr>
      <vt:lpstr>Multilevel models</vt:lpstr>
      <vt:lpstr>Odds,log odds, odds ratios and log odds ratios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Linguistics</dc:title>
  <dc:creator>Adam Tallman</dc:creator>
  <cp:lastModifiedBy>Adam Tallman</cp:lastModifiedBy>
  <cp:revision>28</cp:revision>
  <dcterms:created xsi:type="dcterms:W3CDTF">2021-06-06T08:34:30Z</dcterms:created>
  <dcterms:modified xsi:type="dcterms:W3CDTF">2021-06-14T21:55:24Z</dcterms:modified>
</cp:coreProperties>
</file>