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51"/>
  </p:notesMasterIdLst>
  <p:sldIdLst>
    <p:sldId id="303" r:id="rId2"/>
    <p:sldId id="305" r:id="rId3"/>
    <p:sldId id="306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Proxima Nova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7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970bc66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970bc66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970bc665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b970bc665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970bc665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b970bc665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970bc665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 are the red lines</a:t>
            </a:r>
            <a:endParaRPr/>
          </a:p>
        </p:txBody>
      </p:sp>
      <p:sp>
        <p:nvSpPr>
          <p:cNvPr id="142" name="Google Shape;142;g1b970bc665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970bc665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b970bc665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970bc665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b970bc665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970bc665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b970bc665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8ee901d3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b8ee901d3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8ee901d3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b8ee901d3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8ee901d3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b8ee901d3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b8ee901d3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b8ee901d3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970bc665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1b970bc665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8ee901d3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b8ee901d3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8ee901d3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b8ee901d3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b8ee901d3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b8ee901d3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b8ee901d3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b8ee901d3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b8ee901d3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b8ee901d3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b8ee901d3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b8ee901d3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8ee901d3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b8ee901d3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8ee901d3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b8ee901d3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b8ee901d3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b8ee901d3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b8ee901d3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b8ee901d3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970bc665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050"/>
              <a:buFont typeface="Arial"/>
              <a:buNone/>
            </a:pPr>
            <a:r>
              <a:rPr lang="en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what the relationship between x and y looks like if there is no error term.</a:t>
            </a:r>
            <a:endParaRPr/>
          </a:p>
        </p:txBody>
      </p:sp>
      <p:sp>
        <p:nvSpPr>
          <p:cNvPr id="85" name="Google Shape;85;g1b970bc665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b8ee901d3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b8ee901d3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b8ee901d3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b8ee901d3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b8ee901d3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b8ee901d3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b8ee901d3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b8ee901d3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b8ee901d3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b8ee901d3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b8ee901d3f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b8ee901d3f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b8ee901d3f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b8ee901d3f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b8ee901d3f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b8ee901d3f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b8ee901d3f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b8ee901d3f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b8ee901d3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b8ee901d3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970bc665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1b970bc665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b8ee901d3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b8ee901d3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model varies just the intercept and the second model varies the intercept and the slope.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b8ee901d3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b8ee901d3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8ee901d3f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8ee901d3f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b8ee901d3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b8ee901d3f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b8ee901d3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b8ee901d3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8ee901d3f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8ee901d3f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b8ee901d3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b8ee901d3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970bc665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b970bc665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970bc665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b970bc665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b970bc665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b970bc665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970bc66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b970bc66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970bc665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b970bc665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marL="137160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marL="2743200" lvl="5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marL="3200400" lvl="6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marL="4114800" lvl="8" indent="-32385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2335755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7EBE-9CC4-D5C1-79F5-6F4784DF2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Statistics for Linguists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6D007-0299-91A1-6FA5-C0070C6AF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2023 01 17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5109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0" algn="l" rtl="0">
              <a:spcBef>
                <a:spcPts val="480"/>
              </a:spcBef>
              <a:spcAft>
                <a:spcPts val="0"/>
              </a:spcAft>
              <a:buClr>
                <a:srgbClr val="06287E"/>
              </a:buClr>
              <a:buSzPts val="2400"/>
              <a:buNone/>
            </a:pPr>
            <a:r>
              <a:rPr lang="en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lm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(y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x)</a:t>
            </a:r>
            <a:endParaRPr/>
          </a:p>
          <a:p>
            <a:pPr marL="342900" lvl="0" indent="0" algn="l" rtl="0"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Call: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lm(formula = y ~ x)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Coefficients: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(Intercept)            x 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     10.291        1.036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600625" y="175250"/>
            <a:ext cx="66651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" sz="2500" b="0"/>
              <a:t>Linear models and error</a:t>
            </a:r>
            <a:endParaRPr sz="2500" b="0"/>
          </a:p>
        </p:txBody>
      </p:sp>
      <p:pic>
        <p:nvPicPr>
          <p:cNvPr id="119" name="Google Shape;119;p22" descr="QuantitativetypologyR_files/figure-pptx/unnamed-chunk-47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975" y="788750"/>
            <a:ext cx="5277428" cy="42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585900" y="1366225"/>
            <a:ext cx="8318100" cy="3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457200" algn="l" rtl="0">
              <a:spcBef>
                <a:spcPts val="480"/>
              </a:spcBef>
              <a:spcAft>
                <a:spcPts val="0"/>
              </a:spcAft>
              <a:buClr>
                <a:srgbClr val="06287E"/>
              </a:buClr>
              <a:buSzPts val="2400"/>
              <a:buNone/>
            </a:pPr>
            <a:r>
              <a:rPr lang="en" sz="1100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summary</a:t>
            </a: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100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lm</a:t>
            </a: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(y1</a:t>
            </a:r>
            <a:r>
              <a:rPr lang="en" sz="1100" dirty="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x1))</a:t>
            </a:r>
            <a:endParaRPr sz="1100" dirty="0"/>
          </a:p>
          <a:p>
            <a:pPr marL="800100" lvl="0" indent="0" algn="l" rtl="0"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1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## Call:</a:t>
            </a:r>
            <a:br>
              <a:rPr lang="en" sz="11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## lm(formula = y1 ~ x1)</a:t>
            </a:r>
            <a:br>
              <a:rPr lang="en" sz="11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1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## Residuals:</a:t>
            </a:r>
            <a:br>
              <a:rPr lang="en" sz="11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##      Min       1Q   Median       3Q      Max </a:t>
            </a:r>
            <a:br>
              <a:rPr lang="en" sz="11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## -2.46443 -0.48623 -0.02705  0.49405  2.02559 </a:t>
            </a:r>
            <a:br>
              <a:rPr lang="en" sz="11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1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## Coefficients:</a:t>
            </a:r>
            <a:br>
              <a:rPr lang="en" sz="11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##             Estimate Std. Error t value Pr(&gt;|t|)    </a:t>
            </a:r>
            <a:br>
              <a:rPr lang="en" sz="11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## (Intercept) 10.26454    0.49234   20.85   &lt;2e-16 ***</a:t>
            </a:r>
            <a:br>
              <a:rPr lang="en" sz="11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## x1           0.98831    0.04702   21.02   &lt;2e-16 ***</a:t>
            </a:r>
            <a:br>
              <a:rPr lang="en" sz="11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## ---</a:t>
            </a:r>
            <a:br>
              <a:rPr lang="en" sz="11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## Signif. codes:  0 '***' 0.001 '**' 0.01 '*' 0.05 '.' 0.1 ' ' 1</a:t>
            </a:r>
            <a:br>
              <a:rPr lang="en" sz="11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1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## Residual standard error: 0.9142 on 48 degrees of freedom</a:t>
            </a:r>
            <a:br>
              <a:rPr lang="en" sz="11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## Multiple R-squared:  0.902,  Adjusted R-squared:    0.9 </a:t>
            </a:r>
            <a:br>
              <a:rPr lang="en" sz="11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latin typeface="Courier"/>
                <a:ea typeface="Courier"/>
                <a:cs typeface="Courier"/>
                <a:sym typeface="Courier"/>
              </a:rPr>
              <a:t>## F-statistic: 441.8 on 1 and 48 DF,  p-value: &lt; 2.2e-16</a:t>
            </a:r>
            <a:endParaRPr sz="1100"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" sz="2500"/>
              <a:t>Reading R output</a:t>
            </a:r>
            <a:endParaRPr sz="25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225" y="571500"/>
            <a:ext cx="3393775" cy="2055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0" algn="l" rtl="0">
              <a:spcBef>
                <a:spcPts val="480"/>
              </a:spcBef>
              <a:spcAft>
                <a:spcPts val="0"/>
              </a:spcAft>
              <a:buClr>
                <a:srgbClr val="06287E"/>
              </a:buClr>
              <a:buSzPts val="2400"/>
              <a:buNone/>
            </a:pPr>
            <a:r>
              <a:rPr lang="en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lm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(y2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x2)</a:t>
            </a:r>
            <a:endParaRPr/>
          </a:p>
          <a:p>
            <a:pPr marL="342900" lvl="0" indent="0" algn="l" rtl="0"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Call: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lm(formula = y2 ~ x2)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Coefficients: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(Intercept)           x2 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    10.2449       0.9903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925" y="1200150"/>
            <a:ext cx="2893700" cy="19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" sz="2500"/>
              <a:t>Reading R output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>
                <a:solidFill>
                  <a:schemeClr val="dk1"/>
                </a:solidFill>
              </a:rPr>
              <a:t>Length of word and mean reaction time (from Levshina)</a:t>
            </a:r>
            <a:endParaRPr sz="2500"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ldt </a:t>
            </a:r>
            <a:r>
              <a:rPr lang="en" dirty="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read.csv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"/Users/Adam/Desktop/levshina.ldt.csv"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dirty="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header=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T)</a:t>
            </a:r>
            <a:b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head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(ldt)</a:t>
            </a:r>
            <a:endParaRPr dirty="0"/>
          </a:p>
          <a:p>
            <a:pPr marL="342900" lvl="0" indent="0" algn="l" rtl="0"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##              X Length Freq Mean_RT</a:t>
            </a:r>
            <a:br>
              <a:rPr lang="en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## 1     marveled      8  131  819.19</a:t>
            </a:r>
            <a:br>
              <a:rPr lang="en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## 2   persuaders     10   82  977.63</a:t>
            </a:r>
            <a:br>
              <a:rPr lang="en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## 3      midmost      7    0  908.22</a:t>
            </a:r>
            <a:br>
              <a:rPr lang="en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## 4       crutch      6  592  766.30</a:t>
            </a:r>
            <a:br>
              <a:rPr lang="en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## 5 resuspension     12    2 1125.42</a:t>
            </a:r>
            <a:br>
              <a:rPr lang="en" dirty="0">
                <a:latin typeface="Courier"/>
                <a:ea typeface="Courier"/>
                <a:cs typeface="Courier"/>
                <a:sym typeface="Courier"/>
              </a:rPr>
            </a:b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## 6 efflorescent     12    9  948.33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424800" y="398805"/>
            <a:ext cx="30084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" sz="2500" b="0"/>
              <a:t>Residuals</a:t>
            </a:r>
            <a:endParaRPr sz="2500" b="0"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424800" y="1251250"/>
            <a:ext cx="8294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800" dirty="0"/>
              <a:t>Once a model is constructed, each y value can be associated with a residual, which is the distance between the value predicted by the line (the linear model) and the actual value</a:t>
            </a:r>
            <a:r>
              <a:rPr lang="en" sz="2000" dirty="0"/>
              <a:t>.</a:t>
            </a:r>
            <a:endParaRPr sz="2000" dirty="0"/>
          </a:p>
          <a:p>
            <a:pPr marL="0" lvl="0" indent="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endParaRPr sz="1600" dirty="0"/>
          </a:p>
          <a:p>
            <a:pPr marL="0" lvl="0" indent="0" algn="l" rtl="0">
              <a:spcBef>
                <a:spcPts val="210"/>
              </a:spcBef>
              <a:spcAft>
                <a:spcPts val="1200"/>
              </a:spcAft>
              <a:buClr>
                <a:srgbClr val="06287E"/>
              </a:buClr>
              <a:buSzPts val="1000"/>
              <a:buNone/>
            </a:pPr>
            <a:r>
              <a:rPr lang="en" sz="1600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attach</a:t>
            </a:r>
            <a:r>
              <a:rPr lang="en" sz="1600" dirty="0">
                <a:latin typeface="Courier"/>
                <a:ea typeface="Courier"/>
                <a:cs typeface="Courier"/>
                <a:sym typeface="Courier"/>
              </a:rPr>
              <a:t>(ldt)</a:t>
            </a:r>
            <a:br>
              <a:rPr lang="en" sz="1600" dirty="0"/>
            </a:br>
            <a:r>
              <a:rPr lang="en" sz="1600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plot</a:t>
            </a:r>
            <a:r>
              <a:rPr lang="en" sz="1600" dirty="0">
                <a:latin typeface="Courier"/>
                <a:ea typeface="Courier"/>
                <a:cs typeface="Courier"/>
                <a:sym typeface="Courier"/>
              </a:rPr>
              <a:t>(Mean_RT</a:t>
            </a:r>
            <a:r>
              <a:rPr lang="en" sz="1600" dirty="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600" dirty="0">
                <a:latin typeface="Courier"/>
                <a:ea typeface="Courier"/>
                <a:cs typeface="Courier"/>
                <a:sym typeface="Courier"/>
              </a:rPr>
              <a:t>Length)</a:t>
            </a:r>
            <a:br>
              <a:rPr lang="en" sz="1600" dirty="0"/>
            </a:br>
            <a:r>
              <a:rPr lang="en" sz="1600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abline</a:t>
            </a:r>
            <a:r>
              <a:rPr lang="en" sz="1600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600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lm</a:t>
            </a:r>
            <a:r>
              <a:rPr lang="en" sz="1600" dirty="0">
                <a:latin typeface="Courier"/>
                <a:ea typeface="Courier"/>
                <a:cs typeface="Courier"/>
                <a:sym typeface="Courier"/>
              </a:rPr>
              <a:t>(Mean_RT</a:t>
            </a:r>
            <a:r>
              <a:rPr lang="en" sz="1600" dirty="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600" dirty="0">
                <a:latin typeface="Courier"/>
                <a:ea typeface="Courier"/>
                <a:cs typeface="Courier"/>
                <a:sym typeface="Courier"/>
              </a:rPr>
              <a:t>Length))</a:t>
            </a:r>
            <a:endParaRPr sz="1600" dirty="0"/>
          </a:p>
        </p:txBody>
      </p:sp>
      <p:pic>
        <p:nvPicPr>
          <p:cNvPr id="146" name="Google Shape;146;p26" descr="QuantitativetypologyR_files/figure-pptx/unnamed-chunk-51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1477" y="1625100"/>
            <a:ext cx="4392523" cy="35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00" y="4028349"/>
            <a:ext cx="2865300" cy="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" sz="2500" b="0"/>
              <a:t>Linear model</a:t>
            </a:r>
            <a:endParaRPr sz="2500" b="0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2"/>
          </p:nvPr>
        </p:nvSpPr>
        <p:spPr>
          <a:xfrm>
            <a:off x="457200" y="1361825"/>
            <a:ext cx="34746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linear model chooses a slope (b) and an intercept (a) that gets the SSE as low as possible.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Sum of squared errors - the distances of the all the residuals added up</a:t>
            </a:r>
            <a:endParaRPr sz="1800"/>
          </a:p>
          <a:p>
            <a:pPr marL="0" lvl="0" indent="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endParaRPr/>
          </a:p>
          <a:p>
            <a:pPr marL="0" lvl="0" indent="0" algn="l" rtl="0">
              <a:spcBef>
                <a:spcPts val="210"/>
              </a:spcBef>
              <a:spcAft>
                <a:spcPts val="1200"/>
              </a:spcAft>
              <a:buClr>
                <a:schemeClr val="dk1"/>
              </a:buClr>
              <a:buSzPts val="1000"/>
              <a:buNone/>
            </a:pPr>
            <a:endParaRPr/>
          </a:p>
        </p:txBody>
      </p:sp>
      <p:pic>
        <p:nvPicPr>
          <p:cNvPr id="154" name="Google Shape;154;p27" descr="QuantitativetypologyR_files/figure-pptx/unnamed-chunk-52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1076325"/>
            <a:ext cx="5105400" cy="40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850" y="402400"/>
            <a:ext cx="2843752" cy="6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" sz="2800" b="1"/>
              <a:t>Linear model</a:t>
            </a:r>
            <a:endParaRPr sz="2800"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2"/>
          </p:nvPr>
        </p:nvSpPr>
        <p:spPr>
          <a:xfrm>
            <a:off x="457200" y="1413500"/>
            <a:ext cx="30084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values from a linear model are basically comparing the sum of squared error of just the values of y, to the sum of squared error of the linear model.</a:t>
            </a:r>
            <a:endParaRPr sz="2000"/>
          </a:p>
          <a:p>
            <a:pPr marL="0" lvl="0" indent="0" algn="l" rtl="0">
              <a:spcBef>
                <a:spcPts val="210"/>
              </a:spcBef>
              <a:spcAft>
                <a:spcPts val="1200"/>
              </a:spcAft>
              <a:buClr>
                <a:srgbClr val="06287E"/>
              </a:buClr>
              <a:buSzPts val="1000"/>
              <a:buNone/>
            </a:pPr>
            <a:endParaRPr/>
          </a:p>
        </p:txBody>
      </p:sp>
      <p:pic>
        <p:nvPicPr>
          <p:cNvPr id="162" name="Google Shape;162;p28" descr="QuantitativetypologyR_files/figure-pptx/unnamed-chunk-53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8700" y="355600"/>
            <a:ext cx="5105400" cy="40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457200" y="1076275"/>
            <a:ext cx="8389500" cy="40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endParaRPr/>
          </a:p>
          <a:p>
            <a:pPr marL="342900" lvl="0" indent="0" algn="l" rtl="0">
              <a:spcBef>
                <a:spcPts val="480"/>
              </a:spcBef>
              <a:spcAft>
                <a:spcPts val="0"/>
              </a:spcAft>
              <a:buClr>
                <a:srgbClr val="06287E"/>
              </a:buClr>
              <a:buSzPct val="133333"/>
              <a:buNone/>
            </a:pPr>
            <a:r>
              <a:rPr lang="en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summary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lm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(Mean_RT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Length))</a:t>
            </a:r>
            <a:endParaRPr/>
          </a:p>
          <a:p>
            <a:pPr marL="342900" lvl="0" indent="0" algn="l" rtl="0"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ct val="133333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Call: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lm(formula = Mean_RT ~ Length)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Residuals: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    Min      1Q  Median      3Q     Max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-291.74  -77.81   -3.69   47.92  546.22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Coefficients: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            Estimate Std. Error t value Pr(&gt;|t|)   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(Intercept)  498.443     41.949  11.882  &lt; 2e-16 ***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Length        37.644      4.879   7.716 1.02e-11 ***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---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Signif. codes:  0 '***' 0.001 '**' 0.01 '*' 0.05 '.' 0.1 ' ' 1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Residual standard error: 121.5 on 98 degrees of freedom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Multiple R-squared:  0.3779, Adjusted R-squared:  0.3716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F-statistic: 59.53 on 1 and 98 DF,  p-value: 1.019e-11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" sz="2800" b="1"/>
              <a:t>Linear model</a:t>
            </a:r>
            <a:endParaRPr sz="2800"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949" y="1257300"/>
            <a:ext cx="2787625" cy="5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Phoneme inventory size vs. population size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multilevel models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1369725"/>
            <a:ext cx="8520600" cy="31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“Is phoneme inventory size positively correlated with population size?”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Steven Moran, Daniel McCloy, Richard Wright. 2012. </a:t>
            </a:r>
            <a:r>
              <a:rPr lang="en" i="1">
                <a:solidFill>
                  <a:schemeClr val="lt2"/>
                </a:solidFill>
              </a:rPr>
              <a:t>Revisiting population size vs. phoneme inventory size</a:t>
            </a:r>
            <a:r>
              <a:rPr lang="en">
                <a:solidFill>
                  <a:schemeClr val="lt2"/>
                </a:solidFill>
              </a:rPr>
              <a:t>. </a:t>
            </a:r>
            <a:r>
              <a:rPr lang="en" u="sng">
                <a:solidFill>
                  <a:schemeClr val="hlink"/>
                </a:solidFill>
                <a:hlinkClick r:id="rId3"/>
              </a:rPr>
              <a:t>Language 88(4)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Atkinson. 2011. </a:t>
            </a:r>
            <a:r>
              <a:rPr lang="en" i="1">
                <a:solidFill>
                  <a:srgbClr val="000000"/>
                </a:solidFill>
              </a:rPr>
              <a:t>Phonemic Diversity Supports a Serial Founder Effect Model of Language Expansion from Africa</a:t>
            </a:r>
            <a:r>
              <a:rPr lang="en">
                <a:solidFill>
                  <a:srgbClr val="000000"/>
                </a:solidFill>
              </a:rPr>
              <a:t>. Science 332(6027)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Hay &amp; Bauer. 2007. </a:t>
            </a:r>
            <a:r>
              <a:rPr lang="en" i="1">
                <a:solidFill>
                  <a:srgbClr val="000000"/>
                </a:solidFill>
              </a:rPr>
              <a:t>Phoneme inventory size and population size</a:t>
            </a:r>
            <a:r>
              <a:rPr lang="en">
                <a:solidFill>
                  <a:srgbClr val="000000"/>
                </a:solidFill>
              </a:rPr>
              <a:t>. </a:t>
            </a:r>
            <a:r>
              <a:rPr lang="en" i="1">
                <a:solidFill>
                  <a:srgbClr val="000000"/>
                </a:solidFill>
              </a:rPr>
              <a:t>Language</a:t>
            </a:r>
            <a:r>
              <a:rPr lang="en">
                <a:solidFill>
                  <a:srgbClr val="000000"/>
                </a:solidFill>
              </a:rPr>
              <a:t> 83(2)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B347-2230-D245-2EAF-7D35F1E0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Concepts  for today</a:t>
            </a:r>
            <a:endParaRPr lang="es-B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507C1-F1E1-6E92-FF65-7954BBAAA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Review of basic concepts from linear models</a:t>
            </a:r>
          </a:p>
          <a:p>
            <a:r>
              <a:rPr lang="en-CA" dirty="0"/>
              <a:t>Multilevel models</a:t>
            </a:r>
            <a:endParaRPr lang="es-B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C9908-741A-B5B2-4E6C-D723A3A49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6821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Phoneme inventory size vs. population size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multilevel models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311700" y="1453600"/>
            <a:ext cx="8520600" cy="31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size from Ethnologue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phoneme inventory size from PHOIBLE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family affiliation (family from Multitree, genus from WALS)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969 languages total</a:t>
            </a:r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/ random effects model</a:t>
            </a:r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311700" y="1137350"/>
            <a:ext cx="49461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is our linear model, with some made up constants and distributions</a:t>
            </a:r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445013"/>
            <a:ext cx="38862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30987"/>
            <a:ext cx="7887734" cy="246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/ random effects model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311700" y="1137350"/>
            <a:ext cx="49461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is our </a:t>
            </a:r>
            <a:r>
              <a:rPr lang="en" b="1"/>
              <a:t>linear model</a:t>
            </a:r>
            <a:r>
              <a:rPr lang="en"/>
              <a:t>, with some made up constants and distributions</a:t>
            </a:r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445013"/>
            <a:ext cx="3886200" cy="193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34"/>
          <p:cNvCxnSpPr/>
          <p:nvPr/>
        </p:nvCxnSpPr>
        <p:spPr>
          <a:xfrm flipH="1">
            <a:off x="2260125" y="1268238"/>
            <a:ext cx="3239700" cy="12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34"/>
          <p:cNvCxnSpPr/>
          <p:nvPr/>
        </p:nvCxnSpPr>
        <p:spPr>
          <a:xfrm flipH="1">
            <a:off x="5905802" y="1515750"/>
            <a:ext cx="30300" cy="9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0" name="Google Shape;2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22450"/>
            <a:ext cx="7594483" cy="23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/ random effects model</a:t>
            </a:r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311700" y="1137350"/>
            <a:ext cx="49461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intercept and the slope are just </a:t>
            </a:r>
            <a:r>
              <a:rPr lang="en" b="1"/>
              <a:t>constants </a:t>
            </a:r>
            <a:r>
              <a:rPr lang="en"/>
              <a:t>they are </a:t>
            </a:r>
            <a:r>
              <a:rPr lang="en" i="1"/>
              <a:t>fixed effects </a:t>
            </a:r>
            <a:r>
              <a:rPr lang="en"/>
              <a:t>in the model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445013"/>
            <a:ext cx="38862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00" y="2500737"/>
            <a:ext cx="7887734" cy="246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/ random effects model</a:t>
            </a:r>
            <a:endParaRPr/>
          </a:p>
        </p:txBody>
      </p:sp>
      <p:sp>
        <p:nvSpPr>
          <p:cNvPr id="225" name="Google Shape;22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344" y="1759575"/>
            <a:ext cx="6851657" cy="32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17725"/>
            <a:ext cx="2292350" cy="1482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/ random effects model</a:t>
            </a:r>
            <a:endParaRPr/>
          </a:p>
        </p:txBody>
      </p:sp>
      <p:sp>
        <p:nvSpPr>
          <p:cNvPr id="233" name="Google Shape;23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344" y="1759575"/>
            <a:ext cx="6851657" cy="32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17725"/>
            <a:ext cx="2292350" cy="14821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37"/>
          <p:cNvCxnSpPr/>
          <p:nvPr/>
        </p:nvCxnSpPr>
        <p:spPr>
          <a:xfrm>
            <a:off x="656550" y="1288900"/>
            <a:ext cx="2874300" cy="8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37"/>
          <p:cNvCxnSpPr/>
          <p:nvPr/>
        </p:nvCxnSpPr>
        <p:spPr>
          <a:xfrm>
            <a:off x="1170900" y="1334275"/>
            <a:ext cx="5945400" cy="8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37"/>
          <p:cNvCxnSpPr/>
          <p:nvPr/>
        </p:nvCxnSpPr>
        <p:spPr>
          <a:xfrm>
            <a:off x="1277900" y="1592575"/>
            <a:ext cx="2313600" cy="22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37"/>
          <p:cNvCxnSpPr/>
          <p:nvPr/>
        </p:nvCxnSpPr>
        <p:spPr>
          <a:xfrm>
            <a:off x="1793375" y="1592575"/>
            <a:ext cx="5307600" cy="217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/ random effects model</a:t>
            </a:r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Intercept and/or slope is a random variable (the effects of our original model are modelled as coming from a random distribution)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model something as a random distribution we have to have multiple instances of 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have a bunch of linear regressions one for each “group” and the slopes and intercepts are allowed to vary according to some distribution. </a:t>
            </a:r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/ random effects model</a:t>
            </a:r>
            <a:endParaRPr/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323" y="1152475"/>
            <a:ext cx="6242475" cy="367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/ random effects model</a:t>
            </a:r>
            <a:endParaRPr/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just do lots of individual linear regressions?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</a:t>
            </a:r>
            <a:r>
              <a:rPr lang="en" i="1"/>
              <a:t>are </a:t>
            </a:r>
            <a:r>
              <a:rPr lang="en"/>
              <a:t>doing lots of linear regressions, but then adjusting the values based on data across the groups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That is there is one level where each group gets its own linear regression, and then a higher level </a:t>
            </a:r>
            <a:endParaRPr/>
          </a:p>
        </p:txBody>
      </p:sp>
      <p:sp>
        <p:nvSpPr>
          <p:cNvPr id="260" name="Google Shape;26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Phoneme inventory by population size</a:t>
            </a:r>
            <a:endParaRPr/>
          </a:p>
        </p:txBody>
      </p:sp>
      <p:sp>
        <p:nvSpPr>
          <p:cNvPr id="266" name="Google Shape;266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/>
              <a:t>There is a claim that phoneme inventory size increases with population size.</a:t>
            </a:r>
            <a:endParaRPr sz="28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0"/>
              <a:t>Indeed there is a cross-linguistic correlation.</a:t>
            </a:r>
            <a:endParaRPr sz="28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0"/>
              <a:t>But some of the early research didn’t take into account that both population size and inventory size vary substantially by linguistic area and linguistic family. </a:t>
            </a:r>
            <a:endParaRPr sz="28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67" name="Google Shape;267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2C8A-ADA3-B529-9AA7-2D3118E1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Multilevel model</a:t>
            </a:r>
            <a:endParaRPr lang="es-B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589CC-888A-8E27-F7D8-4CE46340D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is a multilevel model?</a:t>
            </a:r>
          </a:p>
          <a:p>
            <a:endParaRPr lang="en-CA" dirty="0"/>
          </a:p>
          <a:p>
            <a:r>
              <a:rPr lang="en-CA" dirty="0"/>
              <a:t>An extension of the linear model where intercepts and/or slopes are random variables like </a:t>
            </a:r>
            <a:r>
              <a:rPr lang="en-CA" i="1" dirty="0"/>
              <a:t>x </a:t>
            </a:r>
            <a:r>
              <a:rPr lang="en-CA" dirty="0"/>
              <a:t>and </a:t>
            </a:r>
            <a:r>
              <a:rPr lang="en-CA" i="1" dirty="0"/>
              <a:t>y </a:t>
            </a:r>
            <a:r>
              <a:rPr lang="en-CA" dirty="0"/>
              <a:t>in normal linear models.</a:t>
            </a:r>
            <a:endParaRPr lang="es-B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135C9-52DF-D8B0-5E0B-2BFC39A30F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8803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Phoneme inventory by population size</a:t>
            </a:r>
            <a:endParaRPr/>
          </a:p>
        </p:txBody>
      </p:sp>
      <p:sp>
        <p:nvSpPr>
          <p:cNvPr id="273" name="Google Shape;27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85000" cy="3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 background - first we are going to use log transformed values of population size and inventory size.</a:t>
            </a:r>
            <a:endParaRPr/>
          </a:p>
        </p:txBody>
      </p:sp>
      <p:sp>
        <p:nvSpPr>
          <p:cNvPr id="274" name="Google Shape;27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513" y="1152475"/>
            <a:ext cx="461962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Phoneme inventory and population size</a:t>
            </a:r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282" name="Google Shape;2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25" y="1576388"/>
            <a:ext cx="61817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Phoneme inventory and population size</a:t>
            </a:r>
            <a:endParaRPr/>
          </a:p>
        </p:txBody>
      </p:sp>
      <p:sp>
        <p:nvSpPr>
          <p:cNvPr id="288" name="Google Shape;288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289" name="Google Shape;2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875" y="1147850"/>
            <a:ext cx="461962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296" name="Google Shape;2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75" y="234950"/>
            <a:ext cx="8297776" cy="4536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families</a:t>
            </a:r>
            <a:endParaRPr/>
          </a:p>
        </p:txBody>
      </p:sp>
      <p:sp>
        <p:nvSpPr>
          <p:cNvPr id="302" name="Google Shape;302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303" name="Google Shape;30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700" y="2085975"/>
            <a:ext cx="61531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09" name="Google Shape;309;p47"/>
          <p:cNvSpPr txBox="1"/>
          <p:nvPr/>
        </p:nvSpPr>
        <p:spPr>
          <a:xfrm>
            <a:off x="230100" y="179425"/>
            <a:ext cx="8683800" cy="4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df.lgsubset </a:t>
            </a:r>
            <a:r>
              <a:rPr lang="en" sz="1800" dirty="0">
                <a:solidFill>
                  <a:srgbClr val="8F5902"/>
                </a:solidFill>
              </a:rPr>
              <a:t>&lt;-</a:t>
            </a:r>
            <a:r>
              <a:rPr lang="en" sz="1800" dirty="0"/>
              <a:t> subset(df3, family.name == </a:t>
            </a:r>
            <a:r>
              <a:rPr lang="en" sz="1800" dirty="0">
                <a:solidFill>
                  <a:srgbClr val="4E9A06"/>
                </a:solidFill>
              </a:rPr>
              <a:t>"Indo-European"</a:t>
            </a:r>
            <a:r>
              <a:rPr lang="en" sz="1800" dirty="0"/>
              <a:t>|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            	family.name ==</a:t>
            </a:r>
            <a:r>
              <a:rPr lang="en" sz="1800" dirty="0">
                <a:solidFill>
                  <a:srgbClr val="4E9A06"/>
                </a:solidFill>
              </a:rPr>
              <a:t>"Uto-Aztecan"</a:t>
            </a:r>
            <a:r>
              <a:rPr lang="en" sz="1800" dirty="0"/>
              <a:t>|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            	family.name == </a:t>
            </a:r>
            <a:r>
              <a:rPr lang="en" sz="1800" dirty="0">
                <a:solidFill>
                  <a:srgbClr val="4E9A06"/>
                </a:solidFill>
              </a:rPr>
              <a:t>"Atlantic-Congo"</a:t>
            </a:r>
            <a:r>
              <a:rPr lang="en" sz="1800" dirty="0"/>
              <a:t>|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            	family.name == </a:t>
            </a:r>
            <a:r>
              <a:rPr lang="en" sz="1800" dirty="0">
                <a:solidFill>
                  <a:srgbClr val="4E9A06"/>
                </a:solidFill>
              </a:rPr>
              <a:t>"Sino-Tibetan"</a:t>
            </a:r>
            <a:r>
              <a:rPr lang="en" sz="1800" dirty="0"/>
              <a:t>|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            	family.name == </a:t>
            </a:r>
            <a:r>
              <a:rPr lang="en" sz="1800" dirty="0">
                <a:solidFill>
                  <a:srgbClr val="4E9A06"/>
                </a:solidFill>
              </a:rPr>
              <a:t>"Otomanguean"</a:t>
            </a:r>
            <a:r>
              <a:rPr lang="en" sz="1800" dirty="0"/>
              <a:t>|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            	family.name == </a:t>
            </a:r>
            <a:r>
              <a:rPr lang="en" sz="1800" dirty="0">
                <a:solidFill>
                  <a:srgbClr val="4E9A06"/>
                </a:solidFill>
              </a:rPr>
              <a:t>"Austronesian"</a:t>
            </a:r>
            <a:r>
              <a:rPr lang="en" sz="1800" dirty="0"/>
              <a:t>|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            	family.name == </a:t>
            </a:r>
            <a:r>
              <a:rPr lang="en" sz="1800" dirty="0">
                <a:solidFill>
                  <a:srgbClr val="4E9A06"/>
                </a:solidFill>
              </a:rPr>
              <a:t>"Pama-Nyungan"</a:t>
            </a:r>
            <a:r>
              <a:rPr lang="en" sz="1800" dirty="0"/>
              <a:t>|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            	family.name == </a:t>
            </a:r>
            <a:r>
              <a:rPr lang="en" sz="1800" dirty="0">
                <a:solidFill>
                  <a:srgbClr val="4E9A06"/>
                </a:solidFill>
              </a:rPr>
              <a:t>"Austroasiatic"</a:t>
            </a:r>
            <a:r>
              <a:rPr lang="en" sz="1800" dirty="0"/>
              <a:t>|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            	family.name ==</a:t>
            </a:r>
            <a:r>
              <a:rPr lang="en" sz="1800" dirty="0">
                <a:solidFill>
                  <a:srgbClr val="4E9A06"/>
                </a:solidFill>
              </a:rPr>
              <a:t>"Arawakan"</a:t>
            </a:r>
            <a:r>
              <a:rPr lang="en" sz="1800" dirty="0"/>
              <a:t>|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/>
              <a:t>            	family.name == </a:t>
            </a:r>
            <a:r>
              <a:rPr lang="en" sz="1800" dirty="0">
                <a:solidFill>
                  <a:srgbClr val="4E9A06"/>
                </a:solidFill>
              </a:rPr>
              <a:t>"Pano-Tacanan"</a:t>
            </a:r>
            <a:r>
              <a:rPr lang="en" sz="1800" dirty="0"/>
              <a:t>)</a:t>
            </a:r>
            <a:endParaRPr sz="1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16" name="Google Shape;316;p48"/>
          <p:cNvSpPr txBox="1"/>
          <p:nvPr/>
        </p:nvSpPr>
        <p:spPr>
          <a:xfrm>
            <a:off x="1681300" y="1536950"/>
            <a:ext cx="6512700" cy="26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df.lgsubset %&gt;%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  ggplot(aes(</a:t>
            </a:r>
            <a:r>
              <a:rPr lang="en" sz="1800" dirty="0">
                <a:solidFill>
                  <a:srgbClr val="C4A000"/>
                </a:solidFill>
              </a:rPr>
              <a:t>x=</a:t>
            </a:r>
            <a:r>
              <a:rPr lang="en" sz="1800" dirty="0"/>
              <a:t>loginv,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         	</a:t>
            </a:r>
            <a:r>
              <a:rPr lang="en" sz="1800" dirty="0">
                <a:solidFill>
                  <a:srgbClr val="C4A000"/>
                </a:solidFill>
              </a:rPr>
              <a:t>y=</a:t>
            </a:r>
            <a:r>
              <a:rPr lang="en" sz="1800" dirty="0"/>
              <a:t>logpop,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         	</a:t>
            </a:r>
            <a:r>
              <a:rPr lang="en" sz="1800" dirty="0">
                <a:solidFill>
                  <a:srgbClr val="C4A000"/>
                </a:solidFill>
              </a:rPr>
              <a:t>color=</a:t>
            </a:r>
            <a:r>
              <a:rPr lang="en" sz="1800" dirty="0"/>
              <a:t>family.name))+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  geom_point()+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/>
              <a:t>  geom_smooth(</a:t>
            </a:r>
            <a:r>
              <a:rPr lang="en" sz="1800" dirty="0">
                <a:solidFill>
                  <a:srgbClr val="C4A000"/>
                </a:solidFill>
              </a:rPr>
              <a:t>method=</a:t>
            </a:r>
            <a:r>
              <a:rPr lang="en" sz="1800" dirty="0">
                <a:solidFill>
                  <a:srgbClr val="4E9A06"/>
                </a:solidFill>
              </a:rPr>
              <a:t>"lm"</a:t>
            </a:r>
            <a:r>
              <a:rPr lang="en" sz="1800" dirty="0"/>
              <a:t>,</a:t>
            </a:r>
            <a:r>
              <a:rPr lang="en" sz="1800" dirty="0">
                <a:solidFill>
                  <a:srgbClr val="C4A000"/>
                </a:solidFill>
              </a:rPr>
              <a:t>se =</a:t>
            </a:r>
            <a:r>
              <a:rPr lang="en" sz="1800" dirty="0"/>
              <a:t> FALSE)</a:t>
            </a:r>
            <a:endParaRPr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175" y="115050"/>
            <a:ext cx="5685219" cy="45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28" name="Google Shape;328;p50"/>
          <p:cNvSpPr txBox="1"/>
          <p:nvPr/>
        </p:nvSpPr>
        <p:spPr>
          <a:xfrm>
            <a:off x="775650" y="1670550"/>
            <a:ext cx="7592700" cy="1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plot </a:t>
            </a:r>
            <a:r>
              <a:rPr lang="en" sz="1800" dirty="0">
                <a:solidFill>
                  <a:srgbClr val="8F5902"/>
                </a:solidFill>
              </a:rPr>
              <a:t>&lt;-</a:t>
            </a:r>
            <a:r>
              <a:rPr lang="en" sz="1800" dirty="0"/>
              <a:t> ggplot(df.lgsubset, aes(</a:t>
            </a:r>
            <a:r>
              <a:rPr lang="en" sz="1800" dirty="0">
                <a:solidFill>
                  <a:srgbClr val="C4A000"/>
                </a:solidFill>
              </a:rPr>
              <a:t>x=</a:t>
            </a:r>
            <a:r>
              <a:rPr lang="en" sz="1800" dirty="0"/>
              <a:t>loginv, </a:t>
            </a:r>
            <a:r>
              <a:rPr lang="en" sz="1800" dirty="0">
                <a:solidFill>
                  <a:srgbClr val="C4A000"/>
                </a:solidFill>
              </a:rPr>
              <a:t>y=</a:t>
            </a:r>
            <a:r>
              <a:rPr lang="en" sz="1800" dirty="0"/>
              <a:t>logpop, </a:t>
            </a:r>
            <a:r>
              <a:rPr lang="en" sz="1800" dirty="0">
                <a:solidFill>
                  <a:srgbClr val="C4A000"/>
                </a:solidFill>
              </a:rPr>
              <a:t>group=</a:t>
            </a:r>
            <a:r>
              <a:rPr lang="en" sz="1800" dirty="0"/>
              <a:t>family.name))+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  geom_point()+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  geom_smooth(</a:t>
            </a:r>
            <a:r>
              <a:rPr lang="en" sz="1800" dirty="0">
                <a:solidFill>
                  <a:srgbClr val="C4A000"/>
                </a:solidFill>
              </a:rPr>
              <a:t>method=</a:t>
            </a:r>
            <a:r>
              <a:rPr lang="en" sz="1800" dirty="0">
                <a:solidFill>
                  <a:srgbClr val="4E9A06"/>
                </a:solidFill>
              </a:rPr>
              <a:t>"glm"</a:t>
            </a:r>
            <a:r>
              <a:rPr lang="en" sz="1800" dirty="0"/>
              <a:t>,</a:t>
            </a:r>
            <a:r>
              <a:rPr lang="en" sz="1800" dirty="0">
                <a:solidFill>
                  <a:srgbClr val="C4A000"/>
                </a:solidFill>
              </a:rPr>
              <a:t>se =</a:t>
            </a:r>
            <a:r>
              <a:rPr lang="en" sz="1800" dirty="0"/>
              <a:t> FALSE)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/>
              <a:t>plot +  facet_wrap(~ family.name, </a:t>
            </a:r>
            <a:r>
              <a:rPr lang="en" sz="1800" dirty="0">
                <a:solidFill>
                  <a:srgbClr val="C4A000"/>
                </a:solidFill>
              </a:rPr>
              <a:t>ncol=</a:t>
            </a:r>
            <a:r>
              <a:rPr lang="en" sz="1800" dirty="0">
                <a:solidFill>
                  <a:srgbClr val="0000CF"/>
                </a:solidFill>
              </a:rPr>
              <a:t>3</a:t>
            </a:r>
            <a:r>
              <a:rPr lang="en" sz="1800" dirty="0"/>
              <a:t>)</a:t>
            </a:r>
            <a:endParaRPr sz="1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334" name="Google Shape;33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75" y="334825"/>
            <a:ext cx="5592300" cy="44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120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17500" algn="l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linear model constructs a model where y (dependent variable) increases linearly with x (independent variable).</a:t>
            </a:r>
            <a:endParaRPr sz="200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925" y="2878325"/>
            <a:ext cx="3039873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41" name="Google Shape;341;p52"/>
          <p:cNvSpPr txBox="1"/>
          <p:nvPr/>
        </p:nvSpPr>
        <p:spPr>
          <a:xfrm>
            <a:off x="497250" y="1914875"/>
            <a:ext cx="8149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df.areasubset </a:t>
            </a:r>
            <a:r>
              <a:rPr lang="en" sz="1800" dirty="0">
                <a:solidFill>
                  <a:srgbClr val="8F5902"/>
                </a:solidFill>
              </a:rPr>
              <a:t>&lt;-</a:t>
            </a:r>
            <a:r>
              <a:rPr lang="en" sz="1800" dirty="0"/>
              <a:t> subset(df3, area !=</a:t>
            </a:r>
            <a:r>
              <a:rPr lang="en" sz="1800" dirty="0">
                <a:solidFill>
                  <a:srgbClr val="4E9A06"/>
                </a:solidFill>
              </a:rPr>
              <a:t>""</a:t>
            </a:r>
            <a:r>
              <a:rPr lang="en" sz="1800" dirty="0"/>
              <a:t>)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plot </a:t>
            </a:r>
            <a:r>
              <a:rPr lang="en" sz="1800" dirty="0">
                <a:solidFill>
                  <a:srgbClr val="8F5902"/>
                </a:solidFill>
              </a:rPr>
              <a:t>&lt;-</a:t>
            </a:r>
            <a:r>
              <a:rPr lang="en" sz="1800" dirty="0"/>
              <a:t> ggplot(df.areasubset, aes(</a:t>
            </a:r>
            <a:r>
              <a:rPr lang="en" sz="1800" dirty="0">
                <a:solidFill>
                  <a:srgbClr val="C4A000"/>
                </a:solidFill>
              </a:rPr>
              <a:t>x=</a:t>
            </a:r>
            <a:r>
              <a:rPr lang="en" sz="1800" dirty="0"/>
              <a:t>loginv, </a:t>
            </a:r>
            <a:r>
              <a:rPr lang="en" sz="1800" dirty="0">
                <a:solidFill>
                  <a:srgbClr val="C4A000"/>
                </a:solidFill>
              </a:rPr>
              <a:t>y=</a:t>
            </a:r>
            <a:r>
              <a:rPr lang="en" sz="1800" dirty="0"/>
              <a:t>logpop, </a:t>
            </a:r>
            <a:r>
              <a:rPr lang="en" sz="1800" dirty="0">
                <a:solidFill>
                  <a:srgbClr val="C4A000"/>
                </a:solidFill>
              </a:rPr>
              <a:t>group=</a:t>
            </a:r>
            <a:r>
              <a:rPr lang="en" sz="1800" dirty="0"/>
              <a:t>area))+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  geom_point()+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  geom_smooth(</a:t>
            </a:r>
            <a:r>
              <a:rPr lang="en" sz="1800" dirty="0">
                <a:solidFill>
                  <a:srgbClr val="C4A000"/>
                </a:solidFill>
              </a:rPr>
              <a:t>method=</a:t>
            </a:r>
            <a:r>
              <a:rPr lang="en" sz="1800" dirty="0">
                <a:solidFill>
                  <a:srgbClr val="4E9A06"/>
                </a:solidFill>
              </a:rPr>
              <a:t>"glm"</a:t>
            </a:r>
            <a:r>
              <a:rPr lang="en" sz="1800" dirty="0"/>
              <a:t>,</a:t>
            </a:r>
            <a:r>
              <a:rPr lang="en" sz="1800" dirty="0">
                <a:solidFill>
                  <a:srgbClr val="C4A000"/>
                </a:solidFill>
              </a:rPr>
              <a:t>se =</a:t>
            </a:r>
            <a:r>
              <a:rPr lang="en" sz="1800" dirty="0"/>
              <a:t> FALSE)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/>
              <a:t>plot +  facet_wrap(~ area, </a:t>
            </a:r>
            <a:r>
              <a:rPr lang="en" sz="1800" dirty="0">
                <a:solidFill>
                  <a:srgbClr val="C4A000"/>
                </a:solidFill>
              </a:rPr>
              <a:t>ncol=</a:t>
            </a:r>
            <a:r>
              <a:rPr lang="en" sz="1800" dirty="0">
                <a:solidFill>
                  <a:srgbClr val="0000CF"/>
                </a:solidFill>
              </a:rPr>
              <a:t>3</a:t>
            </a:r>
            <a:r>
              <a:rPr lang="en" sz="1800" dirty="0"/>
              <a:t>)</a:t>
            </a:r>
            <a:endParaRPr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48" name="Google Shape;34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349" name="Google Shape;34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79" y="0"/>
            <a:ext cx="6056313" cy="4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need the following packages to run the code we’re going to run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library(lme4)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library(lmerTest)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56" name="Google Shape;356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363" name="Google Shape;363;p55"/>
          <p:cNvSpPr txBox="1"/>
          <p:nvPr/>
        </p:nvSpPr>
        <p:spPr>
          <a:xfrm>
            <a:off x="0" y="2386125"/>
            <a:ext cx="9841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mod.lmer.a </a:t>
            </a:r>
            <a:r>
              <a:rPr lang="en" sz="1800" dirty="0">
                <a:solidFill>
                  <a:srgbClr val="8F5902"/>
                </a:solidFill>
              </a:rPr>
              <a:t>&lt;-</a:t>
            </a:r>
            <a:r>
              <a:rPr lang="en" sz="1800" dirty="0"/>
              <a:t> lmer(loginv~logpop+(</a:t>
            </a:r>
            <a:r>
              <a:rPr lang="en" sz="1800" dirty="0">
                <a:solidFill>
                  <a:srgbClr val="0000CF"/>
                </a:solidFill>
              </a:rPr>
              <a:t>1</a:t>
            </a:r>
            <a:r>
              <a:rPr lang="en" sz="1800" dirty="0"/>
              <a:t>|family.name)+(</a:t>
            </a:r>
            <a:r>
              <a:rPr lang="en" sz="1800" dirty="0">
                <a:solidFill>
                  <a:srgbClr val="0000CF"/>
                </a:solidFill>
              </a:rPr>
              <a:t>1</a:t>
            </a:r>
            <a:r>
              <a:rPr lang="en" sz="1800" dirty="0"/>
              <a:t>|area), </a:t>
            </a:r>
            <a:r>
              <a:rPr lang="en" sz="1800" dirty="0">
                <a:solidFill>
                  <a:srgbClr val="C4A000"/>
                </a:solidFill>
              </a:rPr>
              <a:t>data=</a:t>
            </a:r>
            <a:r>
              <a:rPr lang="en" sz="1800" dirty="0"/>
              <a:t>df)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/>
              <a:t>mod.lmer.ab </a:t>
            </a:r>
            <a:r>
              <a:rPr lang="en" sz="1800" dirty="0">
                <a:solidFill>
                  <a:srgbClr val="8F5902"/>
                </a:solidFill>
              </a:rPr>
              <a:t>&lt;-</a:t>
            </a:r>
            <a:r>
              <a:rPr lang="en" sz="1800" dirty="0"/>
              <a:t> lmer(loginv~logpop+(</a:t>
            </a:r>
            <a:r>
              <a:rPr lang="en" sz="1800" dirty="0">
                <a:solidFill>
                  <a:srgbClr val="0000CF"/>
                </a:solidFill>
              </a:rPr>
              <a:t>1</a:t>
            </a:r>
            <a:r>
              <a:rPr lang="en" sz="1800" dirty="0"/>
              <a:t>+logpop|family.name) + (</a:t>
            </a:r>
            <a:r>
              <a:rPr lang="en" sz="1800" dirty="0">
                <a:solidFill>
                  <a:srgbClr val="0000CF"/>
                </a:solidFill>
              </a:rPr>
              <a:t>1</a:t>
            </a:r>
            <a:r>
              <a:rPr lang="en" sz="1800" dirty="0"/>
              <a:t>+logpop|area),</a:t>
            </a:r>
            <a:r>
              <a:rPr lang="en" sz="1800" dirty="0">
                <a:solidFill>
                  <a:srgbClr val="C4A000"/>
                </a:solidFill>
              </a:rPr>
              <a:t>data=</a:t>
            </a:r>
            <a:r>
              <a:rPr lang="en" sz="1800" dirty="0"/>
              <a:t>df)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369" name="Google Shape;369;p56"/>
          <p:cNvSpPr txBox="1"/>
          <p:nvPr/>
        </p:nvSpPr>
        <p:spPr>
          <a:xfrm>
            <a:off x="0" y="0"/>
            <a:ext cx="89325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## Random effects: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##  Groups  	Name    	Variance Std.Dev.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##  family.name (Intercept) 0.01817  0.1348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##  area    	(Intercept) 0.05347  0.2312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##  Residual            	0.05517  0.2349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## Number of obs: 807, groups:  family.name, 104; area, 7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##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## Fixed effects: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##          	Estimate Std. Error    	df t value Pr(&gt;|t|)	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## (Intercept) 3.416e+00  9.657e-02 6.766e+00  35.374 6.24e-09 ***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## logpop  	6.982e-03  2.986e-03 8.049e+02   2.338   0.0196 *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## ---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## Signif. codes:  0 '***' 0.001 '**' 0.01 '*' 0.05 '.' 0.1 ' ' 1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##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## Correlation of Fixed Effects: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##    	(Intr)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## logpop -0.266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375" name="Google Shape;375;p57"/>
          <p:cNvSpPr txBox="1"/>
          <p:nvPr/>
        </p:nvSpPr>
        <p:spPr>
          <a:xfrm>
            <a:off x="0" y="0"/>
            <a:ext cx="6964800" cy="5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## Random effects: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##  Groups      Name    	Variance  Std.Dev.  Corr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##  family.name (Intercept) 1.763e-02 0.1327606  	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##          	logpop  	9.276e-08 0.0003046 1.00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##  area        (Intercept) 5.624e-02 0.2371576  	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##          	logpop  	4.671e-07 0.0006835 -1.00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##  Residual            	5.514e-02 0.2348129  	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## Number of obs: 807, groups:  family.name, 104; area, 7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##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## Fixed effects: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##          	Estimate Std. Error    	df t value Pr(&gt;|t|)	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## (Intercept) 3.416e+00  9.876e-02 5.811e+00  34.586 5.94e-08 ***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## logpop  	7.133e-03  2.994e-03 2.331e+02   2.382    0.018 * 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## ---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## Signif. codes:  0 '***' 0.001 '**' 0.01 '*' 0.05 '.' 0.1 ' ' 1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##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## Correlation of Fixed Effects: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##    	(Intr)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## logpop -0.342</a:t>
            </a:r>
            <a:endParaRPr sz="15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381" name="Google Shape;381;p58"/>
          <p:cNvSpPr txBox="1"/>
          <p:nvPr/>
        </p:nvSpPr>
        <p:spPr>
          <a:xfrm>
            <a:off x="412250" y="15116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coef(mod.lmer.ab)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387" name="Google Shape;38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075" y="95550"/>
            <a:ext cx="7344649" cy="49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advanced stuff (model comparison)</a:t>
            </a:r>
            <a:endParaRPr/>
          </a:p>
        </p:txBody>
      </p:sp>
      <p:sp>
        <p:nvSpPr>
          <p:cNvPr id="393" name="Google Shape;393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mod.lmer.null1 </a:t>
            </a:r>
            <a:r>
              <a:rPr lang="en">
                <a:solidFill>
                  <a:srgbClr val="8F5902"/>
                </a:solidFill>
                <a:latin typeface="Arial"/>
                <a:ea typeface="Arial"/>
                <a:cs typeface="Arial"/>
                <a:sym typeface="Arial"/>
              </a:rPr>
              <a:t>&lt;-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lmer(loginv~(</a:t>
            </a:r>
            <a:r>
              <a:rPr lang="en">
                <a:solidFill>
                  <a:srgbClr val="0000C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|family.name)+ (</a:t>
            </a:r>
            <a:r>
              <a:rPr lang="en">
                <a:solidFill>
                  <a:srgbClr val="0000C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|area), </a:t>
            </a:r>
            <a:r>
              <a:rPr lang="en">
                <a:solidFill>
                  <a:srgbClr val="C4A000"/>
                </a:solidFill>
                <a:latin typeface="Arial"/>
                <a:ea typeface="Arial"/>
                <a:cs typeface="Arial"/>
                <a:sym typeface="Arial"/>
              </a:rPr>
              <a:t>data=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mod.lmer.null2 </a:t>
            </a:r>
            <a:r>
              <a:rPr lang="en">
                <a:solidFill>
                  <a:srgbClr val="8F5902"/>
                </a:solidFill>
                <a:latin typeface="Arial"/>
                <a:ea typeface="Arial"/>
                <a:cs typeface="Arial"/>
                <a:sym typeface="Arial"/>
              </a:rPr>
              <a:t>&lt;-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lmer(loginv~(</a:t>
            </a:r>
            <a:r>
              <a:rPr lang="en">
                <a:solidFill>
                  <a:srgbClr val="0000C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|family.name), </a:t>
            </a:r>
            <a:r>
              <a:rPr lang="en">
                <a:solidFill>
                  <a:srgbClr val="C4A000"/>
                </a:solidFill>
                <a:latin typeface="Arial"/>
                <a:ea typeface="Arial"/>
                <a:cs typeface="Arial"/>
                <a:sym typeface="Arial"/>
              </a:rPr>
              <a:t>data=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mod.lmer.null3 </a:t>
            </a:r>
            <a:r>
              <a:rPr lang="en">
                <a:solidFill>
                  <a:srgbClr val="8F5902"/>
                </a:solidFill>
                <a:latin typeface="Arial"/>
                <a:ea typeface="Arial"/>
                <a:cs typeface="Arial"/>
                <a:sym typeface="Arial"/>
              </a:rPr>
              <a:t>&lt;-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lmer(loginv~(</a:t>
            </a:r>
            <a:r>
              <a:rPr lang="en">
                <a:solidFill>
                  <a:srgbClr val="0000C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|area), </a:t>
            </a:r>
            <a:r>
              <a:rPr lang="en">
                <a:solidFill>
                  <a:srgbClr val="C4A000"/>
                </a:solidFill>
                <a:latin typeface="Arial"/>
                <a:ea typeface="Arial"/>
                <a:cs typeface="Arial"/>
                <a:sym typeface="Arial"/>
              </a:rPr>
              <a:t>data=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anova(mod.lmer.null1,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mod.lmer.null2,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mod.lmer.null3)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94" name="Google Shape;394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advanced stuff (model comparison)</a:t>
            </a:r>
            <a:endParaRPr/>
          </a:p>
        </p:txBody>
      </p:sp>
      <p:sp>
        <p:nvSpPr>
          <p:cNvPr id="400" name="Google Shape;400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401" name="Google Shape;401;p61"/>
          <p:cNvSpPr txBox="1"/>
          <p:nvPr/>
        </p:nvSpPr>
        <p:spPr>
          <a:xfrm>
            <a:off x="155850" y="1344450"/>
            <a:ext cx="8772900" cy="12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mod.lmer.a </a:t>
            </a:r>
            <a:r>
              <a:rPr lang="en" sz="1800">
                <a:solidFill>
                  <a:srgbClr val="8F5902"/>
                </a:solidFill>
              </a:rPr>
              <a:t>&lt;-</a:t>
            </a:r>
            <a:r>
              <a:rPr lang="en" sz="1800"/>
              <a:t> lmer(loginv~logpop+(</a:t>
            </a:r>
            <a:r>
              <a:rPr lang="en" sz="1800">
                <a:solidFill>
                  <a:srgbClr val="0000CF"/>
                </a:solidFill>
              </a:rPr>
              <a:t>1</a:t>
            </a:r>
            <a:r>
              <a:rPr lang="en" sz="1800"/>
              <a:t>|family.name)+(</a:t>
            </a:r>
            <a:r>
              <a:rPr lang="en" sz="1800">
                <a:solidFill>
                  <a:srgbClr val="0000CF"/>
                </a:solidFill>
              </a:rPr>
              <a:t>1</a:t>
            </a:r>
            <a:r>
              <a:rPr lang="en" sz="1800"/>
              <a:t>|area), </a:t>
            </a:r>
            <a:r>
              <a:rPr lang="en" sz="1800">
                <a:solidFill>
                  <a:srgbClr val="C4A000"/>
                </a:solidFill>
              </a:rPr>
              <a:t>data=</a:t>
            </a:r>
            <a:r>
              <a:rPr lang="en" sz="1800"/>
              <a:t>df)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mod.lmer.ab </a:t>
            </a:r>
            <a:r>
              <a:rPr lang="en" sz="1800">
                <a:solidFill>
                  <a:srgbClr val="8F5902"/>
                </a:solidFill>
              </a:rPr>
              <a:t>&lt;-</a:t>
            </a:r>
            <a:r>
              <a:rPr lang="en" sz="1800"/>
              <a:t> lmer(loginv~logpop+(</a:t>
            </a:r>
            <a:r>
              <a:rPr lang="en" sz="1800">
                <a:solidFill>
                  <a:srgbClr val="0000CF"/>
                </a:solidFill>
              </a:rPr>
              <a:t>1</a:t>
            </a:r>
            <a:r>
              <a:rPr lang="en" sz="1800"/>
              <a:t>+logpop|family.name) + (</a:t>
            </a:r>
            <a:r>
              <a:rPr lang="en" sz="1800">
                <a:solidFill>
                  <a:srgbClr val="0000CF"/>
                </a:solidFill>
              </a:rPr>
              <a:t>1</a:t>
            </a:r>
            <a:r>
              <a:rPr lang="en" sz="1800"/>
              <a:t>+logpop|area),</a:t>
            </a:r>
            <a:r>
              <a:rPr lang="en" sz="1800">
                <a:solidFill>
                  <a:srgbClr val="C4A000"/>
                </a:solidFill>
              </a:rPr>
              <a:t>data=</a:t>
            </a:r>
            <a:r>
              <a:rPr lang="en" sz="1800"/>
              <a:t>df)</a:t>
            </a:r>
            <a:endParaRPr sz="1800"/>
          </a:p>
        </p:txBody>
      </p:sp>
      <p:sp>
        <p:nvSpPr>
          <p:cNvPr id="402" name="Google Shape;402;p61"/>
          <p:cNvSpPr txBox="1"/>
          <p:nvPr/>
        </p:nvSpPr>
        <p:spPr>
          <a:xfrm>
            <a:off x="486400" y="3054350"/>
            <a:ext cx="78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anova(mod.lmer.null1, mod.lmer.a, mod.lmer.ab)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>
                <a:solidFill>
                  <a:schemeClr val="dk1"/>
                </a:solidFill>
              </a:rPr>
              <a:t>Linear models</a:t>
            </a:r>
            <a:endParaRPr sz="250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684100" y="1313050"/>
            <a:ext cx="8002800" cy="3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 is the intercept - where the line crosses 0 on the x axis</a:t>
            </a:r>
            <a:endParaRPr sz="1900"/>
          </a:p>
          <a:p>
            <a:pPr marL="342900" lvl="0" indent="-3111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b is the slope of the line (it is a constant)</a:t>
            </a:r>
            <a:endParaRPr sz="1900"/>
          </a:p>
          <a:p>
            <a:pPr marL="342900" lvl="0" indent="-3111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x (predictor variable) is a random variable (a set of numbers with a distribution)</a:t>
            </a:r>
            <a:endParaRPr sz="1900"/>
          </a:p>
          <a:p>
            <a:pPr marL="342900" lvl="0" indent="-3111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y (dependent variable) is a random variable, but a function of the other variables</a:t>
            </a:r>
            <a:endParaRPr sz="1900"/>
          </a:p>
          <a:p>
            <a:pPr marL="342900" lvl="0" indent="-3111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 (error) is a random variable. It is what makes the formula below a statistical model</a:t>
            </a:r>
            <a:endParaRPr sz="1900"/>
          </a:p>
          <a:p>
            <a:pPr marL="0" lvl="0" indent="0" algn="l" rtl="0"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850" y="406775"/>
            <a:ext cx="2327900" cy="6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57199" y="204775"/>
            <a:ext cx="55548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" sz="2500" b="0"/>
              <a:t>Linear model (perfect prediction)</a:t>
            </a:r>
            <a:endParaRPr sz="2500" b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7848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endParaRPr sz="1500" dirty="0"/>
          </a:p>
          <a:p>
            <a:pPr marL="0" lvl="0" indent="0" algn="l" rtl="0">
              <a:spcBef>
                <a:spcPts val="210"/>
              </a:spcBef>
              <a:spcAft>
                <a:spcPts val="1200"/>
              </a:spcAft>
              <a:buClr>
                <a:schemeClr val="dk1"/>
              </a:buClr>
              <a:buSzPts val="1000"/>
              <a:buNone/>
            </a:pP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x </a:t>
            </a:r>
            <a:r>
              <a:rPr lang="en" sz="1500" dirty="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rnorm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500" dirty="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50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500" dirty="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m =</a:t>
            </a:r>
            <a:r>
              <a:rPr lang="en" sz="1500" dirty="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10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500" dirty="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sd =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dirty="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)</a:t>
            </a:r>
            <a:br>
              <a:rPr lang="en" sz="1500" dirty="0"/>
            </a:b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a </a:t>
            </a:r>
            <a:r>
              <a:rPr lang="en" sz="1500" dirty="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dirty="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10</a:t>
            </a:r>
            <a:br>
              <a:rPr lang="en" sz="1500" dirty="0"/>
            </a:b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b </a:t>
            </a:r>
            <a:r>
              <a:rPr lang="en" sz="1500" dirty="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dirty="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br>
              <a:rPr lang="en" sz="1500" dirty="0"/>
            </a:b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y </a:t>
            </a:r>
            <a:r>
              <a:rPr lang="en" sz="1500" dirty="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 a</a:t>
            </a:r>
            <a:r>
              <a:rPr lang="en" sz="1500" dirty="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lang="en" sz="1500" dirty="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x </a:t>
            </a:r>
            <a:br>
              <a:rPr lang="en" sz="1500" dirty="0"/>
            </a:br>
            <a:r>
              <a:rPr lang="en" sz="1500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plot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(y</a:t>
            </a:r>
            <a:r>
              <a:rPr lang="en" sz="1500" dirty="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x)</a:t>
            </a:r>
            <a:br>
              <a:rPr lang="en" sz="1500" dirty="0"/>
            </a:br>
            <a:r>
              <a:rPr lang="en" sz="1500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abline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500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coef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500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lm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(y</a:t>
            </a:r>
            <a:r>
              <a:rPr lang="en" sz="1500" dirty="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x)))</a:t>
            </a:r>
            <a:endParaRPr sz="1500" dirty="0"/>
          </a:p>
        </p:txBody>
      </p:sp>
      <p:pic>
        <p:nvPicPr>
          <p:cNvPr id="89" name="Google Shape;89;p17" descr="QuantitativetypologyR_files/figure-pptx/unnamed-chunk-44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1463" y="1229150"/>
            <a:ext cx="4392536" cy="35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51765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endParaRPr sz="1500" dirty="0"/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210"/>
              </a:spcBef>
              <a:spcAft>
                <a:spcPts val="1200"/>
              </a:spcAft>
              <a:buClr>
                <a:srgbClr val="202729"/>
              </a:buClr>
              <a:buSzPts val="1000"/>
              <a:buFont typeface="Proxima Nova"/>
              <a:buNone/>
              <a:tabLst/>
              <a:defRPr/>
            </a:pP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x1 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00702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kumimoji="0" lang="es-BO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6287E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rnorm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40A07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50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m =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40A07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10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kumimoji="0" lang="es-BO" sz="1500" b="0" i="0" u="none" strike="noStrike" kern="0" cap="none" spc="0" normalizeH="0" baseline="0" noProof="0" dirty="0" err="1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sd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 =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40A07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)</a:t>
            </a:r>
            <a:b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Proxima Nova"/>
                <a:sym typeface="Proxima Nova"/>
              </a:rPr>
            </a:b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a1 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00702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40A07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10</a:t>
            </a:r>
            <a:b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Proxima Nova"/>
                <a:sym typeface="Proxima Nova"/>
              </a:rPr>
            </a:b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b1 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00702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40A07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1</a:t>
            </a:r>
            <a:b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Proxima Nova"/>
                <a:sym typeface="Proxima Nova"/>
              </a:rPr>
            </a:b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e1 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00702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kumimoji="0" lang="es-BO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6287E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rnorm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n=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40A07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50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m=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40A07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kumimoji="0" lang="es-BO" sz="1500" b="0" i="0" u="none" strike="noStrike" kern="0" cap="none" spc="0" normalizeH="0" baseline="0" noProof="0" dirty="0" err="1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sd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40A07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kumimoji="0" lang="es-BO" sz="1500" b="0" i="1" u="none" strike="noStrike" kern="0" cap="none" spc="0" normalizeH="0" baseline="0" noProof="0" dirty="0">
                <a:ln>
                  <a:noFill/>
                </a:ln>
                <a:solidFill>
                  <a:srgbClr val="60A0B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#Add </a:t>
            </a:r>
            <a:r>
              <a:rPr kumimoji="0" lang="es-BO" sz="1500" b="0" i="1" u="none" strike="noStrike" kern="0" cap="none" spc="0" normalizeH="0" baseline="0" noProof="0" dirty="0" err="1">
                <a:ln>
                  <a:noFill/>
                </a:ln>
                <a:solidFill>
                  <a:srgbClr val="60A0B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an</a:t>
            </a:r>
            <a:r>
              <a:rPr kumimoji="0" lang="es-BO" sz="1500" b="0" i="1" u="none" strike="noStrike" kern="0" cap="none" spc="0" normalizeH="0" baseline="0" noProof="0" dirty="0">
                <a:ln>
                  <a:noFill/>
                </a:ln>
                <a:solidFill>
                  <a:srgbClr val="60A0B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 error </a:t>
            </a:r>
            <a:r>
              <a:rPr kumimoji="0" lang="es-BO" sz="1500" b="0" i="1" u="none" strike="noStrike" kern="0" cap="none" spc="0" normalizeH="0" baseline="0" noProof="0" dirty="0" err="1">
                <a:ln>
                  <a:noFill/>
                </a:ln>
                <a:solidFill>
                  <a:srgbClr val="60A0B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term</a:t>
            </a:r>
            <a:b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Proxima Nova"/>
                <a:sym typeface="Proxima Nova"/>
              </a:rPr>
            </a:b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y1 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00702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 a1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4070A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b1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4070A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x1 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4070A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e1</a:t>
            </a:r>
            <a:b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Proxima Nova"/>
                <a:sym typeface="Proxima Nova"/>
              </a:rPr>
            </a:b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data2 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00702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kumimoji="0" lang="es-BO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6287E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data.frame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(x1,y1)</a:t>
            </a:r>
            <a:b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Proxima Nova"/>
                <a:sym typeface="Proxima Nova"/>
              </a:rPr>
            </a:br>
            <a:r>
              <a:rPr kumimoji="0" lang="es-BO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6287E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plot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(y1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4070A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x1)</a:t>
            </a:r>
            <a:b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Proxima Nova"/>
                <a:sym typeface="Proxima Nova"/>
              </a:rPr>
            </a:br>
            <a:r>
              <a:rPr kumimoji="0" lang="es-BO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6287E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abline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kumimoji="0" lang="es-BO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6287E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coef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06287E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lm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(y1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4070A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x1)))</a:t>
            </a:r>
            <a:b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Proxima Nova"/>
                <a:sym typeface="Proxima Nova"/>
              </a:rPr>
            </a:br>
            <a:r>
              <a:rPr kumimoji="0" lang="es-BO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6287E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title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4070A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kumimoji="0" lang="es-BO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070A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some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4070A0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 error"</a:t>
            </a:r>
            <a:r>
              <a:rPr kumimoji="0" lang="es-BO" sz="1500" b="0" i="0" u="none" strike="noStrike" kern="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ourier"/>
                <a:ea typeface="Courier"/>
                <a:cs typeface="Courier"/>
                <a:sym typeface="Courier"/>
              </a:rPr>
              <a:t>)</a:t>
            </a:r>
            <a:endParaRPr kumimoji="0" lang="es-BO" sz="1500" b="0" i="0" u="none" strike="noStrike" kern="0" cap="none" spc="0" normalizeH="0" baseline="0" noProof="0" dirty="0">
              <a:ln>
                <a:noFill/>
              </a:ln>
              <a:solidFill>
                <a:srgbClr val="616161"/>
              </a:solidFill>
              <a:effectLst/>
              <a:uLnTx/>
              <a:uFillTx/>
              <a:latin typeface="Proxima Nova"/>
              <a:sym typeface="Proxima Nova"/>
            </a:endParaRPr>
          </a:p>
        </p:txBody>
      </p:sp>
      <p:pic>
        <p:nvPicPr>
          <p:cNvPr id="95" name="Google Shape;95;p18" descr="QuantitativetypologyR_files/figure-pptx/unnamed-chunk-45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599" y="1517700"/>
            <a:ext cx="3082051" cy="266139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57199" y="204825"/>
            <a:ext cx="55548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" sz="2500" b="0"/>
              <a:t>Linear model (some error)</a:t>
            </a:r>
            <a:endParaRPr sz="2500"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0" algn="l" rtl="0">
              <a:spcBef>
                <a:spcPts val="480"/>
              </a:spcBef>
              <a:spcAft>
                <a:spcPts val="0"/>
              </a:spcAft>
              <a:buClr>
                <a:srgbClr val="06287E"/>
              </a:buClr>
              <a:buSzPts val="2400"/>
              <a:buNone/>
            </a:pPr>
            <a:r>
              <a:rPr lang="en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lm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(y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x)</a:t>
            </a:r>
            <a:endParaRPr/>
          </a:p>
          <a:p>
            <a:pPr marL="342900" lvl="0" indent="0" algn="l" rtl="0"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Call: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lm(formula = y ~ x)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Coefficients: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(Intercept)            x 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    10.6101       0.9508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body" idx="2"/>
          </p:nvPr>
        </p:nvSpPr>
        <p:spPr>
          <a:xfrm>
            <a:off x="457200" y="1440175"/>
            <a:ext cx="3936000" cy="3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None/>
            </a:pP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x2 </a:t>
            </a:r>
            <a:r>
              <a:rPr lang="en" sz="1500" dirty="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rnorm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500" dirty="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50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500" dirty="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m =</a:t>
            </a:r>
            <a:r>
              <a:rPr lang="en" sz="1500" dirty="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10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500" dirty="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sd =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dirty="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)</a:t>
            </a:r>
            <a:br>
              <a:rPr lang="en" sz="1500" dirty="0"/>
            </a:b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a2 </a:t>
            </a:r>
            <a:r>
              <a:rPr lang="en" sz="1500" dirty="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dirty="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10</a:t>
            </a:r>
            <a:br>
              <a:rPr lang="en" sz="1500" dirty="0"/>
            </a:b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b2 </a:t>
            </a:r>
            <a:r>
              <a:rPr lang="en" sz="1500" dirty="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1500" dirty="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br>
              <a:rPr lang="en" sz="1500" dirty="0"/>
            </a:b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e2 </a:t>
            </a:r>
            <a:r>
              <a:rPr lang="en" sz="1500" dirty="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rnorm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500" dirty="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n=</a:t>
            </a:r>
            <a:r>
              <a:rPr lang="en" sz="1500" dirty="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50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500" dirty="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m=</a:t>
            </a:r>
            <a:r>
              <a:rPr lang="en" sz="1500" dirty="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500" dirty="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sd=</a:t>
            </a:r>
            <a:r>
              <a:rPr lang="en" sz="1500" dirty="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)</a:t>
            </a:r>
            <a:br>
              <a:rPr lang="en" sz="1500" dirty="0"/>
            </a:b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y2 </a:t>
            </a:r>
            <a:r>
              <a:rPr lang="en" sz="1500" dirty="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 a2</a:t>
            </a:r>
            <a:r>
              <a:rPr lang="en" sz="1500" dirty="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b2</a:t>
            </a:r>
            <a:r>
              <a:rPr lang="en" sz="1500" dirty="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x2 </a:t>
            </a:r>
            <a:r>
              <a:rPr lang="en" sz="1500" dirty="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e2</a:t>
            </a:r>
            <a:br>
              <a:rPr lang="en" sz="1500" dirty="0"/>
            </a:b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data3 </a:t>
            </a:r>
            <a:r>
              <a:rPr lang="en" sz="1500" dirty="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data.frame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(x2,y2)</a:t>
            </a:r>
            <a:br>
              <a:rPr lang="en" sz="1500" dirty="0"/>
            </a:b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data3</a:t>
            </a:r>
            <a:r>
              <a:rPr lang="en" sz="1500" dirty="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group </a:t>
            </a:r>
            <a:r>
              <a:rPr lang="en" sz="1500" dirty="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 dirty="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"large.residuals"</a:t>
            </a:r>
            <a:br>
              <a:rPr lang="en" sz="1500" dirty="0"/>
            </a:br>
            <a:r>
              <a:rPr lang="en" sz="1500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plot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(y2</a:t>
            </a:r>
            <a:r>
              <a:rPr lang="en" sz="1500" dirty="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x2)</a:t>
            </a:r>
            <a:br>
              <a:rPr lang="en" sz="1500" dirty="0"/>
            </a:br>
            <a:r>
              <a:rPr lang="en" sz="1500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abline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500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coef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500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lm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(y</a:t>
            </a:r>
            <a:r>
              <a:rPr lang="en" sz="1500" dirty="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x)))</a:t>
            </a:r>
            <a:br>
              <a:rPr lang="en" sz="1500" dirty="0"/>
            </a:br>
            <a:r>
              <a:rPr lang="en" sz="1500" dirty="0">
                <a:solidFill>
                  <a:srgbClr val="06287E"/>
                </a:solidFill>
                <a:latin typeface="Courier"/>
                <a:ea typeface="Courier"/>
                <a:cs typeface="Courier"/>
                <a:sym typeface="Courier"/>
              </a:rPr>
              <a:t>title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500" dirty="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"more error"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)</a:t>
            </a:r>
            <a:endParaRPr sz="1500" dirty="0"/>
          </a:p>
        </p:txBody>
      </p:sp>
      <p:pic>
        <p:nvPicPr>
          <p:cNvPr id="107" name="Google Shape;107;p20" descr="QuantitativetypologyR_files/figure-pptx/unnamed-chunk-46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9475" y="983975"/>
            <a:ext cx="4894525" cy="39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199" y="204825"/>
            <a:ext cx="55548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" sz="2500" b="0"/>
              <a:t>Linear model (more error)</a:t>
            </a:r>
            <a:endParaRPr sz="2500"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4070A0"/>
      </a:lt2>
      <a:accent1>
        <a:srgbClr val="353744"/>
      </a:accent1>
      <a:accent2>
        <a:srgbClr val="424242"/>
      </a:accent2>
      <a:accent3>
        <a:srgbClr val="616161"/>
      </a:accent3>
      <a:accent4>
        <a:srgbClr val="464646"/>
      </a:accent4>
      <a:accent5>
        <a:srgbClr val="4070A0"/>
      </a:accent5>
      <a:accent6>
        <a:srgbClr val="FFF176"/>
      </a:accent6>
      <a:hlink>
        <a:srgbClr val="0B5394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2334</Words>
  <Application>Microsoft Office PowerPoint</Application>
  <PresentationFormat>On-screen Show (16:9)</PresentationFormat>
  <Paragraphs>217</Paragraphs>
  <Slides>49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Courier</vt:lpstr>
      <vt:lpstr>Proxima Nova</vt:lpstr>
      <vt:lpstr>Calibri</vt:lpstr>
      <vt:lpstr>Spearmint</vt:lpstr>
      <vt:lpstr>Statistics for Linguists</vt:lpstr>
      <vt:lpstr>Concepts  for today</vt:lpstr>
      <vt:lpstr>Multilevel model</vt:lpstr>
      <vt:lpstr>Linear models</vt:lpstr>
      <vt:lpstr>Linear models</vt:lpstr>
      <vt:lpstr>Linear model (perfect prediction)</vt:lpstr>
      <vt:lpstr>Linear model (some error)</vt:lpstr>
      <vt:lpstr>PowerPoint Presentation</vt:lpstr>
      <vt:lpstr>Linear model (more error)</vt:lpstr>
      <vt:lpstr>PowerPoint Presentation</vt:lpstr>
      <vt:lpstr>Linear models and error</vt:lpstr>
      <vt:lpstr>Reading R output</vt:lpstr>
      <vt:lpstr>Reading R output</vt:lpstr>
      <vt:lpstr>Length of word and mean reaction time (from Levshina)</vt:lpstr>
      <vt:lpstr>Residuals</vt:lpstr>
      <vt:lpstr>Linear model</vt:lpstr>
      <vt:lpstr>Linear model</vt:lpstr>
      <vt:lpstr>Linear model</vt:lpstr>
      <vt:lpstr>Phoneme inventory size vs. population size  using multilevel models</vt:lpstr>
      <vt:lpstr>Phoneme inventory size vs. population size  using multilevel models</vt:lpstr>
      <vt:lpstr>Multilevel / random effects model</vt:lpstr>
      <vt:lpstr>Multilevel / random effects model</vt:lpstr>
      <vt:lpstr>Multilevel / random effects model</vt:lpstr>
      <vt:lpstr>Multilevel / random effects model</vt:lpstr>
      <vt:lpstr>Multilevel / random effects model</vt:lpstr>
      <vt:lpstr>Multilevel / random effects model</vt:lpstr>
      <vt:lpstr>Multilevel / random effects model</vt:lpstr>
      <vt:lpstr>Multilevel / random effects model</vt:lpstr>
      <vt:lpstr>Phoneme inventory by population size</vt:lpstr>
      <vt:lpstr>Phoneme inventory by population size</vt:lpstr>
      <vt:lpstr>Phoneme inventory and population size</vt:lpstr>
      <vt:lpstr>Phoneme inventory and population size</vt:lpstr>
      <vt:lpstr>PowerPoint Presentation</vt:lpstr>
      <vt:lpstr>Language families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more advanced stuff (model comparison)</vt:lpstr>
      <vt:lpstr>Some more advanced stuff (model comparison)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models</dc:title>
  <dc:creator>Adan Tallman</dc:creator>
  <cp:lastModifiedBy>Adam Tallman</cp:lastModifiedBy>
  <cp:revision>2</cp:revision>
  <dcterms:modified xsi:type="dcterms:W3CDTF">2023-01-16T18:08:48Z</dcterms:modified>
</cp:coreProperties>
</file>