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3" r:id="rId17"/>
    <p:sldId id="272" r:id="rId18"/>
    <p:sldId id="266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804F-DAE5-6B89-1E28-DEE0053A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7220-BA84-4B65-B4B5-C3EFC10E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DE0C-1F0D-E9A1-4546-0DD3CC20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6A0-3535-E879-F6AE-197CC5A0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26F4-C8A2-36F6-6AD0-DEB9B26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385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218D-54CC-E166-89E3-D245B33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3860-1D29-5E9B-AF72-EC557589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7D19-E656-CE3C-8242-1654506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ABDA-BD9D-1096-CA4F-2CB985D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46C2-CB2E-94E7-82EF-F143BCA4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71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C24CF-95D6-92F4-1B79-506D7BC8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0AF7-6708-633D-AFBF-1EB62256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5D72-07D4-E955-690C-B93CF9B0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697F-63F6-D049-835C-02EF6299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D707-F0D3-8B9B-CB21-BDA43C46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33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0AFF-8187-748A-82A6-10B6C6B4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725-900C-1079-74FC-BF425389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31C7-CBD4-3C90-990D-0A8A6382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9F5E-48CD-D41B-58FD-FE7A50E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A0AA-B7D7-6DC1-DCE7-E4DAC1BA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5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EFD-9F12-D462-0931-C58F8327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5C0B-F3E6-EFE8-E345-F7B87A56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6ED9-4FD2-373F-0F90-E49CCF9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7194-9A15-AD55-01A3-01E3728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A6AB-29D5-5F88-3C34-ED1435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86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C110-0538-9B3D-C2C2-182B5B79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7338-9644-FF1D-B9B5-4DA8907B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A602-4369-BCA1-602C-2B7B73A1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F7C2-9711-91F0-6E0F-51D5F6D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3846-51B1-20E6-8121-226DB99A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F1F9-219B-4306-D450-4C6D9303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71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A4A-4FBF-554D-749E-30763F27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5CB9-D8C9-5886-883F-7D434FC1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3FD2-364A-6E8E-AB6F-68679CBA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22B3A-268E-84C8-E48D-6A3DE828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E4920-71F9-4E20-227E-B28EB2CE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DDB15-849E-2343-FDF2-AF679EA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DC68-D20D-162F-CBAB-26134F8F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A3E4-16FC-99B7-2E18-5DED8D26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1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C58-F212-1B52-4DFC-9879B63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811C-17F3-E8C6-2163-16469521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EA72A-23A0-4DF2-D675-3F7AF43F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530C-9D0A-C3D0-B0D6-EFF60D6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94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20FE6-6991-462A-7482-7322F365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4D5C-00B1-8BD3-AD79-AB9788DB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75B0B-C6F3-D524-142E-4C3F7A5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33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EC1-1663-15A2-C7AB-A433D9C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59C-C39C-9B09-5CF4-AF2E2DC0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17513-AABA-CD10-5698-5287B41D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9219-336A-BA50-6686-7ED9AEDB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A7CC-7EF1-B4A9-B7FD-222C3831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474E7-013F-AC57-6445-6B7D712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3271-98AD-290B-EAA9-74335398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2D311-F547-2B70-0D41-16498F88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A3A4-42A6-494C-B946-F70C485B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1269A-D329-2940-B6DA-5BD561E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82D6-3880-54A4-12CA-09085E6F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8152-7C45-78AF-215A-690F3FD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0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33175-08DE-DF7A-5796-816A1CCF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B237-74E1-A9EB-8A92-6C40CF83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F1E-2653-BDCF-536D-798669D1B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4D62-9EB1-8ECF-42D0-FD6F2CD6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1CFC-92EA-5DFD-6098-3F35176A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3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D6B-4F67-7BC2-CB76-3D18AEBA5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E014-189F-FB51-EF03-3EFD120C6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2023-11-15</a:t>
            </a:r>
          </a:p>
          <a:p>
            <a:r>
              <a:rPr lang="en-CA" dirty="0"/>
              <a:t>Introduction to basic inferential concepts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829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907742" y="2750203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E2C02-EF13-9CBF-26EB-683D4128F6FD}"/>
              </a:ext>
            </a:extLst>
          </p:cNvPr>
          <p:cNvSpPr txBox="1"/>
          <p:nvPr/>
        </p:nvSpPr>
        <p:spPr>
          <a:xfrm>
            <a:off x="4658116" y="3584202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divided by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9810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</p:txBody>
      </p:sp>
    </p:spTree>
    <p:extLst>
      <p:ext uri="{BB962C8B-B14F-4D97-AF65-F5344CB8AC3E}">
        <p14:creationId xmlns:p14="http://schemas.microsoft.com/office/powerpoint/2010/main" val="22484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pPr lvl="1"/>
            <a:r>
              <a:rPr lang="en-CA" dirty="0"/>
              <a:t>Variance decreases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pPr lvl="1"/>
            <a:r>
              <a:rPr lang="en-CA" dirty="0"/>
              <a:t>Variance increases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  <a:p>
            <a:pPr lvl="1"/>
            <a:r>
              <a:rPr lang="en-CA" dirty="0"/>
              <a:t>The variance is the standard deviation squared.</a:t>
            </a:r>
          </a:p>
        </p:txBody>
      </p:sp>
    </p:spTree>
    <p:extLst>
      <p:ext uri="{BB962C8B-B14F-4D97-AF65-F5344CB8AC3E}">
        <p14:creationId xmlns:p14="http://schemas.microsoft.com/office/powerpoint/2010/main" val="194165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48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7905B4-53BE-67EF-DAD4-1AF5408BCD46}"/>
              </a:ext>
            </a:extLst>
          </p:cNvPr>
          <p:cNvSpPr/>
          <p:nvPr/>
        </p:nvSpPr>
        <p:spPr>
          <a:xfrm>
            <a:off x="2578473" y="2375167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97FF2-0450-AAAE-0118-FA220F7B2246}"/>
              </a:ext>
            </a:extLst>
          </p:cNvPr>
          <p:cNvSpPr/>
          <p:nvPr/>
        </p:nvSpPr>
        <p:spPr>
          <a:xfrm>
            <a:off x="3629025" y="2378729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3B651-9E4C-FA97-FD18-152FCD6AADD6}"/>
              </a:ext>
            </a:extLst>
          </p:cNvPr>
          <p:cNvSpPr txBox="1"/>
          <p:nvPr/>
        </p:nvSpPr>
        <p:spPr>
          <a:xfrm>
            <a:off x="2315534" y="1838651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group 1 vs. group 2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2176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87437" cy="4393982"/>
          </a:xfrm>
        </p:spPr>
        <p:txBody>
          <a:bodyPr>
            <a:normAutofit/>
          </a:bodyPr>
          <a:lstStyle/>
          <a:p>
            <a:r>
              <a:rPr lang="en-CA" sz="2400" dirty="0"/>
              <a:t>What happens to the t statistic as the difference between the means of two groups increase?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variance increases in either group?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sample size of either group increases?</a:t>
            </a:r>
          </a:p>
        </p:txBody>
      </p:sp>
      <p:pic>
        <p:nvPicPr>
          <p:cNvPr id="5" name="Picture 4" descr="A glass of beer&#10;&#10;Description automatically generated with low confidence">
            <a:extLst>
              <a:ext uri="{FF2B5EF4-FFF2-40B4-BE49-F238E27FC236}">
                <a16:creationId xmlns:a16="http://schemas.microsoft.com/office/drawing/2014/main" id="{24CF9519-A4BC-6A16-E63F-0BD7972E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87" y="1779204"/>
            <a:ext cx="6439463" cy="35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variance increases in either group?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sample size of either group increases?</a:t>
            </a:r>
          </a:p>
        </p:txBody>
      </p:sp>
    </p:spTree>
    <p:extLst>
      <p:ext uri="{BB962C8B-B14F-4D97-AF65-F5344CB8AC3E}">
        <p14:creationId xmlns:p14="http://schemas.microsoft.com/office/powerpoint/2010/main" val="12599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lvl="1"/>
            <a:r>
              <a:rPr lang="en-CA" dirty="0"/>
              <a:t>It depends: if </a:t>
            </a:r>
            <a:r>
              <a:rPr lang="en-CA" dirty="0" err="1"/>
              <a:t>x1</a:t>
            </a:r>
            <a:r>
              <a:rPr lang="en-CA" dirty="0"/>
              <a:t> is larger than </a:t>
            </a:r>
            <a:r>
              <a:rPr lang="en-CA" dirty="0" err="1"/>
              <a:t>x2</a:t>
            </a:r>
            <a:r>
              <a:rPr lang="en-CA" dirty="0"/>
              <a:t> then t will increase, if </a:t>
            </a:r>
            <a:r>
              <a:rPr lang="en-CA" dirty="0" err="1"/>
              <a:t>x1</a:t>
            </a:r>
            <a:r>
              <a:rPr lang="en-CA" dirty="0"/>
              <a:t> is smaller than </a:t>
            </a:r>
            <a:r>
              <a:rPr lang="en-CA" dirty="0" err="1"/>
              <a:t>x2</a:t>
            </a:r>
            <a:r>
              <a:rPr lang="en-CA" dirty="0"/>
              <a:t>, then t will decrease. But importantly, t will get further away from zero in one of the two directions.</a:t>
            </a:r>
          </a:p>
          <a:p>
            <a:r>
              <a:rPr lang="en-CA" dirty="0"/>
              <a:t>What happens to the t statistic as the variance increases in either group?</a:t>
            </a:r>
          </a:p>
          <a:p>
            <a:pPr lvl="1"/>
            <a:r>
              <a:rPr lang="en-CA" dirty="0"/>
              <a:t>The t statistic will get closer to zero</a:t>
            </a:r>
          </a:p>
          <a:p>
            <a:r>
              <a:rPr lang="en-CA" dirty="0"/>
              <a:t>What happens to the t statistic as the sample size of either group increases?</a:t>
            </a:r>
          </a:p>
          <a:p>
            <a:pPr lvl="1"/>
            <a:r>
              <a:rPr lang="en-CA" dirty="0"/>
              <a:t>The t statistic will get closer to zero.</a:t>
            </a:r>
          </a:p>
        </p:txBody>
      </p:sp>
    </p:spTree>
    <p:extLst>
      <p:ext uri="{BB962C8B-B14F-4D97-AF65-F5344CB8AC3E}">
        <p14:creationId xmlns:p14="http://schemas.microsoft.com/office/powerpoint/2010/main" val="5579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DD1-4B02-71F7-7674-7FDF4B9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 and t-statistic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8E4E-9E17-A5D8-2F9A-25EF0814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 are calculated from t-statistics</a:t>
            </a:r>
          </a:p>
          <a:p>
            <a:endParaRPr lang="en-CA" dirty="0"/>
          </a:p>
          <a:p>
            <a:r>
              <a:rPr lang="en-CA" dirty="0"/>
              <a:t>P-value conceptually: probability that the groups would be this different from one another if it was true that they were not from the same population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9434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probability distribution is a list of all possible outcomes and their corresponding probabilities.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7812-66BA-1ED6-2138-420CE6E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1317-90A3-9ED6-FA09-D841BFF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plot things</a:t>
            </a:r>
          </a:p>
          <a:p>
            <a:r>
              <a:rPr lang="en-CA" dirty="0"/>
              <a:t>Some starting simulations</a:t>
            </a:r>
          </a:p>
          <a:p>
            <a:r>
              <a:rPr lang="en-CA" dirty="0"/>
              <a:t>Frequency vs. probability distribution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1987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probability distribution is a list of all possible outcomes and their corresponding probabilities.”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Kruschke</a:t>
            </a:r>
            <a:r>
              <a:rPr lang="en-CA" dirty="0"/>
              <a:t> 2011: 30 </a:t>
            </a:r>
            <a:r>
              <a:rPr lang="en-CA" i="1" dirty="0"/>
              <a:t>Doing Bayesian Data Analysis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endParaRPr lang="en-CA" dirty="0"/>
          </a:p>
          <a:p>
            <a:pPr lvl="1"/>
            <a:r>
              <a:rPr lang="en-CA" dirty="0"/>
              <a:t>p and 1 – p</a:t>
            </a:r>
          </a:p>
          <a:p>
            <a:pPr lvl="1"/>
            <a:r>
              <a:rPr lang="en-CA" dirty="0"/>
              <a:t>If its fair its just 0.5 and 0.5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D58-B8F4-D42B-D711-03E4F47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A549-A259-050A-C585-D8290D6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mass: when we are talking about discrete outcomes.</a:t>
            </a:r>
          </a:p>
          <a:p>
            <a:endParaRPr lang="en-CA" dirty="0"/>
          </a:p>
          <a:p>
            <a:r>
              <a:rPr lang="en-CA" dirty="0"/>
              <a:t>Probability density: when we are talking about continuous outcomes.</a:t>
            </a:r>
          </a:p>
          <a:p>
            <a:endParaRPr lang="en-CA" dirty="0"/>
          </a:p>
          <a:p>
            <a:r>
              <a:rPr lang="en-CA" dirty="0"/>
              <a:t>There’s a conceptual difference here: its easy to talk about the probability of specific outcomes which are discrete … but this isn’t true when the values are on a continuum.</a:t>
            </a:r>
          </a:p>
        </p:txBody>
      </p:sp>
    </p:spTree>
    <p:extLst>
      <p:ext uri="{BB962C8B-B14F-4D97-AF65-F5344CB8AC3E}">
        <p14:creationId xmlns:p14="http://schemas.microsoft.com/office/powerpoint/2010/main" val="55213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550-654B-1447-615C-FD3E6A8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F09-A24D-367A-B5C8-2B8E789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the probability that you will consume exactly 2000.00000…. calories?</a:t>
            </a:r>
          </a:p>
          <a:p>
            <a:pPr lvl="1"/>
            <a:r>
              <a:rPr lang="en-CA" dirty="0"/>
              <a:t>Pretty much zero.</a:t>
            </a:r>
          </a:p>
          <a:p>
            <a:r>
              <a:rPr lang="en-CA" dirty="0"/>
              <a:t>What’s the probability that a vowel will be exactly 80.00000…. milliseconds long</a:t>
            </a:r>
          </a:p>
          <a:p>
            <a:pPr lvl="1"/>
            <a:r>
              <a:rPr lang="en-CA" dirty="0"/>
              <a:t>Pretty much zero.</a:t>
            </a:r>
          </a:p>
          <a:p>
            <a:pPr lvl="1"/>
            <a:endParaRPr lang="en-CA" dirty="0"/>
          </a:p>
          <a:p>
            <a:r>
              <a:rPr lang="en-CA" dirty="0"/>
              <a:t>Instead, we talk about </a:t>
            </a:r>
            <a:r>
              <a:rPr lang="en-CA" i="1" dirty="0"/>
              <a:t>intervals</a:t>
            </a:r>
            <a:r>
              <a:rPr lang="en-CA" dirty="0"/>
              <a:t> (e.g. probability of 2000 or higher, probability of vowel being between 70 and 90 milliseconds). </a:t>
            </a:r>
          </a:p>
        </p:txBody>
      </p:sp>
    </p:spTree>
    <p:extLst>
      <p:ext uri="{BB962C8B-B14F-4D97-AF65-F5344CB8AC3E}">
        <p14:creationId xmlns:p14="http://schemas.microsoft.com/office/powerpoint/2010/main" val="90878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286A-6E6D-8AC5-E5E8-25CE8ADC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D830-35C2-B334-5342-2919694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947" cy="4351338"/>
          </a:xfrm>
        </p:spPr>
        <p:txBody>
          <a:bodyPr/>
          <a:lstStyle/>
          <a:p>
            <a:r>
              <a:rPr lang="en-CA" dirty="0"/>
              <a:t>You calculate p values from the t statistic.</a:t>
            </a:r>
          </a:p>
          <a:p>
            <a:endParaRPr lang="en-CA" dirty="0"/>
          </a:p>
          <a:p>
            <a:r>
              <a:rPr lang="en-CA" dirty="0"/>
              <a:t>And you used to have to look up the results on a chart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AFD4E-896C-05B1-8335-385BC7B1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45" y="64478"/>
            <a:ext cx="4038950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2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CA" dirty="0"/>
              <a:t>What is a p-value?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is it calculated?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Why is it calculated this way?</a:t>
            </a:r>
          </a:p>
        </p:txBody>
      </p:sp>
    </p:spTree>
    <p:extLst>
      <p:ext uri="{BB962C8B-B14F-4D97-AF65-F5344CB8AC3E}">
        <p14:creationId xmlns:p14="http://schemas.microsoft.com/office/powerpoint/2010/main" val="1875270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What is a p-value? </a:t>
            </a:r>
          </a:p>
          <a:p>
            <a:pPr lvl="1"/>
            <a:r>
              <a:rPr lang="en-CA" dirty="0"/>
              <a:t>Its an interval probability in relation to a hypothetical distribution that imagines you performed an experiment forever (or gathered data forever).</a:t>
            </a:r>
          </a:p>
          <a:p>
            <a:r>
              <a:rPr lang="en-CA" dirty="0"/>
              <a:t>How is it calculated? </a:t>
            </a:r>
          </a:p>
          <a:p>
            <a:pPr lvl="1"/>
            <a:r>
              <a:rPr lang="en-CA" dirty="0"/>
              <a:t>You need a t statistic (z statistic) and a probability distribution (a t distribution if you are doing a t test) -imaginary hypothetical distribution of values we assume if there was no difference between your groups or no relationship between your variables.</a:t>
            </a:r>
          </a:p>
          <a:p>
            <a:r>
              <a:rPr lang="en-CA" dirty="0"/>
              <a:t>Why is it calculated this way?</a:t>
            </a:r>
          </a:p>
          <a:p>
            <a:pPr lvl="1"/>
            <a:r>
              <a:rPr lang="en-CA" dirty="0"/>
              <a:t>There’s a complicated historical reason for this - but basically you are calculating the probability of your data given a null hypothesis.</a:t>
            </a:r>
          </a:p>
          <a:p>
            <a:pPr lvl="1"/>
            <a:r>
              <a:rPr lang="en-CA" dirty="0"/>
              <a:t>You are not doing the more intuitive thing of calculating the probability of your hypothesis given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690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ED35-D42E-07DE-5064-7876C76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2AA8-0DA9-9234-EBB4-624F2875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Lots more simulations</a:t>
            </a:r>
          </a:p>
          <a:p>
            <a:r>
              <a:rPr lang="en-CA" dirty="0"/>
              <a:t>Sample variance</a:t>
            </a:r>
          </a:p>
          <a:p>
            <a:r>
              <a:rPr lang="en-CA" dirty="0"/>
              <a:t>Standard deviation</a:t>
            </a:r>
          </a:p>
          <a:p>
            <a:r>
              <a:rPr lang="en-CA" dirty="0"/>
              <a:t>T statistic (and z statistic)</a:t>
            </a:r>
          </a:p>
          <a:p>
            <a:r>
              <a:rPr lang="en-CA" dirty="0"/>
              <a:t>Probability distributions / functions</a:t>
            </a:r>
          </a:p>
          <a:p>
            <a:r>
              <a:rPr lang="en-CA" dirty="0"/>
              <a:t>p values</a:t>
            </a:r>
          </a:p>
          <a:p>
            <a:r>
              <a:rPr lang="en-CA" dirty="0"/>
              <a:t>Confidence intervals</a:t>
            </a:r>
          </a:p>
          <a:p>
            <a:r>
              <a:rPr lang="en-CA" dirty="0"/>
              <a:t>What’s a linear model</a:t>
            </a:r>
          </a:p>
          <a:p>
            <a:r>
              <a:rPr lang="en-CA" dirty="0"/>
              <a:t>ANOVA (comparing groups)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055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0D7-6280-CFD7-48F8-0E358FFB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0EC-4B6D-F32B-5D65-9E241CF5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download two databases</a:t>
            </a:r>
          </a:p>
          <a:p>
            <a:pPr lvl="1"/>
            <a:r>
              <a:rPr lang="en-CA" dirty="0" err="1"/>
              <a:t>Araonavowels</a:t>
            </a:r>
            <a:endParaRPr lang="en-CA" dirty="0"/>
          </a:p>
          <a:p>
            <a:pPr lvl="1"/>
            <a:r>
              <a:rPr lang="en-CA" dirty="0" err="1"/>
              <a:t>Chacobo</a:t>
            </a:r>
            <a:r>
              <a:rPr lang="en-CA" dirty="0"/>
              <a:t> forced task</a:t>
            </a:r>
          </a:p>
          <a:p>
            <a:r>
              <a:rPr lang="en-CA" dirty="0"/>
              <a:t>You need to install the following packages</a:t>
            </a:r>
          </a:p>
          <a:p>
            <a:pPr lvl="1"/>
            <a:r>
              <a:rPr lang="en-CA" dirty="0" err="1"/>
              <a:t>rlist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tidyverse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reshape()</a:t>
            </a:r>
          </a:p>
          <a:p>
            <a:pPr lvl="1"/>
            <a:r>
              <a:rPr lang="en-CA" dirty="0" err="1"/>
              <a:t>Nhstplot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28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4243387" y="2259106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B2C32-5FAE-939A-8EEF-24BA2D84A356}"/>
              </a:ext>
            </a:extLst>
          </p:cNvPr>
          <p:cNvSpPr txBox="1"/>
          <p:nvPr/>
        </p:nvSpPr>
        <p:spPr>
          <a:xfrm>
            <a:off x="3422564" y="1799254"/>
            <a:ext cx="126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Variance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73578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372940" y="2076450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4770-E42F-7F69-042E-1641EDED4D2A}"/>
              </a:ext>
            </a:extLst>
          </p:cNvPr>
          <p:cNvSpPr txBox="1"/>
          <p:nvPr/>
        </p:nvSpPr>
        <p:spPr>
          <a:xfrm>
            <a:off x="4992088" y="1595307"/>
            <a:ext cx="30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Sum over all cases of ...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6266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096000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F593A-D360-EFDA-741C-A1062B0B7860}"/>
              </a:ext>
            </a:extLst>
          </p:cNvPr>
          <p:cNvSpPr txBox="1"/>
          <p:nvPr/>
        </p:nvSpPr>
        <p:spPr>
          <a:xfrm>
            <a:off x="4992088" y="1595307"/>
            <a:ext cx="336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Every value in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07282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660777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3623-42F6-D149-A3B6-1EE40AACA0CE}"/>
              </a:ext>
            </a:extLst>
          </p:cNvPr>
          <p:cNvSpPr txBox="1"/>
          <p:nvPr/>
        </p:nvSpPr>
        <p:spPr>
          <a:xfrm>
            <a:off x="4992088" y="1595307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minus the mean of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680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838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Statistics for Linguists</vt:lpstr>
      <vt:lpstr>From last week</vt:lpstr>
      <vt:lpstr>For this week</vt:lpstr>
      <vt:lpstr>Preparation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Variance</vt:lpstr>
      <vt:lpstr>Variance</vt:lpstr>
      <vt:lpstr>t statistic</vt:lpstr>
      <vt:lpstr>T statistic</vt:lpstr>
      <vt:lpstr>T statistic</vt:lpstr>
      <vt:lpstr>T statistic</vt:lpstr>
      <vt:lpstr>T statistic</vt:lpstr>
      <vt:lpstr>P-value and t-statistic</vt:lpstr>
      <vt:lpstr>Probability distributions</vt:lpstr>
      <vt:lpstr>Probability distributions</vt:lpstr>
      <vt:lpstr>Probability distributions</vt:lpstr>
      <vt:lpstr>Probability distributions</vt:lpstr>
      <vt:lpstr>P values</vt:lpstr>
      <vt:lpstr>P-value</vt:lpstr>
      <vt:lpstr>P-value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2</cp:revision>
  <dcterms:created xsi:type="dcterms:W3CDTF">2023-11-14T14:23:19Z</dcterms:created>
  <dcterms:modified xsi:type="dcterms:W3CDTF">2023-11-14T15:55:28Z</dcterms:modified>
</cp:coreProperties>
</file>