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6" r:id="rId9"/>
    <p:sldId id="272" r:id="rId10"/>
    <p:sldId id="277" r:id="rId11"/>
    <p:sldId id="273" r:id="rId12"/>
    <p:sldId id="265" r:id="rId13"/>
    <p:sldId id="266" r:id="rId14"/>
    <p:sldId id="267" r:id="rId15"/>
    <p:sldId id="268" r:id="rId16"/>
    <p:sldId id="264" r:id="rId17"/>
    <p:sldId id="278" r:id="rId18"/>
    <p:sldId id="269" r:id="rId19"/>
    <p:sldId id="274" r:id="rId20"/>
    <p:sldId id="279" r:id="rId21"/>
    <p:sldId id="275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0306D7-BBBC-4B4C-B319-D9D75645CD7C}">
          <p14:sldIdLst>
            <p14:sldId id="256"/>
            <p14:sldId id="257"/>
            <p14:sldId id="258"/>
            <p14:sldId id="259"/>
            <p14:sldId id="260"/>
            <p14:sldId id="270"/>
            <p14:sldId id="271"/>
            <p14:sldId id="276"/>
            <p14:sldId id="272"/>
            <p14:sldId id="277"/>
            <p14:sldId id="273"/>
            <p14:sldId id="265"/>
            <p14:sldId id="266"/>
            <p14:sldId id="267"/>
            <p14:sldId id="268"/>
            <p14:sldId id="264"/>
            <p14:sldId id="278"/>
            <p14:sldId id="269"/>
            <p14:sldId id="274"/>
            <p14:sldId id="279"/>
            <p14:sldId id="275"/>
            <p14:sldId id="280"/>
            <p14:sldId id="281"/>
            <p14:sldId id="282"/>
            <p14:sldId id="283"/>
            <p14:sldId id="284"/>
          </p14:sldIdLst>
        </p14:section>
        <p14:section name="Bayes Rule" id="{7978A76B-DAEC-4F34-910A-63D9FEC1346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A76-2212-DE7E-DC82-F44F0FB2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30A58-69A0-020F-2966-A6DB4062E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BC33-25D4-DA6C-CB1C-12EA1514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59A9-C684-E6DC-88D0-4D6B79C5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1480-13D5-6330-C795-D2593A05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4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8711-105A-9921-118E-58574D2F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7224-0BC9-1098-8AE2-DD598C1A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F76C-AA79-4552-7222-8F39012B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3A69-5F32-696B-CF08-34B25846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6690-22E5-6792-E42A-D7B9DB4F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A7862-D3CC-BA4A-D9E0-9FE7CF9C2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E4CA1-28A6-6438-A23C-A96755B26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9421-9504-F8E1-09D4-C2A83C2A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6F65-56AC-6F43-A5D6-D95492A7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04A0B-6121-A440-9B44-3EFE8B7A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3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26FD-CB8B-F0BF-501F-6BC0AA19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224F-5F55-6A30-0A90-619E3BA5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0255-80DF-FA74-C796-670B4C3B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82AC-D1D3-791D-BEDE-238028E4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7670-0F82-8135-69EE-83FB596E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3405-6038-D395-550F-29BA25A3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B12C-F9A1-AD9A-9B3F-FA22555F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9E22-C865-5ECC-89CC-8406C92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AEC0-415D-CDDD-AE93-4BE7CC55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60FCF-4D19-3850-89BD-152BDF5D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3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854E-6AE7-1C23-295B-29D5F75E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ABA3-5F03-33AE-EB25-7C022C9B9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3DC08-7C68-9BFB-E197-BA477B27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984D5-E26A-0AE8-9A86-5CA3171B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0008-56D1-440C-9366-D6E56A0E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A618B-9620-BC72-218F-89D385A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24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7240-B1BF-1FE1-1C5A-5315596D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DA88-FFD9-E463-FD93-A3DB7C33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D59D7-EDDC-1B88-CEED-570DBBCC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16E86-63DE-C0A8-225C-1031124DC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B211-3A55-B5CF-B933-3E615A27E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B8712-BD2D-A5B3-A689-82486431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BE3C1-443E-8152-2500-DFB2CEE7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D8834-6B15-1BFC-8E5C-703A6F8F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8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D0F3-7931-820B-F149-F2DC2794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722AE-C7D7-4E70-77B7-BBAD1078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C8E08-483F-8322-A35E-A3935CCD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04068-D5B8-5F0E-2D4E-F93C2E72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2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5567D-ABD2-5E7B-D04E-B998CE62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EB13B-60D2-BE6D-3B54-4F631312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BA6EE-9264-C40E-6359-2F75167E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1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34E7-C299-E20C-E124-A92A0B4F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AA02-7BAE-288A-C251-9BEFB565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E7F2A-1C94-42D6-8522-AB5B0F54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DBA5E-9576-48DD-15B3-AA5C7D49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052A5-8226-06D8-6AC2-591D9C07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B20C-A727-64A0-D9A8-40D7E913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50A2-A9D9-6F8E-738E-C0FCB87D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2E802-39BF-D30E-5A78-6CA6D60A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416B9-D2C2-75DB-01BD-CFDEAD98C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6EEC-C64D-60B0-5E62-1EC6883A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7648B-42A9-2E91-76EB-8B3881CC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58D1E-1BC3-3A1E-43A6-50DB1F6D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0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27694-939D-96BC-B6F8-77E7CCEA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5366-F4A6-E29E-DFD4-DEC67A0E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934A-5EFC-71C0-C698-86C84FA36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7B7E-2FFA-4DE5-80F3-DC5CB455CC6A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321B-5A91-E754-4357-F7ED3B64A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BFBF-82A4-0429-3F0E-CB230271A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1F21-82E7-4A8D-9B7E-38DE4867D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17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57E5-ED5E-DECB-5AC7-1E05AE4E2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linguist(</a:t>
            </a:r>
            <a:r>
              <a:rPr lang="en-CA" dirty="0" err="1"/>
              <a:t>ic</a:t>
            </a:r>
            <a:r>
              <a:rPr lang="en-CA" dirty="0"/>
              <a:t>)s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2647-E53D-C4F2-103C-A3B21EE6E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Adam J.R. Tallman</a:t>
            </a:r>
          </a:p>
          <a:p>
            <a:r>
              <a:rPr lang="en-CA" dirty="0"/>
              <a:t>2022-11-15</a:t>
            </a:r>
          </a:p>
        </p:txBody>
      </p:sp>
    </p:spTree>
    <p:extLst>
      <p:ext uri="{BB962C8B-B14F-4D97-AF65-F5344CB8AC3E}">
        <p14:creationId xmlns:p14="http://schemas.microsoft.com/office/powerpoint/2010/main" val="42881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7F52B4-1170-73D7-EE33-EBAD2259B0A6}"/>
              </a:ext>
            </a:extLst>
          </p:cNvPr>
          <p:cNvSpPr txBox="1"/>
          <p:nvPr/>
        </p:nvSpPr>
        <p:spPr>
          <a:xfrm>
            <a:off x="100304" y="96210"/>
            <a:ext cx="6548146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"yes"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prominence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(strong, weak)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- 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/ (sqrt((var(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 + 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1.873338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tails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B7B8D7A6-0224-24FF-0EA1-135431B0C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72071" y="128568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29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35A0-391B-5B2E-4915-92472F91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Trying and trying again or p-hacking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C4F1-CCE0-12F2-C61D-74CB8E61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If we have enough variables we will eventually find a significant correlation.</a:t>
            </a:r>
          </a:p>
          <a:p>
            <a:endParaRPr lang="en-CA" dirty="0"/>
          </a:p>
          <a:p>
            <a:r>
              <a:rPr lang="en-CA" dirty="0"/>
              <a:t>If we sample more from the population we will eventually get a significant value.</a:t>
            </a:r>
          </a:p>
          <a:p>
            <a:endParaRPr lang="en-CA" dirty="0"/>
          </a:p>
          <a:p>
            <a:r>
              <a:rPr lang="en-CA" dirty="0"/>
              <a:t>If we do multiple comparisons we should adjust the p value downwards</a:t>
            </a:r>
          </a:p>
          <a:p>
            <a:endParaRPr lang="en-CA" dirty="0"/>
          </a:p>
          <a:p>
            <a:r>
              <a:rPr lang="en-CA" dirty="0"/>
              <a:t>In principle (although hard to follow in practice), use of p values should involve a stopping rule stated prior to the study, because if you gather enough data you will always eventually get a significant result.</a:t>
            </a:r>
          </a:p>
        </p:txBody>
      </p:sp>
    </p:spTree>
    <p:extLst>
      <p:ext uri="{BB962C8B-B14F-4D97-AF65-F5344CB8AC3E}">
        <p14:creationId xmlns:p14="http://schemas.microsoft.com/office/powerpoint/2010/main" val="310673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8122-64BB-964A-D409-3FA8BD8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A993-D95B-B2EF-3936-E092C355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confidence interval shows the likely range in which the mean would fall if the sampling exercise were to be repeated” (Crawley 2015:61)</a:t>
            </a:r>
          </a:p>
          <a:p>
            <a:endParaRPr lang="en-CA" dirty="0"/>
          </a:p>
          <a:p>
            <a:r>
              <a:rPr lang="en-CA" dirty="0"/>
              <a:t>The interval gets wider as the unreliability goes up.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81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85F-7D0C-DE58-88D7-8D4BBCD7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0F35-FEC5-83E0-1069-45DF9A3E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I say that between 35-40% of people will vote for Joe Biden in a 95% confidence interval it means </a:t>
            </a:r>
          </a:p>
          <a:p>
            <a:endParaRPr lang="en-CA" dirty="0"/>
          </a:p>
          <a:p>
            <a:r>
              <a:rPr lang="en-CA" dirty="0"/>
              <a:t>Under repeated sampling in identical conditions, the true value would be between 35-40%, 95% of the time.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6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</p:txBody>
      </p:sp>
    </p:spTree>
    <p:extLst>
      <p:ext uri="{BB962C8B-B14F-4D97-AF65-F5344CB8AC3E}">
        <p14:creationId xmlns:p14="http://schemas.microsoft.com/office/powerpoint/2010/main" val="121974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pPr lvl="1"/>
            <a:r>
              <a:rPr lang="en-CA" dirty="0"/>
              <a:t>There’s lots of uncertainty</a:t>
            </a:r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  <a:p>
            <a:pPr lvl="1"/>
            <a:r>
              <a:rPr lang="en-CA" dirty="0"/>
              <a:t>We are not even sure of the direction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4030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60E-926C-FAC0-0BD3-09AF620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(for t test)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/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𝐿𝑜𝑤𝑒𝑟𝑏𝑜𝑢𝑛𝑑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/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𝑈𝑝𝑝𝑒𝑟𝑏𝑜𝑢𝑛𝑑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6B81F33-4DA0-C7A0-699B-90B4BE3F4AFE}"/>
              </a:ext>
            </a:extLst>
          </p:cNvPr>
          <p:cNvSpPr/>
          <p:nvPr/>
        </p:nvSpPr>
        <p:spPr>
          <a:xfrm>
            <a:off x="5968721" y="2381459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87B67-02D7-9C7A-20EB-B199C1BD1A80}"/>
              </a:ext>
            </a:extLst>
          </p:cNvPr>
          <p:cNvSpPr/>
          <p:nvPr/>
        </p:nvSpPr>
        <p:spPr>
          <a:xfrm>
            <a:off x="5819670" y="4009322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FACE-3CFA-539C-8FDA-9EA2F8538158}"/>
              </a:ext>
            </a:extLst>
          </p:cNvPr>
          <p:cNvSpPr txBox="1"/>
          <p:nvPr/>
        </p:nvSpPr>
        <p:spPr>
          <a:xfrm>
            <a:off x="8531131" y="3429000"/>
            <a:ext cx="29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Also called the Standard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6AFD19-F8B6-B014-3B04-E5151986E09D}"/>
              </a:ext>
            </a:extLst>
          </p:cNvPr>
          <p:cNvCxnSpPr>
            <a:stCxn id="12" idx="2"/>
          </p:cNvCxnSpPr>
          <p:nvPr/>
        </p:nvCxnSpPr>
        <p:spPr>
          <a:xfrm flipH="1">
            <a:off x="7371184" y="3798332"/>
            <a:ext cx="2647502" cy="689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48B621-8472-7902-D547-FC3848DB36DB}"/>
              </a:ext>
            </a:extLst>
          </p:cNvPr>
          <p:cNvCxnSpPr>
            <a:cxnSpLocks/>
          </p:cNvCxnSpPr>
          <p:nvPr/>
        </p:nvCxnSpPr>
        <p:spPr>
          <a:xfrm flipH="1" flipV="1">
            <a:off x="7371184" y="2873829"/>
            <a:ext cx="2647502" cy="38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4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F19CE-8F5B-F6ED-5F39-76E92E66BC8F}"/>
              </a:ext>
            </a:extLst>
          </p:cNvPr>
          <p:cNvSpPr txBox="1"/>
          <p:nvPr/>
        </p:nvSpPr>
        <p:spPr>
          <a:xfrm>
            <a:off x="426876" y="450989"/>
            <a:ext cx="1062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"/Users/Adam/Desktop/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araonavowels.csv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subset(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df$Stress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CD884-570B-2772-03D5-2C06D3358870}"/>
              </a:ext>
            </a:extLst>
          </p:cNvPr>
          <p:cNvSpPr txBox="1"/>
          <p:nvPr/>
        </p:nvSpPr>
        <p:spPr>
          <a:xfrm>
            <a:off x="576166" y="2228671"/>
            <a:ext cx="10760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(prominence),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4CE198B-7669-29CC-B9A8-2D7553075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34261" y="304605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06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CCA-B6C5-EBDB-D113-79B8BB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DF05-4BD4-DD69-F0BF-8435B38E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ANOVA belongs to family of statistical techniques known as general linear models.</a:t>
            </a:r>
          </a:p>
          <a:p>
            <a:endParaRPr lang="en-CA" dirty="0"/>
          </a:p>
          <a:p>
            <a:r>
              <a:rPr lang="en-CA" dirty="0"/>
              <a:t>You are comparing the variances between two groups in relation to the variance of the groups combined.</a:t>
            </a:r>
          </a:p>
        </p:txBody>
      </p:sp>
    </p:spTree>
    <p:extLst>
      <p:ext uri="{BB962C8B-B14F-4D97-AF65-F5344CB8AC3E}">
        <p14:creationId xmlns:p14="http://schemas.microsoft.com/office/powerpoint/2010/main" val="284433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D2B4-C037-16F6-8C24-9C1386B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D3E-B35F-9060-D77C-C2E3AA95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8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Simulate some values according to a linear relationship / model.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ED9C2-007B-3E7A-B2E4-2F3A5B12A3EE}"/>
              </a:ext>
            </a:extLst>
          </p:cNvPr>
          <p:cNvSpPr txBox="1"/>
          <p:nvPr/>
        </p:nvSpPr>
        <p:spPr>
          <a:xfrm>
            <a:off x="1924439" y="2373053"/>
            <a:ext cx="92069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 ==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rtruncnorm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intercept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intercept +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error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school,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930B-1745-4F42-3E8C-A3C71148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712A-B617-0E91-73FA-8AA4FB89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  <a:p>
            <a:r>
              <a:rPr lang="en-CA" dirty="0"/>
              <a:t>Simulating data in R</a:t>
            </a:r>
          </a:p>
          <a:p>
            <a:r>
              <a:rPr lang="en-CA" dirty="0"/>
              <a:t>Variance</a:t>
            </a:r>
          </a:p>
          <a:p>
            <a:r>
              <a:rPr lang="en-CA" dirty="0"/>
              <a:t>T statistic</a:t>
            </a:r>
          </a:p>
          <a:p>
            <a:r>
              <a:rPr lang="en-CA" dirty="0"/>
              <a:t>P values</a:t>
            </a:r>
          </a:p>
        </p:txBody>
      </p:sp>
    </p:spTree>
    <p:extLst>
      <p:ext uri="{BB962C8B-B14F-4D97-AF65-F5344CB8AC3E}">
        <p14:creationId xmlns:p14="http://schemas.microsoft.com/office/powerpoint/2010/main" val="21750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822-C79C-829F-4495-9EE1EF77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4274A-984A-ED53-DC75-DCC989AAD75C}"/>
              </a:ext>
            </a:extLst>
          </p:cNvPr>
          <p:cNvSpPr txBox="1"/>
          <p:nvPr/>
        </p:nvSpPr>
        <p:spPr>
          <a:xfrm>
            <a:off x="762778" y="181033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3395FB3-7584-AD5E-03FD-0AC304C5D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7270" y="2664862"/>
            <a:ext cx="5416130" cy="40978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08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63DC-AE2C-0CEC-E78E-396BCB4C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0099-AF80-6E9A-E2A0-619C78927242}"/>
              </a:ext>
            </a:extLst>
          </p:cNvPr>
          <p:cNvSpPr txBox="1"/>
          <p:nvPr/>
        </p:nvSpPr>
        <p:spPr>
          <a:xfrm>
            <a:off x="838200" y="18677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facet_wrap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(~school)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C963D96-FBF7-D43F-5526-7E60D6D2C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34151" y="2457450"/>
            <a:ext cx="5200552" cy="41758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40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F1E83859-9F92-68D6-7E11-3563CD307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97764" y="942392"/>
            <a:ext cx="7035282" cy="52917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03D4C-859C-0832-8BA4-57A8CD0E1D21}"/>
              </a:ext>
            </a:extLst>
          </p:cNvPr>
          <p:cNvSpPr txBox="1"/>
          <p:nvPr/>
        </p:nvSpPr>
        <p:spPr>
          <a:xfrm>
            <a:off x="2320211" y="455940"/>
            <a:ext cx="953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0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914165-6417-17EF-4B8E-1C0A0EAA6886}"/>
              </a:ext>
            </a:extLst>
          </p:cNvPr>
          <p:cNvSpPr txBox="1"/>
          <p:nvPr/>
        </p:nvSpPr>
        <p:spPr>
          <a:xfrm>
            <a:off x="1845128" y="450989"/>
            <a:ext cx="9799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lines(c(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),c(mean(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5EE27E3-E2C7-02A5-33CB-14ABC6330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7085" y="1497174"/>
            <a:ext cx="6770040" cy="49798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/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14C620-F295-4098-07DA-4070FB2AD5D9}"/>
              </a:ext>
            </a:extLst>
          </p:cNvPr>
          <p:cNvSpPr txBox="1"/>
          <p:nvPr/>
        </p:nvSpPr>
        <p:spPr>
          <a:xfrm>
            <a:off x="7044613" y="3214276"/>
            <a:ext cx="326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Total sum squares = </a:t>
            </a:r>
            <a:r>
              <a:rPr lang="en-CA" sz="2000" b="1" dirty="0" err="1"/>
              <a:t>SSY</a:t>
            </a:r>
            <a:endParaRPr lang="en-CA" sz="2000" b="1" dirty="0"/>
          </a:p>
          <a:p>
            <a:endParaRPr lang="en-CA" sz="2000" b="1" dirty="0"/>
          </a:p>
          <a:p>
            <a:r>
              <a:rPr lang="en-CA" sz="2000" b="1" dirty="0"/>
              <a:t>The sum of all the lengths of all the green lines.</a:t>
            </a:r>
          </a:p>
        </p:txBody>
      </p:sp>
    </p:spTree>
    <p:extLst>
      <p:ext uri="{BB962C8B-B14F-4D97-AF65-F5344CB8AC3E}">
        <p14:creationId xmlns:p14="http://schemas.microsoft.com/office/powerpoint/2010/main" val="134235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F8456-A681-5ABA-29EA-2D8854AA1386}"/>
              </a:ext>
            </a:extLst>
          </p:cNvPr>
          <p:cNvSpPr txBox="1"/>
          <p:nvPr/>
        </p:nvSpPr>
        <p:spPr>
          <a:xfrm>
            <a:off x="4457699" y="127339"/>
            <a:ext cx="7466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(school))+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82B87C3E-0685-12BB-7BC1-477011CF2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85952" y="1495425"/>
            <a:ext cx="5372198" cy="47434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325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8F45F17F-EBA8-A446-2257-385138CBC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2693" y="708481"/>
            <a:ext cx="6706281" cy="51429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/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CA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22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/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𝑆𝑆𝐺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87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84B2-8BA4-2BFF-F961-EB6520585BAC}"/>
              </a:ext>
            </a:extLst>
          </p:cNvPr>
          <p:cNvSpPr txBox="1"/>
          <p:nvPr/>
        </p:nvSpPr>
        <p:spPr>
          <a:xfrm>
            <a:off x="3107094" y="469650"/>
            <a:ext cx="8269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D6503-AB17-0B6F-398C-C48312F12060}"/>
              </a:ext>
            </a:extLst>
          </p:cNvPr>
          <p:cNvSpPr txBox="1"/>
          <p:nvPr/>
        </p:nvSpPr>
        <p:spPr>
          <a:xfrm>
            <a:off x="3198067" y="22253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SSE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05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1CE9-129C-3165-44FF-12141890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Conditional probabilities between data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97EA-8334-1363-4298-B6AA6B9B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7265"/>
          </a:xfrm>
        </p:spPr>
        <p:txBody>
          <a:bodyPr>
            <a:normAutofit/>
          </a:bodyPr>
          <a:lstStyle/>
          <a:p>
            <a:r>
              <a:rPr lang="en-CA" dirty="0"/>
              <a:t>Probability of a hypothesis given the data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	P(</a:t>
            </a:r>
            <a:r>
              <a:rPr lang="en-CA" dirty="0" err="1"/>
              <a:t>Hypothesis|Data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P(</a:t>
            </a:r>
            <a:r>
              <a:rPr lang="en-CA" dirty="0" err="1"/>
              <a:t>Data|Hypothesis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P(</a:t>
            </a:r>
            <a:r>
              <a:rPr lang="en-CA" dirty="0" err="1"/>
              <a:t>D|H</a:t>
            </a:r>
            <a:r>
              <a:rPr lang="en-CA" dirty="0"/>
              <a:t>) is not equal to P(</a:t>
            </a:r>
            <a:r>
              <a:rPr lang="en-CA" dirty="0" err="1"/>
              <a:t>H|D</a:t>
            </a:r>
            <a:r>
              <a:rPr lang="en-CA" dirty="0"/>
              <a:t>)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93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081A-3F4B-0DC1-90A8-DD75E567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Conditional probabilities between data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19DD-51B5-F5F9-5E3B-0732A861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are not the same.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P(H = Person is dead | D = They have been decapitated)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P(D = They have been decapitated | H = Person is dead)</a:t>
            </a:r>
          </a:p>
        </p:txBody>
      </p:sp>
    </p:spTree>
    <p:extLst>
      <p:ext uri="{BB962C8B-B14F-4D97-AF65-F5344CB8AC3E}">
        <p14:creationId xmlns:p14="http://schemas.microsoft.com/office/powerpoint/2010/main" val="179054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CAE6-9B2D-9767-74CC-8142E0C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P-values are types of conditional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B22E-3CA2-99A4-F9FC-A52A28B0B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 are conditional probabilities.</a:t>
            </a:r>
          </a:p>
          <a:p>
            <a:endParaRPr lang="en-CA" dirty="0"/>
          </a:p>
          <a:p>
            <a:r>
              <a:rPr lang="en-CA" dirty="0"/>
              <a:t>Are p-values P(</a:t>
            </a:r>
            <a:r>
              <a:rPr lang="en-CA" dirty="0" err="1"/>
              <a:t>D|H</a:t>
            </a:r>
            <a:r>
              <a:rPr lang="en-CA" dirty="0"/>
              <a:t>) or P(</a:t>
            </a:r>
            <a:r>
              <a:rPr lang="en-CA" dirty="0" err="1"/>
              <a:t>H|D</a:t>
            </a:r>
            <a:r>
              <a:rPr lang="en-CA" dirty="0"/>
              <a:t>)?</a:t>
            </a:r>
          </a:p>
          <a:p>
            <a:endParaRPr lang="en-CA" dirty="0"/>
          </a:p>
          <a:p>
            <a:r>
              <a:rPr lang="en-CA" dirty="0"/>
              <a:t>Is a p-value the probability of the data given the null hypothesis or the probability of the null hypothesis given the data?</a:t>
            </a:r>
          </a:p>
        </p:txBody>
      </p:sp>
    </p:spTree>
    <p:extLst>
      <p:ext uri="{BB962C8B-B14F-4D97-AF65-F5344CB8AC3E}">
        <p14:creationId xmlns:p14="http://schemas.microsoft.com/office/powerpoint/2010/main" val="106495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E1A3-7340-E2B5-14F5-D92FE7FC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B0AF-8A70-564A-5126-273E2637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 values (again)</a:t>
            </a:r>
          </a:p>
          <a:p>
            <a:r>
              <a:rPr lang="en-CA" dirty="0"/>
              <a:t>Confidence intervals</a:t>
            </a:r>
          </a:p>
          <a:p>
            <a:r>
              <a:rPr lang="en-CA" dirty="0"/>
              <a:t>What’s a linear model</a:t>
            </a:r>
          </a:p>
          <a:p>
            <a:r>
              <a:rPr lang="en-CA" dirty="0"/>
              <a:t>Comparing groups (ANOVA)</a:t>
            </a:r>
          </a:p>
          <a:p>
            <a:r>
              <a:rPr lang="en-CA" dirty="0"/>
              <a:t>Bayesian vs. Traditional analyses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785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5032-5DF3-2B18-33AA-57752DCE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P-values are conditional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5298-83F7-3B19-0493-4E8EA31A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 are a type of P(</a:t>
            </a:r>
            <a:r>
              <a:rPr lang="en-CA" dirty="0" err="1"/>
              <a:t>D|H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The p-value does not tell us the probability of the null</a:t>
            </a:r>
          </a:p>
          <a:p>
            <a:endParaRPr lang="en-CA" dirty="0"/>
          </a:p>
          <a:p>
            <a:r>
              <a:rPr lang="en-CA" dirty="0"/>
              <a:t>Trying to assign probabilities to hypotheses violates (frequentist) statistics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8592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EFB1-6FA5-D63D-6ED5-3CDE3826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Bayesians &amp; Frequentists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BCD0-2E6E-D5CE-BE4D-4452D7FD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p-value and the philosophy underlying it are referred to as “Frequentist” or “Orthodox” statistics</a:t>
            </a:r>
          </a:p>
          <a:p>
            <a:endParaRPr lang="en-CA" dirty="0"/>
          </a:p>
          <a:p>
            <a:r>
              <a:rPr lang="en-CA" dirty="0"/>
              <a:t>Bayesian statistics is trying to get directly at P(</a:t>
            </a:r>
            <a:r>
              <a:rPr lang="en-CA" dirty="0" err="1"/>
              <a:t>H|D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We start with a prior probability of a hypothesis and try to update it in the face of new evidence</a:t>
            </a:r>
          </a:p>
          <a:p>
            <a:endParaRPr lang="en-CA" dirty="0"/>
          </a:p>
          <a:p>
            <a:r>
              <a:rPr lang="en-CA" dirty="0"/>
              <a:t>Bayesian statistics doesn’t use p-values but uses measurements more similar to confidence intervals called (“credibility intervals”)</a:t>
            </a:r>
          </a:p>
        </p:txBody>
      </p:sp>
    </p:spTree>
    <p:extLst>
      <p:ext uri="{BB962C8B-B14F-4D97-AF65-F5344CB8AC3E}">
        <p14:creationId xmlns:p14="http://schemas.microsoft.com/office/powerpoint/2010/main" val="807469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DA1A-A4A3-D363-3271-D11795D8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Bayesians &amp; Frequentists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346F-1A43-9F79-0D46-C72E332C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Frequentism: Statistical measures are based on “long-run expectations”</a:t>
            </a:r>
          </a:p>
          <a:p>
            <a:pPr lvl="1"/>
            <a:r>
              <a:rPr lang="en-CA" dirty="0"/>
              <a:t>Long-run expectation -&gt; hypothetical scenario where you could sample forever (probabilities are based on imaginary frequencies in a non-finite world)</a:t>
            </a:r>
          </a:p>
          <a:p>
            <a:pPr lvl="1"/>
            <a:r>
              <a:rPr lang="en-CA" dirty="0"/>
              <a:t>Bayesians: Statistical measures are based on likelihood principle</a:t>
            </a:r>
          </a:p>
        </p:txBody>
      </p:sp>
    </p:spTree>
    <p:extLst>
      <p:ext uri="{BB962C8B-B14F-4D97-AF65-F5344CB8AC3E}">
        <p14:creationId xmlns:p14="http://schemas.microsoft.com/office/powerpoint/2010/main" val="3180173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20C7-28B1-F132-DDE8-03C86064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89642-5526-AFF6-E9EA-3BE50CCE9727}"/>
                  </a:ext>
                </a:extLst>
              </p:cNvPr>
              <p:cNvSpPr txBox="1"/>
              <p:nvPr/>
            </p:nvSpPr>
            <p:spPr>
              <a:xfrm>
                <a:off x="838200" y="2328667"/>
                <a:ext cx="6097554" cy="106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CA" sz="3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89642-5526-AFF6-E9EA-3BE50CCE9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8667"/>
                <a:ext cx="6097554" cy="1066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, person, old&#10;&#10;Description automatically generated">
            <a:extLst>
              <a:ext uri="{FF2B5EF4-FFF2-40B4-BE49-F238E27FC236}">
                <a16:creationId xmlns:a16="http://schemas.microsoft.com/office/drawing/2014/main" id="{61EF07BB-A526-6B8D-CE66-7E90BAF6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6" y="2198137"/>
            <a:ext cx="3738564" cy="39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76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20C7-28B1-F132-DDE8-03C86064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89642-5526-AFF6-E9EA-3BE50CCE9727}"/>
                  </a:ext>
                </a:extLst>
              </p:cNvPr>
              <p:cNvSpPr txBox="1"/>
              <p:nvPr/>
            </p:nvSpPr>
            <p:spPr>
              <a:xfrm>
                <a:off x="838200" y="2328667"/>
                <a:ext cx="6097554" cy="106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CA" sz="3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89642-5526-AFF6-E9EA-3BE50CCE9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8667"/>
                <a:ext cx="6097554" cy="1066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, person, old&#10;&#10;Description automatically generated">
            <a:extLst>
              <a:ext uri="{FF2B5EF4-FFF2-40B4-BE49-F238E27FC236}">
                <a16:creationId xmlns:a16="http://schemas.microsoft.com/office/drawing/2014/main" id="{61EF07BB-A526-6B8D-CE66-7E90BAF6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6" y="2198137"/>
            <a:ext cx="3738564" cy="3996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2EBDC5-089D-1E72-4C65-B1A1AD47DC94}"/>
              </a:ext>
            </a:extLst>
          </p:cNvPr>
          <p:cNvSpPr/>
          <p:nvPr/>
        </p:nvSpPr>
        <p:spPr>
          <a:xfrm>
            <a:off x="3545633" y="2328667"/>
            <a:ext cx="1380930" cy="5824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9CBF6-8490-F594-742E-B9A06A910F58}"/>
              </a:ext>
            </a:extLst>
          </p:cNvPr>
          <p:cNvSpPr txBox="1"/>
          <p:nvPr/>
        </p:nvSpPr>
        <p:spPr>
          <a:xfrm>
            <a:off x="3354572" y="1229023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likelihood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8E3EF-C51E-2020-BE1F-02B08E7633C0}"/>
              </a:ext>
            </a:extLst>
          </p:cNvPr>
          <p:cNvSpPr/>
          <p:nvPr/>
        </p:nvSpPr>
        <p:spPr>
          <a:xfrm>
            <a:off x="4945224" y="2337122"/>
            <a:ext cx="849086" cy="574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ECA29-0871-9C7E-1700-D3B05EE0579B}"/>
              </a:ext>
            </a:extLst>
          </p:cNvPr>
          <p:cNvSpPr txBox="1"/>
          <p:nvPr/>
        </p:nvSpPr>
        <p:spPr>
          <a:xfrm>
            <a:off x="5214474" y="1237478"/>
            <a:ext cx="221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prior probability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CD44C-6536-2140-2FD7-E1D4242868C0}"/>
              </a:ext>
            </a:extLst>
          </p:cNvPr>
          <p:cNvSpPr/>
          <p:nvPr/>
        </p:nvSpPr>
        <p:spPr>
          <a:xfrm>
            <a:off x="4254759" y="2891591"/>
            <a:ext cx="849086" cy="574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BF8AB-3FC4-6DDD-68E2-5EE96A023D99}"/>
              </a:ext>
            </a:extLst>
          </p:cNvPr>
          <p:cNvSpPr txBox="1"/>
          <p:nvPr/>
        </p:nvSpPr>
        <p:spPr>
          <a:xfrm>
            <a:off x="2676664" y="4030892"/>
            <a:ext cx="5724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probability of observing data in general</a:t>
            </a:r>
          </a:p>
          <a:p>
            <a:r>
              <a:rPr lang="en-CA" sz="2400" dirty="0"/>
              <a:t>(baseline probability or marginal probability)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2F3015-C7DE-C041-5B72-883FDC3FB314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4679302" y="3465620"/>
            <a:ext cx="73089" cy="55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5F310F-7FCF-C761-EA59-773C4B2BE039}"/>
              </a:ext>
            </a:extLst>
          </p:cNvPr>
          <p:cNvCxnSpPr>
            <a:stCxn id="4" idx="2"/>
          </p:cNvCxnSpPr>
          <p:nvPr/>
        </p:nvCxnSpPr>
        <p:spPr>
          <a:xfrm>
            <a:off x="4053482" y="1690688"/>
            <a:ext cx="285253" cy="50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1850F1-69C0-F4B9-FCBB-5613C1AAA786}"/>
              </a:ext>
            </a:extLst>
          </p:cNvPr>
          <p:cNvCxnSpPr/>
          <p:nvPr/>
        </p:nvCxnSpPr>
        <p:spPr>
          <a:xfrm flipH="1">
            <a:off x="5477069" y="1714198"/>
            <a:ext cx="618931" cy="53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7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20C7-28B1-F132-DDE8-03C86064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89642-5526-AFF6-E9EA-3BE50CCE9727}"/>
                  </a:ext>
                </a:extLst>
              </p:cNvPr>
              <p:cNvSpPr txBox="1"/>
              <p:nvPr/>
            </p:nvSpPr>
            <p:spPr>
              <a:xfrm>
                <a:off x="838200" y="2328667"/>
                <a:ext cx="6097554" cy="106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CA" sz="3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89642-5526-AFF6-E9EA-3BE50CCE9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8667"/>
                <a:ext cx="6097554" cy="1066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, person, old&#10;&#10;Description automatically generated">
            <a:extLst>
              <a:ext uri="{FF2B5EF4-FFF2-40B4-BE49-F238E27FC236}">
                <a16:creationId xmlns:a16="http://schemas.microsoft.com/office/drawing/2014/main" id="{61EF07BB-A526-6B8D-CE66-7E90BAF6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6" y="2198137"/>
            <a:ext cx="3738564" cy="39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D0C2-7C03-B7D1-DC09-3EBC346A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F354-C5DF-8275-C119-5783F1A2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p-value is the probability of receiving a specific statistic (T statistic, F statistic, R-squared) in relation to a hypothetical sampling distribution.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You can calculate the p-value from the T/F etc. statistic.</a:t>
            </a:r>
          </a:p>
          <a:p>
            <a:endParaRPr lang="en-CA" dirty="0"/>
          </a:p>
          <a:p>
            <a:r>
              <a:rPr lang="en-CA" dirty="0"/>
              <a:t>The decision to use a given alpha level (e.g. 0.05) is arbitrary.</a:t>
            </a:r>
          </a:p>
          <a:p>
            <a:endParaRPr lang="en-CA" dirty="0"/>
          </a:p>
          <a:p>
            <a:r>
              <a:rPr lang="en-CA" dirty="0"/>
              <a:t>Often, the decision to use one statistic depends on properties of your data (are they continuous, how large is your sample size, are the groups of equal size) – sometimes its just arbitrary though.</a:t>
            </a:r>
          </a:p>
        </p:txBody>
      </p:sp>
    </p:spTree>
    <p:extLst>
      <p:ext uri="{BB962C8B-B14F-4D97-AF65-F5344CB8AC3E}">
        <p14:creationId xmlns:p14="http://schemas.microsoft.com/office/powerpoint/2010/main" val="26140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D092-AB6E-7DA6-DC06-8676AD84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AD4F-E75C-75B8-2A26-B9ACB0F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1 error: you reject the null hypothesis when its true (false positive).</a:t>
            </a:r>
          </a:p>
          <a:p>
            <a:endParaRPr lang="en-CA" dirty="0"/>
          </a:p>
          <a:p>
            <a:r>
              <a:rPr lang="en-CA" dirty="0"/>
              <a:t>Type 2 error: you accept the null hypothesis when its false (false negative).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8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C41-7B7B-9EDD-017B-87A3D6D2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52B7-9527-D7AB-7B92-1EF0C408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Failing to reject the null hypothesis when its false</a:t>
            </a:r>
          </a:p>
          <a:p>
            <a:endParaRPr lang="en-CA" dirty="0"/>
          </a:p>
          <a:p>
            <a:r>
              <a:rPr lang="en-CA" dirty="0"/>
              <a:t>E.g. you get a p-value below significance level, and you think your study doesn’t support the alternative hypothesis</a:t>
            </a:r>
          </a:p>
          <a:p>
            <a:endParaRPr lang="en-CA" dirty="0"/>
          </a:p>
          <a:p>
            <a:r>
              <a:rPr lang="en-CA" dirty="0"/>
              <a:t>Power of a test: the probability of not making a Type II Error</a:t>
            </a:r>
          </a:p>
          <a:p>
            <a:endParaRPr lang="en-CA" dirty="0"/>
          </a:p>
          <a:p>
            <a:r>
              <a:rPr lang="en-CA" dirty="0"/>
              <a:t>(there’s a thing called Power analysis, which asks how larger your sample has to be to detect a particular effect)</a:t>
            </a:r>
          </a:p>
        </p:txBody>
      </p:sp>
    </p:spTree>
    <p:extLst>
      <p:ext uri="{BB962C8B-B14F-4D97-AF65-F5344CB8AC3E}">
        <p14:creationId xmlns:p14="http://schemas.microsoft.com/office/powerpoint/2010/main" val="32559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3311-9BF3-BFCA-B069-23737F8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FCFC-8A11-3287-35EE-4BF0C7D0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affects Power?</a:t>
            </a:r>
          </a:p>
          <a:p>
            <a:r>
              <a:rPr lang="en-CA" dirty="0"/>
              <a:t>Significance/alpha level (lower level = less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Variability (less variability = more power)</a:t>
            </a:r>
          </a:p>
          <a:p>
            <a:r>
              <a:rPr lang="en-CA" dirty="0"/>
              <a:t>Magnitude of the effect (larger magnitude = more power)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92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CC20B-90BF-1F8E-98B7-9F1A4E71F8DB}"/>
              </a:ext>
            </a:extLst>
          </p:cNvPr>
          <p:cNvSpPr txBox="1"/>
          <p:nvPr/>
        </p:nvSpPr>
        <p:spPr>
          <a:xfrm>
            <a:off x="212271" y="1129004"/>
            <a:ext cx="6925647" cy="492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h1,h2,h3,h4,h5,h6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7465A97-16D9-0F04-0782-0146A1F53A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60104" y="1972334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4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DD1E-B062-4EA8-2B87-C92D06F3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 Error &amp;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6B37-B471-3300-8843-02D787A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 Error: Rejection of a true null hypothesis</a:t>
            </a:r>
          </a:p>
          <a:p>
            <a:endParaRPr lang="en-CA" dirty="0"/>
          </a:p>
          <a:p>
            <a:r>
              <a:rPr lang="en-CA" dirty="0"/>
              <a:t>Sensitivity: The probability of not making a Type I Error</a:t>
            </a:r>
          </a:p>
        </p:txBody>
      </p:sp>
    </p:spTree>
    <p:extLst>
      <p:ext uri="{BB962C8B-B14F-4D97-AF65-F5344CB8AC3E}">
        <p14:creationId xmlns:p14="http://schemas.microsoft.com/office/powerpoint/2010/main" val="167654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2002</Words>
  <Application>Microsoft Office PowerPoint</Application>
  <PresentationFormat>Widescreen</PresentationFormat>
  <Paragraphs>157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Statistics for linguist(ic)s</vt:lpstr>
      <vt:lpstr>From last class</vt:lpstr>
      <vt:lpstr>For this class</vt:lpstr>
      <vt:lpstr>P values</vt:lpstr>
      <vt:lpstr>P values</vt:lpstr>
      <vt:lpstr>Type II Error &amp; Power</vt:lpstr>
      <vt:lpstr>Type II Error &amp; Power</vt:lpstr>
      <vt:lpstr>PowerPoint Presentation</vt:lpstr>
      <vt:lpstr>Type I Error &amp; Sensitivity</vt:lpstr>
      <vt:lpstr>PowerPoint Presentation</vt:lpstr>
      <vt:lpstr>Trying and trying again or p-hacking</vt:lpstr>
      <vt:lpstr>Confidence interval</vt:lpstr>
      <vt:lpstr>Confidence interval</vt:lpstr>
      <vt:lpstr>Confidence interval</vt:lpstr>
      <vt:lpstr>Confidence interval</vt:lpstr>
      <vt:lpstr>Confidence intervals (for t test)</vt:lpstr>
      <vt:lpstr>PowerPoint Presentation</vt:lpstr>
      <vt:lpstr>ANOVA</vt:lpstr>
      <vt:lpstr>ANOVA</vt:lpstr>
      <vt:lpstr>ANOVA</vt:lpstr>
      <vt:lpstr>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probabilities between data and hypothesis</vt:lpstr>
      <vt:lpstr>Conditional probabilities between data and hypothesis</vt:lpstr>
      <vt:lpstr>P-values are types of conditional probabilities</vt:lpstr>
      <vt:lpstr>P-values are conditional probabilities</vt:lpstr>
      <vt:lpstr>Bayesians &amp; Frequentists</vt:lpstr>
      <vt:lpstr>Bayesians &amp; Frequentists</vt:lpstr>
      <vt:lpstr>Bayes’ rule</vt:lpstr>
      <vt:lpstr>Bayes’ rule</vt:lpstr>
      <vt:lpstr>Bayes’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linguist(ic)s</dc:title>
  <dc:creator>Adam James Ross Tallman</dc:creator>
  <cp:lastModifiedBy>Adam James Ross Tallman</cp:lastModifiedBy>
  <cp:revision>7</cp:revision>
  <dcterms:created xsi:type="dcterms:W3CDTF">2022-11-14T13:57:50Z</dcterms:created>
  <dcterms:modified xsi:type="dcterms:W3CDTF">2022-11-15T12:39:40Z</dcterms:modified>
</cp:coreProperties>
</file>