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0" r:id="rId18"/>
    <p:sldId id="272" r:id="rId19"/>
    <p:sldId id="273" r:id="rId20"/>
    <p:sldId id="274" r:id="rId21"/>
    <p:sldId id="275" r:id="rId22"/>
    <p:sldId id="276" r:id="rId23"/>
    <p:sldId id="278" r:id="rId24"/>
    <p:sldId id="279"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2A79-2137-B157-F805-44CB4EEC9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815FE20-37C0-7D30-4A48-EC4A53937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EF4851F-4D87-60A8-C27B-FCCC2FF6982F}"/>
              </a:ext>
            </a:extLst>
          </p:cNvPr>
          <p:cNvSpPr>
            <a:spLocks noGrp="1"/>
          </p:cNvSpPr>
          <p:nvPr>
            <p:ph type="dt" sz="half" idx="10"/>
          </p:nvPr>
        </p:nvSpPr>
        <p:spPr/>
        <p:txBody>
          <a:bodyPr/>
          <a:lstStyle/>
          <a:p>
            <a:fld id="{22E5C9E3-70FB-4774-A783-683A8214A5A7}" type="datetimeFigureOut">
              <a:rPr lang="en-CA" smtClean="0"/>
              <a:t>2022-11-08</a:t>
            </a:fld>
            <a:endParaRPr lang="en-CA"/>
          </a:p>
        </p:txBody>
      </p:sp>
      <p:sp>
        <p:nvSpPr>
          <p:cNvPr id="5" name="Footer Placeholder 4">
            <a:extLst>
              <a:ext uri="{FF2B5EF4-FFF2-40B4-BE49-F238E27FC236}">
                <a16:creationId xmlns:a16="http://schemas.microsoft.com/office/drawing/2014/main" id="{9912626C-1399-9447-2A13-11B0DA442B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B4E5C2-7987-821F-4999-EC2D14196096}"/>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176379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8141-2B43-3A0D-6A74-B1B1068D38D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E2BCAA0-FC46-BD5E-6677-087EDF007E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010487-9010-9875-B4F9-03E90B04BD2E}"/>
              </a:ext>
            </a:extLst>
          </p:cNvPr>
          <p:cNvSpPr>
            <a:spLocks noGrp="1"/>
          </p:cNvSpPr>
          <p:nvPr>
            <p:ph type="dt" sz="half" idx="10"/>
          </p:nvPr>
        </p:nvSpPr>
        <p:spPr/>
        <p:txBody>
          <a:bodyPr/>
          <a:lstStyle/>
          <a:p>
            <a:fld id="{22E5C9E3-70FB-4774-A783-683A8214A5A7}" type="datetimeFigureOut">
              <a:rPr lang="en-CA" smtClean="0"/>
              <a:t>2022-11-08</a:t>
            </a:fld>
            <a:endParaRPr lang="en-CA"/>
          </a:p>
        </p:txBody>
      </p:sp>
      <p:sp>
        <p:nvSpPr>
          <p:cNvPr id="5" name="Footer Placeholder 4">
            <a:extLst>
              <a:ext uri="{FF2B5EF4-FFF2-40B4-BE49-F238E27FC236}">
                <a16:creationId xmlns:a16="http://schemas.microsoft.com/office/drawing/2014/main" id="{C5B515D2-5D0A-FE1C-6C70-F882F8F896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444CD7-02AA-1F99-FED0-B5CE4BA51D5B}"/>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272081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22538-71FB-2C9C-4CB3-E17A3FCDA8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39C1555-333F-C142-3463-4283F87BDD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07B912-DDF9-EE39-2FFE-28B0B3460C1B}"/>
              </a:ext>
            </a:extLst>
          </p:cNvPr>
          <p:cNvSpPr>
            <a:spLocks noGrp="1"/>
          </p:cNvSpPr>
          <p:nvPr>
            <p:ph type="dt" sz="half" idx="10"/>
          </p:nvPr>
        </p:nvSpPr>
        <p:spPr/>
        <p:txBody>
          <a:bodyPr/>
          <a:lstStyle/>
          <a:p>
            <a:fld id="{22E5C9E3-70FB-4774-A783-683A8214A5A7}" type="datetimeFigureOut">
              <a:rPr lang="en-CA" smtClean="0"/>
              <a:t>2022-11-08</a:t>
            </a:fld>
            <a:endParaRPr lang="en-CA"/>
          </a:p>
        </p:txBody>
      </p:sp>
      <p:sp>
        <p:nvSpPr>
          <p:cNvPr id="5" name="Footer Placeholder 4">
            <a:extLst>
              <a:ext uri="{FF2B5EF4-FFF2-40B4-BE49-F238E27FC236}">
                <a16:creationId xmlns:a16="http://schemas.microsoft.com/office/drawing/2014/main" id="{28AA142D-52B8-E9D9-9488-BFA98539AB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B4C2962-5F40-213B-4753-EBE77020D088}"/>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172553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7DEA-B5B8-9E7D-E671-3E458770E91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E2C5405-17EF-2237-7D04-BFE84733E9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2C26D3-687D-8443-B92F-B0AC911DFDF9}"/>
              </a:ext>
            </a:extLst>
          </p:cNvPr>
          <p:cNvSpPr>
            <a:spLocks noGrp="1"/>
          </p:cNvSpPr>
          <p:nvPr>
            <p:ph type="dt" sz="half" idx="10"/>
          </p:nvPr>
        </p:nvSpPr>
        <p:spPr/>
        <p:txBody>
          <a:bodyPr/>
          <a:lstStyle/>
          <a:p>
            <a:fld id="{22E5C9E3-70FB-4774-A783-683A8214A5A7}" type="datetimeFigureOut">
              <a:rPr lang="en-CA" smtClean="0"/>
              <a:t>2022-11-08</a:t>
            </a:fld>
            <a:endParaRPr lang="en-CA"/>
          </a:p>
        </p:txBody>
      </p:sp>
      <p:sp>
        <p:nvSpPr>
          <p:cNvPr id="5" name="Footer Placeholder 4">
            <a:extLst>
              <a:ext uri="{FF2B5EF4-FFF2-40B4-BE49-F238E27FC236}">
                <a16:creationId xmlns:a16="http://schemas.microsoft.com/office/drawing/2014/main" id="{51FF973F-BD97-A876-DAD2-FAD08AE3B2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EC5345-1098-76E6-3BC8-D4D5EE4990E3}"/>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351082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A393-C3B5-B3CA-6000-75693A1F9C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B9654CE-630A-D1EC-2422-BF2CA1D155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9226B3-D3A0-41E1-613E-6612625FF1FD}"/>
              </a:ext>
            </a:extLst>
          </p:cNvPr>
          <p:cNvSpPr>
            <a:spLocks noGrp="1"/>
          </p:cNvSpPr>
          <p:nvPr>
            <p:ph type="dt" sz="half" idx="10"/>
          </p:nvPr>
        </p:nvSpPr>
        <p:spPr/>
        <p:txBody>
          <a:bodyPr/>
          <a:lstStyle/>
          <a:p>
            <a:fld id="{22E5C9E3-70FB-4774-A783-683A8214A5A7}" type="datetimeFigureOut">
              <a:rPr lang="en-CA" smtClean="0"/>
              <a:t>2022-11-08</a:t>
            </a:fld>
            <a:endParaRPr lang="en-CA"/>
          </a:p>
        </p:txBody>
      </p:sp>
      <p:sp>
        <p:nvSpPr>
          <p:cNvPr id="5" name="Footer Placeholder 4">
            <a:extLst>
              <a:ext uri="{FF2B5EF4-FFF2-40B4-BE49-F238E27FC236}">
                <a16:creationId xmlns:a16="http://schemas.microsoft.com/office/drawing/2014/main" id="{A184A83D-2E16-3C3B-6CAF-7592AD6779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8A043E-C1E7-2AD8-9067-2D2DC01DC0FE}"/>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258142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857D-AD2B-FB81-CEF8-0528F0D25E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B9247F-D27B-A3CB-F99A-F36554F340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1E063B2-0898-8083-B020-1494DBF08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5B9A751-687F-D8B6-D33C-57AA06C488B1}"/>
              </a:ext>
            </a:extLst>
          </p:cNvPr>
          <p:cNvSpPr>
            <a:spLocks noGrp="1"/>
          </p:cNvSpPr>
          <p:nvPr>
            <p:ph type="dt" sz="half" idx="10"/>
          </p:nvPr>
        </p:nvSpPr>
        <p:spPr/>
        <p:txBody>
          <a:bodyPr/>
          <a:lstStyle/>
          <a:p>
            <a:fld id="{22E5C9E3-70FB-4774-A783-683A8214A5A7}" type="datetimeFigureOut">
              <a:rPr lang="en-CA" smtClean="0"/>
              <a:t>2022-11-08</a:t>
            </a:fld>
            <a:endParaRPr lang="en-CA"/>
          </a:p>
        </p:txBody>
      </p:sp>
      <p:sp>
        <p:nvSpPr>
          <p:cNvPr id="6" name="Footer Placeholder 5">
            <a:extLst>
              <a:ext uri="{FF2B5EF4-FFF2-40B4-BE49-F238E27FC236}">
                <a16:creationId xmlns:a16="http://schemas.microsoft.com/office/drawing/2014/main" id="{14412FDF-34E5-481C-E1B7-FCAE349470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CE3DA73-B27D-3A53-E656-42C89FF69834}"/>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157781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38A0-3645-C683-37B1-B092A7C96F5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910AAB-60E3-9302-0832-84C9DC28D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4B47D7-FB8E-7AA9-386B-05E97D00B7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34DEABF-05EC-E315-2A75-F6B73DEB7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74CD6C-AB00-6EED-2008-0D514146B0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4B7CBFD-06E2-6637-B2BE-A5D14FB7234E}"/>
              </a:ext>
            </a:extLst>
          </p:cNvPr>
          <p:cNvSpPr>
            <a:spLocks noGrp="1"/>
          </p:cNvSpPr>
          <p:nvPr>
            <p:ph type="dt" sz="half" idx="10"/>
          </p:nvPr>
        </p:nvSpPr>
        <p:spPr/>
        <p:txBody>
          <a:bodyPr/>
          <a:lstStyle/>
          <a:p>
            <a:fld id="{22E5C9E3-70FB-4774-A783-683A8214A5A7}" type="datetimeFigureOut">
              <a:rPr lang="en-CA" smtClean="0"/>
              <a:t>2022-11-08</a:t>
            </a:fld>
            <a:endParaRPr lang="en-CA"/>
          </a:p>
        </p:txBody>
      </p:sp>
      <p:sp>
        <p:nvSpPr>
          <p:cNvPr id="8" name="Footer Placeholder 7">
            <a:extLst>
              <a:ext uri="{FF2B5EF4-FFF2-40B4-BE49-F238E27FC236}">
                <a16:creationId xmlns:a16="http://schemas.microsoft.com/office/drawing/2014/main" id="{7AFEC765-4BED-C8DB-A004-80761DE4FD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E142A9F-A87F-F86C-6294-EEA85ACACBEE}"/>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43080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275B-2082-8855-7BE9-62A7E19D68D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FD8C894-9538-798C-342E-39A2C17AA402}"/>
              </a:ext>
            </a:extLst>
          </p:cNvPr>
          <p:cNvSpPr>
            <a:spLocks noGrp="1"/>
          </p:cNvSpPr>
          <p:nvPr>
            <p:ph type="dt" sz="half" idx="10"/>
          </p:nvPr>
        </p:nvSpPr>
        <p:spPr/>
        <p:txBody>
          <a:bodyPr/>
          <a:lstStyle/>
          <a:p>
            <a:fld id="{22E5C9E3-70FB-4774-A783-683A8214A5A7}" type="datetimeFigureOut">
              <a:rPr lang="en-CA" smtClean="0"/>
              <a:t>2022-11-08</a:t>
            </a:fld>
            <a:endParaRPr lang="en-CA"/>
          </a:p>
        </p:txBody>
      </p:sp>
      <p:sp>
        <p:nvSpPr>
          <p:cNvPr id="4" name="Footer Placeholder 3">
            <a:extLst>
              <a:ext uri="{FF2B5EF4-FFF2-40B4-BE49-F238E27FC236}">
                <a16:creationId xmlns:a16="http://schemas.microsoft.com/office/drawing/2014/main" id="{64722CB6-7D83-6650-FC78-24D5B7C38CC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5A3A795-C2D1-C3F8-B692-25FBEC6A3853}"/>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65856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64086-DC29-158A-6328-10497B2EFCCD}"/>
              </a:ext>
            </a:extLst>
          </p:cNvPr>
          <p:cNvSpPr>
            <a:spLocks noGrp="1"/>
          </p:cNvSpPr>
          <p:nvPr>
            <p:ph type="dt" sz="half" idx="10"/>
          </p:nvPr>
        </p:nvSpPr>
        <p:spPr/>
        <p:txBody>
          <a:bodyPr/>
          <a:lstStyle/>
          <a:p>
            <a:fld id="{22E5C9E3-70FB-4774-A783-683A8214A5A7}" type="datetimeFigureOut">
              <a:rPr lang="en-CA" smtClean="0"/>
              <a:t>2022-11-08</a:t>
            </a:fld>
            <a:endParaRPr lang="en-CA"/>
          </a:p>
        </p:txBody>
      </p:sp>
      <p:sp>
        <p:nvSpPr>
          <p:cNvPr id="3" name="Footer Placeholder 2">
            <a:extLst>
              <a:ext uri="{FF2B5EF4-FFF2-40B4-BE49-F238E27FC236}">
                <a16:creationId xmlns:a16="http://schemas.microsoft.com/office/drawing/2014/main" id="{981CF66E-7BA6-972B-D3DC-2F0F087EB5D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B72A82E-249F-B190-2240-423F7A3AAF40}"/>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312772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2CBA-E38B-2EC2-DBEA-BB72203D4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AC762EA-064A-53F9-A90F-8F0CCD98C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C6FDE0F-D1B9-D27E-BDC0-2361BF0DD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E7477-4AB3-4BCC-CF1D-482B3DD3216D}"/>
              </a:ext>
            </a:extLst>
          </p:cNvPr>
          <p:cNvSpPr>
            <a:spLocks noGrp="1"/>
          </p:cNvSpPr>
          <p:nvPr>
            <p:ph type="dt" sz="half" idx="10"/>
          </p:nvPr>
        </p:nvSpPr>
        <p:spPr/>
        <p:txBody>
          <a:bodyPr/>
          <a:lstStyle/>
          <a:p>
            <a:fld id="{22E5C9E3-70FB-4774-A783-683A8214A5A7}" type="datetimeFigureOut">
              <a:rPr lang="en-CA" smtClean="0"/>
              <a:t>2022-11-08</a:t>
            </a:fld>
            <a:endParaRPr lang="en-CA"/>
          </a:p>
        </p:txBody>
      </p:sp>
      <p:sp>
        <p:nvSpPr>
          <p:cNvPr id="6" name="Footer Placeholder 5">
            <a:extLst>
              <a:ext uri="{FF2B5EF4-FFF2-40B4-BE49-F238E27FC236}">
                <a16:creationId xmlns:a16="http://schemas.microsoft.com/office/drawing/2014/main" id="{8DAAA303-8594-1BCE-6054-9D0C7BE6DAF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C04F5B4-9402-2AC1-5E05-B09709005CB6}"/>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214289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5827-5EA4-93B7-DD3E-107587524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CCD5C5C-EB69-EF47-24A3-71441B7DA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7D247E0-0145-8F11-C0DF-1168E20C0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FF215-1D0D-98D8-3AE6-4FAE523B9A52}"/>
              </a:ext>
            </a:extLst>
          </p:cNvPr>
          <p:cNvSpPr>
            <a:spLocks noGrp="1"/>
          </p:cNvSpPr>
          <p:nvPr>
            <p:ph type="dt" sz="half" idx="10"/>
          </p:nvPr>
        </p:nvSpPr>
        <p:spPr/>
        <p:txBody>
          <a:bodyPr/>
          <a:lstStyle/>
          <a:p>
            <a:fld id="{22E5C9E3-70FB-4774-A783-683A8214A5A7}" type="datetimeFigureOut">
              <a:rPr lang="en-CA" smtClean="0"/>
              <a:t>2022-11-08</a:t>
            </a:fld>
            <a:endParaRPr lang="en-CA"/>
          </a:p>
        </p:txBody>
      </p:sp>
      <p:sp>
        <p:nvSpPr>
          <p:cNvPr id="6" name="Footer Placeholder 5">
            <a:extLst>
              <a:ext uri="{FF2B5EF4-FFF2-40B4-BE49-F238E27FC236}">
                <a16:creationId xmlns:a16="http://schemas.microsoft.com/office/drawing/2014/main" id="{899F9080-2A56-AB20-3B63-950A573E46E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F9BD926-EB06-C3DE-312A-A7F04827C8E7}"/>
              </a:ext>
            </a:extLst>
          </p:cNvPr>
          <p:cNvSpPr>
            <a:spLocks noGrp="1"/>
          </p:cNvSpPr>
          <p:nvPr>
            <p:ph type="sldNum" sz="quarter" idx="12"/>
          </p:nvPr>
        </p:nvSpPr>
        <p:spPr/>
        <p:txBody>
          <a:bodyPr/>
          <a:lstStyle/>
          <a:p>
            <a:fld id="{8FC02C4A-835E-4953-ACEF-E76013EA9A5E}" type="slidenum">
              <a:rPr lang="en-CA" smtClean="0"/>
              <a:t>‹#›</a:t>
            </a:fld>
            <a:endParaRPr lang="en-CA"/>
          </a:p>
        </p:txBody>
      </p:sp>
    </p:spTree>
    <p:extLst>
      <p:ext uri="{BB962C8B-B14F-4D97-AF65-F5344CB8AC3E}">
        <p14:creationId xmlns:p14="http://schemas.microsoft.com/office/powerpoint/2010/main" val="413639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AD46A-7B17-5E48-2020-09F3688DC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8F26AFC-7917-55D0-1CBB-74217567AC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761241-F4A7-9F33-0E4E-F55DF782A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5C9E3-70FB-4774-A783-683A8214A5A7}" type="datetimeFigureOut">
              <a:rPr lang="en-CA" smtClean="0"/>
              <a:t>2022-11-08</a:t>
            </a:fld>
            <a:endParaRPr lang="en-CA"/>
          </a:p>
        </p:txBody>
      </p:sp>
      <p:sp>
        <p:nvSpPr>
          <p:cNvPr id="5" name="Footer Placeholder 4">
            <a:extLst>
              <a:ext uri="{FF2B5EF4-FFF2-40B4-BE49-F238E27FC236}">
                <a16:creationId xmlns:a16="http://schemas.microsoft.com/office/drawing/2014/main" id="{7E1C0CFD-229D-6027-9C9F-B12BD00115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4341D84-1B4B-6C31-969E-75A1CD95F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02C4A-835E-4953-ACEF-E76013EA9A5E}" type="slidenum">
              <a:rPr lang="en-CA" smtClean="0"/>
              <a:t>‹#›</a:t>
            </a:fld>
            <a:endParaRPr lang="en-CA"/>
          </a:p>
        </p:txBody>
      </p:sp>
    </p:spTree>
    <p:extLst>
      <p:ext uri="{BB962C8B-B14F-4D97-AF65-F5344CB8AC3E}">
        <p14:creationId xmlns:p14="http://schemas.microsoft.com/office/powerpoint/2010/main" val="3223441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C4AD-8306-50C2-B404-DF74A861242D}"/>
              </a:ext>
            </a:extLst>
          </p:cNvPr>
          <p:cNvSpPr>
            <a:spLocks noGrp="1"/>
          </p:cNvSpPr>
          <p:nvPr>
            <p:ph type="ctrTitle"/>
          </p:nvPr>
        </p:nvSpPr>
        <p:spPr/>
        <p:txBody>
          <a:bodyPr/>
          <a:lstStyle/>
          <a:p>
            <a:r>
              <a:rPr lang="en-CA" dirty="0"/>
              <a:t>Statistics for linguist(</a:t>
            </a:r>
            <a:r>
              <a:rPr lang="en-CA" dirty="0" err="1"/>
              <a:t>ics</a:t>
            </a:r>
            <a:r>
              <a:rPr lang="en-CA" dirty="0"/>
              <a:t>)</a:t>
            </a:r>
          </a:p>
        </p:txBody>
      </p:sp>
      <p:sp>
        <p:nvSpPr>
          <p:cNvPr id="3" name="Subtitle 2">
            <a:extLst>
              <a:ext uri="{FF2B5EF4-FFF2-40B4-BE49-F238E27FC236}">
                <a16:creationId xmlns:a16="http://schemas.microsoft.com/office/drawing/2014/main" id="{A4E652A3-54A9-2274-D8C5-707EF8D483D4}"/>
              </a:ext>
            </a:extLst>
          </p:cNvPr>
          <p:cNvSpPr>
            <a:spLocks noGrp="1"/>
          </p:cNvSpPr>
          <p:nvPr>
            <p:ph type="subTitle" idx="1"/>
          </p:nvPr>
        </p:nvSpPr>
        <p:spPr/>
        <p:txBody>
          <a:bodyPr/>
          <a:lstStyle/>
          <a:p>
            <a:r>
              <a:rPr lang="en-CA" dirty="0"/>
              <a:t>2022-11-08</a:t>
            </a:r>
          </a:p>
          <a:p>
            <a:r>
              <a:rPr lang="en-CA" dirty="0"/>
              <a:t>Adam J.R. Tallman</a:t>
            </a:r>
          </a:p>
        </p:txBody>
      </p:sp>
    </p:spTree>
    <p:extLst>
      <p:ext uri="{BB962C8B-B14F-4D97-AF65-F5344CB8AC3E}">
        <p14:creationId xmlns:p14="http://schemas.microsoft.com/office/powerpoint/2010/main" val="132659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DFD8D7-C240-B62A-7AC5-83DF2CE7641E}"/>
              </a:ext>
            </a:extLst>
          </p:cNvPr>
          <p:cNvSpPr>
            <a:spLocks noGrp="1"/>
          </p:cNvSpPr>
          <p:nvPr>
            <p:ph type="title"/>
          </p:nvPr>
        </p:nvSpPr>
        <p:spPr>
          <a:xfrm>
            <a:off x="643467" y="321734"/>
            <a:ext cx="10905066" cy="1135737"/>
          </a:xfrm>
        </p:spPr>
        <p:txBody>
          <a:bodyPr>
            <a:normAutofit/>
          </a:bodyPr>
          <a:lstStyle/>
          <a:p>
            <a:r>
              <a:rPr lang="en-CA" sz="3600"/>
              <a:t>T statistic</a:t>
            </a:r>
          </a:p>
        </p:txBody>
      </p:sp>
      <p:sp>
        <p:nvSpPr>
          <p:cNvPr id="3" name="Content Placeholder 2">
            <a:extLst>
              <a:ext uri="{FF2B5EF4-FFF2-40B4-BE49-F238E27FC236}">
                <a16:creationId xmlns:a16="http://schemas.microsoft.com/office/drawing/2014/main" id="{3EB74054-1D2E-43A0-4412-776D8440D2EE}"/>
              </a:ext>
            </a:extLst>
          </p:cNvPr>
          <p:cNvSpPr>
            <a:spLocks noGrp="1"/>
          </p:cNvSpPr>
          <p:nvPr>
            <p:ph idx="1"/>
          </p:nvPr>
        </p:nvSpPr>
        <p:spPr>
          <a:xfrm>
            <a:off x="643469" y="1782981"/>
            <a:ext cx="4008384" cy="4393982"/>
          </a:xfrm>
        </p:spPr>
        <p:txBody>
          <a:bodyPr>
            <a:normAutofit/>
          </a:bodyPr>
          <a:lstStyle/>
          <a:p>
            <a:r>
              <a:rPr lang="en-CA" sz="2000" dirty="0"/>
              <a:t>What happens to the t statistic as the difference between the means of two groups increase?</a:t>
            </a:r>
          </a:p>
          <a:p>
            <a:endParaRPr lang="en-CA" sz="2000" dirty="0"/>
          </a:p>
          <a:p>
            <a:r>
              <a:rPr lang="en-CA" sz="2000" dirty="0"/>
              <a:t>What happens to the t statistic as the variance increases in either group?</a:t>
            </a:r>
          </a:p>
          <a:p>
            <a:endParaRPr lang="en-CA" sz="2000" dirty="0"/>
          </a:p>
          <a:p>
            <a:r>
              <a:rPr lang="en-CA" sz="2000" dirty="0"/>
              <a:t>What happens to the t statistic as the sample size of either group increases?</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glass of beer&#10;&#10;Description automatically generated with low confidence">
            <a:extLst>
              <a:ext uri="{FF2B5EF4-FFF2-40B4-BE49-F238E27FC236}">
                <a16:creationId xmlns:a16="http://schemas.microsoft.com/office/drawing/2014/main" id="{24CF9519-A4BC-6A16-E63F-0BD7972E9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1391" y="1779204"/>
            <a:ext cx="7093260" cy="393546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2553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D8D7-C240-B62A-7AC5-83DF2CE7641E}"/>
              </a:ext>
            </a:extLst>
          </p:cNvPr>
          <p:cNvSpPr>
            <a:spLocks noGrp="1"/>
          </p:cNvSpPr>
          <p:nvPr>
            <p:ph type="title"/>
          </p:nvPr>
        </p:nvSpPr>
        <p:spPr/>
        <p:txBody>
          <a:bodyPr/>
          <a:lstStyle/>
          <a:p>
            <a:r>
              <a:rPr lang="en-CA" dirty="0"/>
              <a:t>T statistic</a:t>
            </a:r>
          </a:p>
        </p:txBody>
      </p:sp>
      <p:sp>
        <p:nvSpPr>
          <p:cNvPr id="3" name="Content Placeholder 2">
            <a:extLst>
              <a:ext uri="{FF2B5EF4-FFF2-40B4-BE49-F238E27FC236}">
                <a16:creationId xmlns:a16="http://schemas.microsoft.com/office/drawing/2014/main" id="{3EB74054-1D2E-43A0-4412-776D8440D2EE}"/>
              </a:ext>
            </a:extLst>
          </p:cNvPr>
          <p:cNvSpPr>
            <a:spLocks noGrp="1"/>
          </p:cNvSpPr>
          <p:nvPr>
            <p:ph idx="1"/>
          </p:nvPr>
        </p:nvSpPr>
        <p:spPr>
          <a:xfrm>
            <a:off x="838200" y="1825625"/>
            <a:ext cx="10515600" cy="4667250"/>
          </a:xfrm>
        </p:spPr>
        <p:txBody>
          <a:bodyPr/>
          <a:lstStyle/>
          <a:p>
            <a:r>
              <a:rPr lang="en-CA" dirty="0"/>
              <a:t>What happens to the t statistic as the difference between the means of two groups increase?</a:t>
            </a:r>
          </a:p>
          <a:p>
            <a:pPr lvl="1"/>
            <a:r>
              <a:rPr lang="en-CA" dirty="0"/>
              <a:t>It depends: if </a:t>
            </a:r>
            <a:r>
              <a:rPr lang="en-CA" dirty="0" err="1"/>
              <a:t>x1</a:t>
            </a:r>
            <a:r>
              <a:rPr lang="en-CA" dirty="0"/>
              <a:t> is larger than </a:t>
            </a:r>
            <a:r>
              <a:rPr lang="en-CA" dirty="0" err="1"/>
              <a:t>x2</a:t>
            </a:r>
            <a:r>
              <a:rPr lang="en-CA" dirty="0"/>
              <a:t> then t will increase, if </a:t>
            </a:r>
            <a:r>
              <a:rPr lang="en-CA" dirty="0" err="1"/>
              <a:t>x1</a:t>
            </a:r>
            <a:r>
              <a:rPr lang="en-CA" dirty="0"/>
              <a:t> is smaller than </a:t>
            </a:r>
            <a:r>
              <a:rPr lang="en-CA" dirty="0" err="1"/>
              <a:t>x2</a:t>
            </a:r>
            <a:r>
              <a:rPr lang="en-CA" dirty="0"/>
              <a:t>, then t will decrease. But importantly, t will get further away from zero in one of the two directions.</a:t>
            </a:r>
          </a:p>
          <a:p>
            <a:r>
              <a:rPr lang="en-CA" dirty="0"/>
              <a:t>What happens to the t statistic as the variance increases in either group?</a:t>
            </a:r>
          </a:p>
          <a:p>
            <a:pPr lvl="1"/>
            <a:r>
              <a:rPr lang="en-CA" dirty="0"/>
              <a:t>The t statistic will get closer to zero</a:t>
            </a:r>
          </a:p>
          <a:p>
            <a:r>
              <a:rPr lang="en-CA" dirty="0"/>
              <a:t>What happens to the t statistic as the sample size of either group increases?</a:t>
            </a:r>
          </a:p>
          <a:p>
            <a:pPr lvl="1"/>
            <a:r>
              <a:rPr lang="en-CA" dirty="0"/>
              <a:t>The t statistic will get closer to zero.</a:t>
            </a:r>
          </a:p>
        </p:txBody>
      </p:sp>
    </p:spTree>
    <p:extLst>
      <p:ext uri="{BB962C8B-B14F-4D97-AF65-F5344CB8AC3E}">
        <p14:creationId xmlns:p14="http://schemas.microsoft.com/office/powerpoint/2010/main" val="55791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105-17A1-8C8E-3562-E989557CA2D9}"/>
              </a:ext>
            </a:extLst>
          </p:cNvPr>
          <p:cNvSpPr>
            <a:spLocks noGrp="1"/>
          </p:cNvSpPr>
          <p:nvPr>
            <p:ph type="title"/>
          </p:nvPr>
        </p:nvSpPr>
        <p:spPr/>
        <p:txBody>
          <a:bodyPr/>
          <a:lstStyle/>
          <a:p>
            <a:r>
              <a:rPr lang="en-CA" dirty="0"/>
              <a:t>Probability</a:t>
            </a:r>
          </a:p>
        </p:txBody>
      </p:sp>
      <p:sp>
        <p:nvSpPr>
          <p:cNvPr id="3" name="Content Placeholder 2">
            <a:extLst>
              <a:ext uri="{FF2B5EF4-FFF2-40B4-BE49-F238E27FC236}">
                <a16:creationId xmlns:a16="http://schemas.microsoft.com/office/drawing/2014/main" id="{E0876E96-1502-E608-83B6-EED76F240F41}"/>
              </a:ext>
            </a:extLst>
          </p:cNvPr>
          <p:cNvSpPr>
            <a:spLocks noGrp="1"/>
          </p:cNvSpPr>
          <p:nvPr>
            <p:ph idx="1"/>
          </p:nvPr>
        </p:nvSpPr>
        <p:spPr/>
        <p:txBody>
          <a:bodyPr/>
          <a:lstStyle/>
          <a:p>
            <a:pPr marL="0" indent="0">
              <a:buNone/>
            </a:pPr>
            <a:endParaRPr lang="en-CA" dirty="0"/>
          </a:p>
          <a:p>
            <a:r>
              <a:rPr lang="en-CA" dirty="0"/>
              <a:t>What’s a probability? </a:t>
            </a:r>
          </a:p>
          <a:p>
            <a:pPr lvl="1"/>
            <a:r>
              <a:rPr lang="en-CA" dirty="0"/>
              <a:t>Probabilities assign numbers to possibilities.</a:t>
            </a:r>
          </a:p>
          <a:p>
            <a:r>
              <a:rPr lang="en-CA" dirty="0"/>
              <a:t>Bayesian </a:t>
            </a:r>
          </a:p>
          <a:p>
            <a:pPr lvl="1"/>
            <a:r>
              <a:rPr lang="en-CA" dirty="0"/>
              <a:t>Degree of belief</a:t>
            </a:r>
          </a:p>
          <a:p>
            <a:r>
              <a:rPr lang="en-CA" dirty="0"/>
              <a:t>Frequentist</a:t>
            </a:r>
          </a:p>
          <a:p>
            <a:pPr lvl="1"/>
            <a:r>
              <a:rPr lang="en-CA" dirty="0"/>
              <a:t>Long run frequency over an infinite amount of trials</a:t>
            </a:r>
          </a:p>
        </p:txBody>
      </p:sp>
    </p:spTree>
    <p:extLst>
      <p:ext uri="{BB962C8B-B14F-4D97-AF65-F5344CB8AC3E}">
        <p14:creationId xmlns:p14="http://schemas.microsoft.com/office/powerpoint/2010/main" val="224640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CFEA-9B8C-C3F4-5181-C681404031F0}"/>
              </a:ext>
            </a:extLst>
          </p:cNvPr>
          <p:cNvSpPr>
            <a:spLocks noGrp="1"/>
          </p:cNvSpPr>
          <p:nvPr>
            <p:ph type="title"/>
          </p:nvPr>
        </p:nvSpPr>
        <p:spPr>
          <a:xfrm>
            <a:off x="4965430" y="629266"/>
            <a:ext cx="6586491" cy="1676603"/>
          </a:xfrm>
        </p:spPr>
        <p:txBody>
          <a:bodyPr>
            <a:normAutofit/>
          </a:bodyPr>
          <a:lstStyle/>
          <a:p>
            <a:r>
              <a:rPr lang="en-CA" sz="5400"/>
              <a:t>Probability</a:t>
            </a:r>
          </a:p>
        </p:txBody>
      </p:sp>
      <p:sp>
        <p:nvSpPr>
          <p:cNvPr id="3" name="Content Placeholder 2">
            <a:extLst>
              <a:ext uri="{FF2B5EF4-FFF2-40B4-BE49-F238E27FC236}">
                <a16:creationId xmlns:a16="http://schemas.microsoft.com/office/drawing/2014/main" id="{A5F1DDC6-F5E0-AA23-3269-98DA6C171921}"/>
              </a:ext>
            </a:extLst>
          </p:cNvPr>
          <p:cNvSpPr>
            <a:spLocks noGrp="1"/>
          </p:cNvSpPr>
          <p:nvPr>
            <p:ph idx="1"/>
          </p:nvPr>
        </p:nvSpPr>
        <p:spPr>
          <a:xfrm>
            <a:off x="4965431" y="2438400"/>
            <a:ext cx="6586489" cy="3785419"/>
          </a:xfrm>
        </p:spPr>
        <p:txBody>
          <a:bodyPr>
            <a:normAutofit/>
          </a:bodyPr>
          <a:lstStyle/>
          <a:p>
            <a:r>
              <a:rPr lang="en-CA" sz="2400" dirty="0"/>
              <a:t>Axioms of probability</a:t>
            </a:r>
          </a:p>
          <a:p>
            <a:r>
              <a:rPr lang="en-CA" sz="2400" dirty="0"/>
              <a:t>1. A probability value must be non-negative (i.e., zero or positive).</a:t>
            </a:r>
          </a:p>
          <a:p>
            <a:r>
              <a:rPr lang="en-CA" sz="2400" dirty="0"/>
              <a:t>2. The sum of the probabilities across all events in the sample space must be 1</a:t>
            </a:r>
          </a:p>
          <a:p>
            <a:r>
              <a:rPr lang="en-CA" sz="2400" dirty="0"/>
              <a:t>3. For any two mutually exclusive events, the probability that one or the other occurs is the sum of their individual probabilities. </a:t>
            </a:r>
          </a:p>
        </p:txBody>
      </p:sp>
      <p:pic>
        <p:nvPicPr>
          <p:cNvPr id="5" name="Picture 4" descr="A picture containing text, businesscard&#10;&#10;Description automatically generated">
            <a:extLst>
              <a:ext uri="{FF2B5EF4-FFF2-40B4-BE49-F238E27FC236}">
                <a16:creationId xmlns:a16="http://schemas.microsoft.com/office/drawing/2014/main" id="{A86DE0C5-D688-ED54-8132-56EF44617A68}"/>
              </a:ext>
            </a:extLst>
          </p:cNvPr>
          <p:cNvPicPr>
            <a:picLocks noChangeAspect="1"/>
          </p:cNvPicPr>
          <p:nvPr/>
        </p:nvPicPr>
        <p:blipFill rotWithShape="1">
          <a:blip r:embed="rId2">
            <a:extLst>
              <a:ext uri="{28A0092B-C50C-407E-A947-70E740481C1C}">
                <a14:useLocalDpi xmlns:a14="http://schemas.microsoft.com/office/drawing/2010/main" val="0"/>
              </a:ext>
            </a:extLst>
          </a:blip>
          <a:srcRect r="2" b="1250"/>
          <a:stretch/>
        </p:blipFill>
        <p:spPr>
          <a:xfrm>
            <a:off x="20" y="10"/>
            <a:ext cx="4635571" cy="6857990"/>
          </a:xfrm>
          <a:prstGeom prst="rect">
            <a:avLst/>
          </a:prstGeom>
          <a:effectLst/>
        </p:spPr>
      </p:pic>
    </p:spTree>
    <p:extLst>
      <p:ext uri="{BB962C8B-B14F-4D97-AF65-F5344CB8AC3E}">
        <p14:creationId xmlns:p14="http://schemas.microsoft.com/office/powerpoint/2010/main" val="274637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EAB1-3745-9344-0828-B8FE756BA1F0}"/>
              </a:ext>
            </a:extLst>
          </p:cNvPr>
          <p:cNvSpPr>
            <a:spLocks noGrp="1"/>
          </p:cNvSpPr>
          <p:nvPr>
            <p:ph type="title"/>
          </p:nvPr>
        </p:nvSpPr>
        <p:spPr/>
        <p:txBody>
          <a:bodyPr/>
          <a:lstStyle/>
          <a:p>
            <a:r>
              <a:rPr lang="en-CA" dirty="0"/>
              <a:t>Probability distributions</a:t>
            </a:r>
          </a:p>
        </p:txBody>
      </p:sp>
      <p:sp>
        <p:nvSpPr>
          <p:cNvPr id="3" name="Content Placeholder 2">
            <a:extLst>
              <a:ext uri="{FF2B5EF4-FFF2-40B4-BE49-F238E27FC236}">
                <a16:creationId xmlns:a16="http://schemas.microsoft.com/office/drawing/2014/main" id="{C36769B6-3D9A-1AE8-BECE-09112B909C8C}"/>
              </a:ext>
            </a:extLst>
          </p:cNvPr>
          <p:cNvSpPr>
            <a:spLocks noGrp="1"/>
          </p:cNvSpPr>
          <p:nvPr>
            <p:ph idx="1"/>
          </p:nvPr>
        </p:nvSpPr>
        <p:spPr/>
        <p:txBody>
          <a:bodyPr/>
          <a:lstStyle/>
          <a:p>
            <a:r>
              <a:rPr lang="en-CA" dirty="0"/>
              <a:t>A probability distribution is a list of all possible outcomes and their corresponding probabilities.</a:t>
            </a:r>
          </a:p>
          <a:p>
            <a:endParaRPr lang="en-CA" dirty="0"/>
          </a:p>
          <a:p>
            <a:r>
              <a:rPr lang="en-CA" dirty="0"/>
              <a:t>What’s the probability distribution of a coin toss?</a:t>
            </a:r>
          </a:p>
          <a:p>
            <a:pPr lvl="1"/>
            <a:endParaRPr lang="en-CA" dirty="0"/>
          </a:p>
          <a:p>
            <a:pPr lvl="1"/>
            <a:endParaRPr lang="en-CA" dirty="0"/>
          </a:p>
        </p:txBody>
      </p:sp>
    </p:spTree>
    <p:extLst>
      <p:ext uri="{BB962C8B-B14F-4D97-AF65-F5344CB8AC3E}">
        <p14:creationId xmlns:p14="http://schemas.microsoft.com/office/powerpoint/2010/main" val="268640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EAB1-3745-9344-0828-B8FE756BA1F0}"/>
              </a:ext>
            </a:extLst>
          </p:cNvPr>
          <p:cNvSpPr>
            <a:spLocks noGrp="1"/>
          </p:cNvSpPr>
          <p:nvPr>
            <p:ph type="title"/>
          </p:nvPr>
        </p:nvSpPr>
        <p:spPr/>
        <p:txBody>
          <a:bodyPr/>
          <a:lstStyle/>
          <a:p>
            <a:r>
              <a:rPr lang="en-CA" dirty="0"/>
              <a:t>Probability distributions</a:t>
            </a:r>
          </a:p>
        </p:txBody>
      </p:sp>
      <p:sp>
        <p:nvSpPr>
          <p:cNvPr id="3" name="Content Placeholder 2">
            <a:extLst>
              <a:ext uri="{FF2B5EF4-FFF2-40B4-BE49-F238E27FC236}">
                <a16:creationId xmlns:a16="http://schemas.microsoft.com/office/drawing/2014/main" id="{C36769B6-3D9A-1AE8-BECE-09112B909C8C}"/>
              </a:ext>
            </a:extLst>
          </p:cNvPr>
          <p:cNvSpPr>
            <a:spLocks noGrp="1"/>
          </p:cNvSpPr>
          <p:nvPr>
            <p:ph idx="1"/>
          </p:nvPr>
        </p:nvSpPr>
        <p:spPr/>
        <p:txBody>
          <a:bodyPr/>
          <a:lstStyle/>
          <a:p>
            <a:r>
              <a:rPr lang="en-CA" dirty="0"/>
              <a:t>“A probability distribution is a list of all possible outcomes and their corresponding probabilities.”</a:t>
            </a:r>
          </a:p>
          <a:p>
            <a:pPr lvl="1"/>
            <a:r>
              <a:rPr lang="en-CA" dirty="0"/>
              <a:t>(</a:t>
            </a:r>
            <a:r>
              <a:rPr lang="en-CA" dirty="0" err="1"/>
              <a:t>Kruschke</a:t>
            </a:r>
            <a:r>
              <a:rPr lang="en-CA" dirty="0"/>
              <a:t> 2011: 30 </a:t>
            </a:r>
            <a:r>
              <a:rPr lang="en-CA" i="1" dirty="0"/>
              <a:t>Doing Bayesian Data Analysis</a:t>
            </a:r>
            <a:r>
              <a:rPr lang="en-CA" dirty="0"/>
              <a:t>)</a:t>
            </a:r>
          </a:p>
          <a:p>
            <a:endParaRPr lang="en-CA" dirty="0"/>
          </a:p>
          <a:p>
            <a:r>
              <a:rPr lang="en-CA" dirty="0"/>
              <a:t>What’s the probability distribution of a coin toss?</a:t>
            </a:r>
          </a:p>
          <a:p>
            <a:endParaRPr lang="en-CA" dirty="0"/>
          </a:p>
          <a:p>
            <a:pPr lvl="1"/>
            <a:r>
              <a:rPr lang="en-CA" dirty="0"/>
              <a:t>p and 1 – p</a:t>
            </a:r>
          </a:p>
          <a:p>
            <a:pPr lvl="1"/>
            <a:r>
              <a:rPr lang="en-CA" dirty="0"/>
              <a:t>If its fair its just 0.5 and 0.5</a:t>
            </a:r>
          </a:p>
          <a:p>
            <a:pPr lvl="1"/>
            <a:endParaRPr lang="en-CA" dirty="0"/>
          </a:p>
          <a:p>
            <a:pPr lvl="1"/>
            <a:endParaRPr lang="en-CA" dirty="0"/>
          </a:p>
        </p:txBody>
      </p:sp>
    </p:spTree>
    <p:extLst>
      <p:ext uri="{BB962C8B-B14F-4D97-AF65-F5344CB8AC3E}">
        <p14:creationId xmlns:p14="http://schemas.microsoft.com/office/powerpoint/2010/main" val="31741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EAB1-3745-9344-0828-B8FE756BA1F0}"/>
              </a:ext>
            </a:extLst>
          </p:cNvPr>
          <p:cNvSpPr>
            <a:spLocks noGrp="1"/>
          </p:cNvSpPr>
          <p:nvPr>
            <p:ph type="title"/>
          </p:nvPr>
        </p:nvSpPr>
        <p:spPr/>
        <p:txBody>
          <a:bodyPr/>
          <a:lstStyle/>
          <a:p>
            <a:r>
              <a:rPr lang="en-CA" dirty="0"/>
              <a:t>Probability distributions</a:t>
            </a:r>
          </a:p>
        </p:txBody>
      </p:sp>
      <p:sp>
        <p:nvSpPr>
          <p:cNvPr id="3" name="Content Placeholder 2">
            <a:extLst>
              <a:ext uri="{FF2B5EF4-FFF2-40B4-BE49-F238E27FC236}">
                <a16:creationId xmlns:a16="http://schemas.microsoft.com/office/drawing/2014/main" id="{C36769B6-3D9A-1AE8-BECE-09112B909C8C}"/>
              </a:ext>
            </a:extLst>
          </p:cNvPr>
          <p:cNvSpPr>
            <a:spLocks noGrp="1"/>
          </p:cNvSpPr>
          <p:nvPr>
            <p:ph idx="1"/>
          </p:nvPr>
        </p:nvSpPr>
        <p:spPr/>
        <p:txBody>
          <a:bodyPr>
            <a:normAutofit fontScale="92500" lnSpcReduction="20000"/>
          </a:bodyPr>
          <a:lstStyle/>
          <a:p>
            <a:r>
              <a:rPr lang="en-CA" dirty="0"/>
              <a:t>“A probability distribution is a list of all possible outcomes and their corresponding probabilities.”</a:t>
            </a:r>
          </a:p>
          <a:p>
            <a:pPr lvl="1"/>
            <a:r>
              <a:rPr lang="en-CA" dirty="0"/>
              <a:t>(</a:t>
            </a:r>
            <a:r>
              <a:rPr lang="en-CA" dirty="0" err="1"/>
              <a:t>Kruschke</a:t>
            </a:r>
            <a:r>
              <a:rPr lang="en-CA" dirty="0"/>
              <a:t> 2011: 30 </a:t>
            </a:r>
            <a:r>
              <a:rPr lang="en-CA" i="1" dirty="0"/>
              <a:t>Doing Bayesian Data Analysis</a:t>
            </a:r>
            <a:r>
              <a:rPr lang="en-CA" dirty="0"/>
              <a:t>)</a:t>
            </a:r>
          </a:p>
          <a:p>
            <a:endParaRPr lang="en-CA" dirty="0"/>
          </a:p>
          <a:p>
            <a:r>
              <a:rPr lang="en-CA" dirty="0"/>
              <a:t>What’s the probability distribution for the number of calories you might consume in a day?</a:t>
            </a:r>
          </a:p>
          <a:p>
            <a:endParaRPr lang="en-CA" dirty="0"/>
          </a:p>
          <a:p>
            <a:r>
              <a:rPr lang="en-CA" dirty="0"/>
              <a:t>What’s the probability distribution for the duration of a vowel?</a:t>
            </a:r>
          </a:p>
          <a:p>
            <a:endParaRPr lang="en-CA" dirty="0"/>
          </a:p>
          <a:p>
            <a:r>
              <a:rPr lang="en-CA" dirty="0"/>
              <a:t>What’s the probability distribution for a word being used in a given syntactic construction?</a:t>
            </a:r>
          </a:p>
          <a:p>
            <a:pPr lvl="1"/>
            <a:endParaRPr lang="en-CA" dirty="0"/>
          </a:p>
        </p:txBody>
      </p:sp>
    </p:spTree>
    <p:extLst>
      <p:ext uri="{BB962C8B-B14F-4D97-AF65-F5344CB8AC3E}">
        <p14:creationId xmlns:p14="http://schemas.microsoft.com/office/powerpoint/2010/main" val="387829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6D58-B8F4-D42B-D711-03E4F47DDFD8}"/>
              </a:ext>
            </a:extLst>
          </p:cNvPr>
          <p:cNvSpPr>
            <a:spLocks noGrp="1"/>
          </p:cNvSpPr>
          <p:nvPr>
            <p:ph type="title"/>
          </p:nvPr>
        </p:nvSpPr>
        <p:spPr/>
        <p:txBody>
          <a:bodyPr/>
          <a:lstStyle/>
          <a:p>
            <a:r>
              <a:rPr lang="en-CA" dirty="0"/>
              <a:t>Probability distributions</a:t>
            </a:r>
          </a:p>
        </p:txBody>
      </p:sp>
      <p:sp>
        <p:nvSpPr>
          <p:cNvPr id="3" name="Content Placeholder 2">
            <a:extLst>
              <a:ext uri="{FF2B5EF4-FFF2-40B4-BE49-F238E27FC236}">
                <a16:creationId xmlns:a16="http://schemas.microsoft.com/office/drawing/2014/main" id="{0E03A549-A259-050A-C585-D8290D682E40}"/>
              </a:ext>
            </a:extLst>
          </p:cNvPr>
          <p:cNvSpPr>
            <a:spLocks noGrp="1"/>
          </p:cNvSpPr>
          <p:nvPr>
            <p:ph idx="1"/>
          </p:nvPr>
        </p:nvSpPr>
        <p:spPr/>
        <p:txBody>
          <a:bodyPr/>
          <a:lstStyle/>
          <a:p>
            <a:r>
              <a:rPr lang="en-CA" dirty="0"/>
              <a:t>Probability mass: when we are talking about discrete outcomes.</a:t>
            </a:r>
          </a:p>
          <a:p>
            <a:endParaRPr lang="en-CA" dirty="0"/>
          </a:p>
          <a:p>
            <a:r>
              <a:rPr lang="en-CA" dirty="0"/>
              <a:t>Probability density: when we are talking about continuous outcomes.</a:t>
            </a:r>
          </a:p>
          <a:p>
            <a:endParaRPr lang="en-CA" dirty="0"/>
          </a:p>
          <a:p>
            <a:r>
              <a:rPr lang="en-CA" dirty="0"/>
              <a:t>There’s a conceptual difference here: its easy to talk about the probability of specific outcomes which are discrete … but this isn’t true when the values are on a continuum.</a:t>
            </a:r>
          </a:p>
        </p:txBody>
      </p:sp>
    </p:spTree>
    <p:extLst>
      <p:ext uri="{BB962C8B-B14F-4D97-AF65-F5344CB8AC3E}">
        <p14:creationId xmlns:p14="http://schemas.microsoft.com/office/powerpoint/2010/main" val="55213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A550-654B-1447-615C-FD3E6A81B82E}"/>
              </a:ext>
            </a:extLst>
          </p:cNvPr>
          <p:cNvSpPr>
            <a:spLocks noGrp="1"/>
          </p:cNvSpPr>
          <p:nvPr>
            <p:ph type="title"/>
          </p:nvPr>
        </p:nvSpPr>
        <p:spPr/>
        <p:txBody>
          <a:bodyPr/>
          <a:lstStyle/>
          <a:p>
            <a:r>
              <a:rPr lang="en-CA" dirty="0"/>
              <a:t>Probability distributions</a:t>
            </a:r>
          </a:p>
        </p:txBody>
      </p:sp>
      <p:sp>
        <p:nvSpPr>
          <p:cNvPr id="3" name="Content Placeholder 2">
            <a:extLst>
              <a:ext uri="{FF2B5EF4-FFF2-40B4-BE49-F238E27FC236}">
                <a16:creationId xmlns:a16="http://schemas.microsoft.com/office/drawing/2014/main" id="{07D06F09-A24D-367A-B5C8-2B8E7892E6FE}"/>
              </a:ext>
            </a:extLst>
          </p:cNvPr>
          <p:cNvSpPr>
            <a:spLocks noGrp="1"/>
          </p:cNvSpPr>
          <p:nvPr>
            <p:ph idx="1"/>
          </p:nvPr>
        </p:nvSpPr>
        <p:spPr/>
        <p:txBody>
          <a:bodyPr/>
          <a:lstStyle/>
          <a:p>
            <a:r>
              <a:rPr lang="en-CA" dirty="0"/>
              <a:t>What’s the probability that you will consume exactly 2000.00000…. calories?</a:t>
            </a:r>
          </a:p>
          <a:p>
            <a:pPr lvl="1"/>
            <a:r>
              <a:rPr lang="en-CA" dirty="0"/>
              <a:t>Pretty much zero.</a:t>
            </a:r>
          </a:p>
          <a:p>
            <a:r>
              <a:rPr lang="en-CA" dirty="0"/>
              <a:t>What’s the probability that a vowel will be exactly 80.00000…. milliseconds long</a:t>
            </a:r>
          </a:p>
          <a:p>
            <a:pPr lvl="1"/>
            <a:r>
              <a:rPr lang="en-CA" dirty="0"/>
              <a:t>Pretty much zero.</a:t>
            </a:r>
          </a:p>
          <a:p>
            <a:pPr lvl="1"/>
            <a:endParaRPr lang="en-CA" dirty="0"/>
          </a:p>
          <a:p>
            <a:r>
              <a:rPr lang="en-CA" dirty="0"/>
              <a:t>Instead, we talk about </a:t>
            </a:r>
            <a:r>
              <a:rPr lang="en-CA" i="1" dirty="0"/>
              <a:t>intervals</a:t>
            </a:r>
            <a:r>
              <a:rPr lang="en-CA" dirty="0"/>
              <a:t> (e.g. probability of 2000 or higher, probability of vowel being between 70 and 90 milliseconds). </a:t>
            </a:r>
          </a:p>
        </p:txBody>
      </p:sp>
    </p:spTree>
    <p:extLst>
      <p:ext uri="{BB962C8B-B14F-4D97-AF65-F5344CB8AC3E}">
        <p14:creationId xmlns:p14="http://schemas.microsoft.com/office/powerpoint/2010/main" val="908787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286A-6E6D-8AC5-E5E8-25CE8ADCB524}"/>
              </a:ext>
            </a:extLst>
          </p:cNvPr>
          <p:cNvSpPr>
            <a:spLocks noGrp="1"/>
          </p:cNvSpPr>
          <p:nvPr>
            <p:ph type="title"/>
          </p:nvPr>
        </p:nvSpPr>
        <p:spPr/>
        <p:txBody>
          <a:bodyPr/>
          <a:lstStyle/>
          <a:p>
            <a:r>
              <a:rPr lang="en-CA" dirty="0"/>
              <a:t>P values</a:t>
            </a:r>
          </a:p>
        </p:txBody>
      </p:sp>
      <p:sp>
        <p:nvSpPr>
          <p:cNvPr id="3" name="Content Placeholder 2">
            <a:extLst>
              <a:ext uri="{FF2B5EF4-FFF2-40B4-BE49-F238E27FC236}">
                <a16:creationId xmlns:a16="http://schemas.microsoft.com/office/drawing/2014/main" id="{1BB9D830-35C2-B334-5342-29196945B24E}"/>
              </a:ext>
            </a:extLst>
          </p:cNvPr>
          <p:cNvSpPr>
            <a:spLocks noGrp="1"/>
          </p:cNvSpPr>
          <p:nvPr>
            <p:ph idx="1"/>
          </p:nvPr>
        </p:nvSpPr>
        <p:spPr>
          <a:xfrm>
            <a:off x="838200" y="1825625"/>
            <a:ext cx="5515947" cy="4351338"/>
          </a:xfrm>
        </p:spPr>
        <p:txBody>
          <a:bodyPr/>
          <a:lstStyle/>
          <a:p>
            <a:r>
              <a:rPr lang="en-CA" dirty="0"/>
              <a:t>You calculate p values from the t statistic.</a:t>
            </a:r>
          </a:p>
          <a:p>
            <a:endParaRPr lang="en-CA" dirty="0"/>
          </a:p>
          <a:p>
            <a:r>
              <a:rPr lang="en-CA" dirty="0"/>
              <a:t>And you used to have to look up the results on a chart like this.</a:t>
            </a:r>
          </a:p>
        </p:txBody>
      </p:sp>
      <p:pic>
        <p:nvPicPr>
          <p:cNvPr id="5" name="Picture 4">
            <a:extLst>
              <a:ext uri="{FF2B5EF4-FFF2-40B4-BE49-F238E27FC236}">
                <a16:creationId xmlns:a16="http://schemas.microsoft.com/office/drawing/2014/main" id="{276AFD4E-896C-05B1-8335-385BC7B1DF39}"/>
              </a:ext>
            </a:extLst>
          </p:cNvPr>
          <p:cNvPicPr>
            <a:picLocks noChangeAspect="1"/>
          </p:cNvPicPr>
          <p:nvPr/>
        </p:nvPicPr>
        <p:blipFill>
          <a:blip r:embed="rId2"/>
          <a:stretch>
            <a:fillRect/>
          </a:stretch>
        </p:blipFill>
        <p:spPr>
          <a:xfrm>
            <a:off x="8008445" y="64478"/>
            <a:ext cx="4038950" cy="6729043"/>
          </a:xfrm>
          <a:prstGeom prst="rect">
            <a:avLst/>
          </a:prstGeom>
        </p:spPr>
      </p:pic>
    </p:spTree>
    <p:extLst>
      <p:ext uri="{BB962C8B-B14F-4D97-AF65-F5344CB8AC3E}">
        <p14:creationId xmlns:p14="http://schemas.microsoft.com/office/powerpoint/2010/main" val="182992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142F-5D23-E43A-DEF8-067DEC004E39}"/>
              </a:ext>
            </a:extLst>
          </p:cNvPr>
          <p:cNvSpPr>
            <a:spLocks noGrp="1"/>
          </p:cNvSpPr>
          <p:nvPr>
            <p:ph type="title"/>
          </p:nvPr>
        </p:nvSpPr>
        <p:spPr/>
        <p:txBody>
          <a:bodyPr/>
          <a:lstStyle/>
          <a:p>
            <a:r>
              <a:rPr lang="en-CA" dirty="0"/>
              <a:t>From last lecture</a:t>
            </a:r>
          </a:p>
        </p:txBody>
      </p:sp>
      <p:sp>
        <p:nvSpPr>
          <p:cNvPr id="3" name="Content Placeholder 2">
            <a:extLst>
              <a:ext uri="{FF2B5EF4-FFF2-40B4-BE49-F238E27FC236}">
                <a16:creationId xmlns:a16="http://schemas.microsoft.com/office/drawing/2014/main" id="{2F090E31-6E6F-7E1D-E9AB-18DBE4C5CE55}"/>
              </a:ext>
            </a:extLst>
          </p:cNvPr>
          <p:cNvSpPr>
            <a:spLocks noGrp="1"/>
          </p:cNvSpPr>
          <p:nvPr>
            <p:ph idx="1"/>
          </p:nvPr>
        </p:nvSpPr>
        <p:spPr/>
        <p:txBody>
          <a:bodyPr/>
          <a:lstStyle/>
          <a:p>
            <a:r>
              <a:rPr lang="en-CA" dirty="0"/>
              <a:t>Data types in R</a:t>
            </a:r>
          </a:p>
          <a:p>
            <a:r>
              <a:rPr lang="en-CA" dirty="0"/>
              <a:t>Reading files into R</a:t>
            </a:r>
          </a:p>
          <a:p>
            <a:r>
              <a:rPr lang="en-CA" dirty="0"/>
              <a:t>Cleaning data in R</a:t>
            </a:r>
          </a:p>
          <a:p>
            <a:r>
              <a:rPr lang="en-CA" dirty="0"/>
              <a:t>Plotting in </a:t>
            </a:r>
            <a:r>
              <a:rPr lang="en-CA" dirty="0" err="1"/>
              <a:t>ggplot</a:t>
            </a:r>
            <a:endParaRPr lang="en-CA" dirty="0"/>
          </a:p>
          <a:p>
            <a:r>
              <a:rPr lang="en-CA" dirty="0" err="1"/>
              <a:t>Subsetting</a:t>
            </a:r>
            <a:r>
              <a:rPr lang="en-CA" dirty="0"/>
              <a:t> in base R and in </a:t>
            </a:r>
            <a:r>
              <a:rPr lang="en-CA" dirty="0" err="1"/>
              <a:t>tidyverse</a:t>
            </a:r>
            <a:endParaRPr lang="en-CA" dirty="0"/>
          </a:p>
          <a:p>
            <a:endParaRPr lang="en-CA" dirty="0"/>
          </a:p>
        </p:txBody>
      </p:sp>
    </p:spTree>
    <p:extLst>
      <p:ext uri="{BB962C8B-B14F-4D97-AF65-F5344CB8AC3E}">
        <p14:creationId xmlns:p14="http://schemas.microsoft.com/office/powerpoint/2010/main" val="24203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8AB6-45FA-4869-24C9-5736340F2117}"/>
              </a:ext>
            </a:extLst>
          </p:cNvPr>
          <p:cNvSpPr>
            <a:spLocks noGrp="1"/>
          </p:cNvSpPr>
          <p:nvPr>
            <p:ph type="title"/>
          </p:nvPr>
        </p:nvSpPr>
        <p:spPr/>
        <p:txBody>
          <a:bodyPr/>
          <a:lstStyle/>
          <a:p>
            <a:r>
              <a:rPr lang="en-CA" dirty="0"/>
              <a:t>P-value</a:t>
            </a:r>
          </a:p>
        </p:txBody>
      </p:sp>
      <p:sp>
        <p:nvSpPr>
          <p:cNvPr id="3" name="Content Placeholder 2">
            <a:extLst>
              <a:ext uri="{FF2B5EF4-FFF2-40B4-BE49-F238E27FC236}">
                <a16:creationId xmlns:a16="http://schemas.microsoft.com/office/drawing/2014/main" id="{BF093EDA-890E-7820-5ADC-F39DD0E52816}"/>
              </a:ext>
            </a:extLst>
          </p:cNvPr>
          <p:cNvSpPr>
            <a:spLocks noGrp="1"/>
          </p:cNvSpPr>
          <p:nvPr>
            <p:ph idx="1"/>
          </p:nvPr>
        </p:nvSpPr>
        <p:spPr>
          <a:xfrm>
            <a:off x="838200" y="1825624"/>
            <a:ext cx="10515600" cy="4803775"/>
          </a:xfrm>
        </p:spPr>
        <p:txBody>
          <a:bodyPr>
            <a:normAutofit lnSpcReduction="10000"/>
          </a:bodyPr>
          <a:lstStyle/>
          <a:p>
            <a:r>
              <a:rPr lang="en-CA" dirty="0"/>
              <a:t>What is a p-value? </a:t>
            </a:r>
          </a:p>
          <a:p>
            <a:pPr lvl="1"/>
            <a:r>
              <a:rPr lang="en-CA" dirty="0"/>
              <a:t>Its an interval probability in relation to a hypothetical distribution that imagines you performed an experiment forever (or gathered data forever).</a:t>
            </a:r>
          </a:p>
          <a:p>
            <a:r>
              <a:rPr lang="en-CA" dirty="0"/>
              <a:t>How is it calculated? </a:t>
            </a:r>
          </a:p>
          <a:p>
            <a:pPr lvl="1"/>
            <a:r>
              <a:rPr lang="en-CA" dirty="0"/>
              <a:t>You need a t statistic (z statistic) and a probability distribution (a t distribution if you are doing a t test) -imaginary hypothetical distribution of values we assume if there was no difference between your groups or no relationship between your variables.</a:t>
            </a:r>
          </a:p>
          <a:p>
            <a:r>
              <a:rPr lang="en-CA" dirty="0"/>
              <a:t>Why is it calculated this way?</a:t>
            </a:r>
          </a:p>
          <a:p>
            <a:pPr lvl="1"/>
            <a:r>
              <a:rPr lang="en-CA" dirty="0"/>
              <a:t>There’s a complicated historical reason for this - but basically you are calculated the probability of your data given a null hypothesis.</a:t>
            </a:r>
          </a:p>
          <a:p>
            <a:pPr lvl="1"/>
            <a:r>
              <a:rPr lang="en-CA" dirty="0"/>
              <a:t>You are not doing the more intuitive thing of calculating the probability of your hypothesis given your data. </a:t>
            </a:r>
          </a:p>
        </p:txBody>
      </p:sp>
    </p:spTree>
    <p:extLst>
      <p:ext uri="{BB962C8B-B14F-4D97-AF65-F5344CB8AC3E}">
        <p14:creationId xmlns:p14="http://schemas.microsoft.com/office/powerpoint/2010/main" val="1875270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F4B2-26C1-34B9-308B-8602DCBB5F18}"/>
              </a:ext>
            </a:extLst>
          </p:cNvPr>
          <p:cNvSpPr>
            <a:spLocks noGrp="1"/>
          </p:cNvSpPr>
          <p:nvPr>
            <p:ph type="title"/>
          </p:nvPr>
        </p:nvSpPr>
        <p:spPr/>
        <p:txBody>
          <a:bodyPr/>
          <a:lstStyle/>
          <a:p>
            <a:r>
              <a:rPr lang="en-CA" dirty="0"/>
              <a:t>Confidence intervals</a:t>
            </a:r>
          </a:p>
        </p:txBody>
      </p:sp>
      <p:sp>
        <p:nvSpPr>
          <p:cNvPr id="3" name="Content Placeholder 2">
            <a:extLst>
              <a:ext uri="{FF2B5EF4-FFF2-40B4-BE49-F238E27FC236}">
                <a16:creationId xmlns:a16="http://schemas.microsoft.com/office/drawing/2014/main" id="{51A5238F-A901-3ABF-6735-E8D064E5BF25}"/>
              </a:ext>
            </a:extLst>
          </p:cNvPr>
          <p:cNvSpPr>
            <a:spLocks noGrp="1"/>
          </p:cNvSpPr>
          <p:nvPr>
            <p:ph idx="1"/>
          </p:nvPr>
        </p:nvSpPr>
        <p:spPr/>
        <p:txBody>
          <a:bodyPr/>
          <a:lstStyle/>
          <a:p>
            <a:pPr>
              <a:lnSpc>
                <a:spcPct val="115000"/>
              </a:lnSpc>
              <a:spcAft>
                <a:spcPts val="1000"/>
              </a:spcAft>
            </a:pPr>
            <a:r>
              <a:rPr lang="en-CA" sz="2400" dirty="0">
                <a:effectLst/>
                <a:latin typeface="Calibri" panose="020F0502020204030204" pitchFamily="34" charset="0"/>
                <a:ea typeface="Times New Roman" panose="02020603050405020304" pitchFamily="18" charset="0"/>
                <a:cs typeface="Calibri" panose="020F0502020204030204" pitchFamily="34" charset="0"/>
              </a:rPr>
              <a:t> ”A confidence interval shows the likely range in which the mean would fall if the sampling exercise were to be repeated" </a:t>
            </a:r>
          </a:p>
          <a:p>
            <a:pPr lvl="1">
              <a:lnSpc>
                <a:spcPct val="115000"/>
              </a:lnSpc>
              <a:spcAft>
                <a:spcPts val="1000"/>
              </a:spcAft>
            </a:pPr>
            <a:r>
              <a:rPr lang="en-CA" sz="2000" dirty="0">
                <a:effectLst/>
                <a:latin typeface="Calibri" panose="020F0502020204030204" pitchFamily="34" charset="0"/>
                <a:ea typeface="Times New Roman" panose="02020603050405020304" pitchFamily="18" charset="0"/>
                <a:cs typeface="Calibri" panose="020F0502020204030204" pitchFamily="34" charset="0"/>
              </a:rPr>
              <a:t>(Crawley 2015:61)</a:t>
            </a:r>
            <a:endParaRPr lang="en-CA"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CA" sz="2400" dirty="0">
                <a:effectLst/>
                <a:latin typeface="Calibri" panose="020F0502020204030204" pitchFamily="34" charset="0"/>
                <a:ea typeface="Times New Roman" panose="02020603050405020304" pitchFamily="18" charset="0"/>
                <a:cs typeface="Calibri" panose="020F0502020204030204" pitchFamily="34" charset="0"/>
              </a:rPr>
              <a:t>Interval gets wider as unreliability goes up.</a:t>
            </a:r>
            <a:endParaRPr lang="en-CA"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664492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67A2-42AF-2972-6271-1AAFF6BDA514}"/>
              </a:ext>
            </a:extLst>
          </p:cNvPr>
          <p:cNvSpPr>
            <a:spLocks noGrp="1"/>
          </p:cNvSpPr>
          <p:nvPr>
            <p:ph type="title"/>
          </p:nvPr>
        </p:nvSpPr>
        <p:spPr/>
        <p:txBody>
          <a:bodyPr/>
          <a:lstStyle/>
          <a:p>
            <a:r>
              <a:rPr lang="en-CA" dirty="0"/>
              <a:t>Confidence intervals</a:t>
            </a:r>
          </a:p>
        </p:txBody>
      </p:sp>
      <p:sp>
        <p:nvSpPr>
          <p:cNvPr id="3" name="Content Placeholder 2">
            <a:extLst>
              <a:ext uri="{FF2B5EF4-FFF2-40B4-BE49-F238E27FC236}">
                <a16:creationId xmlns:a16="http://schemas.microsoft.com/office/drawing/2014/main" id="{13F49100-376F-6A89-D60E-725117AAAE83}"/>
              </a:ext>
            </a:extLst>
          </p:cNvPr>
          <p:cNvSpPr>
            <a:spLocks noGrp="1"/>
          </p:cNvSpPr>
          <p:nvPr>
            <p:ph idx="1"/>
          </p:nvPr>
        </p:nvSpPr>
        <p:spPr>
          <a:xfrm>
            <a:off x="838200" y="1825625"/>
            <a:ext cx="10515600" cy="1085526"/>
          </a:xfrm>
        </p:spPr>
        <p:txBody>
          <a:bodyPr/>
          <a:lstStyle/>
          <a:p>
            <a:r>
              <a:rPr lang="en-CA" dirty="0"/>
              <a:t>Every time you see this plus-minus symbol in statistics, it means we are calculating an interval.</a:t>
            </a:r>
          </a:p>
        </p:txBody>
      </p:sp>
      <p:pic>
        <p:nvPicPr>
          <p:cNvPr id="5" name="Picture 4">
            <a:extLst>
              <a:ext uri="{FF2B5EF4-FFF2-40B4-BE49-F238E27FC236}">
                <a16:creationId xmlns:a16="http://schemas.microsoft.com/office/drawing/2014/main" id="{8967C9D8-EA27-5ACD-8D4E-2A807DD0BD16}"/>
              </a:ext>
            </a:extLst>
          </p:cNvPr>
          <p:cNvPicPr>
            <a:picLocks noChangeAspect="1"/>
          </p:cNvPicPr>
          <p:nvPr/>
        </p:nvPicPr>
        <p:blipFill>
          <a:blip r:embed="rId2"/>
          <a:stretch>
            <a:fillRect/>
          </a:stretch>
        </p:blipFill>
        <p:spPr>
          <a:xfrm>
            <a:off x="4094486" y="2911151"/>
            <a:ext cx="4570280" cy="3581724"/>
          </a:xfrm>
          <a:prstGeom prst="rect">
            <a:avLst/>
          </a:prstGeom>
        </p:spPr>
      </p:pic>
    </p:spTree>
    <p:extLst>
      <p:ext uri="{BB962C8B-B14F-4D97-AF65-F5344CB8AC3E}">
        <p14:creationId xmlns:p14="http://schemas.microsoft.com/office/powerpoint/2010/main" val="185801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640D-4C65-D0EB-184F-5B0975CCE7FB}"/>
              </a:ext>
            </a:extLst>
          </p:cNvPr>
          <p:cNvSpPr>
            <a:spLocks noGrp="1"/>
          </p:cNvSpPr>
          <p:nvPr>
            <p:ph type="title"/>
          </p:nvPr>
        </p:nvSpPr>
        <p:spPr/>
        <p:txBody>
          <a:bodyPr/>
          <a:lstStyle/>
          <a:p>
            <a:r>
              <a:rPr lang="en-CA" dirty="0"/>
              <a:t>Confidence intervals</a:t>
            </a:r>
          </a:p>
        </p:txBody>
      </p:sp>
      <p:sp>
        <p:nvSpPr>
          <p:cNvPr id="3" name="Content Placeholder 2">
            <a:extLst>
              <a:ext uri="{FF2B5EF4-FFF2-40B4-BE49-F238E27FC236}">
                <a16:creationId xmlns:a16="http://schemas.microsoft.com/office/drawing/2014/main" id="{4519AE45-C678-B807-582B-1E62E1402CA2}"/>
              </a:ext>
            </a:extLst>
          </p:cNvPr>
          <p:cNvSpPr>
            <a:spLocks noGrp="1"/>
          </p:cNvSpPr>
          <p:nvPr>
            <p:ph idx="1"/>
          </p:nvPr>
        </p:nvSpPr>
        <p:spPr/>
        <p:txBody>
          <a:bodyPr/>
          <a:lstStyle/>
          <a:p>
            <a:r>
              <a:rPr lang="en-CA" dirty="0"/>
              <a:t>What happens to the confidence intervals as the variance increases?</a:t>
            </a:r>
          </a:p>
          <a:p>
            <a:endParaRPr lang="en-CA" dirty="0"/>
          </a:p>
          <a:p>
            <a:r>
              <a:rPr lang="en-CA" dirty="0"/>
              <a:t>What happens to the confidence intervals as the sample increases?</a:t>
            </a:r>
          </a:p>
          <a:p>
            <a:endParaRPr lang="en-CA" dirty="0"/>
          </a:p>
          <a:p>
            <a:r>
              <a:rPr lang="en-CA" dirty="0"/>
              <a:t>What happens to the confidence intervals as the difference between two groups increase?</a:t>
            </a:r>
          </a:p>
        </p:txBody>
      </p:sp>
    </p:spTree>
    <p:extLst>
      <p:ext uri="{BB962C8B-B14F-4D97-AF65-F5344CB8AC3E}">
        <p14:creationId xmlns:p14="http://schemas.microsoft.com/office/powerpoint/2010/main" val="597824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640D-4C65-D0EB-184F-5B0975CCE7FB}"/>
              </a:ext>
            </a:extLst>
          </p:cNvPr>
          <p:cNvSpPr>
            <a:spLocks noGrp="1"/>
          </p:cNvSpPr>
          <p:nvPr>
            <p:ph type="title"/>
          </p:nvPr>
        </p:nvSpPr>
        <p:spPr/>
        <p:txBody>
          <a:bodyPr/>
          <a:lstStyle/>
          <a:p>
            <a:r>
              <a:rPr lang="en-CA" dirty="0"/>
              <a:t>Confidence intervals</a:t>
            </a:r>
          </a:p>
        </p:txBody>
      </p:sp>
      <p:sp>
        <p:nvSpPr>
          <p:cNvPr id="3" name="Content Placeholder 2">
            <a:extLst>
              <a:ext uri="{FF2B5EF4-FFF2-40B4-BE49-F238E27FC236}">
                <a16:creationId xmlns:a16="http://schemas.microsoft.com/office/drawing/2014/main" id="{4519AE45-C678-B807-582B-1E62E1402CA2}"/>
              </a:ext>
            </a:extLst>
          </p:cNvPr>
          <p:cNvSpPr>
            <a:spLocks noGrp="1"/>
          </p:cNvSpPr>
          <p:nvPr>
            <p:ph idx="1"/>
          </p:nvPr>
        </p:nvSpPr>
        <p:spPr/>
        <p:txBody>
          <a:bodyPr/>
          <a:lstStyle/>
          <a:p>
            <a:r>
              <a:rPr lang="en-CA" dirty="0"/>
              <a:t>What happens to the confidence intervals as the variance increases?</a:t>
            </a:r>
          </a:p>
          <a:p>
            <a:pPr lvl="1"/>
            <a:r>
              <a:rPr lang="en-CA" dirty="0"/>
              <a:t>They widen</a:t>
            </a:r>
          </a:p>
          <a:p>
            <a:endParaRPr lang="en-CA" dirty="0"/>
          </a:p>
          <a:p>
            <a:r>
              <a:rPr lang="en-CA" dirty="0"/>
              <a:t>What happens to the confidence intervals as the sample increases?</a:t>
            </a:r>
          </a:p>
          <a:p>
            <a:pPr lvl="1"/>
            <a:r>
              <a:rPr lang="en-CA" dirty="0"/>
              <a:t>They narrow</a:t>
            </a:r>
          </a:p>
          <a:p>
            <a:pPr lvl="1"/>
            <a:endParaRPr lang="en-CA" dirty="0"/>
          </a:p>
          <a:p>
            <a:r>
              <a:rPr lang="en-CA" dirty="0"/>
              <a:t>What happens to the confidence intervals as the difference between two groups increase?</a:t>
            </a:r>
          </a:p>
          <a:p>
            <a:pPr lvl="1"/>
            <a:r>
              <a:rPr lang="en-CA" dirty="0"/>
              <a:t>They neither widen nor narrow, but the interval just increases its min and max values.</a:t>
            </a:r>
          </a:p>
        </p:txBody>
      </p:sp>
    </p:spTree>
    <p:extLst>
      <p:ext uri="{BB962C8B-B14F-4D97-AF65-F5344CB8AC3E}">
        <p14:creationId xmlns:p14="http://schemas.microsoft.com/office/powerpoint/2010/main" val="1666746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9037-614B-4D62-364F-854B3C131BFD}"/>
              </a:ext>
            </a:extLst>
          </p:cNvPr>
          <p:cNvSpPr>
            <a:spLocks noGrp="1"/>
          </p:cNvSpPr>
          <p:nvPr>
            <p:ph type="title"/>
          </p:nvPr>
        </p:nvSpPr>
        <p:spPr/>
        <p:txBody>
          <a:bodyPr/>
          <a:lstStyle/>
          <a:p>
            <a:r>
              <a:rPr lang="en-CA"/>
              <a:t>Confidence intervals</a:t>
            </a:r>
            <a:endParaRPr lang="en-CA" dirty="0"/>
          </a:p>
        </p:txBody>
      </p:sp>
      <p:sp>
        <p:nvSpPr>
          <p:cNvPr id="3" name="Content Placeholder 2">
            <a:extLst>
              <a:ext uri="{FF2B5EF4-FFF2-40B4-BE49-F238E27FC236}">
                <a16:creationId xmlns:a16="http://schemas.microsoft.com/office/drawing/2014/main" id="{FB9CDB14-8716-E207-01F8-030F151D94C5}"/>
              </a:ext>
            </a:extLst>
          </p:cNvPr>
          <p:cNvSpPr>
            <a:spLocks noGrp="1"/>
          </p:cNvSpPr>
          <p:nvPr>
            <p:ph idx="1"/>
          </p:nvPr>
        </p:nvSpPr>
        <p:spPr/>
        <p:txBody>
          <a:bodyPr/>
          <a:lstStyle/>
          <a:p>
            <a:r>
              <a:rPr lang="en-CA" dirty="0"/>
              <a:t>Some argue that confidence intervals are more informative than p values.</a:t>
            </a:r>
          </a:p>
          <a:p>
            <a:pPr marL="0" indent="0">
              <a:buNone/>
            </a:pPr>
            <a:r>
              <a:rPr lang="en-CA" sz="1800" dirty="0">
                <a:effectLst/>
                <a:latin typeface="Calibri" panose="020F0502020204030204" pitchFamily="34" charset="0"/>
                <a:ea typeface="Times New Roman" panose="02020603050405020304" pitchFamily="18" charset="0"/>
                <a:cs typeface="Calibri" panose="020F0502020204030204" pitchFamily="34" charset="0"/>
              </a:rPr>
              <a:t>``On all counts, the confidence intervals seems clearly superior to the traditional significance testing approach. Significance tests focus on just one null hypothesis value, whereas confidence intervals display the entire range of hypothetical values of a parameter that cannot be rejected. Although the confidence interval can be used as a significance test, there is no need to it to be used that way, and in fact such an interpretation willfully ignores most of the information being provided by a confidence interval... Confidence intervals enhance comparisons between research replications and enable researchers to move toward cumulative knowledge based on replications. Significance tests are not readily able to do this and, as has been argued by various authors (...), significance tests may actually blind researchers to cumulative evidence." (Smithson 2003: 12)</a:t>
            </a:r>
            <a:endParaRPr lang="en-CA"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84627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FB43-480E-D911-FC36-6178AEC073A0}"/>
              </a:ext>
            </a:extLst>
          </p:cNvPr>
          <p:cNvSpPr>
            <a:spLocks noGrp="1"/>
          </p:cNvSpPr>
          <p:nvPr>
            <p:ph type="title"/>
          </p:nvPr>
        </p:nvSpPr>
        <p:spPr/>
        <p:txBody>
          <a:bodyPr/>
          <a:lstStyle/>
          <a:p>
            <a:r>
              <a:rPr lang="en-CA" dirty="0"/>
              <a:t>For today’s lecture</a:t>
            </a:r>
          </a:p>
        </p:txBody>
      </p:sp>
      <p:sp>
        <p:nvSpPr>
          <p:cNvPr id="3" name="Content Placeholder 2">
            <a:extLst>
              <a:ext uri="{FF2B5EF4-FFF2-40B4-BE49-F238E27FC236}">
                <a16:creationId xmlns:a16="http://schemas.microsoft.com/office/drawing/2014/main" id="{17D7BC07-AA54-21CB-69EE-E3BA35E939DC}"/>
              </a:ext>
            </a:extLst>
          </p:cNvPr>
          <p:cNvSpPr>
            <a:spLocks noGrp="1"/>
          </p:cNvSpPr>
          <p:nvPr>
            <p:ph idx="1"/>
          </p:nvPr>
        </p:nvSpPr>
        <p:spPr/>
        <p:txBody>
          <a:bodyPr/>
          <a:lstStyle/>
          <a:p>
            <a:r>
              <a:rPr lang="en-CA" dirty="0"/>
              <a:t>T statistic</a:t>
            </a:r>
          </a:p>
          <a:p>
            <a:r>
              <a:rPr lang="en-CA" dirty="0"/>
              <a:t>Z statistic</a:t>
            </a:r>
          </a:p>
          <a:p>
            <a:r>
              <a:rPr lang="en-CA" dirty="0"/>
              <a:t>Standard deviation</a:t>
            </a:r>
          </a:p>
          <a:p>
            <a:r>
              <a:rPr lang="en-CA" dirty="0"/>
              <a:t>Variance</a:t>
            </a:r>
          </a:p>
          <a:p>
            <a:r>
              <a:rPr lang="en-CA" dirty="0"/>
              <a:t>Probability density distributions / functions</a:t>
            </a:r>
          </a:p>
          <a:p>
            <a:r>
              <a:rPr lang="en-CA" dirty="0"/>
              <a:t>P values</a:t>
            </a:r>
          </a:p>
          <a:p>
            <a:r>
              <a:rPr lang="en-CA" dirty="0"/>
              <a:t>Confidence intervals</a:t>
            </a:r>
          </a:p>
          <a:p>
            <a:r>
              <a:rPr lang="en-CA" dirty="0"/>
              <a:t>A little bit about Frequentism</a:t>
            </a:r>
          </a:p>
        </p:txBody>
      </p:sp>
    </p:spTree>
    <p:extLst>
      <p:ext uri="{BB962C8B-B14F-4D97-AF65-F5344CB8AC3E}">
        <p14:creationId xmlns:p14="http://schemas.microsoft.com/office/powerpoint/2010/main" val="328885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77A3-8FF8-368F-998D-2EF3E12BDA19}"/>
              </a:ext>
            </a:extLst>
          </p:cNvPr>
          <p:cNvSpPr>
            <a:spLocks noGrp="1"/>
          </p:cNvSpPr>
          <p:nvPr>
            <p:ph type="title"/>
          </p:nvPr>
        </p:nvSpPr>
        <p:spPr/>
        <p:txBody>
          <a:bodyPr/>
          <a:lstStyle/>
          <a:p>
            <a:r>
              <a:rPr lang="en-CA" dirty="0"/>
              <a:t>Concepts</a:t>
            </a:r>
          </a:p>
        </p:txBody>
      </p:sp>
      <p:sp>
        <p:nvSpPr>
          <p:cNvPr id="3" name="Content Placeholder 2">
            <a:extLst>
              <a:ext uri="{FF2B5EF4-FFF2-40B4-BE49-F238E27FC236}">
                <a16:creationId xmlns:a16="http://schemas.microsoft.com/office/drawing/2014/main" id="{B4DCD9D5-DB37-6947-E831-983A3F87A1E8}"/>
              </a:ext>
            </a:extLst>
          </p:cNvPr>
          <p:cNvSpPr>
            <a:spLocks noGrp="1"/>
          </p:cNvSpPr>
          <p:nvPr>
            <p:ph idx="1"/>
          </p:nvPr>
        </p:nvSpPr>
        <p:spPr/>
        <p:txBody>
          <a:bodyPr/>
          <a:lstStyle/>
          <a:p>
            <a:r>
              <a:rPr lang="en-CA" dirty="0"/>
              <a:t>Main effect</a:t>
            </a:r>
          </a:p>
          <a:p>
            <a:r>
              <a:rPr lang="en-CA" dirty="0"/>
              <a:t>P value</a:t>
            </a:r>
          </a:p>
          <a:p>
            <a:r>
              <a:rPr lang="en-CA" dirty="0"/>
              <a:t>ANOVA/ </a:t>
            </a:r>
            <a:r>
              <a:rPr lang="en-CA" dirty="0" err="1"/>
              <a:t>MANOVA</a:t>
            </a:r>
            <a:endParaRPr lang="en-CA" dirty="0"/>
          </a:p>
          <a:p>
            <a:r>
              <a:rPr lang="en-CA" dirty="0"/>
              <a:t>Chi-squared</a:t>
            </a:r>
          </a:p>
          <a:p>
            <a:r>
              <a:rPr lang="en-CA" dirty="0"/>
              <a:t>F statistic</a:t>
            </a:r>
          </a:p>
          <a:p>
            <a:r>
              <a:rPr lang="en-CA" dirty="0"/>
              <a:t>Some technical notations (</a:t>
            </a:r>
            <a:r>
              <a:rPr lang="en-CA" dirty="0" err="1"/>
              <a:t>x^2</a:t>
            </a:r>
            <a:r>
              <a:rPr lang="en-CA" dirty="0"/>
              <a:t>, etc.)</a:t>
            </a:r>
          </a:p>
          <a:p>
            <a:r>
              <a:rPr lang="en-CA" dirty="0"/>
              <a:t>Lots of domain specific concepts</a:t>
            </a:r>
          </a:p>
        </p:txBody>
      </p:sp>
    </p:spTree>
    <p:extLst>
      <p:ext uri="{BB962C8B-B14F-4D97-AF65-F5344CB8AC3E}">
        <p14:creationId xmlns:p14="http://schemas.microsoft.com/office/powerpoint/2010/main" val="341421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0D7-6280-CFD7-48F8-0E358FFBAE9A}"/>
              </a:ext>
            </a:extLst>
          </p:cNvPr>
          <p:cNvSpPr>
            <a:spLocks noGrp="1"/>
          </p:cNvSpPr>
          <p:nvPr>
            <p:ph type="title"/>
          </p:nvPr>
        </p:nvSpPr>
        <p:spPr/>
        <p:txBody>
          <a:bodyPr/>
          <a:lstStyle/>
          <a:p>
            <a:r>
              <a:rPr lang="en-CA" dirty="0"/>
              <a:t>Preparation</a:t>
            </a:r>
          </a:p>
        </p:txBody>
      </p:sp>
      <p:sp>
        <p:nvSpPr>
          <p:cNvPr id="3" name="Content Placeholder 2">
            <a:extLst>
              <a:ext uri="{FF2B5EF4-FFF2-40B4-BE49-F238E27FC236}">
                <a16:creationId xmlns:a16="http://schemas.microsoft.com/office/drawing/2014/main" id="{9888D0EC-4B6D-F32B-5D65-9E241CF5DD34}"/>
              </a:ext>
            </a:extLst>
          </p:cNvPr>
          <p:cNvSpPr>
            <a:spLocks noGrp="1"/>
          </p:cNvSpPr>
          <p:nvPr>
            <p:ph idx="1"/>
          </p:nvPr>
        </p:nvSpPr>
        <p:spPr/>
        <p:txBody>
          <a:bodyPr/>
          <a:lstStyle/>
          <a:p>
            <a:r>
              <a:rPr lang="en-CA" dirty="0"/>
              <a:t>You need to download two databases</a:t>
            </a:r>
          </a:p>
          <a:p>
            <a:pPr lvl="1"/>
            <a:r>
              <a:rPr lang="en-CA" dirty="0" err="1"/>
              <a:t>Araonavowels</a:t>
            </a:r>
            <a:endParaRPr lang="en-CA" dirty="0"/>
          </a:p>
          <a:p>
            <a:pPr lvl="1"/>
            <a:r>
              <a:rPr lang="en-CA" dirty="0" err="1"/>
              <a:t>Chacobo</a:t>
            </a:r>
            <a:r>
              <a:rPr lang="en-CA" dirty="0"/>
              <a:t> forced task</a:t>
            </a:r>
          </a:p>
          <a:p>
            <a:r>
              <a:rPr lang="en-CA" dirty="0"/>
              <a:t>You need to install the following packages</a:t>
            </a:r>
          </a:p>
          <a:p>
            <a:pPr lvl="1"/>
            <a:r>
              <a:rPr lang="en-CA" dirty="0" err="1"/>
              <a:t>rlist</a:t>
            </a:r>
            <a:r>
              <a:rPr lang="en-CA" dirty="0"/>
              <a:t>()</a:t>
            </a:r>
          </a:p>
          <a:p>
            <a:pPr lvl="1"/>
            <a:r>
              <a:rPr lang="en-CA" dirty="0" err="1"/>
              <a:t>tidyverse</a:t>
            </a:r>
            <a:r>
              <a:rPr lang="en-CA" dirty="0"/>
              <a:t>()</a:t>
            </a:r>
          </a:p>
          <a:p>
            <a:pPr lvl="1"/>
            <a:r>
              <a:rPr lang="en-CA" dirty="0"/>
              <a:t>reshape()</a:t>
            </a:r>
          </a:p>
          <a:p>
            <a:pPr lvl="1"/>
            <a:r>
              <a:rPr lang="en-CA" dirty="0" err="1"/>
              <a:t>Nhstplot</a:t>
            </a:r>
            <a:r>
              <a:rPr lang="en-CA" dirty="0"/>
              <a:t>()</a:t>
            </a:r>
          </a:p>
        </p:txBody>
      </p:sp>
    </p:spTree>
    <p:extLst>
      <p:ext uri="{BB962C8B-B14F-4D97-AF65-F5344CB8AC3E}">
        <p14:creationId xmlns:p14="http://schemas.microsoft.com/office/powerpoint/2010/main" val="3072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1EB3-AAB4-387D-F451-6D39F178F600}"/>
              </a:ext>
            </a:extLst>
          </p:cNvPr>
          <p:cNvSpPr>
            <a:spLocks noGrp="1"/>
          </p:cNvSpPr>
          <p:nvPr>
            <p:ph type="title"/>
          </p:nvPr>
        </p:nvSpPr>
        <p:spPr/>
        <p:txBody>
          <a:bodyPr/>
          <a:lstStyle/>
          <a:p>
            <a:r>
              <a:rPr lang="en-CA" dirty="0"/>
              <a:t>Sample variance</a:t>
            </a:r>
          </a:p>
        </p:txBody>
      </p:sp>
      <p:pic>
        <p:nvPicPr>
          <p:cNvPr id="5" name="Picture 4">
            <a:extLst>
              <a:ext uri="{FF2B5EF4-FFF2-40B4-BE49-F238E27FC236}">
                <a16:creationId xmlns:a16="http://schemas.microsoft.com/office/drawing/2014/main" id="{A3C58334-323A-D327-B8C0-93D0BA3BA45E}"/>
              </a:ext>
            </a:extLst>
          </p:cNvPr>
          <p:cNvPicPr>
            <a:picLocks noChangeAspect="1"/>
          </p:cNvPicPr>
          <p:nvPr/>
        </p:nvPicPr>
        <p:blipFill>
          <a:blip r:embed="rId2"/>
          <a:stretch>
            <a:fillRect/>
          </a:stretch>
        </p:blipFill>
        <p:spPr>
          <a:xfrm>
            <a:off x="4243387" y="2076450"/>
            <a:ext cx="3705225" cy="1352550"/>
          </a:xfrm>
          <a:prstGeom prst="rect">
            <a:avLst/>
          </a:prstGeom>
        </p:spPr>
      </p:pic>
      <p:pic>
        <p:nvPicPr>
          <p:cNvPr id="7" name="Picture 6">
            <a:extLst>
              <a:ext uri="{FF2B5EF4-FFF2-40B4-BE49-F238E27FC236}">
                <a16:creationId xmlns:a16="http://schemas.microsoft.com/office/drawing/2014/main" id="{87068055-A772-5A4A-7E4B-B8D6B0E66C59}"/>
              </a:ext>
            </a:extLst>
          </p:cNvPr>
          <p:cNvPicPr>
            <a:picLocks noChangeAspect="1"/>
          </p:cNvPicPr>
          <p:nvPr/>
        </p:nvPicPr>
        <p:blipFill>
          <a:blip r:embed="rId3"/>
          <a:stretch>
            <a:fillRect/>
          </a:stretch>
        </p:blipFill>
        <p:spPr>
          <a:xfrm>
            <a:off x="4329111" y="4107797"/>
            <a:ext cx="3533775" cy="1257300"/>
          </a:xfrm>
          <a:prstGeom prst="rect">
            <a:avLst/>
          </a:prstGeom>
        </p:spPr>
      </p:pic>
    </p:spTree>
    <p:extLst>
      <p:ext uri="{BB962C8B-B14F-4D97-AF65-F5344CB8AC3E}">
        <p14:creationId xmlns:p14="http://schemas.microsoft.com/office/powerpoint/2010/main" val="216533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AC6E-1642-95A7-29C0-68039BAD9ACB}"/>
              </a:ext>
            </a:extLst>
          </p:cNvPr>
          <p:cNvSpPr>
            <a:spLocks noGrp="1"/>
          </p:cNvSpPr>
          <p:nvPr>
            <p:ph type="title"/>
          </p:nvPr>
        </p:nvSpPr>
        <p:spPr/>
        <p:txBody>
          <a:bodyPr/>
          <a:lstStyle/>
          <a:p>
            <a:r>
              <a:rPr lang="en-CA" dirty="0"/>
              <a:t>Variance</a:t>
            </a:r>
          </a:p>
        </p:txBody>
      </p:sp>
      <p:sp>
        <p:nvSpPr>
          <p:cNvPr id="3" name="Content Placeholder 2">
            <a:extLst>
              <a:ext uri="{FF2B5EF4-FFF2-40B4-BE49-F238E27FC236}">
                <a16:creationId xmlns:a16="http://schemas.microsoft.com/office/drawing/2014/main" id="{1BDAF5F6-FDD8-C849-EE2A-9EEF13EDA8B3}"/>
              </a:ext>
            </a:extLst>
          </p:cNvPr>
          <p:cNvSpPr>
            <a:spLocks noGrp="1"/>
          </p:cNvSpPr>
          <p:nvPr>
            <p:ph idx="1"/>
          </p:nvPr>
        </p:nvSpPr>
        <p:spPr/>
        <p:txBody>
          <a:bodyPr/>
          <a:lstStyle/>
          <a:p>
            <a:r>
              <a:rPr lang="en-CA" dirty="0"/>
              <a:t>What happens to the variance if n increases?</a:t>
            </a:r>
          </a:p>
          <a:p>
            <a:endParaRPr lang="en-CA" dirty="0"/>
          </a:p>
          <a:p>
            <a:r>
              <a:rPr lang="en-CA" dirty="0"/>
              <a:t>What happens to the variance if values are more spread out?</a:t>
            </a:r>
          </a:p>
          <a:p>
            <a:endParaRPr lang="en-CA" dirty="0"/>
          </a:p>
          <a:p>
            <a:r>
              <a:rPr lang="en-CA" dirty="0"/>
              <a:t>What is the relationship between variance and the standard deviation?</a:t>
            </a:r>
          </a:p>
        </p:txBody>
      </p:sp>
    </p:spTree>
    <p:extLst>
      <p:ext uri="{BB962C8B-B14F-4D97-AF65-F5344CB8AC3E}">
        <p14:creationId xmlns:p14="http://schemas.microsoft.com/office/powerpoint/2010/main" val="224847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AC6E-1642-95A7-29C0-68039BAD9ACB}"/>
              </a:ext>
            </a:extLst>
          </p:cNvPr>
          <p:cNvSpPr>
            <a:spLocks noGrp="1"/>
          </p:cNvSpPr>
          <p:nvPr>
            <p:ph type="title"/>
          </p:nvPr>
        </p:nvSpPr>
        <p:spPr/>
        <p:txBody>
          <a:bodyPr/>
          <a:lstStyle/>
          <a:p>
            <a:r>
              <a:rPr lang="en-CA" dirty="0"/>
              <a:t>Variance</a:t>
            </a:r>
          </a:p>
        </p:txBody>
      </p:sp>
      <p:sp>
        <p:nvSpPr>
          <p:cNvPr id="3" name="Content Placeholder 2">
            <a:extLst>
              <a:ext uri="{FF2B5EF4-FFF2-40B4-BE49-F238E27FC236}">
                <a16:creationId xmlns:a16="http://schemas.microsoft.com/office/drawing/2014/main" id="{1BDAF5F6-FDD8-C849-EE2A-9EEF13EDA8B3}"/>
              </a:ext>
            </a:extLst>
          </p:cNvPr>
          <p:cNvSpPr>
            <a:spLocks noGrp="1"/>
          </p:cNvSpPr>
          <p:nvPr>
            <p:ph idx="1"/>
          </p:nvPr>
        </p:nvSpPr>
        <p:spPr/>
        <p:txBody>
          <a:bodyPr/>
          <a:lstStyle/>
          <a:p>
            <a:r>
              <a:rPr lang="en-CA" dirty="0"/>
              <a:t>What happens to the variance if n increases?</a:t>
            </a:r>
          </a:p>
          <a:p>
            <a:pPr lvl="1"/>
            <a:r>
              <a:rPr lang="en-CA" dirty="0"/>
              <a:t>Variance decreases</a:t>
            </a:r>
          </a:p>
          <a:p>
            <a:endParaRPr lang="en-CA" dirty="0"/>
          </a:p>
          <a:p>
            <a:r>
              <a:rPr lang="en-CA" dirty="0"/>
              <a:t>What happens to the variance if values are more spread out?</a:t>
            </a:r>
          </a:p>
          <a:p>
            <a:pPr lvl="1"/>
            <a:r>
              <a:rPr lang="en-CA" dirty="0"/>
              <a:t>Variance increases</a:t>
            </a:r>
          </a:p>
          <a:p>
            <a:endParaRPr lang="en-CA" dirty="0"/>
          </a:p>
          <a:p>
            <a:r>
              <a:rPr lang="en-CA" dirty="0"/>
              <a:t>What is the relationship between variance and the standard deviation?</a:t>
            </a:r>
          </a:p>
          <a:p>
            <a:pPr lvl="1"/>
            <a:r>
              <a:rPr lang="en-CA" dirty="0"/>
              <a:t>The variance is the standard deviation squared.</a:t>
            </a:r>
          </a:p>
        </p:txBody>
      </p:sp>
    </p:spTree>
    <p:extLst>
      <p:ext uri="{BB962C8B-B14F-4D97-AF65-F5344CB8AC3E}">
        <p14:creationId xmlns:p14="http://schemas.microsoft.com/office/powerpoint/2010/main" val="194165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39AE-9E6E-1D50-E73A-0B600AA9D103}"/>
              </a:ext>
            </a:extLst>
          </p:cNvPr>
          <p:cNvSpPr>
            <a:spLocks noGrp="1"/>
          </p:cNvSpPr>
          <p:nvPr>
            <p:ph type="title"/>
          </p:nvPr>
        </p:nvSpPr>
        <p:spPr/>
        <p:txBody>
          <a:bodyPr/>
          <a:lstStyle/>
          <a:p>
            <a:r>
              <a:rPr lang="en-CA" dirty="0"/>
              <a:t>t statistic</a:t>
            </a:r>
          </a:p>
        </p:txBody>
      </p:sp>
      <p:pic>
        <p:nvPicPr>
          <p:cNvPr id="5" name="Picture 4">
            <a:extLst>
              <a:ext uri="{FF2B5EF4-FFF2-40B4-BE49-F238E27FC236}">
                <a16:creationId xmlns:a16="http://schemas.microsoft.com/office/drawing/2014/main" id="{CED8890B-85B4-F49A-8FD7-62CCE744153D}"/>
              </a:ext>
            </a:extLst>
          </p:cNvPr>
          <p:cNvPicPr>
            <a:picLocks noChangeAspect="1"/>
          </p:cNvPicPr>
          <p:nvPr/>
        </p:nvPicPr>
        <p:blipFill>
          <a:blip r:embed="rId2"/>
          <a:stretch>
            <a:fillRect/>
          </a:stretch>
        </p:blipFill>
        <p:spPr>
          <a:xfrm>
            <a:off x="1505356" y="2375167"/>
            <a:ext cx="3352800" cy="1457325"/>
          </a:xfrm>
          <a:prstGeom prst="rect">
            <a:avLst/>
          </a:prstGeom>
        </p:spPr>
      </p:pic>
      <p:pic>
        <p:nvPicPr>
          <p:cNvPr id="7" name="Picture 6">
            <a:extLst>
              <a:ext uri="{FF2B5EF4-FFF2-40B4-BE49-F238E27FC236}">
                <a16:creationId xmlns:a16="http://schemas.microsoft.com/office/drawing/2014/main" id="{4F36B7DE-6274-0B4E-6855-E910D2D9BED6}"/>
              </a:ext>
            </a:extLst>
          </p:cNvPr>
          <p:cNvPicPr>
            <a:picLocks noChangeAspect="1"/>
          </p:cNvPicPr>
          <p:nvPr/>
        </p:nvPicPr>
        <p:blipFill>
          <a:blip r:embed="rId3"/>
          <a:stretch>
            <a:fillRect/>
          </a:stretch>
        </p:blipFill>
        <p:spPr>
          <a:xfrm>
            <a:off x="2288640" y="5819775"/>
            <a:ext cx="2166420" cy="794823"/>
          </a:xfrm>
          <a:prstGeom prst="rect">
            <a:avLst/>
          </a:prstGeom>
        </p:spPr>
      </p:pic>
      <p:pic>
        <p:nvPicPr>
          <p:cNvPr id="9" name="Picture 8" descr="A person with a mustache&#10;&#10;Description automatically generated with low confidence">
            <a:extLst>
              <a:ext uri="{FF2B5EF4-FFF2-40B4-BE49-F238E27FC236}">
                <a16:creationId xmlns:a16="http://schemas.microsoft.com/office/drawing/2014/main" id="{EAA6A7D4-EE21-7D1B-E64D-2D415C0965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300" y="0"/>
            <a:ext cx="5322468" cy="6858000"/>
          </a:xfrm>
          <a:prstGeom prst="rect">
            <a:avLst/>
          </a:prstGeom>
        </p:spPr>
      </p:pic>
      <p:sp>
        <p:nvSpPr>
          <p:cNvPr id="10" name="TextBox 9">
            <a:extLst>
              <a:ext uri="{FF2B5EF4-FFF2-40B4-BE49-F238E27FC236}">
                <a16:creationId xmlns:a16="http://schemas.microsoft.com/office/drawing/2014/main" id="{7C613115-47B5-92AE-350B-CE076A2EDA4A}"/>
              </a:ext>
            </a:extLst>
          </p:cNvPr>
          <p:cNvSpPr txBox="1"/>
          <p:nvPr/>
        </p:nvSpPr>
        <p:spPr>
          <a:xfrm>
            <a:off x="1409700" y="5305425"/>
            <a:ext cx="3544112" cy="369332"/>
          </a:xfrm>
          <a:prstGeom prst="rect">
            <a:avLst/>
          </a:prstGeom>
          <a:noFill/>
        </p:spPr>
        <p:txBody>
          <a:bodyPr wrap="none" rtlCol="0">
            <a:spAutoFit/>
          </a:bodyPr>
          <a:lstStyle/>
          <a:p>
            <a:r>
              <a:rPr lang="en-CA" dirty="0"/>
              <a:t>Similar but not the same (z statistic)</a:t>
            </a:r>
          </a:p>
        </p:txBody>
      </p:sp>
      <p:sp>
        <p:nvSpPr>
          <p:cNvPr id="11" name="TextBox 10">
            <a:extLst>
              <a:ext uri="{FF2B5EF4-FFF2-40B4-BE49-F238E27FC236}">
                <a16:creationId xmlns:a16="http://schemas.microsoft.com/office/drawing/2014/main" id="{5EF2FCCE-A627-85D9-E77D-9105CF8A7FB7}"/>
              </a:ext>
            </a:extLst>
          </p:cNvPr>
          <p:cNvSpPr txBox="1"/>
          <p:nvPr/>
        </p:nvSpPr>
        <p:spPr>
          <a:xfrm>
            <a:off x="8568787" y="365125"/>
            <a:ext cx="2129494" cy="369332"/>
          </a:xfrm>
          <a:prstGeom prst="rect">
            <a:avLst/>
          </a:prstGeom>
          <a:noFill/>
        </p:spPr>
        <p:txBody>
          <a:bodyPr wrap="none" rtlCol="0">
            <a:spAutoFit/>
          </a:bodyPr>
          <a:lstStyle/>
          <a:p>
            <a:r>
              <a:rPr lang="en-CA" dirty="0"/>
              <a:t>William Sealy </a:t>
            </a:r>
            <a:r>
              <a:rPr lang="en-CA" dirty="0" err="1"/>
              <a:t>Gosset</a:t>
            </a:r>
            <a:endParaRPr lang="en-CA" dirty="0"/>
          </a:p>
        </p:txBody>
      </p:sp>
    </p:spTree>
    <p:extLst>
      <p:ext uri="{BB962C8B-B14F-4D97-AF65-F5344CB8AC3E}">
        <p14:creationId xmlns:p14="http://schemas.microsoft.com/office/powerpoint/2010/main" val="3262486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1186</Words>
  <Application>Microsoft Office PowerPoint</Application>
  <PresentationFormat>Widescreen</PresentationFormat>
  <Paragraphs>150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Statistics for linguist(ics)</vt:lpstr>
      <vt:lpstr>From last lecture</vt:lpstr>
      <vt:lpstr>For today’s lecture</vt:lpstr>
      <vt:lpstr>Concepts</vt:lpstr>
      <vt:lpstr>Preparation</vt:lpstr>
      <vt:lpstr>Sample variance</vt:lpstr>
      <vt:lpstr>Variance</vt:lpstr>
      <vt:lpstr>Variance</vt:lpstr>
      <vt:lpstr>t statistic</vt:lpstr>
      <vt:lpstr>T statistic</vt:lpstr>
      <vt:lpstr>T statistic</vt:lpstr>
      <vt:lpstr>Probability</vt:lpstr>
      <vt:lpstr>Probability</vt:lpstr>
      <vt:lpstr>Probability distributions</vt:lpstr>
      <vt:lpstr>Probability distributions</vt:lpstr>
      <vt:lpstr>Probability distributions</vt:lpstr>
      <vt:lpstr>Probability distributions</vt:lpstr>
      <vt:lpstr>Probability distributions</vt:lpstr>
      <vt:lpstr>P values</vt:lpstr>
      <vt:lpstr>P-value</vt:lpstr>
      <vt:lpstr>Confidence intervals</vt:lpstr>
      <vt:lpstr>Confidence intervals</vt:lpstr>
      <vt:lpstr>Confidence intervals</vt:lpstr>
      <vt:lpstr>Confidence intervals</vt:lpstr>
      <vt:lpstr>Confidence intervals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for linguist(ics)</dc:title>
  <dc:creator>Adam James Ross Tallman</dc:creator>
  <cp:lastModifiedBy>Adam James Ross Tallman</cp:lastModifiedBy>
  <cp:revision>9</cp:revision>
  <dcterms:created xsi:type="dcterms:W3CDTF">2022-11-08T09:02:05Z</dcterms:created>
  <dcterms:modified xsi:type="dcterms:W3CDTF">2022-11-08T12:59:13Z</dcterms:modified>
</cp:coreProperties>
</file>