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41" r:id="rId4"/>
    <p:sldId id="280" r:id="rId5"/>
    <p:sldId id="281" r:id="rId6"/>
    <p:sldId id="285" r:id="rId7"/>
    <p:sldId id="286" r:id="rId8"/>
    <p:sldId id="287" r:id="rId9"/>
    <p:sldId id="288" r:id="rId10"/>
    <p:sldId id="289" r:id="rId11"/>
    <p:sldId id="276" r:id="rId12"/>
    <p:sldId id="290" r:id="rId13"/>
    <p:sldId id="291" r:id="rId14"/>
    <p:sldId id="292" r:id="rId15"/>
    <p:sldId id="343" r:id="rId16"/>
    <p:sldId id="342" r:id="rId17"/>
    <p:sldId id="293" r:id="rId18"/>
    <p:sldId id="295" r:id="rId19"/>
    <p:sldId id="294" r:id="rId20"/>
    <p:sldId id="296" r:id="rId21"/>
    <p:sldId id="298" r:id="rId22"/>
    <p:sldId id="297" r:id="rId23"/>
    <p:sldId id="300" r:id="rId24"/>
    <p:sldId id="301" r:id="rId25"/>
    <p:sldId id="299" r:id="rId26"/>
    <p:sldId id="303" r:id="rId27"/>
    <p:sldId id="302" r:id="rId28"/>
    <p:sldId id="304" r:id="rId29"/>
    <p:sldId id="305" r:id="rId30"/>
    <p:sldId id="282" r:id="rId31"/>
    <p:sldId id="283" r:id="rId32"/>
    <p:sldId id="284" r:id="rId33"/>
    <p:sldId id="306" r:id="rId34"/>
    <p:sldId id="307" r:id="rId35"/>
    <p:sldId id="308" r:id="rId36"/>
    <p:sldId id="309" r:id="rId37"/>
    <p:sldId id="310" r:id="rId38"/>
    <p:sldId id="311" r:id="rId39"/>
    <p:sldId id="312" r:id="rId40"/>
    <p:sldId id="313" r:id="rId41"/>
    <p:sldId id="314" r:id="rId42"/>
    <p:sldId id="315" r:id="rId43"/>
    <p:sldId id="316" r:id="rId44"/>
    <p:sldId id="317" r:id="rId45"/>
    <p:sldId id="318" r:id="rId46"/>
    <p:sldId id="319" r:id="rId47"/>
    <p:sldId id="320" r:id="rId48"/>
    <p:sldId id="321" r:id="rId49"/>
    <p:sldId id="322" r:id="rId50"/>
    <p:sldId id="323" r:id="rId51"/>
    <p:sldId id="324" r:id="rId52"/>
    <p:sldId id="325" r:id="rId53"/>
    <p:sldId id="326" r:id="rId54"/>
    <p:sldId id="344" r:id="rId55"/>
    <p:sldId id="327" r:id="rId56"/>
    <p:sldId id="328" r:id="rId57"/>
    <p:sldId id="329" r:id="rId58"/>
    <p:sldId id="330" r:id="rId59"/>
    <p:sldId id="331" r:id="rId60"/>
    <p:sldId id="332" r:id="rId61"/>
    <p:sldId id="333" r:id="rId62"/>
    <p:sldId id="334" r:id="rId63"/>
    <p:sldId id="335" r:id="rId64"/>
    <p:sldId id="336" r:id="rId65"/>
    <p:sldId id="337" r:id="rId66"/>
    <p:sldId id="338" r:id="rId67"/>
    <p:sldId id="339" r:id="rId68"/>
    <p:sldId id="340" r:id="rId69"/>
  </p:sldIdLst>
  <p:sldSz cx="12192000" cy="6858000"/>
  <p:notesSz cx="6858000" cy="9144000"/>
  <p:defaultTextStyle>
    <a:defPPr>
      <a:defRPr lang="es-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1A0D2C7-1D1E-48D5-9829-9785C14ED914}">
          <p14:sldIdLst>
            <p14:sldId id="256"/>
            <p14:sldId id="257"/>
            <p14:sldId id="341"/>
          </p14:sldIdLst>
        </p14:section>
        <p14:section name="P-vals review" id="{1E478B81-56B2-47F7-9CEB-60BF04387A28}">
          <p14:sldIdLst>
            <p14:sldId id="280"/>
            <p14:sldId id="281"/>
            <p14:sldId id="285"/>
            <p14:sldId id="286"/>
            <p14:sldId id="287"/>
            <p14:sldId id="288"/>
            <p14:sldId id="289"/>
            <p14:sldId id="276"/>
            <p14:sldId id="290"/>
            <p14:sldId id="291"/>
            <p14:sldId id="292"/>
          </p14:sldIdLst>
        </p14:section>
        <p14:section name="Effect size and p values" id="{BD54398C-9C2D-4FAD-A7C1-151759B342E8}">
          <p14:sldIdLst>
            <p14:sldId id="343"/>
            <p14:sldId id="342"/>
          </p14:sldIdLst>
        </p14:section>
        <p14:section name="Models and variables" id="{6AD4E41E-37E4-4750-9B80-D6307ABF3082}">
          <p14:sldIdLst>
            <p14:sldId id="293"/>
            <p14:sldId id="295"/>
            <p14:sldId id="294"/>
            <p14:sldId id="296"/>
            <p14:sldId id="298"/>
            <p14:sldId id="297"/>
            <p14:sldId id="300"/>
            <p14:sldId id="301"/>
            <p14:sldId id="299"/>
            <p14:sldId id="303"/>
            <p14:sldId id="302"/>
          </p14:sldIdLst>
        </p14:section>
        <p14:section name="Linear models" id="{A708125D-D7BF-419A-AEC1-9E00E1EE806A}">
          <p14:sldIdLst>
            <p14:sldId id="304"/>
            <p14:sldId id="305"/>
            <p14:sldId id="282"/>
            <p14:sldId id="283"/>
            <p14:sldId id="284"/>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326"/>
            <p14:sldId id="344"/>
            <p14:sldId id="327"/>
            <p14:sldId id="328"/>
            <p14:sldId id="329"/>
            <p14:sldId id="330"/>
            <p14:sldId id="331"/>
            <p14:sldId id="332"/>
            <p14:sldId id="333"/>
            <p14:sldId id="334"/>
            <p14:sldId id="335"/>
            <p14:sldId id="336"/>
            <p14:sldId id="337"/>
            <p14:sldId id="338"/>
            <p14:sldId id="339"/>
            <p14:sldId id="34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459C6-8538-7309-F3F9-F57F311F37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BO"/>
          </a:p>
        </p:txBody>
      </p:sp>
      <p:sp>
        <p:nvSpPr>
          <p:cNvPr id="3" name="Subtitle 2">
            <a:extLst>
              <a:ext uri="{FF2B5EF4-FFF2-40B4-BE49-F238E27FC236}">
                <a16:creationId xmlns:a16="http://schemas.microsoft.com/office/drawing/2014/main" id="{ECD9FA20-EA8A-472D-F330-C3EB01455D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BO"/>
          </a:p>
        </p:txBody>
      </p:sp>
      <p:sp>
        <p:nvSpPr>
          <p:cNvPr id="4" name="Date Placeholder 3">
            <a:extLst>
              <a:ext uri="{FF2B5EF4-FFF2-40B4-BE49-F238E27FC236}">
                <a16:creationId xmlns:a16="http://schemas.microsoft.com/office/drawing/2014/main" id="{5C900148-CDFF-45AD-B884-307F98576CE4}"/>
              </a:ext>
            </a:extLst>
          </p:cNvPr>
          <p:cNvSpPr>
            <a:spLocks noGrp="1"/>
          </p:cNvSpPr>
          <p:nvPr>
            <p:ph type="dt" sz="half" idx="10"/>
          </p:nvPr>
        </p:nvSpPr>
        <p:spPr/>
        <p:txBody>
          <a:bodyPr/>
          <a:lstStyle/>
          <a:p>
            <a:fld id="{5682C2A8-18F6-4DC1-81E3-5AAF1339D1E4}" type="datetimeFigureOut">
              <a:rPr lang="es-BO" smtClean="0"/>
              <a:t>24/11/2023</a:t>
            </a:fld>
            <a:endParaRPr lang="es-BO"/>
          </a:p>
        </p:txBody>
      </p:sp>
      <p:sp>
        <p:nvSpPr>
          <p:cNvPr id="5" name="Footer Placeholder 4">
            <a:extLst>
              <a:ext uri="{FF2B5EF4-FFF2-40B4-BE49-F238E27FC236}">
                <a16:creationId xmlns:a16="http://schemas.microsoft.com/office/drawing/2014/main" id="{CA9E78DC-7A86-CE21-4138-00FACC58B43A}"/>
              </a:ext>
            </a:extLst>
          </p:cNvPr>
          <p:cNvSpPr>
            <a:spLocks noGrp="1"/>
          </p:cNvSpPr>
          <p:nvPr>
            <p:ph type="ftr" sz="quarter" idx="11"/>
          </p:nvPr>
        </p:nvSpPr>
        <p:spPr/>
        <p:txBody>
          <a:bodyPr/>
          <a:lstStyle/>
          <a:p>
            <a:endParaRPr lang="es-BO"/>
          </a:p>
        </p:txBody>
      </p:sp>
      <p:sp>
        <p:nvSpPr>
          <p:cNvPr id="6" name="Slide Number Placeholder 5">
            <a:extLst>
              <a:ext uri="{FF2B5EF4-FFF2-40B4-BE49-F238E27FC236}">
                <a16:creationId xmlns:a16="http://schemas.microsoft.com/office/drawing/2014/main" id="{28CDAE79-9E72-F492-74E7-4C143E9B8CD2}"/>
              </a:ext>
            </a:extLst>
          </p:cNvPr>
          <p:cNvSpPr>
            <a:spLocks noGrp="1"/>
          </p:cNvSpPr>
          <p:nvPr>
            <p:ph type="sldNum" sz="quarter" idx="12"/>
          </p:nvPr>
        </p:nvSpPr>
        <p:spPr/>
        <p:txBody>
          <a:bodyPr/>
          <a:lstStyle/>
          <a:p>
            <a:fld id="{DD5BF58B-B7AE-488D-8986-7A79E4F3D6CE}" type="slidenum">
              <a:rPr lang="es-BO" smtClean="0"/>
              <a:t>‹#›</a:t>
            </a:fld>
            <a:endParaRPr lang="es-BO"/>
          </a:p>
        </p:txBody>
      </p:sp>
    </p:spTree>
    <p:extLst>
      <p:ext uri="{BB962C8B-B14F-4D97-AF65-F5344CB8AC3E}">
        <p14:creationId xmlns:p14="http://schemas.microsoft.com/office/powerpoint/2010/main" val="1851247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CD2C0-88EC-515D-5313-D3AAEF9646C8}"/>
              </a:ext>
            </a:extLst>
          </p:cNvPr>
          <p:cNvSpPr>
            <a:spLocks noGrp="1"/>
          </p:cNvSpPr>
          <p:nvPr>
            <p:ph type="title"/>
          </p:nvPr>
        </p:nvSpPr>
        <p:spPr/>
        <p:txBody>
          <a:bodyPr/>
          <a:lstStyle/>
          <a:p>
            <a:r>
              <a:rPr lang="en-US"/>
              <a:t>Click to edit Master title style</a:t>
            </a:r>
            <a:endParaRPr lang="es-BO"/>
          </a:p>
        </p:txBody>
      </p:sp>
      <p:sp>
        <p:nvSpPr>
          <p:cNvPr id="3" name="Vertical Text Placeholder 2">
            <a:extLst>
              <a:ext uri="{FF2B5EF4-FFF2-40B4-BE49-F238E27FC236}">
                <a16:creationId xmlns:a16="http://schemas.microsoft.com/office/drawing/2014/main" id="{590C32DE-2931-CCBE-CB14-29FE112B4D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BO"/>
          </a:p>
        </p:txBody>
      </p:sp>
      <p:sp>
        <p:nvSpPr>
          <p:cNvPr id="4" name="Date Placeholder 3">
            <a:extLst>
              <a:ext uri="{FF2B5EF4-FFF2-40B4-BE49-F238E27FC236}">
                <a16:creationId xmlns:a16="http://schemas.microsoft.com/office/drawing/2014/main" id="{A135FDEE-6D9D-1609-7A26-D39D7B21EA6C}"/>
              </a:ext>
            </a:extLst>
          </p:cNvPr>
          <p:cNvSpPr>
            <a:spLocks noGrp="1"/>
          </p:cNvSpPr>
          <p:nvPr>
            <p:ph type="dt" sz="half" idx="10"/>
          </p:nvPr>
        </p:nvSpPr>
        <p:spPr/>
        <p:txBody>
          <a:bodyPr/>
          <a:lstStyle/>
          <a:p>
            <a:fld id="{5682C2A8-18F6-4DC1-81E3-5AAF1339D1E4}" type="datetimeFigureOut">
              <a:rPr lang="es-BO" smtClean="0"/>
              <a:t>24/11/2023</a:t>
            </a:fld>
            <a:endParaRPr lang="es-BO"/>
          </a:p>
        </p:txBody>
      </p:sp>
      <p:sp>
        <p:nvSpPr>
          <p:cNvPr id="5" name="Footer Placeholder 4">
            <a:extLst>
              <a:ext uri="{FF2B5EF4-FFF2-40B4-BE49-F238E27FC236}">
                <a16:creationId xmlns:a16="http://schemas.microsoft.com/office/drawing/2014/main" id="{F98EE81F-BC38-844F-0E4C-27F63B5E2057}"/>
              </a:ext>
            </a:extLst>
          </p:cNvPr>
          <p:cNvSpPr>
            <a:spLocks noGrp="1"/>
          </p:cNvSpPr>
          <p:nvPr>
            <p:ph type="ftr" sz="quarter" idx="11"/>
          </p:nvPr>
        </p:nvSpPr>
        <p:spPr/>
        <p:txBody>
          <a:bodyPr/>
          <a:lstStyle/>
          <a:p>
            <a:endParaRPr lang="es-BO"/>
          </a:p>
        </p:txBody>
      </p:sp>
      <p:sp>
        <p:nvSpPr>
          <p:cNvPr id="6" name="Slide Number Placeholder 5">
            <a:extLst>
              <a:ext uri="{FF2B5EF4-FFF2-40B4-BE49-F238E27FC236}">
                <a16:creationId xmlns:a16="http://schemas.microsoft.com/office/drawing/2014/main" id="{2B851707-B829-A51E-CE50-1ADE5692ECE7}"/>
              </a:ext>
            </a:extLst>
          </p:cNvPr>
          <p:cNvSpPr>
            <a:spLocks noGrp="1"/>
          </p:cNvSpPr>
          <p:nvPr>
            <p:ph type="sldNum" sz="quarter" idx="12"/>
          </p:nvPr>
        </p:nvSpPr>
        <p:spPr/>
        <p:txBody>
          <a:bodyPr/>
          <a:lstStyle/>
          <a:p>
            <a:fld id="{DD5BF58B-B7AE-488D-8986-7A79E4F3D6CE}" type="slidenum">
              <a:rPr lang="es-BO" smtClean="0"/>
              <a:t>‹#›</a:t>
            </a:fld>
            <a:endParaRPr lang="es-BO"/>
          </a:p>
        </p:txBody>
      </p:sp>
    </p:spTree>
    <p:extLst>
      <p:ext uri="{BB962C8B-B14F-4D97-AF65-F5344CB8AC3E}">
        <p14:creationId xmlns:p14="http://schemas.microsoft.com/office/powerpoint/2010/main" val="1564554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41170A-9BBE-698B-2B5C-D3829C55BFC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BO"/>
          </a:p>
        </p:txBody>
      </p:sp>
      <p:sp>
        <p:nvSpPr>
          <p:cNvPr id="3" name="Vertical Text Placeholder 2">
            <a:extLst>
              <a:ext uri="{FF2B5EF4-FFF2-40B4-BE49-F238E27FC236}">
                <a16:creationId xmlns:a16="http://schemas.microsoft.com/office/drawing/2014/main" id="{6902E80A-3B0A-B575-1D2D-908879DC97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BO"/>
          </a:p>
        </p:txBody>
      </p:sp>
      <p:sp>
        <p:nvSpPr>
          <p:cNvPr id="4" name="Date Placeholder 3">
            <a:extLst>
              <a:ext uri="{FF2B5EF4-FFF2-40B4-BE49-F238E27FC236}">
                <a16:creationId xmlns:a16="http://schemas.microsoft.com/office/drawing/2014/main" id="{D8543C35-0C13-77D3-5693-C6838D6E3310}"/>
              </a:ext>
            </a:extLst>
          </p:cNvPr>
          <p:cNvSpPr>
            <a:spLocks noGrp="1"/>
          </p:cNvSpPr>
          <p:nvPr>
            <p:ph type="dt" sz="half" idx="10"/>
          </p:nvPr>
        </p:nvSpPr>
        <p:spPr/>
        <p:txBody>
          <a:bodyPr/>
          <a:lstStyle/>
          <a:p>
            <a:fld id="{5682C2A8-18F6-4DC1-81E3-5AAF1339D1E4}" type="datetimeFigureOut">
              <a:rPr lang="es-BO" smtClean="0"/>
              <a:t>24/11/2023</a:t>
            </a:fld>
            <a:endParaRPr lang="es-BO"/>
          </a:p>
        </p:txBody>
      </p:sp>
      <p:sp>
        <p:nvSpPr>
          <p:cNvPr id="5" name="Footer Placeholder 4">
            <a:extLst>
              <a:ext uri="{FF2B5EF4-FFF2-40B4-BE49-F238E27FC236}">
                <a16:creationId xmlns:a16="http://schemas.microsoft.com/office/drawing/2014/main" id="{ADB71AEB-126A-E520-CB6C-CE53717B264E}"/>
              </a:ext>
            </a:extLst>
          </p:cNvPr>
          <p:cNvSpPr>
            <a:spLocks noGrp="1"/>
          </p:cNvSpPr>
          <p:nvPr>
            <p:ph type="ftr" sz="quarter" idx="11"/>
          </p:nvPr>
        </p:nvSpPr>
        <p:spPr/>
        <p:txBody>
          <a:bodyPr/>
          <a:lstStyle/>
          <a:p>
            <a:endParaRPr lang="es-BO"/>
          </a:p>
        </p:txBody>
      </p:sp>
      <p:sp>
        <p:nvSpPr>
          <p:cNvPr id="6" name="Slide Number Placeholder 5">
            <a:extLst>
              <a:ext uri="{FF2B5EF4-FFF2-40B4-BE49-F238E27FC236}">
                <a16:creationId xmlns:a16="http://schemas.microsoft.com/office/drawing/2014/main" id="{B8703C1F-0633-FDEA-4B3B-0CAD01A3FFC6}"/>
              </a:ext>
            </a:extLst>
          </p:cNvPr>
          <p:cNvSpPr>
            <a:spLocks noGrp="1"/>
          </p:cNvSpPr>
          <p:nvPr>
            <p:ph type="sldNum" sz="quarter" idx="12"/>
          </p:nvPr>
        </p:nvSpPr>
        <p:spPr/>
        <p:txBody>
          <a:bodyPr/>
          <a:lstStyle/>
          <a:p>
            <a:fld id="{DD5BF58B-B7AE-488D-8986-7A79E4F3D6CE}" type="slidenum">
              <a:rPr lang="es-BO" smtClean="0"/>
              <a:t>‹#›</a:t>
            </a:fld>
            <a:endParaRPr lang="es-BO"/>
          </a:p>
        </p:txBody>
      </p:sp>
    </p:spTree>
    <p:extLst>
      <p:ext uri="{BB962C8B-B14F-4D97-AF65-F5344CB8AC3E}">
        <p14:creationId xmlns:p14="http://schemas.microsoft.com/office/powerpoint/2010/main" val="580226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44637-6FA5-E043-FFAC-7C78337AB4EC}"/>
              </a:ext>
            </a:extLst>
          </p:cNvPr>
          <p:cNvSpPr>
            <a:spLocks noGrp="1"/>
          </p:cNvSpPr>
          <p:nvPr>
            <p:ph type="title"/>
          </p:nvPr>
        </p:nvSpPr>
        <p:spPr/>
        <p:txBody>
          <a:bodyPr/>
          <a:lstStyle/>
          <a:p>
            <a:r>
              <a:rPr lang="en-US"/>
              <a:t>Click to edit Master title style</a:t>
            </a:r>
            <a:endParaRPr lang="es-BO"/>
          </a:p>
        </p:txBody>
      </p:sp>
      <p:sp>
        <p:nvSpPr>
          <p:cNvPr id="3" name="Content Placeholder 2">
            <a:extLst>
              <a:ext uri="{FF2B5EF4-FFF2-40B4-BE49-F238E27FC236}">
                <a16:creationId xmlns:a16="http://schemas.microsoft.com/office/drawing/2014/main" id="{F6070B24-5942-5475-BCCA-53E11F004F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BO"/>
          </a:p>
        </p:txBody>
      </p:sp>
      <p:sp>
        <p:nvSpPr>
          <p:cNvPr id="4" name="Date Placeholder 3">
            <a:extLst>
              <a:ext uri="{FF2B5EF4-FFF2-40B4-BE49-F238E27FC236}">
                <a16:creationId xmlns:a16="http://schemas.microsoft.com/office/drawing/2014/main" id="{DBB4F68F-B7CD-5205-930E-B80D91453C8D}"/>
              </a:ext>
            </a:extLst>
          </p:cNvPr>
          <p:cNvSpPr>
            <a:spLocks noGrp="1"/>
          </p:cNvSpPr>
          <p:nvPr>
            <p:ph type="dt" sz="half" idx="10"/>
          </p:nvPr>
        </p:nvSpPr>
        <p:spPr/>
        <p:txBody>
          <a:bodyPr/>
          <a:lstStyle/>
          <a:p>
            <a:fld id="{5682C2A8-18F6-4DC1-81E3-5AAF1339D1E4}" type="datetimeFigureOut">
              <a:rPr lang="es-BO" smtClean="0"/>
              <a:t>24/11/2023</a:t>
            </a:fld>
            <a:endParaRPr lang="es-BO"/>
          </a:p>
        </p:txBody>
      </p:sp>
      <p:sp>
        <p:nvSpPr>
          <p:cNvPr id="5" name="Footer Placeholder 4">
            <a:extLst>
              <a:ext uri="{FF2B5EF4-FFF2-40B4-BE49-F238E27FC236}">
                <a16:creationId xmlns:a16="http://schemas.microsoft.com/office/drawing/2014/main" id="{F8A7E03F-32B9-432D-9086-1766F54A5846}"/>
              </a:ext>
            </a:extLst>
          </p:cNvPr>
          <p:cNvSpPr>
            <a:spLocks noGrp="1"/>
          </p:cNvSpPr>
          <p:nvPr>
            <p:ph type="ftr" sz="quarter" idx="11"/>
          </p:nvPr>
        </p:nvSpPr>
        <p:spPr/>
        <p:txBody>
          <a:bodyPr/>
          <a:lstStyle/>
          <a:p>
            <a:endParaRPr lang="es-BO"/>
          </a:p>
        </p:txBody>
      </p:sp>
      <p:sp>
        <p:nvSpPr>
          <p:cNvPr id="6" name="Slide Number Placeholder 5">
            <a:extLst>
              <a:ext uri="{FF2B5EF4-FFF2-40B4-BE49-F238E27FC236}">
                <a16:creationId xmlns:a16="http://schemas.microsoft.com/office/drawing/2014/main" id="{9665CF92-41E1-BCE5-8FD8-7593BE11F2C9}"/>
              </a:ext>
            </a:extLst>
          </p:cNvPr>
          <p:cNvSpPr>
            <a:spLocks noGrp="1"/>
          </p:cNvSpPr>
          <p:nvPr>
            <p:ph type="sldNum" sz="quarter" idx="12"/>
          </p:nvPr>
        </p:nvSpPr>
        <p:spPr/>
        <p:txBody>
          <a:bodyPr/>
          <a:lstStyle/>
          <a:p>
            <a:fld id="{DD5BF58B-B7AE-488D-8986-7A79E4F3D6CE}" type="slidenum">
              <a:rPr lang="es-BO" smtClean="0"/>
              <a:t>‹#›</a:t>
            </a:fld>
            <a:endParaRPr lang="es-BO"/>
          </a:p>
        </p:txBody>
      </p:sp>
    </p:spTree>
    <p:extLst>
      <p:ext uri="{BB962C8B-B14F-4D97-AF65-F5344CB8AC3E}">
        <p14:creationId xmlns:p14="http://schemas.microsoft.com/office/powerpoint/2010/main" val="1096678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9B610-BEDE-7512-4EDA-8FD3FDCB47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BO"/>
          </a:p>
        </p:txBody>
      </p:sp>
      <p:sp>
        <p:nvSpPr>
          <p:cNvPr id="3" name="Text Placeholder 2">
            <a:extLst>
              <a:ext uri="{FF2B5EF4-FFF2-40B4-BE49-F238E27FC236}">
                <a16:creationId xmlns:a16="http://schemas.microsoft.com/office/drawing/2014/main" id="{D87E423D-45EA-488F-2F54-7AAE98A240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A7490A-EBC6-CD47-4C17-43DCE457721B}"/>
              </a:ext>
            </a:extLst>
          </p:cNvPr>
          <p:cNvSpPr>
            <a:spLocks noGrp="1"/>
          </p:cNvSpPr>
          <p:nvPr>
            <p:ph type="dt" sz="half" idx="10"/>
          </p:nvPr>
        </p:nvSpPr>
        <p:spPr/>
        <p:txBody>
          <a:bodyPr/>
          <a:lstStyle/>
          <a:p>
            <a:fld id="{5682C2A8-18F6-4DC1-81E3-5AAF1339D1E4}" type="datetimeFigureOut">
              <a:rPr lang="es-BO" smtClean="0"/>
              <a:t>24/11/2023</a:t>
            </a:fld>
            <a:endParaRPr lang="es-BO"/>
          </a:p>
        </p:txBody>
      </p:sp>
      <p:sp>
        <p:nvSpPr>
          <p:cNvPr id="5" name="Footer Placeholder 4">
            <a:extLst>
              <a:ext uri="{FF2B5EF4-FFF2-40B4-BE49-F238E27FC236}">
                <a16:creationId xmlns:a16="http://schemas.microsoft.com/office/drawing/2014/main" id="{15FCEC68-4C7C-E10D-B05A-23D031D689CE}"/>
              </a:ext>
            </a:extLst>
          </p:cNvPr>
          <p:cNvSpPr>
            <a:spLocks noGrp="1"/>
          </p:cNvSpPr>
          <p:nvPr>
            <p:ph type="ftr" sz="quarter" idx="11"/>
          </p:nvPr>
        </p:nvSpPr>
        <p:spPr/>
        <p:txBody>
          <a:bodyPr/>
          <a:lstStyle/>
          <a:p>
            <a:endParaRPr lang="es-BO"/>
          </a:p>
        </p:txBody>
      </p:sp>
      <p:sp>
        <p:nvSpPr>
          <p:cNvPr id="6" name="Slide Number Placeholder 5">
            <a:extLst>
              <a:ext uri="{FF2B5EF4-FFF2-40B4-BE49-F238E27FC236}">
                <a16:creationId xmlns:a16="http://schemas.microsoft.com/office/drawing/2014/main" id="{5F0BC178-24F2-A5FE-07CE-C51DAB767679}"/>
              </a:ext>
            </a:extLst>
          </p:cNvPr>
          <p:cNvSpPr>
            <a:spLocks noGrp="1"/>
          </p:cNvSpPr>
          <p:nvPr>
            <p:ph type="sldNum" sz="quarter" idx="12"/>
          </p:nvPr>
        </p:nvSpPr>
        <p:spPr/>
        <p:txBody>
          <a:bodyPr/>
          <a:lstStyle/>
          <a:p>
            <a:fld id="{DD5BF58B-B7AE-488D-8986-7A79E4F3D6CE}" type="slidenum">
              <a:rPr lang="es-BO" smtClean="0"/>
              <a:t>‹#›</a:t>
            </a:fld>
            <a:endParaRPr lang="es-BO"/>
          </a:p>
        </p:txBody>
      </p:sp>
    </p:spTree>
    <p:extLst>
      <p:ext uri="{BB962C8B-B14F-4D97-AF65-F5344CB8AC3E}">
        <p14:creationId xmlns:p14="http://schemas.microsoft.com/office/powerpoint/2010/main" val="558271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75453-F539-E6E8-A1F0-B1370454E8F3}"/>
              </a:ext>
            </a:extLst>
          </p:cNvPr>
          <p:cNvSpPr>
            <a:spLocks noGrp="1"/>
          </p:cNvSpPr>
          <p:nvPr>
            <p:ph type="title"/>
          </p:nvPr>
        </p:nvSpPr>
        <p:spPr/>
        <p:txBody>
          <a:bodyPr/>
          <a:lstStyle/>
          <a:p>
            <a:r>
              <a:rPr lang="en-US"/>
              <a:t>Click to edit Master title style</a:t>
            </a:r>
            <a:endParaRPr lang="es-BO"/>
          </a:p>
        </p:txBody>
      </p:sp>
      <p:sp>
        <p:nvSpPr>
          <p:cNvPr id="3" name="Content Placeholder 2">
            <a:extLst>
              <a:ext uri="{FF2B5EF4-FFF2-40B4-BE49-F238E27FC236}">
                <a16:creationId xmlns:a16="http://schemas.microsoft.com/office/drawing/2014/main" id="{2CDC7D24-E7AF-3DCB-D2DE-9881F9B139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BO"/>
          </a:p>
        </p:txBody>
      </p:sp>
      <p:sp>
        <p:nvSpPr>
          <p:cNvPr id="4" name="Content Placeholder 3">
            <a:extLst>
              <a:ext uri="{FF2B5EF4-FFF2-40B4-BE49-F238E27FC236}">
                <a16:creationId xmlns:a16="http://schemas.microsoft.com/office/drawing/2014/main" id="{84BB096D-96F0-6894-F0E6-19ACDD5AD7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BO"/>
          </a:p>
        </p:txBody>
      </p:sp>
      <p:sp>
        <p:nvSpPr>
          <p:cNvPr id="5" name="Date Placeholder 4">
            <a:extLst>
              <a:ext uri="{FF2B5EF4-FFF2-40B4-BE49-F238E27FC236}">
                <a16:creationId xmlns:a16="http://schemas.microsoft.com/office/drawing/2014/main" id="{809255B4-423F-186D-036B-B7FAAD2958B6}"/>
              </a:ext>
            </a:extLst>
          </p:cNvPr>
          <p:cNvSpPr>
            <a:spLocks noGrp="1"/>
          </p:cNvSpPr>
          <p:nvPr>
            <p:ph type="dt" sz="half" idx="10"/>
          </p:nvPr>
        </p:nvSpPr>
        <p:spPr/>
        <p:txBody>
          <a:bodyPr/>
          <a:lstStyle/>
          <a:p>
            <a:fld id="{5682C2A8-18F6-4DC1-81E3-5AAF1339D1E4}" type="datetimeFigureOut">
              <a:rPr lang="es-BO" smtClean="0"/>
              <a:t>24/11/2023</a:t>
            </a:fld>
            <a:endParaRPr lang="es-BO"/>
          </a:p>
        </p:txBody>
      </p:sp>
      <p:sp>
        <p:nvSpPr>
          <p:cNvPr id="6" name="Footer Placeholder 5">
            <a:extLst>
              <a:ext uri="{FF2B5EF4-FFF2-40B4-BE49-F238E27FC236}">
                <a16:creationId xmlns:a16="http://schemas.microsoft.com/office/drawing/2014/main" id="{9C5E3D67-88E5-B3C5-C2F2-122962F668C9}"/>
              </a:ext>
            </a:extLst>
          </p:cNvPr>
          <p:cNvSpPr>
            <a:spLocks noGrp="1"/>
          </p:cNvSpPr>
          <p:nvPr>
            <p:ph type="ftr" sz="quarter" idx="11"/>
          </p:nvPr>
        </p:nvSpPr>
        <p:spPr/>
        <p:txBody>
          <a:bodyPr/>
          <a:lstStyle/>
          <a:p>
            <a:endParaRPr lang="es-BO"/>
          </a:p>
        </p:txBody>
      </p:sp>
      <p:sp>
        <p:nvSpPr>
          <p:cNvPr id="7" name="Slide Number Placeholder 6">
            <a:extLst>
              <a:ext uri="{FF2B5EF4-FFF2-40B4-BE49-F238E27FC236}">
                <a16:creationId xmlns:a16="http://schemas.microsoft.com/office/drawing/2014/main" id="{F40B04E1-401A-5150-AB62-5B77EEB51AF9}"/>
              </a:ext>
            </a:extLst>
          </p:cNvPr>
          <p:cNvSpPr>
            <a:spLocks noGrp="1"/>
          </p:cNvSpPr>
          <p:nvPr>
            <p:ph type="sldNum" sz="quarter" idx="12"/>
          </p:nvPr>
        </p:nvSpPr>
        <p:spPr/>
        <p:txBody>
          <a:bodyPr/>
          <a:lstStyle/>
          <a:p>
            <a:fld id="{DD5BF58B-B7AE-488D-8986-7A79E4F3D6CE}" type="slidenum">
              <a:rPr lang="es-BO" smtClean="0"/>
              <a:t>‹#›</a:t>
            </a:fld>
            <a:endParaRPr lang="es-BO"/>
          </a:p>
        </p:txBody>
      </p:sp>
    </p:spTree>
    <p:extLst>
      <p:ext uri="{BB962C8B-B14F-4D97-AF65-F5344CB8AC3E}">
        <p14:creationId xmlns:p14="http://schemas.microsoft.com/office/powerpoint/2010/main" val="923980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79D96-3C43-BE6B-8021-6DB6FB540074}"/>
              </a:ext>
            </a:extLst>
          </p:cNvPr>
          <p:cNvSpPr>
            <a:spLocks noGrp="1"/>
          </p:cNvSpPr>
          <p:nvPr>
            <p:ph type="title"/>
          </p:nvPr>
        </p:nvSpPr>
        <p:spPr>
          <a:xfrm>
            <a:off x="839788" y="365125"/>
            <a:ext cx="10515600" cy="1325563"/>
          </a:xfrm>
        </p:spPr>
        <p:txBody>
          <a:bodyPr/>
          <a:lstStyle/>
          <a:p>
            <a:r>
              <a:rPr lang="en-US"/>
              <a:t>Click to edit Master title style</a:t>
            </a:r>
            <a:endParaRPr lang="es-BO"/>
          </a:p>
        </p:txBody>
      </p:sp>
      <p:sp>
        <p:nvSpPr>
          <p:cNvPr id="3" name="Text Placeholder 2">
            <a:extLst>
              <a:ext uri="{FF2B5EF4-FFF2-40B4-BE49-F238E27FC236}">
                <a16:creationId xmlns:a16="http://schemas.microsoft.com/office/drawing/2014/main" id="{1BB2CC8D-DC5C-E814-5DC1-FF955B0903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F628D9-3CB1-9655-4EAF-4A90144DE2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BO"/>
          </a:p>
        </p:txBody>
      </p:sp>
      <p:sp>
        <p:nvSpPr>
          <p:cNvPr id="5" name="Text Placeholder 4">
            <a:extLst>
              <a:ext uri="{FF2B5EF4-FFF2-40B4-BE49-F238E27FC236}">
                <a16:creationId xmlns:a16="http://schemas.microsoft.com/office/drawing/2014/main" id="{61465B94-EAEF-08DA-8198-35623541DB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62ED4-A4C2-BD56-8931-07B443B707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BO"/>
          </a:p>
        </p:txBody>
      </p:sp>
      <p:sp>
        <p:nvSpPr>
          <p:cNvPr id="7" name="Date Placeholder 6">
            <a:extLst>
              <a:ext uri="{FF2B5EF4-FFF2-40B4-BE49-F238E27FC236}">
                <a16:creationId xmlns:a16="http://schemas.microsoft.com/office/drawing/2014/main" id="{DB7EE1BE-8990-176C-27A6-156D22EA7118}"/>
              </a:ext>
            </a:extLst>
          </p:cNvPr>
          <p:cNvSpPr>
            <a:spLocks noGrp="1"/>
          </p:cNvSpPr>
          <p:nvPr>
            <p:ph type="dt" sz="half" idx="10"/>
          </p:nvPr>
        </p:nvSpPr>
        <p:spPr/>
        <p:txBody>
          <a:bodyPr/>
          <a:lstStyle/>
          <a:p>
            <a:fld id="{5682C2A8-18F6-4DC1-81E3-5AAF1339D1E4}" type="datetimeFigureOut">
              <a:rPr lang="es-BO" smtClean="0"/>
              <a:t>24/11/2023</a:t>
            </a:fld>
            <a:endParaRPr lang="es-BO"/>
          </a:p>
        </p:txBody>
      </p:sp>
      <p:sp>
        <p:nvSpPr>
          <p:cNvPr id="8" name="Footer Placeholder 7">
            <a:extLst>
              <a:ext uri="{FF2B5EF4-FFF2-40B4-BE49-F238E27FC236}">
                <a16:creationId xmlns:a16="http://schemas.microsoft.com/office/drawing/2014/main" id="{4A1CD8EE-067E-0B7B-FF72-C76CF3D26E5D}"/>
              </a:ext>
            </a:extLst>
          </p:cNvPr>
          <p:cNvSpPr>
            <a:spLocks noGrp="1"/>
          </p:cNvSpPr>
          <p:nvPr>
            <p:ph type="ftr" sz="quarter" idx="11"/>
          </p:nvPr>
        </p:nvSpPr>
        <p:spPr/>
        <p:txBody>
          <a:bodyPr/>
          <a:lstStyle/>
          <a:p>
            <a:endParaRPr lang="es-BO"/>
          </a:p>
        </p:txBody>
      </p:sp>
      <p:sp>
        <p:nvSpPr>
          <p:cNvPr id="9" name="Slide Number Placeholder 8">
            <a:extLst>
              <a:ext uri="{FF2B5EF4-FFF2-40B4-BE49-F238E27FC236}">
                <a16:creationId xmlns:a16="http://schemas.microsoft.com/office/drawing/2014/main" id="{BED9D736-A2F3-EA1A-1107-362B5CFB29EC}"/>
              </a:ext>
            </a:extLst>
          </p:cNvPr>
          <p:cNvSpPr>
            <a:spLocks noGrp="1"/>
          </p:cNvSpPr>
          <p:nvPr>
            <p:ph type="sldNum" sz="quarter" idx="12"/>
          </p:nvPr>
        </p:nvSpPr>
        <p:spPr/>
        <p:txBody>
          <a:bodyPr/>
          <a:lstStyle/>
          <a:p>
            <a:fld id="{DD5BF58B-B7AE-488D-8986-7A79E4F3D6CE}" type="slidenum">
              <a:rPr lang="es-BO" smtClean="0"/>
              <a:t>‹#›</a:t>
            </a:fld>
            <a:endParaRPr lang="es-BO"/>
          </a:p>
        </p:txBody>
      </p:sp>
    </p:spTree>
    <p:extLst>
      <p:ext uri="{BB962C8B-B14F-4D97-AF65-F5344CB8AC3E}">
        <p14:creationId xmlns:p14="http://schemas.microsoft.com/office/powerpoint/2010/main" val="2477372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7B88F-B141-62D9-46E3-C22F66F6BE43}"/>
              </a:ext>
            </a:extLst>
          </p:cNvPr>
          <p:cNvSpPr>
            <a:spLocks noGrp="1"/>
          </p:cNvSpPr>
          <p:nvPr>
            <p:ph type="title"/>
          </p:nvPr>
        </p:nvSpPr>
        <p:spPr/>
        <p:txBody>
          <a:bodyPr/>
          <a:lstStyle/>
          <a:p>
            <a:r>
              <a:rPr lang="en-US"/>
              <a:t>Click to edit Master title style</a:t>
            </a:r>
            <a:endParaRPr lang="es-BO"/>
          </a:p>
        </p:txBody>
      </p:sp>
      <p:sp>
        <p:nvSpPr>
          <p:cNvPr id="3" name="Date Placeholder 2">
            <a:extLst>
              <a:ext uri="{FF2B5EF4-FFF2-40B4-BE49-F238E27FC236}">
                <a16:creationId xmlns:a16="http://schemas.microsoft.com/office/drawing/2014/main" id="{031A665C-78C8-078E-B7B4-841280E0D269}"/>
              </a:ext>
            </a:extLst>
          </p:cNvPr>
          <p:cNvSpPr>
            <a:spLocks noGrp="1"/>
          </p:cNvSpPr>
          <p:nvPr>
            <p:ph type="dt" sz="half" idx="10"/>
          </p:nvPr>
        </p:nvSpPr>
        <p:spPr/>
        <p:txBody>
          <a:bodyPr/>
          <a:lstStyle/>
          <a:p>
            <a:fld id="{5682C2A8-18F6-4DC1-81E3-5AAF1339D1E4}" type="datetimeFigureOut">
              <a:rPr lang="es-BO" smtClean="0"/>
              <a:t>24/11/2023</a:t>
            </a:fld>
            <a:endParaRPr lang="es-BO"/>
          </a:p>
        </p:txBody>
      </p:sp>
      <p:sp>
        <p:nvSpPr>
          <p:cNvPr id="4" name="Footer Placeholder 3">
            <a:extLst>
              <a:ext uri="{FF2B5EF4-FFF2-40B4-BE49-F238E27FC236}">
                <a16:creationId xmlns:a16="http://schemas.microsoft.com/office/drawing/2014/main" id="{38EAFC2E-D8F9-CF77-8E9B-A98023E5DDD8}"/>
              </a:ext>
            </a:extLst>
          </p:cNvPr>
          <p:cNvSpPr>
            <a:spLocks noGrp="1"/>
          </p:cNvSpPr>
          <p:nvPr>
            <p:ph type="ftr" sz="quarter" idx="11"/>
          </p:nvPr>
        </p:nvSpPr>
        <p:spPr/>
        <p:txBody>
          <a:bodyPr/>
          <a:lstStyle/>
          <a:p>
            <a:endParaRPr lang="es-BO"/>
          </a:p>
        </p:txBody>
      </p:sp>
      <p:sp>
        <p:nvSpPr>
          <p:cNvPr id="5" name="Slide Number Placeholder 4">
            <a:extLst>
              <a:ext uri="{FF2B5EF4-FFF2-40B4-BE49-F238E27FC236}">
                <a16:creationId xmlns:a16="http://schemas.microsoft.com/office/drawing/2014/main" id="{F2F8FA50-7C44-99AD-F1FC-2D61CC7020C8}"/>
              </a:ext>
            </a:extLst>
          </p:cNvPr>
          <p:cNvSpPr>
            <a:spLocks noGrp="1"/>
          </p:cNvSpPr>
          <p:nvPr>
            <p:ph type="sldNum" sz="quarter" idx="12"/>
          </p:nvPr>
        </p:nvSpPr>
        <p:spPr/>
        <p:txBody>
          <a:bodyPr/>
          <a:lstStyle/>
          <a:p>
            <a:fld id="{DD5BF58B-B7AE-488D-8986-7A79E4F3D6CE}" type="slidenum">
              <a:rPr lang="es-BO" smtClean="0"/>
              <a:t>‹#›</a:t>
            </a:fld>
            <a:endParaRPr lang="es-BO"/>
          </a:p>
        </p:txBody>
      </p:sp>
    </p:spTree>
    <p:extLst>
      <p:ext uri="{BB962C8B-B14F-4D97-AF65-F5344CB8AC3E}">
        <p14:creationId xmlns:p14="http://schemas.microsoft.com/office/powerpoint/2010/main" val="1044515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DDDD6F-A225-B1AB-6EEB-D8906D5AEB63}"/>
              </a:ext>
            </a:extLst>
          </p:cNvPr>
          <p:cNvSpPr>
            <a:spLocks noGrp="1"/>
          </p:cNvSpPr>
          <p:nvPr>
            <p:ph type="dt" sz="half" idx="10"/>
          </p:nvPr>
        </p:nvSpPr>
        <p:spPr/>
        <p:txBody>
          <a:bodyPr/>
          <a:lstStyle/>
          <a:p>
            <a:fld id="{5682C2A8-18F6-4DC1-81E3-5AAF1339D1E4}" type="datetimeFigureOut">
              <a:rPr lang="es-BO" smtClean="0"/>
              <a:t>24/11/2023</a:t>
            </a:fld>
            <a:endParaRPr lang="es-BO"/>
          </a:p>
        </p:txBody>
      </p:sp>
      <p:sp>
        <p:nvSpPr>
          <p:cNvPr id="3" name="Footer Placeholder 2">
            <a:extLst>
              <a:ext uri="{FF2B5EF4-FFF2-40B4-BE49-F238E27FC236}">
                <a16:creationId xmlns:a16="http://schemas.microsoft.com/office/drawing/2014/main" id="{8DFA5E7F-9CC3-4C10-7F79-512F64D424E8}"/>
              </a:ext>
            </a:extLst>
          </p:cNvPr>
          <p:cNvSpPr>
            <a:spLocks noGrp="1"/>
          </p:cNvSpPr>
          <p:nvPr>
            <p:ph type="ftr" sz="quarter" idx="11"/>
          </p:nvPr>
        </p:nvSpPr>
        <p:spPr/>
        <p:txBody>
          <a:bodyPr/>
          <a:lstStyle/>
          <a:p>
            <a:endParaRPr lang="es-BO"/>
          </a:p>
        </p:txBody>
      </p:sp>
      <p:sp>
        <p:nvSpPr>
          <p:cNvPr id="4" name="Slide Number Placeholder 3">
            <a:extLst>
              <a:ext uri="{FF2B5EF4-FFF2-40B4-BE49-F238E27FC236}">
                <a16:creationId xmlns:a16="http://schemas.microsoft.com/office/drawing/2014/main" id="{6A4E1085-530F-87EA-6946-53796C275D93}"/>
              </a:ext>
            </a:extLst>
          </p:cNvPr>
          <p:cNvSpPr>
            <a:spLocks noGrp="1"/>
          </p:cNvSpPr>
          <p:nvPr>
            <p:ph type="sldNum" sz="quarter" idx="12"/>
          </p:nvPr>
        </p:nvSpPr>
        <p:spPr/>
        <p:txBody>
          <a:bodyPr/>
          <a:lstStyle/>
          <a:p>
            <a:fld id="{DD5BF58B-B7AE-488D-8986-7A79E4F3D6CE}" type="slidenum">
              <a:rPr lang="es-BO" smtClean="0"/>
              <a:t>‹#›</a:t>
            </a:fld>
            <a:endParaRPr lang="es-BO"/>
          </a:p>
        </p:txBody>
      </p:sp>
    </p:spTree>
    <p:extLst>
      <p:ext uri="{BB962C8B-B14F-4D97-AF65-F5344CB8AC3E}">
        <p14:creationId xmlns:p14="http://schemas.microsoft.com/office/powerpoint/2010/main" val="976702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D8488-1543-47DE-B9F9-DD7CF3C511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BO"/>
          </a:p>
        </p:txBody>
      </p:sp>
      <p:sp>
        <p:nvSpPr>
          <p:cNvPr id="3" name="Content Placeholder 2">
            <a:extLst>
              <a:ext uri="{FF2B5EF4-FFF2-40B4-BE49-F238E27FC236}">
                <a16:creationId xmlns:a16="http://schemas.microsoft.com/office/drawing/2014/main" id="{78241CBA-FC79-6455-5BD8-A236CCB33C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BO"/>
          </a:p>
        </p:txBody>
      </p:sp>
      <p:sp>
        <p:nvSpPr>
          <p:cNvPr id="4" name="Text Placeholder 3">
            <a:extLst>
              <a:ext uri="{FF2B5EF4-FFF2-40B4-BE49-F238E27FC236}">
                <a16:creationId xmlns:a16="http://schemas.microsoft.com/office/drawing/2014/main" id="{75BB33A7-F0AB-36EF-E82B-86B30D0A44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6B9B84-58B4-0DEF-53E5-4DDB0DC4CBE8}"/>
              </a:ext>
            </a:extLst>
          </p:cNvPr>
          <p:cNvSpPr>
            <a:spLocks noGrp="1"/>
          </p:cNvSpPr>
          <p:nvPr>
            <p:ph type="dt" sz="half" idx="10"/>
          </p:nvPr>
        </p:nvSpPr>
        <p:spPr/>
        <p:txBody>
          <a:bodyPr/>
          <a:lstStyle/>
          <a:p>
            <a:fld id="{5682C2A8-18F6-4DC1-81E3-5AAF1339D1E4}" type="datetimeFigureOut">
              <a:rPr lang="es-BO" smtClean="0"/>
              <a:t>24/11/2023</a:t>
            </a:fld>
            <a:endParaRPr lang="es-BO"/>
          </a:p>
        </p:txBody>
      </p:sp>
      <p:sp>
        <p:nvSpPr>
          <p:cNvPr id="6" name="Footer Placeholder 5">
            <a:extLst>
              <a:ext uri="{FF2B5EF4-FFF2-40B4-BE49-F238E27FC236}">
                <a16:creationId xmlns:a16="http://schemas.microsoft.com/office/drawing/2014/main" id="{0C7E43BA-90DF-765D-F5FF-AF010BFBFE3A}"/>
              </a:ext>
            </a:extLst>
          </p:cNvPr>
          <p:cNvSpPr>
            <a:spLocks noGrp="1"/>
          </p:cNvSpPr>
          <p:nvPr>
            <p:ph type="ftr" sz="quarter" idx="11"/>
          </p:nvPr>
        </p:nvSpPr>
        <p:spPr/>
        <p:txBody>
          <a:bodyPr/>
          <a:lstStyle/>
          <a:p>
            <a:endParaRPr lang="es-BO"/>
          </a:p>
        </p:txBody>
      </p:sp>
      <p:sp>
        <p:nvSpPr>
          <p:cNvPr id="7" name="Slide Number Placeholder 6">
            <a:extLst>
              <a:ext uri="{FF2B5EF4-FFF2-40B4-BE49-F238E27FC236}">
                <a16:creationId xmlns:a16="http://schemas.microsoft.com/office/drawing/2014/main" id="{6AAE21F1-3807-44F4-2825-C05FC2DBE6D1}"/>
              </a:ext>
            </a:extLst>
          </p:cNvPr>
          <p:cNvSpPr>
            <a:spLocks noGrp="1"/>
          </p:cNvSpPr>
          <p:nvPr>
            <p:ph type="sldNum" sz="quarter" idx="12"/>
          </p:nvPr>
        </p:nvSpPr>
        <p:spPr/>
        <p:txBody>
          <a:bodyPr/>
          <a:lstStyle/>
          <a:p>
            <a:fld id="{DD5BF58B-B7AE-488D-8986-7A79E4F3D6CE}" type="slidenum">
              <a:rPr lang="es-BO" smtClean="0"/>
              <a:t>‹#›</a:t>
            </a:fld>
            <a:endParaRPr lang="es-BO"/>
          </a:p>
        </p:txBody>
      </p:sp>
    </p:spTree>
    <p:extLst>
      <p:ext uri="{BB962C8B-B14F-4D97-AF65-F5344CB8AC3E}">
        <p14:creationId xmlns:p14="http://schemas.microsoft.com/office/powerpoint/2010/main" val="3599785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E9796-1C9F-9826-E435-9EF4FBC365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BO"/>
          </a:p>
        </p:txBody>
      </p:sp>
      <p:sp>
        <p:nvSpPr>
          <p:cNvPr id="3" name="Picture Placeholder 2">
            <a:extLst>
              <a:ext uri="{FF2B5EF4-FFF2-40B4-BE49-F238E27FC236}">
                <a16:creationId xmlns:a16="http://schemas.microsoft.com/office/drawing/2014/main" id="{C9486B1F-F7EA-0F5D-1DD4-38771D3E8B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BO"/>
          </a:p>
        </p:txBody>
      </p:sp>
      <p:sp>
        <p:nvSpPr>
          <p:cNvPr id="4" name="Text Placeholder 3">
            <a:extLst>
              <a:ext uri="{FF2B5EF4-FFF2-40B4-BE49-F238E27FC236}">
                <a16:creationId xmlns:a16="http://schemas.microsoft.com/office/drawing/2014/main" id="{93BD7598-9942-6AE1-62C6-60F1DCD9D6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9A232D-3FEA-EC9C-5A9D-A246160F0BBF}"/>
              </a:ext>
            </a:extLst>
          </p:cNvPr>
          <p:cNvSpPr>
            <a:spLocks noGrp="1"/>
          </p:cNvSpPr>
          <p:nvPr>
            <p:ph type="dt" sz="half" idx="10"/>
          </p:nvPr>
        </p:nvSpPr>
        <p:spPr/>
        <p:txBody>
          <a:bodyPr/>
          <a:lstStyle/>
          <a:p>
            <a:fld id="{5682C2A8-18F6-4DC1-81E3-5AAF1339D1E4}" type="datetimeFigureOut">
              <a:rPr lang="es-BO" smtClean="0"/>
              <a:t>24/11/2023</a:t>
            </a:fld>
            <a:endParaRPr lang="es-BO"/>
          </a:p>
        </p:txBody>
      </p:sp>
      <p:sp>
        <p:nvSpPr>
          <p:cNvPr id="6" name="Footer Placeholder 5">
            <a:extLst>
              <a:ext uri="{FF2B5EF4-FFF2-40B4-BE49-F238E27FC236}">
                <a16:creationId xmlns:a16="http://schemas.microsoft.com/office/drawing/2014/main" id="{CBF7BB7E-434A-46EA-F8B3-E96B8392B297}"/>
              </a:ext>
            </a:extLst>
          </p:cNvPr>
          <p:cNvSpPr>
            <a:spLocks noGrp="1"/>
          </p:cNvSpPr>
          <p:nvPr>
            <p:ph type="ftr" sz="quarter" idx="11"/>
          </p:nvPr>
        </p:nvSpPr>
        <p:spPr/>
        <p:txBody>
          <a:bodyPr/>
          <a:lstStyle/>
          <a:p>
            <a:endParaRPr lang="es-BO"/>
          </a:p>
        </p:txBody>
      </p:sp>
      <p:sp>
        <p:nvSpPr>
          <p:cNvPr id="7" name="Slide Number Placeholder 6">
            <a:extLst>
              <a:ext uri="{FF2B5EF4-FFF2-40B4-BE49-F238E27FC236}">
                <a16:creationId xmlns:a16="http://schemas.microsoft.com/office/drawing/2014/main" id="{E70E1111-5FAE-9061-D27D-4903335D0856}"/>
              </a:ext>
            </a:extLst>
          </p:cNvPr>
          <p:cNvSpPr>
            <a:spLocks noGrp="1"/>
          </p:cNvSpPr>
          <p:nvPr>
            <p:ph type="sldNum" sz="quarter" idx="12"/>
          </p:nvPr>
        </p:nvSpPr>
        <p:spPr/>
        <p:txBody>
          <a:bodyPr/>
          <a:lstStyle/>
          <a:p>
            <a:fld id="{DD5BF58B-B7AE-488D-8986-7A79E4F3D6CE}" type="slidenum">
              <a:rPr lang="es-BO" smtClean="0"/>
              <a:t>‹#›</a:t>
            </a:fld>
            <a:endParaRPr lang="es-BO"/>
          </a:p>
        </p:txBody>
      </p:sp>
    </p:spTree>
    <p:extLst>
      <p:ext uri="{BB962C8B-B14F-4D97-AF65-F5344CB8AC3E}">
        <p14:creationId xmlns:p14="http://schemas.microsoft.com/office/powerpoint/2010/main" val="612113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A78C20-3C61-F48A-0ECC-8BA0D18E42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BO"/>
          </a:p>
        </p:txBody>
      </p:sp>
      <p:sp>
        <p:nvSpPr>
          <p:cNvPr id="3" name="Text Placeholder 2">
            <a:extLst>
              <a:ext uri="{FF2B5EF4-FFF2-40B4-BE49-F238E27FC236}">
                <a16:creationId xmlns:a16="http://schemas.microsoft.com/office/drawing/2014/main" id="{39AD63C4-716D-EBEF-D19E-FBDBF06039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BO"/>
          </a:p>
        </p:txBody>
      </p:sp>
      <p:sp>
        <p:nvSpPr>
          <p:cNvPr id="4" name="Date Placeholder 3">
            <a:extLst>
              <a:ext uri="{FF2B5EF4-FFF2-40B4-BE49-F238E27FC236}">
                <a16:creationId xmlns:a16="http://schemas.microsoft.com/office/drawing/2014/main" id="{49F57811-F8E6-78A2-CA24-0E641D4161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82C2A8-18F6-4DC1-81E3-5AAF1339D1E4}" type="datetimeFigureOut">
              <a:rPr lang="es-BO" smtClean="0"/>
              <a:t>24/11/2023</a:t>
            </a:fld>
            <a:endParaRPr lang="es-BO"/>
          </a:p>
        </p:txBody>
      </p:sp>
      <p:sp>
        <p:nvSpPr>
          <p:cNvPr id="5" name="Footer Placeholder 4">
            <a:extLst>
              <a:ext uri="{FF2B5EF4-FFF2-40B4-BE49-F238E27FC236}">
                <a16:creationId xmlns:a16="http://schemas.microsoft.com/office/drawing/2014/main" id="{64EA2F1D-BE11-7A03-5B2F-210B7DF9B6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BO"/>
          </a:p>
        </p:txBody>
      </p:sp>
      <p:sp>
        <p:nvSpPr>
          <p:cNvPr id="6" name="Slide Number Placeholder 5">
            <a:extLst>
              <a:ext uri="{FF2B5EF4-FFF2-40B4-BE49-F238E27FC236}">
                <a16:creationId xmlns:a16="http://schemas.microsoft.com/office/drawing/2014/main" id="{FBE8BC06-C285-103C-EB48-E8662B789F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5BF58B-B7AE-488D-8986-7A79E4F3D6CE}" type="slidenum">
              <a:rPr lang="es-BO" smtClean="0"/>
              <a:t>‹#›</a:t>
            </a:fld>
            <a:endParaRPr lang="es-BO"/>
          </a:p>
        </p:txBody>
      </p:sp>
    </p:spTree>
    <p:extLst>
      <p:ext uri="{BB962C8B-B14F-4D97-AF65-F5344CB8AC3E}">
        <p14:creationId xmlns:p14="http://schemas.microsoft.com/office/powerpoint/2010/main" val="13767356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statsflowchart.co.uk/"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140.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5D39A-1438-87F5-3177-DB69B70C2605}"/>
              </a:ext>
            </a:extLst>
          </p:cNvPr>
          <p:cNvSpPr>
            <a:spLocks noGrp="1"/>
          </p:cNvSpPr>
          <p:nvPr>
            <p:ph type="ctrTitle"/>
          </p:nvPr>
        </p:nvSpPr>
        <p:spPr/>
        <p:txBody>
          <a:bodyPr/>
          <a:lstStyle/>
          <a:p>
            <a:r>
              <a:rPr lang="en-CA" dirty="0"/>
              <a:t>Statistics for Linguists</a:t>
            </a:r>
            <a:endParaRPr lang="es-BO" dirty="0"/>
          </a:p>
        </p:txBody>
      </p:sp>
      <p:sp>
        <p:nvSpPr>
          <p:cNvPr id="3" name="Subtitle 2">
            <a:extLst>
              <a:ext uri="{FF2B5EF4-FFF2-40B4-BE49-F238E27FC236}">
                <a16:creationId xmlns:a16="http://schemas.microsoft.com/office/drawing/2014/main" id="{83DFE966-A1E5-EF94-9E65-19477F869A97}"/>
              </a:ext>
            </a:extLst>
          </p:cNvPr>
          <p:cNvSpPr>
            <a:spLocks noGrp="1"/>
          </p:cNvSpPr>
          <p:nvPr>
            <p:ph type="subTitle" idx="1"/>
          </p:nvPr>
        </p:nvSpPr>
        <p:spPr/>
        <p:txBody>
          <a:bodyPr/>
          <a:lstStyle/>
          <a:p>
            <a:r>
              <a:rPr lang="en-CA" dirty="0"/>
              <a:t>2023-11-22</a:t>
            </a:r>
          </a:p>
          <a:p>
            <a:r>
              <a:rPr lang="en-CA" dirty="0"/>
              <a:t>Power, effect size and linear models</a:t>
            </a:r>
            <a:endParaRPr lang="es-BO" dirty="0"/>
          </a:p>
        </p:txBody>
      </p:sp>
    </p:spTree>
    <p:extLst>
      <p:ext uri="{BB962C8B-B14F-4D97-AF65-F5344CB8AC3E}">
        <p14:creationId xmlns:p14="http://schemas.microsoft.com/office/powerpoint/2010/main" val="3750479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93311-9BF3-BFCA-B069-23737F8F3CD2}"/>
              </a:ext>
            </a:extLst>
          </p:cNvPr>
          <p:cNvSpPr>
            <a:spLocks noGrp="1"/>
          </p:cNvSpPr>
          <p:nvPr>
            <p:ph type="title"/>
          </p:nvPr>
        </p:nvSpPr>
        <p:spPr/>
        <p:txBody>
          <a:bodyPr/>
          <a:lstStyle/>
          <a:p>
            <a:r>
              <a:rPr lang="en-CA" dirty="0"/>
              <a:t>Type II Error &amp; Power</a:t>
            </a:r>
          </a:p>
        </p:txBody>
      </p:sp>
      <p:sp>
        <p:nvSpPr>
          <p:cNvPr id="3" name="Content Placeholder 2">
            <a:extLst>
              <a:ext uri="{FF2B5EF4-FFF2-40B4-BE49-F238E27FC236}">
                <a16:creationId xmlns:a16="http://schemas.microsoft.com/office/drawing/2014/main" id="{929DFCFC-8A11-3287-35EE-4BF0C7D0250A}"/>
              </a:ext>
            </a:extLst>
          </p:cNvPr>
          <p:cNvSpPr>
            <a:spLocks noGrp="1"/>
          </p:cNvSpPr>
          <p:nvPr>
            <p:ph idx="1"/>
          </p:nvPr>
        </p:nvSpPr>
        <p:spPr/>
        <p:txBody>
          <a:bodyPr/>
          <a:lstStyle/>
          <a:p>
            <a:r>
              <a:rPr lang="en-CA" dirty="0"/>
              <a:t>What affects Power?</a:t>
            </a:r>
          </a:p>
          <a:p>
            <a:r>
              <a:rPr lang="en-CA" dirty="0"/>
              <a:t>Significance/alpha level (lower level = less power)</a:t>
            </a:r>
          </a:p>
          <a:p>
            <a:r>
              <a:rPr lang="en-CA" dirty="0"/>
              <a:t>Sample size (larger sample = more power)</a:t>
            </a:r>
          </a:p>
          <a:p>
            <a:r>
              <a:rPr lang="en-CA" dirty="0"/>
              <a:t>Sample size (larger sample = more power)</a:t>
            </a:r>
          </a:p>
          <a:p>
            <a:r>
              <a:rPr lang="en-CA" dirty="0"/>
              <a:t>Variability (less variability = more power)</a:t>
            </a:r>
          </a:p>
          <a:p>
            <a:r>
              <a:rPr lang="en-CA" dirty="0"/>
              <a:t>Magnitude of the effect (larger magnitude = more power)</a:t>
            </a:r>
          </a:p>
          <a:p>
            <a:endParaRPr lang="en-CA" dirty="0"/>
          </a:p>
        </p:txBody>
      </p:sp>
    </p:spTree>
    <p:extLst>
      <p:ext uri="{BB962C8B-B14F-4D97-AF65-F5344CB8AC3E}">
        <p14:creationId xmlns:p14="http://schemas.microsoft.com/office/powerpoint/2010/main" val="2311926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10CC20B-90BF-1F8E-98B7-9F1A4E71F8DB}"/>
              </a:ext>
            </a:extLst>
          </p:cNvPr>
          <p:cNvSpPr txBox="1"/>
          <p:nvPr/>
        </p:nvSpPr>
        <p:spPr>
          <a:xfrm>
            <a:off x="212271" y="1129004"/>
            <a:ext cx="6925647" cy="4929555"/>
          </a:xfrm>
          <a:prstGeom prst="rect">
            <a:avLst/>
          </a:prstGeom>
          <a:noFill/>
        </p:spPr>
        <p:txBody>
          <a:bodyPr wrap="square">
            <a:spAutoFit/>
          </a:bodyPr>
          <a:lstStyle/>
          <a:p>
            <a:pPr latinLnBrk="1">
              <a:spcAft>
                <a:spcPts val="1000"/>
              </a:spcAft>
            </a:pP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set.seed</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1234</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n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30</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vowel.durations</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rnorm</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(n, </a:t>
            </a:r>
            <a:r>
              <a:rPr lang="en-US" sz="1800" dirty="0">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mean =</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80</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sd</a:t>
            </a:r>
            <a:r>
              <a:rPr lang="en-US" sz="1800" dirty="0">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10</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h1</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strong"</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"weak</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h1</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sample(</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h1</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n, </a:t>
            </a:r>
            <a:r>
              <a:rPr lang="en-US" sz="1800" dirty="0">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replace=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TRUE, </a:t>
            </a:r>
            <a:r>
              <a:rPr lang="en-US" sz="1800" dirty="0">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prob=</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c(</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0.5</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0.5</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h2</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strong"</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"weak</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h2</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sample(</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h2</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n, </a:t>
            </a:r>
            <a:r>
              <a:rPr lang="en-US" sz="1800" dirty="0">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replace=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TRUE, </a:t>
            </a:r>
            <a:r>
              <a:rPr lang="en-US" sz="1800" dirty="0">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prob=</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c(</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0.5</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0.5</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h3</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strong"</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"weak</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h3</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sample(</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h3</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n, </a:t>
            </a:r>
            <a:r>
              <a:rPr lang="en-US" sz="1800" dirty="0">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replace=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TRUE, </a:t>
            </a:r>
            <a:r>
              <a:rPr lang="en-US" sz="1800" dirty="0">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prob=</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c(</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0.5</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0.5</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h4</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strong"</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"weak</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h4</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sample(</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h4</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n, </a:t>
            </a:r>
            <a:r>
              <a:rPr lang="en-US" sz="1800" dirty="0">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replace=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TRUE, </a:t>
            </a:r>
            <a:r>
              <a:rPr lang="en-US" sz="1800" dirty="0">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prob=</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c(</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0.5</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0.5</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h5</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strong"</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"weak</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h5</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sample(</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h5</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n, </a:t>
            </a:r>
            <a:r>
              <a:rPr lang="en-US" sz="1800" dirty="0">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replace=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TRUE, </a:t>
            </a:r>
            <a:r>
              <a:rPr lang="en-US" sz="1800" dirty="0">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prob=</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c(</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0.5</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0.5</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h6</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strong"</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"weak</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h6</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sample(</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h6</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n, </a:t>
            </a:r>
            <a:r>
              <a:rPr lang="en-US" sz="1800" dirty="0">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replace=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TRUE, </a:t>
            </a:r>
            <a:r>
              <a:rPr lang="en-US" sz="1800" dirty="0">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prob=</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c(</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0.5</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0.5</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df</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data.frame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vowel.durations</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h1,h2,h3,h4,h5,h6</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endParaRPr lang="en-CA" sz="1800" dirty="0">
              <a:effectLst/>
              <a:latin typeface="Consolas" panose="020B0609020204030204" pitchFamily="49" charset="0"/>
              <a:ea typeface="Cambria" panose="02040503050406030204" pitchFamily="18" charset="0"/>
              <a:cs typeface="Times New Roman" panose="02020603050405020304" pitchFamily="18" charset="0"/>
            </a:endParaRPr>
          </a:p>
          <a:p>
            <a:pPr latinLnBrk="1">
              <a:spcAft>
                <a:spcPts val="1000"/>
              </a:spcAft>
            </a:pP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plotttest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t.test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vowel.durations~h4</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data=</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df</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endParaRPr lang="en-CA" sz="1800" dirty="0">
              <a:effectLst/>
              <a:latin typeface="Consolas" panose="020B0609020204030204" pitchFamily="49" charset="0"/>
              <a:ea typeface="Cambria" panose="02040503050406030204" pitchFamily="18" charset="0"/>
              <a:cs typeface="Times New Roman" panose="02020603050405020304" pitchFamily="18" charset="0"/>
            </a:endParaRPr>
          </a:p>
        </p:txBody>
      </p:sp>
      <p:pic>
        <p:nvPicPr>
          <p:cNvPr id="6" name="Picture">
            <a:extLst>
              <a:ext uri="{FF2B5EF4-FFF2-40B4-BE49-F238E27FC236}">
                <a16:creationId xmlns:a16="http://schemas.microsoft.com/office/drawing/2014/main" id="{D7465A97-16D9-0F04-0782-0146A1F53A9A}"/>
              </a:ext>
            </a:extLst>
          </p:cNvPr>
          <p:cNvPicPr/>
          <p:nvPr/>
        </p:nvPicPr>
        <p:blipFill>
          <a:blip r:embed="rId2"/>
          <a:stretch>
            <a:fillRect/>
          </a:stretch>
        </p:blipFill>
        <p:spPr bwMode="auto">
          <a:xfrm>
            <a:off x="7360104" y="1972334"/>
            <a:ext cx="4619625" cy="3695700"/>
          </a:xfrm>
          <a:prstGeom prst="rect">
            <a:avLst/>
          </a:prstGeom>
          <a:noFill/>
          <a:ln w="9525">
            <a:noFill/>
            <a:headEnd/>
            <a:tailEnd/>
          </a:ln>
        </p:spPr>
      </p:pic>
    </p:spTree>
    <p:extLst>
      <p:ext uri="{BB962C8B-B14F-4D97-AF65-F5344CB8AC3E}">
        <p14:creationId xmlns:p14="http://schemas.microsoft.com/office/powerpoint/2010/main" val="418545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1DD1E-B062-4EA8-2B87-C92D06F35F8A}"/>
              </a:ext>
            </a:extLst>
          </p:cNvPr>
          <p:cNvSpPr>
            <a:spLocks noGrp="1"/>
          </p:cNvSpPr>
          <p:nvPr>
            <p:ph type="title"/>
          </p:nvPr>
        </p:nvSpPr>
        <p:spPr/>
        <p:txBody>
          <a:bodyPr/>
          <a:lstStyle/>
          <a:p>
            <a:r>
              <a:rPr lang="en-CA" dirty="0"/>
              <a:t>Type I Error &amp; Sensitivity</a:t>
            </a:r>
          </a:p>
        </p:txBody>
      </p:sp>
      <p:sp>
        <p:nvSpPr>
          <p:cNvPr id="3" name="Content Placeholder 2">
            <a:extLst>
              <a:ext uri="{FF2B5EF4-FFF2-40B4-BE49-F238E27FC236}">
                <a16:creationId xmlns:a16="http://schemas.microsoft.com/office/drawing/2014/main" id="{4D426B37-B471-3300-8843-02D787A9BEF5}"/>
              </a:ext>
            </a:extLst>
          </p:cNvPr>
          <p:cNvSpPr>
            <a:spLocks noGrp="1"/>
          </p:cNvSpPr>
          <p:nvPr>
            <p:ph idx="1"/>
          </p:nvPr>
        </p:nvSpPr>
        <p:spPr/>
        <p:txBody>
          <a:bodyPr/>
          <a:lstStyle/>
          <a:p>
            <a:r>
              <a:rPr lang="en-CA" dirty="0"/>
              <a:t>Type I Error: Rejection of a true null hypothesis</a:t>
            </a:r>
          </a:p>
          <a:p>
            <a:endParaRPr lang="en-CA" dirty="0"/>
          </a:p>
          <a:p>
            <a:r>
              <a:rPr lang="en-CA" dirty="0"/>
              <a:t>Sensitivity: The probability of not making a Type I Error</a:t>
            </a:r>
          </a:p>
        </p:txBody>
      </p:sp>
    </p:spTree>
    <p:extLst>
      <p:ext uri="{BB962C8B-B14F-4D97-AF65-F5344CB8AC3E}">
        <p14:creationId xmlns:p14="http://schemas.microsoft.com/office/powerpoint/2010/main" val="1676540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B7F52B4-1170-73D7-EE33-EBAD2259B0A6}"/>
              </a:ext>
            </a:extLst>
          </p:cNvPr>
          <p:cNvSpPr txBox="1"/>
          <p:nvPr/>
        </p:nvSpPr>
        <p:spPr>
          <a:xfrm>
            <a:off x="100303" y="96210"/>
            <a:ext cx="7371767" cy="4503797"/>
          </a:xfrm>
          <a:prstGeom prst="rect">
            <a:avLst/>
          </a:prstGeom>
          <a:noFill/>
        </p:spPr>
        <p:txBody>
          <a:bodyPr wrap="square">
            <a:spAutoFit/>
          </a:bodyPr>
          <a:lstStyle/>
          <a:p>
            <a:pPr latinLnBrk="1">
              <a:spcAft>
                <a:spcPts val="1000"/>
              </a:spcAft>
            </a:pP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set.seed</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123</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n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6</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strong.vowels</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rnorm</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(n, </a:t>
            </a:r>
            <a:r>
              <a:rPr lang="en-US" sz="1800" dirty="0">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mean =</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85</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sd</a:t>
            </a:r>
            <a:r>
              <a:rPr lang="en-US" sz="1800" dirty="0">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10</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weak.vowels</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rnorm</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(n, </a:t>
            </a:r>
            <a:r>
              <a:rPr lang="en-US" sz="1800" dirty="0">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mean =</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80</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sd</a:t>
            </a:r>
            <a:r>
              <a:rPr lang="en-US" sz="1800" dirty="0">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10</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strong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rep(</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"yes"</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times =</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n, </a:t>
            </a:r>
            <a:r>
              <a:rPr lang="en-US" sz="1800" dirty="0" err="1">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length.out</a:t>
            </a:r>
            <a:r>
              <a:rPr lang="en-US" sz="1800" dirty="0">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n)</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weak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rep(</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"no"</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times =</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n, </a:t>
            </a:r>
            <a:r>
              <a:rPr lang="en-US" sz="1800" dirty="0" err="1">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length.out</a:t>
            </a:r>
            <a:r>
              <a:rPr lang="en-US" sz="1800" dirty="0">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n)</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vowel.durations</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list.append</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strong.vowels</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weak.vowels</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prominence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list.append</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(strong, weak)</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(mean(</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strong.vowels</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 mean(</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weak.vowels</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 (sqrt((var(</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strong.vowels</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)/n) + (var(</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weak.vowels</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)/n)))</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a:t>
            </a:r>
            <a:endParaRPr lang="en-CA" sz="1800" dirty="0">
              <a:effectLst/>
              <a:latin typeface="Consolas" panose="020B0609020204030204" pitchFamily="49" charset="0"/>
              <a:ea typeface="Cambria" panose="02040503050406030204" pitchFamily="18" charset="0"/>
              <a:cs typeface="Times New Roman" panose="02020603050405020304" pitchFamily="18" charset="0"/>
            </a:endParaRPr>
          </a:p>
          <a:p>
            <a:pPr latinLnBrk="1">
              <a:spcAft>
                <a:spcPts val="1000"/>
              </a:spcAft>
            </a:pP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[1] 1.873338</a:t>
            </a:r>
            <a:endParaRPr lang="en-CA" sz="1800" dirty="0">
              <a:effectLst/>
              <a:latin typeface="Consolas" panose="020B0609020204030204" pitchFamily="49" charset="0"/>
              <a:ea typeface="Cambria" panose="02040503050406030204" pitchFamily="18" charset="0"/>
              <a:cs typeface="Times New Roman" panose="02020603050405020304" pitchFamily="18" charset="0"/>
            </a:endParaRPr>
          </a:p>
          <a:p>
            <a:pPr latinLnBrk="1">
              <a:spcAft>
                <a:spcPts val="1000"/>
              </a:spcAft>
            </a:pP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plotttest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t.test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vowel.durations~prominence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tails =</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"one"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endParaRPr lang="en-CA" sz="1800" dirty="0">
              <a:effectLst/>
              <a:latin typeface="Consolas" panose="020B0609020204030204" pitchFamily="49" charset="0"/>
              <a:ea typeface="Cambria" panose="02040503050406030204" pitchFamily="18" charset="0"/>
              <a:cs typeface="Times New Roman" panose="02020603050405020304" pitchFamily="18" charset="0"/>
            </a:endParaRPr>
          </a:p>
        </p:txBody>
      </p:sp>
      <p:pic>
        <p:nvPicPr>
          <p:cNvPr id="6" name="Picture">
            <a:extLst>
              <a:ext uri="{FF2B5EF4-FFF2-40B4-BE49-F238E27FC236}">
                <a16:creationId xmlns:a16="http://schemas.microsoft.com/office/drawing/2014/main" id="{B7B8D7A6-0224-24FF-0EA1-135431B0CF4B}"/>
              </a:ext>
            </a:extLst>
          </p:cNvPr>
          <p:cNvPicPr/>
          <p:nvPr/>
        </p:nvPicPr>
        <p:blipFill>
          <a:blip r:embed="rId2"/>
          <a:stretch>
            <a:fillRect/>
          </a:stretch>
        </p:blipFill>
        <p:spPr bwMode="auto">
          <a:xfrm>
            <a:off x="7472071" y="1285681"/>
            <a:ext cx="4619625" cy="3695700"/>
          </a:xfrm>
          <a:prstGeom prst="rect">
            <a:avLst/>
          </a:prstGeom>
          <a:noFill/>
          <a:ln w="9525">
            <a:noFill/>
            <a:headEnd/>
            <a:tailEnd/>
          </a:ln>
        </p:spPr>
      </p:pic>
    </p:spTree>
    <p:extLst>
      <p:ext uri="{BB962C8B-B14F-4D97-AF65-F5344CB8AC3E}">
        <p14:creationId xmlns:p14="http://schemas.microsoft.com/office/powerpoint/2010/main" val="1878297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335A0-391B-5B2E-4915-92472F9167BA}"/>
              </a:ext>
            </a:extLst>
          </p:cNvPr>
          <p:cNvSpPr>
            <a:spLocks noGrp="1"/>
          </p:cNvSpPr>
          <p:nvPr>
            <p:ph type="title"/>
          </p:nvPr>
        </p:nvSpPr>
        <p:spPr/>
        <p:txBody>
          <a:bodyPr/>
          <a:lstStyle/>
          <a:p>
            <a:r>
              <a:rPr lang="en-CA" dirty="0"/>
              <a:t>Trying and trying again or </a:t>
            </a:r>
            <a:r>
              <a:rPr lang="en-CA" b="1" dirty="0"/>
              <a:t>p-hacking</a:t>
            </a:r>
          </a:p>
        </p:txBody>
      </p:sp>
      <p:sp>
        <p:nvSpPr>
          <p:cNvPr id="3" name="Content Placeholder 2">
            <a:extLst>
              <a:ext uri="{FF2B5EF4-FFF2-40B4-BE49-F238E27FC236}">
                <a16:creationId xmlns:a16="http://schemas.microsoft.com/office/drawing/2014/main" id="{92B6C4F1-CCE0-12F2-C61D-74CB8E61EDAB}"/>
              </a:ext>
            </a:extLst>
          </p:cNvPr>
          <p:cNvSpPr>
            <a:spLocks noGrp="1"/>
          </p:cNvSpPr>
          <p:nvPr>
            <p:ph idx="1"/>
          </p:nvPr>
        </p:nvSpPr>
        <p:spPr/>
        <p:txBody>
          <a:bodyPr>
            <a:normAutofit fontScale="92500" lnSpcReduction="10000"/>
          </a:bodyPr>
          <a:lstStyle/>
          <a:p>
            <a:r>
              <a:rPr lang="en-CA" dirty="0"/>
              <a:t>If we have enough variables we will eventually find a significant correlation.</a:t>
            </a:r>
          </a:p>
          <a:p>
            <a:endParaRPr lang="en-CA" dirty="0"/>
          </a:p>
          <a:p>
            <a:r>
              <a:rPr lang="en-CA" dirty="0"/>
              <a:t>If we sample more from the population we will eventually get a significant value.</a:t>
            </a:r>
          </a:p>
          <a:p>
            <a:endParaRPr lang="en-CA" dirty="0"/>
          </a:p>
          <a:p>
            <a:r>
              <a:rPr lang="en-CA" dirty="0"/>
              <a:t>If we do multiple comparisons we should adjust the p value downwards</a:t>
            </a:r>
          </a:p>
          <a:p>
            <a:endParaRPr lang="en-CA" dirty="0"/>
          </a:p>
          <a:p>
            <a:r>
              <a:rPr lang="en-CA" dirty="0"/>
              <a:t>In principle (although hard to follow in practice), use of p values should involve a stopping rule stated prior to the study, because if you gather enough data you will always eventually get a significant result.</a:t>
            </a:r>
          </a:p>
        </p:txBody>
      </p:sp>
    </p:spTree>
    <p:extLst>
      <p:ext uri="{BB962C8B-B14F-4D97-AF65-F5344CB8AC3E}">
        <p14:creationId xmlns:p14="http://schemas.microsoft.com/office/powerpoint/2010/main" val="3106739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47525-7908-C364-495B-5F673B9BECAA}"/>
              </a:ext>
            </a:extLst>
          </p:cNvPr>
          <p:cNvSpPr>
            <a:spLocks noGrp="1"/>
          </p:cNvSpPr>
          <p:nvPr>
            <p:ph type="title"/>
          </p:nvPr>
        </p:nvSpPr>
        <p:spPr/>
        <p:txBody>
          <a:bodyPr/>
          <a:lstStyle/>
          <a:p>
            <a:r>
              <a:rPr lang="en-CA" dirty="0"/>
              <a:t>What to report</a:t>
            </a:r>
            <a:endParaRPr lang="es-BO" dirty="0"/>
          </a:p>
        </p:txBody>
      </p:sp>
      <p:sp>
        <p:nvSpPr>
          <p:cNvPr id="3" name="Content Placeholder 2">
            <a:extLst>
              <a:ext uri="{FF2B5EF4-FFF2-40B4-BE49-F238E27FC236}">
                <a16:creationId xmlns:a16="http://schemas.microsoft.com/office/drawing/2014/main" id="{DC662C8E-B2E4-4BA9-CC75-FA22BCC49DB8}"/>
              </a:ext>
            </a:extLst>
          </p:cNvPr>
          <p:cNvSpPr>
            <a:spLocks noGrp="1"/>
          </p:cNvSpPr>
          <p:nvPr>
            <p:ph idx="1"/>
          </p:nvPr>
        </p:nvSpPr>
        <p:spPr/>
        <p:txBody>
          <a:bodyPr>
            <a:normAutofit fontScale="92500" lnSpcReduction="10000"/>
          </a:bodyPr>
          <a:lstStyle/>
          <a:p>
            <a:r>
              <a:rPr lang="en-CA" dirty="0"/>
              <a:t>When you report statistical tests, you wouldn’t just report the p-value, rather you report the following:</a:t>
            </a:r>
          </a:p>
          <a:p>
            <a:endParaRPr lang="en-CA" dirty="0"/>
          </a:p>
          <a:p>
            <a:r>
              <a:rPr lang="en-CA" dirty="0"/>
              <a:t>p-value</a:t>
            </a:r>
          </a:p>
          <a:p>
            <a:endParaRPr lang="en-CA" dirty="0"/>
          </a:p>
          <a:p>
            <a:r>
              <a:rPr lang="en-CA" dirty="0"/>
              <a:t>test statistic</a:t>
            </a:r>
          </a:p>
          <a:p>
            <a:endParaRPr lang="en-CA" dirty="0"/>
          </a:p>
          <a:p>
            <a:r>
              <a:rPr lang="en-CA" dirty="0"/>
              <a:t>confidence intervals (more on this later)</a:t>
            </a:r>
          </a:p>
          <a:p>
            <a:endParaRPr lang="en-CA" dirty="0"/>
          </a:p>
          <a:p>
            <a:r>
              <a:rPr lang="en-CA" dirty="0"/>
              <a:t>effect size</a:t>
            </a:r>
          </a:p>
        </p:txBody>
      </p:sp>
    </p:spTree>
    <p:extLst>
      <p:ext uri="{BB962C8B-B14F-4D97-AF65-F5344CB8AC3E}">
        <p14:creationId xmlns:p14="http://schemas.microsoft.com/office/powerpoint/2010/main" val="985053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FCF40-27D1-D36B-8087-CEB1C8BDAF75}"/>
              </a:ext>
            </a:extLst>
          </p:cNvPr>
          <p:cNvSpPr>
            <a:spLocks noGrp="1"/>
          </p:cNvSpPr>
          <p:nvPr>
            <p:ph type="title"/>
          </p:nvPr>
        </p:nvSpPr>
        <p:spPr/>
        <p:txBody>
          <a:bodyPr/>
          <a:lstStyle/>
          <a:p>
            <a:r>
              <a:rPr lang="en-CA" dirty="0"/>
              <a:t>A note on effect sizes</a:t>
            </a:r>
            <a:endParaRPr lang="es-BO" dirty="0"/>
          </a:p>
        </p:txBody>
      </p:sp>
      <p:sp>
        <p:nvSpPr>
          <p:cNvPr id="3" name="Content Placeholder 2">
            <a:extLst>
              <a:ext uri="{FF2B5EF4-FFF2-40B4-BE49-F238E27FC236}">
                <a16:creationId xmlns:a16="http://schemas.microsoft.com/office/drawing/2014/main" id="{0B76194E-347C-1DAD-C1E8-49097672E043}"/>
              </a:ext>
            </a:extLst>
          </p:cNvPr>
          <p:cNvSpPr>
            <a:spLocks noGrp="1"/>
          </p:cNvSpPr>
          <p:nvPr>
            <p:ph idx="1"/>
          </p:nvPr>
        </p:nvSpPr>
        <p:spPr/>
        <p:txBody>
          <a:bodyPr/>
          <a:lstStyle/>
          <a:p>
            <a:r>
              <a:rPr lang="en-CA" dirty="0"/>
              <a:t>We are often more interested in ‘effect sizes’: how large the difference is – note that the p-value conflates the effect size with the sample size</a:t>
            </a:r>
          </a:p>
          <a:p>
            <a:endParaRPr lang="en-CA" dirty="0"/>
          </a:p>
          <a:p>
            <a:r>
              <a:rPr lang="en-CA" dirty="0"/>
              <a:t>There are other measures of effect size we’ll get to later.</a:t>
            </a:r>
          </a:p>
          <a:p>
            <a:endParaRPr lang="en-CA" dirty="0"/>
          </a:p>
          <a:p>
            <a:endParaRPr lang="es-BO" dirty="0"/>
          </a:p>
        </p:txBody>
      </p:sp>
      <p:pic>
        <p:nvPicPr>
          <p:cNvPr id="4" name="Picture 3">
            <a:extLst>
              <a:ext uri="{FF2B5EF4-FFF2-40B4-BE49-F238E27FC236}">
                <a16:creationId xmlns:a16="http://schemas.microsoft.com/office/drawing/2014/main" id="{3AC874F3-9097-6920-45A9-184752745C87}"/>
              </a:ext>
            </a:extLst>
          </p:cNvPr>
          <p:cNvPicPr>
            <a:picLocks noChangeAspect="1"/>
          </p:cNvPicPr>
          <p:nvPr/>
        </p:nvPicPr>
        <p:blipFill>
          <a:blip r:embed="rId2"/>
          <a:stretch>
            <a:fillRect/>
          </a:stretch>
        </p:blipFill>
        <p:spPr>
          <a:xfrm>
            <a:off x="3038320" y="4719638"/>
            <a:ext cx="3352800" cy="1457325"/>
          </a:xfrm>
          <a:prstGeom prst="rect">
            <a:avLst/>
          </a:prstGeom>
        </p:spPr>
      </p:pic>
      <p:sp>
        <p:nvSpPr>
          <p:cNvPr id="5" name="Oval 4">
            <a:extLst>
              <a:ext uri="{FF2B5EF4-FFF2-40B4-BE49-F238E27FC236}">
                <a16:creationId xmlns:a16="http://schemas.microsoft.com/office/drawing/2014/main" id="{4AA717CF-B9CD-524C-84E0-15D3A0D74A77}"/>
              </a:ext>
            </a:extLst>
          </p:cNvPr>
          <p:cNvSpPr/>
          <p:nvPr/>
        </p:nvSpPr>
        <p:spPr>
          <a:xfrm>
            <a:off x="4135902" y="4543865"/>
            <a:ext cx="1960098" cy="815926"/>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BO"/>
          </a:p>
        </p:txBody>
      </p:sp>
      <p:sp>
        <p:nvSpPr>
          <p:cNvPr id="6" name="TextBox 5">
            <a:extLst>
              <a:ext uri="{FF2B5EF4-FFF2-40B4-BE49-F238E27FC236}">
                <a16:creationId xmlns:a16="http://schemas.microsoft.com/office/drawing/2014/main" id="{2058F7B6-44A4-A46F-8C03-9CD9E3CAA846}"/>
              </a:ext>
            </a:extLst>
          </p:cNvPr>
          <p:cNvSpPr txBox="1"/>
          <p:nvPr/>
        </p:nvSpPr>
        <p:spPr>
          <a:xfrm>
            <a:off x="6949887" y="4719638"/>
            <a:ext cx="2958353" cy="461665"/>
          </a:xfrm>
          <a:prstGeom prst="rect">
            <a:avLst/>
          </a:prstGeom>
          <a:noFill/>
        </p:spPr>
        <p:txBody>
          <a:bodyPr wrap="square" rtlCol="0">
            <a:spAutoFit/>
          </a:bodyPr>
          <a:lstStyle/>
          <a:p>
            <a:r>
              <a:rPr lang="en-CA" sz="2400" dirty="0"/>
              <a:t>Effect size</a:t>
            </a:r>
            <a:endParaRPr lang="es-BO" sz="2400" dirty="0"/>
          </a:p>
        </p:txBody>
      </p:sp>
      <p:cxnSp>
        <p:nvCxnSpPr>
          <p:cNvPr id="8" name="Straight Arrow Connector 7">
            <a:extLst>
              <a:ext uri="{FF2B5EF4-FFF2-40B4-BE49-F238E27FC236}">
                <a16:creationId xmlns:a16="http://schemas.microsoft.com/office/drawing/2014/main" id="{B6526783-5404-D00D-9F9E-BF16CC86E413}"/>
              </a:ext>
            </a:extLst>
          </p:cNvPr>
          <p:cNvCxnSpPr/>
          <p:nvPr/>
        </p:nvCxnSpPr>
        <p:spPr>
          <a:xfrm flipH="1">
            <a:off x="6096000" y="4950470"/>
            <a:ext cx="8538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5216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1CA73-FFF3-46C4-C792-FF6DCF1CDCEE}"/>
              </a:ext>
            </a:extLst>
          </p:cNvPr>
          <p:cNvSpPr>
            <a:spLocks noGrp="1"/>
          </p:cNvSpPr>
          <p:nvPr>
            <p:ph type="title"/>
          </p:nvPr>
        </p:nvSpPr>
        <p:spPr/>
        <p:txBody>
          <a:bodyPr/>
          <a:lstStyle/>
          <a:p>
            <a:r>
              <a:rPr lang="en-CA" dirty="0"/>
              <a:t>Model</a:t>
            </a:r>
            <a:endParaRPr lang="es-BO" dirty="0"/>
          </a:p>
        </p:txBody>
      </p:sp>
      <p:sp>
        <p:nvSpPr>
          <p:cNvPr id="3" name="Content Placeholder 2">
            <a:extLst>
              <a:ext uri="{FF2B5EF4-FFF2-40B4-BE49-F238E27FC236}">
                <a16:creationId xmlns:a16="http://schemas.microsoft.com/office/drawing/2014/main" id="{E1F6E76A-82EE-6A94-A017-F86BAAE5C7EA}"/>
              </a:ext>
            </a:extLst>
          </p:cNvPr>
          <p:cNvSpPr>
            <a:spLocks noGrp="1"/>
          </p:cNvSpPr>
          <p:nvPr>
            <p:ph idx="1"/>
          </p:nvPr>
        </p:nvSpPr>
        <p:spPr>
          <a:xfrm>
            <a:off x="838199" y="1825625"/>
            <a:ext cx="6448086" cy="4351338"/>
          </a:xfrm>
        </p:spPr>
        <p:txBody>
          <a:bodyPr>
            <a:normAutofit fontScale="92500" lnSpcReduction="10000"/>
          </a:bodyPr>
          <a:lstStyle/>
          <a:p>
            <a:r>
              <a:rPr lang="en-CA" dirty="0"/>
              <a:t>A “model” is a simplified version of some aspect of the world</a:t>
            </a:r>
          </a:p>
          <a:p>
            <a:endParaRPr lang="en-CA" dirty="0"/>
          </a:p>
          <a:p>
            <a:r>
              <a:rPr lang="en-CA" dirty="0"/>
              <a:t>They are cognitive tools for understanding</a:t>
            </a:r>
          </a:p>
          <a:p>
            <a:endParaRPr lang="en-CA" dirty="0"/>
          </a:p>
          <a:p>
            <a:r>
              <a:rPr lang="en-CA" dirty="0"/>
              <a:t>Collins &amp; Pinch analogize models with ‘Golems’ from Jewish folklore </a:t>
            </a:r>
          </a:p>
          <a:p>
            <a:endParaRPr lang="en-CA" dirty="0"/>
          </a:p>
          <a:p>
            <a:r>
              <a:rPr lang="en-CA" dirty="0"/>
              <a:t>The idea: a useful tool to be called forth for a specific purpose, but that can also be ‘dangerous’ (lead you astray)</a:t>
            </a:r>
          </a:p>
          <a:p>
            <a:endParaRPr lang="en-CA" dirty="0"/>
          </a:p>
          <a:p>
            <a:endParaRPr lang="es-BO" dirty="0"/>
          </a:p>
        </p:txBody>
      </p:sp>
      <p:pic>
        <p:nvPicPr>
          <p:cNvPr id="5" name="Picture 4" descr="A stone statue of a person&#10;&#10;Description automatically generated">
            <a:extLst>
              <a:ext uri="{FF2B5EF4-FFF2-40B4-BE49-F238E27FC236}">
                <a16:creationId xmlns:a16="http://schemas.microsoft.com/office/drawing/2014/main" id="{F9495ADC-0CEC-011B-3A95-48D2BBD8AB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6285" y="1307250"/>
            <a:ext cx="4400483" cy="4840532"/>
          </a:xfrm>
          <a:prstGeom prst="rect">
            <a:avLst/>
          </a:prstGeom>
        </p:spPr>
      </p:pic>
      <p:sp>
        <p:nvSpPr>
          <p:cNvPr id="7" name="TextBox 6">
            <a:extLst>
              <a:ext uri="{FF2B5EF4-FFF2-40B4-BE49-F238E27FC236}">
                <a16:creationId xmlns:a16="http://schemas.microsoft.com/office/drawing/2014/main" id="{9A9A4673-19BA-F5C6-5CE9-4AB7F88A7FDB}"/>
              </a:ext>
            </a:extLst>
          </p:cNvPr>
          <p:cNvSpPr txBox="1"/>
          <p:nvPr/>
        </p:nvSpPr>
        <p:spPr>
          <a:xfrm>
            <a:off x="5868572" y="6169709"/>
            <a:ext cx="6098344" cy="646331"/>
          </a:xfrm>
          <a:prstGeom prst="rect">
            <a:avLst/>
          </a:prstGeom>
          <a:noFill/>
        </p:spPr>
        <p:txBody>
          <a:bodyPr wrap="square">
            <a:spAutoFit/>
          </a:bodyPr>
          <a:lstStyle/>
          <a:p>
            <a:r>
              <a:rPr lang="es-BO" dirty="0"/>
              <a:t>https://</a:t>
            </a:r>
            <a:r>
              <a:rPr lang="es-BO" dirty="0" err="1"/>
              <a:t>upload.wikimedia.org</a:t>
            </a:r>
            <a:r>
              <a:rPr lang="es-BO" dirty="0"/>
              <a:t>/</a:t>
            </a:r>
            <a:r>
              <a:rPr lang="es-BO" dirty="0" err="1"/>
              <a:t>wikipedia</a:t>
            </a:r>
            <a:r>
              <a:rPr lang="es-BO" dirty="0"/>
              <a:t>/</a:t>
            </a:r>
            <a:r>
              <a:rPr lang="es-BO" dirty="0" err="1"/>
              <a:t>commons</a:t>
            </a:r>
            <a:r>
              <a:rPr lang="es-BO" dirty="0"/>
              <a:t>/9/</a:t>
            </a:r>
            <a:r>
              <a:rPr lang="es-BO" dirty="0" err="1"/>
              <a:t>9f</a:t>
            </a:r>
            <a:r>
              <a:rPr lang="es-BO" dirty="0"/>
              <a:t>/</a:t>
            </a:r>
            <a:r>
              <a:rPr lang="es-BO" dirty="0" err="1"/>
              <a:t>Prague-golem-reproduction.jpg</a:t>
            </a:r>
            <a:endParaRPr lang="es-BO" dirty="0"/>
          </a:p>
        </p:txBody>
      </p:sp>
    </p:spTree>
    <p:extLst>
      <p:ext uri="{BB962C8B-B14F-4D97-AF65-F5344CB8AC3E}">
        <p14:creationId xmlns:p14="http://schemas.microsoft.com/office/powerpoint/2010/main" val="24293960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1CA73-FFF3-46C4-C792-FF6DCF1CDCEE}"/>
              </a:ext>
            </a:extLst>
          </p:cNvPr>
          <p:cNvSpPr>
            <a:spLocks noGrp="1"/>
          </p:cNvSpPr>
          <p:nvPr>
            <p:ph type="title"/>
          </p:nvPr>
        </p:nvSpPr>
        <p:spPr/>
        <p:txBody>
          <a:bodyPr/>
          <a:lstStyle/>
          <a:p>
            <a:r>
              <a:rPr lang="en-CA" dirty="0"/>
              <a:t>Model</a:t>
            </a:r>
            <a:endParaRPr lang="es-BO" dirty="0"/>
          </a:p>
        </p:txBody>
      </p:sp>
      <p:sp>
        <p:nvSpPr>
          <p:cNvPr id="3" name="Content Placeholder 2">
            <a:extLst>
              <a:ext uri="{FF2B5EF4-FFF2-40B4-BE49-F238E27FC236}">
                <a16:creationId xmlns:a16="http://schemas.microsoft.com/office/drawing/2014/main" id="{E1F6E76A-82EE-6A94-A017-F86BAAE5C7EA}"/>
              </a:ext>
            </a:extLst>
          </p:cNvPr>
          <p:cNvSpPr>
            <a:spLocks noGrp="1"/>
          </p:cNvSpPr>
          <p:nvPr>
            <p:ph idx="1"/>
          </p:nvPr>
        </p:nvSpPr>
        <p:spPr>
          <a:xfrm>
            <a:off x="838199" y="1825625"/>
            <a:ext cx="6098344" cy="3553199"/>
          </a:xfrm>
        </p:spPr>
        <p:txBody>
          <a:bodyPr>
            <a:normAutofit fontScale="70000" lnSpcReduction="20000"/>
          </a:bodyPr>
          <a:lstStyle/>
          <a:p>
            <a:pPr marL="0" indent="0">
              <a:buNone/>
            </a:pPr>
            <a:r>
              <a:rPr lang="en-CA" sz="4000" dirty="0">
                <a:latin typeface="Calibri (Bold)"/>
              </a:rPr>
              <a:t>Models are stupid</a:t>
            </a:r>
          </a:p>
          <a:p>
            <a:pPr marL="0" indent="0">
              <a:buNone/>
            </a:pPr>
            <a:endParaRPr lang="en-CA" dirty="0">
              <a:latin typeface="Calibri (Bold)"/>
            </a:endParaRPr>
          </a:p>
          <a:p>
            <a:pPr marL="0" indent="0" algn="just">
              <a:buNone/>
            </a:pPr>
            <a:r>
              <a:rPr lang="en-CA" sz="3100" dirty="0">
                <a:latin typeface="Calibri (Bold)"/>
              </a:rPr>
              <a:t>“</a:t>
            </a:r>
            <a:r>
              <a:rPr lang="en-US" sz="3100" dirty="0">
                <a:latin typeface="Calibri (Bold)"/>
              </a:rPr>
              <a:t>Models are, by and large, stupid. My point of contention is with the conclusion that stupid models are not useful. Quite the contrary. Stupid models are extremely useful. They are useful because humans are boundedly rational and because language is imprecise. It is often only by formalizing a complex system that we can make progress in understanding it. Formal models should be a necessary component of the behavioral scientist’s toolkit. Models are stupid, and we need more of them.”</a:t>
            </a:r>
            <a:endParaRPr lang="en-CA" sz="3100" dirty="0">
              <a:latin typeface="Calibri (Bold)"/>
            </a:endParaRPr>
          </a:p>
          <a:p>
            <a:endParaRPr lang="es-BO" dirty="0"/>
          </a:p>
        </p:txBody>
      </p:sp>
      <p:pic>
        <p:nvPicPr>
          <p:cNvPr id="5" name="Picture 4" descr="A stone statue of a person&#10;&#10;Description automatically generated">
            <a:extLst>
              <a:ext uri="{FF2B5EF4-FFF2-40B4-BE49-F238E27FC236}">
                <a16:creationId xmlns:a16="http://schemas.microsoft.com/office/drawing/2014/main" id="{F9495ADC-0CEC-011B-3A95-48D2BBD8AB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6285" y="1307250"/>
            <a:ext cx="4400483" cy="4840532"/>
          </a:xfrm>
          <a:prstGeom prst="rect">
            <a:avLst/>
          </a:prstGeom>
        </p:spPr>
      </p:pic>
      <p:sp>
        <p:nvSpPr>
          <p:cNvPr id="7" name="TextBox 6">
            <a:extLst>
              <a:ext uri="{FF2B5EF4-FFF2-40B4-BE49-F238E27FC236}">
                <a16:creationId xmlns:a16="http://schemas.microsoft.com/office/drawing/2014/main" id="{9A9A4673-19BA-F5C6-5CE9-4AB7F88A7FDB}"/>
              </a:ext>
            </a:extLst>
          </p:cNvPr>
          <p:cNvSpPr txBox="1"/>
          <p:nvPr/>
        </p:nvSpPr>
        <p:spPr>
          <a:xfrm>
            <a:off x="7286284" y="6169709"/>
            <a:ext cx="4680631" cy="646331"/>
          </a:xfrm>
          <a:prstGeom prst="rect">
            <a:avLst/>
          </a:prstGeom>
          <a:noFill/>
        </p:spPr>
        <p:txBody>
          <a:bodyPr wrap="square">
            <a:spAutoFit/>
          </a:bodyPr>
          <a:lstStyle/>
          <a:p>
            <a:r>
              <a:rPr lang="es-BO" dirty="0"/>
              <a:t>https://</a:t>
            </a:r>
            <a:r>
              <a:rPr lang="es-BO" dirty="0" err="1"/>
              <a:t>upload.wikimedia.org</a:t>
            </a:r>
            <a:r>
              <a:rPr lang="es-BO" dirty="0"/>
              <a:t>/</a:t>
            </a:r>
            <a:r>
              <a:rPr lang="es-BO" dirty="0" err="1"/>
              <a:t>wikipedia</a:t>
            </a:r>
            <a:r>
              <a:rPr lang="es-BO" dirty="0"/>
              <a:t>/</a:t>
            </a:r>
            <a:r>
              <a:rPr lang="es-BO" dirty="0" err="1"/>
              <a:t>commons</a:t>
            </a:r>
            <a:r>
              <a:rPr lang="es-BO" dirty="0"/>
              <a:t>/9/</a:t>
            </a:r>
            <a:r>
              <a:rPr lang="es-BO" dirty="0" err="1"/>
              <a:t>9f</a:t>
            </a:r>
            <a:r>
              <a:rPr lang="es-BO" dirty="0"/>
              <a:t>/</a:t>
            </a:r>
            <a:r>
              <a:rPr lang="es-BO" dirty="0" err="1"/>
              <a:t>Prague-golem-reproduction.jpg</a:t>
            </a:r>
            <a:endParaRPr lang="es-BO" dirty="0"/>
          </a:p>
        </p:txBody>
      </p:sp>
      <p:sp>
        <p:nvSpPr>
          <p:cNvPr id="4" name="TextBox 3">
            <a:extLst>
              <a:ext uri="{FF2B5EF4-FFF2-40B4-BE49-F238E27FC236}">
                <a16:creationId xmlns:a16="http://schemas.microsoft.com/office/drawing/2014/main" id="{1AD63502-9D8A-BB93-D7A8-4F9362E0F4DA}"/>
              </a:ext>
            </a:extLst>
          </p:cNvPr>
          <p:cNvSpPr txBox="1"/>
          <p:nvPr/>
        </p:nvSpPr>
        <p:spPr>
          <a:xfrm>
            <a:off x="838199" y="5988734"/>
            <a:ext cx="6098344" cy="646331"/>
          </a:xfrm>
          <a:prstGeom prst="rect">
            <a:avLst/>
          </a:prstGeom>
          <a:noFill/>
        </p:spPr>
        <p:txBody>
          <a:bodyPr wrap="square" rtlCol="0">
            <a:spAutoFit/>
          </a:bodyPr>
          <a:lstStyle/>
          <a:p>
            <a:r>
              <a:rPr lang="en-CA" dirty="0" err="1"/>
              <a:t>Smaldino</a:t>
            </a:r>
            <a:r>
              <a:rPr lang="en-CA" dirty="0"/>
              <a:t>, Paul E. 2017. Models are stupid and we need more of them. </a:t>
            </a:r>
            <a:r>
              <a:rPr lang="en-CA" i="1" dirty="0"/>
              <a:t>Computational Social Psychology</a:t>
            </a:r>
            <a:r>
              <a:rPr lang="en-CA" dirty="0"/>
              <a:t>. </a:t>
            </a:r>
            <a:r>
              <a:rPr lang="en-CA" dirty="0" err="1"/>
              <a:t>Valalcher</a:t>
            </a:r>
            <a:r>
              <a:rPr lang="en-CA" dirty="0"/>
              <a:t>, R. (ed.)</a:t>
            </a:r>
            <a:endParaRPr lang="es-BO" dirty="0"/>
          </a:p>
        </p:txBody>
      </p:sp>
    </p:spTree>
    <p:extLst>
      <p:ext uri="{BB962C8B-B14F-4D97-AF65-F5344CB8AC3E}">
        <p14:creationId xmlns:p14="http://schemas.microsoft.com/office/powerpoint/2010/main" val="28648652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0AD51-42B1-F84C-2736-EDEDF2B1D145}"/>
              </a:ext>
            </a:extLst>
          </p:cNvPr>
          <p:cNvSpPr>
            <a:spLocks noGrp="1"/>
          </p:cNvSpPr>
          <p:nvPr>
            <p:ph type="title"/>
          </p:nvPr>
        </p:nvSpPr>
        <p:spPr/>
        <p:txBody>
          <a:bodyPr/>
          <a:lstStyle/>
          <a:p>
            <a:r>
              <a:rPr lang="en-CA" dirty="0"/>
              <a:t>Dependent vs. independent variable</a:t>
            </a:r>
            <a:endParaRPr lang="es-BO" dirty="0"/>
          </a:p>
        </p:txBody>
      </p:sp>
      <p:sp>
        <p:nvSpPr>
          <p:cNvPr id="3" name="Content Placeholder 2">
            <a:extLst>
              <a:ext uri="{FF2B5EF4-FFF2-40B4-BE49-F238E27FC236}">
                <a16:creationId xmlns:a16="http://schemas.microsoft.com/office/drawing/2014/main" id="{8FF973B3-C1ED-62D8-43D7-CB888E087407}"/>
              </a:ext>
            </a:extLst>
          </p:cNvPr>
          <p:cNvSpPr>
            <a:spLocks noGrp="1"/>
          </p:cNvSpPr>
          <p:nvPr>
            <p:ph idx="1"/>
          </p:nvPr>
        </p:nvSpPr>
        <p:spPr>
          <a:xfrm>
            <a:off x="838200" y="1825625"/>
            <a:ext cx="10515600" cy="4534834"/>
          </a:xfrm>
        </p:spPr>
        <p:txBody>
          <a:bodyPr>
            <a:normAutofit/>
          </a:bodyPr>
          <a:lstStyle/>
          <a:p>
            <a:r>
              <a:rPr lang="en-CA" dirty="0"/>
              <a:t>What makes a model ‘inferential’</a:t>
            </a:r>
          </a:p>
          <a:p>
            <a:endParaRPr lang="en-CA" b="1" dirty="0"/>
          </a:p>
          <a:p>
            <a:r>
              <a:rPr lang="en-CA" b="1" dirty="0"/>
              <a:t>Dependent variable</a:t>
            </a:r>
            <a:r>
              <a:rPr lang="en-CA" dirty="0"/>
              <a:t>: The variable you are predicting (interesting in explaining)</a:t>
            </a:r>
          </a:p>
          <a:p>
            <a:endParaRPr lang="en-CA" dirty="0"/>
          </a:p>
          <a:p>
            <a:r>
              <a:rPr lang="en-CA" b="1" dirty="0"/>
              <a:t>Independent/predictor variable</a:t>
            </a:r>
            <a:r>
              <a:rPr lang="en-CA" dirty="0"/>
              <a:t>: The variable that you use to make predictions</a:t>
            </a:r>
          </a:p>
          <a:p>
            <a:endParaRPr lang="en-CA" dirty="0"/>
          </a:p>
        </p:txBody>
      </p:sp>
    </p:spTree>
    <p:extLst>
      <p:ext uri="{BB962C8B-B14F-4D97-AF65-F5344CB8AC3E}">
        <p14:creationId xmlns:p14="http://schemas.microsoft.com/office/powerpoint/2010/main" val="570585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8DF16-6A42-DA4C-74E5-6794E53B169A}"/>
              </a:ext>
            </a:extLst>
          </p:cNvPr>
          <p:cNvSpPr>
            <a:spLocks noGrp="1"/>
          </p:cNvSpPr>
          <p:nvPr>
            <p:ph type="title"/>
          </p:nvPr>
        </p:nvSpPr>
        <p:spPr/>
        <p:txBody>
          <a:bodyPr/>
          <a:lstStyle/>
          <a:p>
            <a:r>
              <a:rPr lang="en-CA" dirty="0"/>
              <a:t>From last class</a:t>
            </a:r>
            <a:endParaRPr lang="es-BO" dirty="0"/>
          </a:p>
        </p:txBody>
      </p:sp>
      <p:sp>
        <p:nvSpPr>
          <p:cNvPr id="3" name="Content Placeholder 2">
            <a:extLst>
              <a:ext uri="{FF2B5EF4-FFF2-40B4-BE49-F238E27FC236}">
                <a16:creationId xmlns:a16="http://schemas.microsoft.com/office/drawing/2014/main" id="{795632B5-CE1B-C825-76BF-9BC141235374}"/>
              </a:ext>
            </a:extLst>
          </p:cNvPr>
          <p:cNvSpPr>
            <a:spLocks noGrp="1"/>
          </p:cNvSpPr>
          <p:nvPr>
            <p:ph idx="1"/>
          </p:nvPr>
        </p:nvSpPr>
        <p:spPr/>
        <p:txBody>
          <a:bodyPr/>
          <a:lstStyle/>
          <a:p>
            <a:r>
              <a:rPr lang="en-CA" dirty="0"/>
              <a:t>sample variance</a:t>
            </a:r>
          </a:p>
          <a:p>
            <a:r>
              <a:rPr lang="en-CA" dirty="0"/>
              <a:t>t statistic</a:t>
            </a:r>
          </a:p>
          <a:p>
            <a:r>
              <a:rPr lang="en-CA" dirty="0"/>
              <a:t>(z-statistic)</a:t>
            </a:r>
          </a:p>
          <a:p>
            <a:r>
              <a:rPr lang="en-CA" dirty="0"/>
              <a:t>p-value</a:t>
            </a:r>
          </a:p>
          <a:p>
            <a:r>
              <a:rPr lang="en-CA" dirty="0"/>
              <a:t>interval probabilities</a:t>
            </a:r>
          </a:p>
          <a:p>
            <a:endParaRPr lang="en-CA" dirty="0"/>
          </a:p>
          <a:p>
            <a:endParaRPr lang="es-BO" dirty="0"/>
          </a:p>
        </p:txBody>
      </p:sp>
    </p:spTree>
    <p:extLst>
      <p:ext uri="{BB962C8B-B14F-4D97-AF65-F5344CB8AC3E}">
        <p14:creationId xmlns:p14="http://schemas.microsoft.com/office/powerpoint/2010/main" val="1024484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3D59-45DE-A300-12D4-7CDE27917DD1}"/>
              </a:ext>
            </a:extLst>
          </p:cNvPr>
          <p:cNvSpPr>
            <a:spLocks noGrp="1"/>
          </p:cNvSpPr>
          <p:nvPr>
            <p:ph type="title"/>
          </p:nvPr>
        </p:nvSpPr>
        <p:spPr/>
        <p:txBody>
          <a:bodyPr/>
          <a:lstStyle/>
          <a:p>
            <a:r>
              <a:rPr lang="en-CA" dirty="0"/>
              <a:t>Inferential statistics vs. exploratory data analysis</a:t>
            </a:r>
            <a:endParaRPr lang="es-BO" dirty="0"/>
          </a:p>
        </p:txBody>
      </p:sp>
      <p:sp>
        <p:nvSpPr>
          <p:cNvPr id="3" name="Content Placeholder 2">
            <a:extLst>
              <a:ext uri="{FF2B5EF4-FFF2-40B4-BE49-F238E27FC236}">
                <a16:creationId xmlns:a16="http://schemas.microsoft.com/office/drawing/2014/main" id="{66FC5664-2C66-3DC3-72A6-9D76F1A68B66}"/>
              </a:ext>
            </a:extLst>
          </p:cNvPr>
          <p:cNvSpPr>
            <a:spLocks noGrp="1"/>
          </p:cNvSpPr>
          <p:nvPr>
            <p:ph idx="1"/>
          </p:nvPr>
        </p:nvSpPr>
        <p:spPr>
          <a:xfrm>
            <a:off x="838199" y="2002600"/>
            <a:ext cx="10515600" cy="3674222"/>
          </a:xfrm>
        </p:spPr>
        <p:txBody>
          <a:bodyPr/>
          <a:lstStyle/>
          <a:p>
            <a:r>
              <a:rPr lang="en-CA" dirty="0"/>
              <a:t>If you don’t have a dependent vs. independent variable distinction you aren’t doing inferential stats, you are doing exploratory data analysis.</a:t>
            </a:r>
            <a:endParaRPr lang="es-BO" dirty="0"/>
          </a:p>
          <a:p>
            <a:endParaRPr lang="es-BO" dirty="0"/>
          </a:p>
          <a:p>
            <a:r>
              <a:rPr lang="es-BO" dirty="0"/>
              <a:t>(</a:t>
            </a:r>
            <a:r>
              <a:rPr lang="es-BO" dirty="0" err="1"/>
              <a:t>Some</a:t>
            </a:r>
            <a:r>
              <a:rPr lang="es-BO" dirty="0"/>
              <a:t> </a:t>
            </a:r>
            <a:r>
              <a:rPr lang="es-BO" dirty="0" err="1"/>
              <a:t>would</a:t>
            </a:r>
            <a:r>
              <a:rPr lang="es-BO" dirty="0"/>
              <a:t> </a:t>
            </a:r>
            <a:r>
              <a:rPr lang="es-BO" dirty="0" err="1"/>
              <a:t>claim</a:t>
            </a:r>
            <a:r>
              <a:rPr lang="es-BO" dirty="0"/>
              <a:t>: </a:t>
            </a:r>
            <a:r>
              <a:rPr lang="es-BO" dirty="0" err="1"/>
              <a:t>if</a:t>
            </a:r>
            <a:r>
              <a:rPr lang="es-BO" dirty="0"/>
              <a:t> </a:t>
            </a:r>
            <a:r>
              <a:rPr lang="es-BO" dirty="0" err="1"/>
              <a:t>you</a:t>
            </a:r>
            <a:r>
              <a:rPr lang="es-BO" dirty="0"/>
              <a:t> </a:t>
            </a:r>
            <a:r>
              <a:rPr lang="es-BO" dirty="0" err="1"/>
              <a:t>don’t</a:t>
            </a:r>
            <a:r>
              <a:rPr lang="es-BO" dirty="0"/>
              <a:t> </a:t>
            </a:r>
            <a:r>
              <a:rPr lang="es-BO" dirty="0" err="1"/>
              <a:t>have</a:t>
            </a:r>
            <a:r>
              <a:rPr lang="es-BO" dirty="0"/>
              <a:t> a </a:t>
            </a:r>
            <a:r>
              <a:rPr lang="es-BO" dirty="0" err="1"/>
              <a:t>distinction</a:t>
            </a:r>
            <a:r>
              <a:rPr lang="es-BO" dirty="0"/>
              <a:t> </a:t>
            </a:r>
            <a:r>
              <a:rPr lang="es-BO" dirty="0" err="1"/>
              <a:t>between</a:t>
            </a:r>
            <a:r>
              <a:rPr lang="es-BO" dirty="0"/>
              <a:t> </a:t>
            </a:r>
            <a:r>
              <a:rPr lang="es-BO" dirty="0" err="1"/>
              <a:t>dependent</a:t>
            </a:r>
            <a:r>
              <a:rPr lang="es-BO" dirty="0"/>
              <a:t> vs. </a:t>
            </a:r>
            <a:r>
              <a:rPr lang="es-BO" dirty="0" err="1"/>
              <a:t>independent</a:t>
            </a:r>
            <a:r>
              <a:rPr lang="es-BO" dirty="0"/>
              <a:t> variable </a:t>
            </a:r>
            <a:r>
              <a:rPr lang="es-BO" dirty="0" err="1"/>
              <a:t>before</a:t>
            </a:r>
            <a:r>
              <a:rPr lang="es-BO" dirty="0"/>
              <a:t> </a:t>
            </a:r>
            <a:r>
              <a:rPr lang="es-BO" dirty="0" err="1"/>
              <a:t>you</a:t>
            </a:r>
            <a:r>
              <a:rPr lang="es-BO" dirty="0"/>
              <a:t> </a:t>
            </a:r>
            <a:r>
              <a:rPr lang="es-BO" dirty="0" err="1"/>
              <a:t>start</a:t>
            </a:r>
            <a:r>
              <a:rPr lang="es-BO" dirty="0"/>
              <a:t> </a:t>
            </a:r>
            <a:r>
              <a:rPr lang="es-BO" dirty="0" err="1"/>
              <a:t>modelling</a:t>
            </a:r>
            <a:r>
              <a:rPr lang="es-BO" dirty="0"/>
              <a:t>, </a:t>
            </a:r>
            <a:r>
              <a:rPr lang="es-BO" dirty="0" err="1"/>
              <a:t>you</a:t>
            </a:r>
            <a:r>
              <a:rPr lang="es-BO" dirty="0"/>
              <a:t> </a:t>
            </a:r>
            <a:r>
              <a:rPr lang="es-BO" dirty="0" err="1"/>
              <a:t>aren’t</a:t>
            </a:r>
            <a:r>
              <a:rPr lang="es-BO" dirty="0"/>
              <a:t> </a:t>
            </a:r>
            <a:r>
              <a:rPr lang="es-BO" i="1" dirty="0" err="1"/>
              <a:t>really</a:t>
            </a:r>
            <a:r>
              <a:rPr lang="es-BO" i="1" dirty="0"/>
              <a:t> </a:t>
            </a:r>
            <a:r>
              <a:rPr lang="es-BO" dirty="0" err="1"/>
              <a:t>doing</a:t>
            </a:r>
            <a:r>
              <a:rPr lang="es-BO" dirty="0"/>
              <a:t> </a:t>
            </a:r>
            <a:r>
              <a:rPr lang="es-BO" dirty="0" err="1"/>
              <a:t>inferential</a:t>
            </a:r>
            <a:r>
              <a:rPr lang="es-BO" dirty="0"/>
              <a:t> </a:t>
            </a:r>
            <a:r>
              <a:rPr lang="es-BO" dirty="0" err="1"/>
              <a:t>statistics</a:t>
            </a:r>
            <a:r>
              <a:rPr lang="es-BO" dirty="0"/>
              <a:t> </a:t>
            </a:r>
            <a:r>
              <a:rPr lang="es-BO" dirty="0" err="1"/>
              <a:t>either</a:t>
            </a:r>
            <a:r>
              <a:rPr lang="es-BO" dirty="0"/>
              <a:t>)</a:t>
            </a:r>
          </a:p>
          <a:p>
            <a:pPr lvl="1"/>
            <a:r>
              <a:rPr lang="es-BO" sz="2000" dirty="0" err="1"/>
              <a:t>Nosek</a:t>
            </a:r>
            <a:r>
              <a:rPr lang="es-BO" sz="2000" dirty="0"/>
              <a:t> et al. 2019 </a:t>
            </a:r>
            <a:r>
              <a:rPr lang="es-BO" sz="2000" dirty="0" err="1"/>
              <a:t>for</a:t>
            </a:r>
            <a:r>
              <a:rPr lang="es-BO" sz="2000" dirty="0"/>
              <a:t> </a:t>
            </a:r>
            <a:r>
              <a:rPr lang="es-BO" sz="2000" dirty="0" err="1"/>
              <a:t>discussion</a:t>
            </a:r>
            <a:endParaRPr lang="es-BO" sz="2000" dirty="0"/>
          </a:p>
        </p:txBody>
      </p:sp>
      <p:sp>
        <p:nvSpPr>
          <p:cNvPr id="4" name="TextBox 3">
            <a:extLst>
              <a:ext uri="{FF2B5EF4-FFF2-40B4-BE49-F238E27FC236}">
                <a16:creationId xmlns:a16="http://schemas.microsoft.com/office/drawing/2014/main" id="{4641940A-4FDE-68DE-4328-E93C48DFDDA7}"/>
              </a:ext>
            </a:extLst>
          </p:cNvPr>
          <p:cNvSpPr txBox="1"/>
          <p:nvPr/>
        </p:nvSpPr>
        <p:spPr>
          <a:xfrm>
            <a:off x="838199" y="5988734"/>
            <a:ext cx="6098344" cy="369332"/>
          </a:xfrm>
          <a:prstGeom prst="rect">
            <a:avLst/>
          </a:prstGeom>
          <a:noFill/>
        </p:spPr>
        <p:txBody>
          <a:bodyPr wrap="square" rtlCol="0">
            <a:spAutoFit/>
          </a:bodyPr>
          <a:lstStyle/>
          <a:p>
            <a:r>
              <a:rPr lang="en-CA" dirty="0" err="1"/>
              <a:t>Nosek</a:t>
            </a:r>
            <a:r>
              <a:rPr lang="en-CA" dirty="0"/>
              <a:t>, B. et al. 2019. The </a:t>
            </a:r>
            <a:r>
              <a:rPr lang="en-CA" dirty="0" err="1"/>
              <a:t>pregistration</a:t>
            </a:r>
            <a:r>
              <a:rPr lang="en-CA" dirty="0"/>
              <a:t> revolution. </a:t>
            </a:r>
            <a:r>
              <a:rPr lang="en-CA" i="1" dirty="0"/>
              <a:t>PNAS </a:t>
            </a:r>
            <a:r>
              <a:rPr lang="en-CA" dirty="0"/>
              <a:t>115:11</a:t>
            </a:r>
            <a:endParaRPr lang="es-BO" dirty="0"/>
          </a:p>
        </p:txBody>
      </p:sp>
    </p:spTree>
    <p:extLst>
      <p:ext uri="{BB962C8B-B14F-4D97-AF65-F5344CB8AC3E}">
        <p14:creationId xmlns:p14="http://schemas.microsoft.com/office/powerpoint/2010/main" val="36839955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CF1B0-05D5-6F23-6C5B-F12A4EC4FAF5}"/>
              </a:ext>
            </a:extLst>
          </p:cNvPr>
          <p:cNvSpPr>
            <a:spLocks noGrp="1"/>
          </p:cNvSpPr>
          <p:nvPr>
            <p:ph type="title"/>
          </p:nvPr>
        </p:nvSpPr>
        <p:spPr/>
        <p:txBody>
          <a:bodyPr/>
          <a:lstStyle/>
          <a:p>
            <a:r>
              <a:rPr lang="en-CA" dirty="0"/>
              <a:t>Types of variables</a:t>
            </a:r>
            <a:endParaRPr lang="es-BO" dirty="0"/>
          </a:p>
        </p:txBody>
      </p:sp>
      <p:sp>
        <p:nvSpPr>
          <p:cNvPr id="3" name="Content Placeholder 2">
            <a:extLst>
              <a:ext uri="{FF2B5EF4-FFF2-40B4-BE49-F238E27FC236}">
                <a16:creationId xmlns:a16="http://schemas.microsoft.com/office/drawing/2014/main" id="{7D8C81A3-0D7A-A998-9D9F-910083725ACA}"/>
              </a:ext>
            </a:extLst>
          </p:cNvPr>
          <p:cNvSpPr>
            <a:spLocks noGrp="1"/>
          </p:cNvSpPr>
          <p:nvPr>
            <p:ph idx="1"/>
          </p:nvPr>
        </p:nvSpPr>
        <p:spPr/>
        <p:txBody>
          <a:bodyPr>
            <a:normAutofit fontScale="92500" lnSpcReduction="20000"/>
          </a:bodyPr>
          <a:lstStyle/>
          <a:p>
            <a:r>
              <a:rPr lang="en-CA" dirty="0"/>
              <a:t>Types of variables</a:t>
            </a:r>
          </a:p>
          <a:p>
            <a:endParaRPr lang="en-CA" dirty="0"/>
          </a:p>
          <a:p>
            <a:r>
              <a:rPr lang="en-CA" dirty="0"/>
              <a:t>Continuous: In principle, indefinitely differentiable </a:t>
            </a:r>
          </a:p>
          <a:p>
            <a:pPr lvl="1"/>
            <a:r>
              <a:rPr lang="en-CA" dirty="0"/>
              <a:t>coded as ‘double’ or ‘numeric’ in R</a:t>
            </a:r>
          </a:p>
          <a:p>
            <a:endParaRPr lang="en-CA" dirty="0"/>
          </a:p>
          <a:p>
            <a:r>
              <a:rPr lang="en-CA" dirty="0"/>
              <a:t>Categorical: Discrete categories</a:t>
            </a:r>
          </a:p>
          <a:p>
            <a:pPr lvl="1"/>
            <a:r>
              <a:rPr lang="en-CA" dirty="0"/>
              <a:t>Coded as ‘character’ or ‘factor’ in R</a:t>
            </a:r>
          </a:p>
          <a:p>
            <a:endParaRPr lang="en-CA" dirty="0"/>
          </a:p>
          <a:p>
            <a:r>
              <a:rPr lang="en-CA" dirty="0"/>
              <a:t>Binary: Just 0 or 1 (only two options)</a:t>
            </a:r>
          </a:p>
          <a:p>
            <a:endParaRPr lang="en-CA" dirty="0"/>
          </a:p>
          <a:p>
            <a:r>
              <a:rPr lang="en-CA" dirty="0"/>
              <a:t>Ranked: Coded in ranked levels</a:t>
            </a:r>
            <a:endParaRPr lang="es-BO" dirty="0"/>
          </a:p>
        </p:txBody>
      </p:sp>
    </p:spTree>
    <p:extLst>
      <p:ext uri="{BB962C8B-B14F-4D97-AF65-F5344CB8AC3E}">
        <p14:creationId xmlns:p14="http://schemas.microsoft.com/office/powerpoint/2010/main" val="3326488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06267-4887-93B0-340D-ECC163195A9C}"/>
              </a:ext>
            </a:extLst>
          </p:cNvPr>
          <p:cNvSpPr>
            <a:spLocks noGrp="1"/>
          </p:cNvSpPr>
          <p:nvPr>
            <p:ph type="title"/>
          </p:nvPr>
        </p:nvSpPr>
        <p:spPr/>
        <p:txBody>
          <a:bodyPr/>
          <a:lstStyle/>
          <a:p>
            <a:r>
              <a:rPr lang="en-CA" dirty="0"/>
              <a:t>Major ‘basic’ (most used) types of inferential models</a:t>
            </a:r>
            <a:endParaRPr lang="es-BO" dirty="0"/>
          </a:p>
        </p:txBody>
      </p:sp>
      <p:sp>
        <p:nvSpPr>
          <p:cNvPr id="3" name="Content Placeholder 2">
            <a:extLst>
              <a:ext uri="{FF2B5EF4-FFF2-40B4-BE49-F238E27FC236}">
                <a16:creationId xmlns:a16="http://schemas.microsoft.com/office/drawing/2014/main" id="{FE014723-B106-B2E8-F5CB-831CE0172487}"/>
              </a:ext>
            </a:extLst>
          </p:cNvPr>
          <p:cNvSpPr>
            <a:spLocks noGrp="1"/>
          </p:cNvSpPr>
          <p:nvPr>
            <p:ph idx="1"/>
          </p:nvPr>
        </p:nvSpPr>
        <p:spPr/>
        <p:txBody>
          <a:bodyPr>
            <a:normAutofit fontScale="92500"/>
          </a:bodyPr>
          <a:lstStyle/>
          <a:p>
            <a:endParaRPr lang="en-CA" dirty="0"/>
          </a:p>
          <a:p>
            <a:r>
              <a:rPr lang="es-BO" b="1" dirty="0" err="1"/>
              <a:t>Regression</a:t>
            </a:r>
            <a:r>
              <a:rPr lang="es-BO" dirty="0"/>
              <a:t>: </a:t>
            </a:r>
            <a:r>
              <a:rPr lang="es-BO" dirty="0" err="1"/>
              <a:t>dependent</a:t>
            </a:r>
            <a:r>
              <a:rPr lang="es-BO" dirty="0"/>
              <a:t> and predictor variables are </a:t>
            </a:r>
            <a:r>
              <a:rPr lang="es-BO" dirty="0" err="1"/>
              <a:t>both</a:t>
            </a:r>
            <a:r>
              <a:rPr lang="es-BO" dirty="0"/>
              <a:t> </a:t>
            </a:r>
            <a:r>
              <a:rPr lang="es-BO" dirty="0" err="1"/>
              <a:t>continuous</a:t>
            </a:r>
            <a:endParaRPr lang="es-BO" dirty="0"/>
          </a:p>
          <a:p>
            <a:endParaRPr lang="es-BO" dirty="0"/>
          </a:p>
          <a:p>
            <a:r>
              <a:rPr lang="es-BO" b="1" dirty="0"/>
              <a:t>ANOVA: </a:t>
            </a:r>
            <a:r>
              <a:rPr lang="es-BO" dirty="0" err="1"/>
              <a:t>dependent</a:t>
            </a:r>
            <a:r>
              <a:rPr lang="es-BO" dirty="0"/>
              <a:t> variable </a:t>
            </a:r>
            <a:r>
              <a:rPr lang="es-BO" dirty="0" err="1"/>
              <a:t>is</a:t>
            </a:r>
            <a:r>
              <a:rPr lang="es-BO" dirty="0"/>
              <a:t> </a:t>
            </a:r>
            <a:r>
              <a:rPr lang="es-BO" dirty="0" err="1"/>
              <a:t>continuous</a:t>
            </a:r>
            <a:r>
              <a:rPr lang="es-BO" dirty="0"/>
              <a:t>, predictor variable </a:t>
            </a:r>
            <a:r>
              <a:rPr lang="es-BO" dirty="0" err="1"/>
              <a:t>is</a:t>
            </a:r>
            <a:r>
              <a:rPr lang="es-BO" dirty="0"/>
              <a:t> </a:t>
            </a:r>
            <a:r>
              <a:rPr lang="es-BO" dirty="0" err="1"/>
              <a:t>categorical</a:t>
            </a:r>
            <a:endParaRPr lang="es-BO" dirty="0"/>
          </a:p>
          <a:p>
            <a:endParaRPr lang="es-BO" b="1" dirty="0"/>
          </a:p>
          <a:p>
            <a:r>
              <a:rPr lang="es-BO" b="1" dirty="0" err="1"/>
              <a:t>Logistic</a:t>
            </a:r>
            <a:r>
              <a:rPr lang="es-BO" b="1" dirty="0"/>
              <a:t> </a:t>
            </a:r>
            <a:r>
              <a:rPr lang="es-BO" b="1" dirty="0" err="1"/>
              <a:t>regression</a:t>
            </a:r>
            <a:r>
              <a:rPr lang="es-BO" b="1" dirty="0"/>
              <a:t>: </a:t>
            </a:r>
            <a:r>
              <a:rPr lang="es-BO" dirty="0" err="1"/>
              <a:t>dependent</a:t>
            </a:r>
            <a:r>
              <a:rPr lang="es-BO" dirty="0"/>
              <a:t> variable </a:t>
            </a:r>
            <a:r>
              <a:rPr lang="es-BO" dirty="0" err="1"/>
              <a:t>is</a:t>
            </a:r>
            <a:r>
              <a:rPr lang="es-BO" dirty="0"/>
              <a:t> </a:t>
            </a:r>
            <a:r>
              <a:rPr lang="es-BO" dirty="0" err="1"/>
              <a:t>binary</a:t>
            </a:r>
            <a:r>
              <a:rPr lang="es-BO" dirty="0"/>
              <a:t>, predictor variable </a:t>
            </a:r>
            <a:r>
              <a:rPr lang="es-BO" dirty="0" err="1"/>
              <a:t>is</a:t>
            </a:r>
            <a:r>
              <a:rPr lang="es-BO" dirty="0"/>
              <a:t> </a:t>
            </a:r>
            <a:r>
              <a:rPr lang="es-BO" dirty="0" err="1"/>
              <a:t>continuous</a:t>
            </a:r>
            <a:endParaRPr lang="es-BO" dirty="0"/>
          </a:p>
          <a:p>
            <a:endParaRPr lang="es-BO" b="1" dirty="0"/>
          </a:p>
          <a:p>
            <a:r>
              <a:rPr lang="es-BO" b="1" dirty="0"/>
              <a:t>Chi-</a:t>
            </a:r>
            <a:r>
              <a:rPr lang="es-BO" b="1" dirty="0" err="1"/>
              <a:t>squared</a:t>
            </a:r>
            <a:r>
              <a:rPr lang="es-BO" b="1" dirty="0"/>
              <a:t>: </a:t>
            </a:r>
            <a:r>
              <a:rPr lang="es-BO" dirty="0" err="1"/>
              <a:t>Both</a:t>
            </a:r>
            <a:r>
              <a:rPr lang="es-BO" dirty="0"/>
              <a:t> variables are </a:t>
            </a:r>
            <a:r>
              <a:rPr lang="es-BO" dirty="0" err="1"/>
              <a:t>categorical</a:t>
            </a:r>
            <a:endParaRPr lang="es-BO" b="1" dirty="0"/>
          </a:p>
          <a:p>
            <a:endParaRPr lang="es-BO" dirty="0"/>
          </a:p>
        </p:txBody>
      </p:sp>
    </p:spTree>
    <p:extLst>
      <p:ext uri="{BB962C8B-B14F-4D97-AF65-F5344CB8AC3E}">
        <p14:creationId xmlns:p14="http://schemas.microsoft.com/office/powerpoint/2010/main" val="29419618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36FA1-39D4-F493-60AD-D514F57B523A}"/>
              </a:ext>
            </a:extLst>
          </p:cNvPr>
          <p:cNvSpPr>
            <a:spLocks noGrp="1"/>
          </p:cNvSpPr>
          <p:nvPr>
            <p:ph type="title"/>
          </p:nvPr>
        </p:nvSpPr>
        <p:spPr/>
        <p:txBody>
          <a:bodyPr/>
          <a:lstStyle/>
          <a:p>
            <a:r>
              <a:rPr lang="en-CA" dirty="0"/>
              <a:t>Parametric</a:t>
            </a:r>
            <a:endParaRPr lang="es-BO" dirty="0"/>
          </a:p>
        </p:txBody>
      </p:sp>
      <p:sp>
        <p:nvSpPr>
          <p:cNvPr id="3" name="Content Placeholder 2">
            <a:extLst>
              <a:ext uri="{FF2B5EF4-FFF2-40B4-BE49-F238E27FC236}">
                <a16:creationId xmlns:a16="http://schemas.microsoft.com/office/drawing/2014/main" id="{13B8F6ED-18F7-E80B-5A7A-D892456C2824}"/>
              </a:ext>
            </a:extLst>
          </p:cNvPr>
          <p:cNvSpPr>
            <a:spLocks noGrp="1"/>
          </p:cNvSpPr>
          <p:nvPr>
            <p:ph idx="1"/>
          </p:nvPr>
        </p:nvSpPr>
        <p:spPr/>
        <p:txBody>
          <a:bodyPr>
            <a:normAutofit lnSpcReduction="10000"/>
          </a:bodyPr>
          <a:lstStyle/>
          <a:p>
            <a:r>
              <a:rPr lang="en-CA" dirty="0"/>
              <a:t>‘Parametric’ statistical tests make assumptions about the structure of the data</a:t>
            </a:r>
          </a:p>
          <a:p>
            <a:endParaRPr lang="en-CA" dirty="0"/>
          </a:p>
          <a:p>
            <a:pPr lvl="1"/>
            <a:r>
              <a:rPr lang="en-CA" dirty="0"/>
              <a:t>They assume that parameters are normally distributed</a:t>
            </a:r>
          </a:p>
          <a:p>
            <a:pPr lvl="1"/>
            <a:endParaRPr lang="en-CA" dirty="0"/>
          </a:p>
          <a:p>
            <a:pPr lvl="1"/>
            <a:r>
              <a:rPr lang="en-CA" dirty="0"/>
              <a:t>They assume variance stays the same across all levels / distribution </a:t>
            </a:r>
          </a:p>
          <a:p>
            <a:pPr lvl="2"/>
            <a:r>
              <a:rPr lang="en-CA" b="1" dirty="0"/>
              <a:t>homoscedastic</a:t>
            </a:r>
            <a:endParaRPr lang="en-CA" dirty="0"/>
          </a:p>
          <a:p>
            <a:pPr lvl="2"/>
            <a:endParaRPr lang="en-CA" b="1" dirty="0"/>
          </a:p>
          <a:p>
            <a:pPr lvl="1"/>
            <a:r>
              <a:rPr lang="en-CA" dirty="0"/>
              <a:t>They assume errors are normal</a:t>
            </a:r>
          </a:p>
          <a:p>
            <a:pPr lvl="1"/>
            <a:endParaRPr lang="en-CA" dirty="0"/>
          </a:p>
          <a:p>
            <a:pPr lvl="1"/>
            <a:r>
              <a:rPr lang="en-CA" dirty="0"/>
              <a:t>They assume errors are independent from one another</a:t>
            </a:r>
          </a:p>
          <a:p>
            <a:endParaRPr lang="es-BO" dirty="0"/>
          </a:p>
          <a:p>
            <a:endParaRPr lang="en-CA" dirty="0"/>
          </a:p>
        </p:txBody>
      </p:sp>
    </p:spTree>
    <p:extLst>
      <p:ext uri="{BB962C8B-B14F-4D97-AF65-F5344CB8AC3E}">
        <p14:creationId xmlns:p14="http://schemas.microsoft.com/office/powerpoint/2010/main" val="38747736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FBEEC-4D7E-9E27-EFE9-BEB01BF8E86F}"/>
              </a:ext>
            </a:extLst>
          </p:cNvPr>
          <p:cNvSpPr>
            <a:spLocks noGrp="1"/>
          </p:cNvSpPr>
          <p:nvPr>
            <p:ph type="title"/>
          </p:nvPr>
        </p:nvSpPr>
        <p:spPr/>
        <p:txBody>
          <a:bodyPr/>
          <a:lstStyle/>
          <a:p>
            <a:r>
              <a:rPr lang="en-CA" dirty="0"/>
              <a:t>Parametric vs. nonparametric tests</a:t>
            </a:r>
            <a:endParaRPr lang="es-BO" dirty="0"/>
          </a:p>
        </p:txBody>
      </p:sp>
      <p:sp>
        <p:nvSpPr>
          <p:cNvPr id="3" name="Content Placeholder 2">
            <a:extLst>
              <a:ext uri="{FF2B5EF4-FFF2-40B4-BE49-F238E27FC236}">
                <a16:creationId xmlns:a16="http://schemas.microsoft.com/office/drawing/2014/main" id="{7DFBF69C-5C0A-D71B-0496-2FF12D76823C}"/>
              </a:ext>
            </a:extLst>
          </p:cNvPr>
          <p:cNvSpPr>
            <a:spLocks noGrp="1"/>
          </p:cNvSpPr>
          <p:nvPr>
            <p:ph idx="1"/>
          </p:nvPr>
        </p:nvSpPr>
        <p:spPr/>
        <p:txBody>
          <a:bodyPr>
            <a:normAutofit lnSpcReduction="10000"/>
          </a:bodyPr>
          <a:lstStyle/>
          <a:p>
            <a:r>
              <a:rPr lang="en-CA" dirty="0"/>
              <a:t>Nonparametric tests do not make these assumptions, they just ask about monotonic increase of one variable in relation to another</a:t>
            </a:r>
          </a:p>
          <a:p>
            <a:endParaRPr lang="en-CA" dirty="0"/>
          </a:p>
          <a:p>
            <a:r>
              <a:rPr lang="en-CA" dirty="0"/>
              <a:t>Tau statistic</a:t>
            </a:r>
          </a:p>
          <a:p>
            <a:endParaRPr lang="en-CA" dirty="0"/>
          </a:p>
          <a:p>
            <a:r>
              <a:rPr lang="en-CA" dirty="0"/>
              <a:t>Pearson’s rho</a:t>
            </a:r>
          </a:p>
          <a:p>
            <a:endParaRPr lang="en-CA" dirty="0"/>
          </a:p>
          <a:p>
            <a:pPr lvl="1"/>
            <a:r>
              <a:rPr lang="en-CA" dirty="0"/>
              <a:t>I find these more useful if you are just looking at correlations for exploratory purposes (e.g. you have a lot of variables and you want to see how well they are associated one by one) </a:t>
            </a:r>
          </a:p>
        </p:txBody>
      </p:sp>
    </p:spTree>
    <p:extLst>
      <p:ext uri="{BB962C8B-B14F-4D97-AF65-F5344CB8AC3E}">
        <p14:creationId xmlns:p14="http://schemas.microsoft.com/office/powerpoint/2010/main" val="13379891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146D1-BD4C-7F91-96B8-EF255CE46115}"/>
              </a:ext>
            </a:extLst>
          </p:cNvPr>
          <p:cNvSpPr>
            <a:spLocks noGrp="1"/>
          </p:cNvSpPr>
          <p:nvPr>
            <p:ph type="title"/>
          </p:nvPr>
        </p:nvSpPr>
        <p:spPr/>
        <p:txBody>
          <a:bodyPr/>
          <a:lstStyle/>
          <a:p>
            <a:r>
              <a:rPr lang="en-CA" dirty="0"/>
              <a:t>Some notes</a:t>
            </a:r>
            <a:endParaRPr lang="es-BO" dirty="0"/>
          </a:p>
        </p:txBody>
      </p:sp>
      <p:sp>
        <p:nvSpPr>
          <p:cNvPr id="3" name="Content Placeholder 2">
            <a:extLst>
              <a:ext uri="{FF2B5EF4-FFF2-40B4-BE49-F238E27FC236}">
                <a16:creationId xmlns:a16="http://schemas.microsoft.com/office/drawing/2014/main" id="{3C95CA4A-6A81-40FC-83BF-35CE93B2830E}"/>
              </a:ext>
            </a:extLst>
          </p:cNvPr>
          <p:cNvSpPr>
            <a:spLocks noGrp="1"/>
          </p:cNvSpPr>
          <p:nvPr>
            <p:ph idx="1"/>
          </p:nvPr>
        </p:nvSpPr>
        <p:spPr>
          <a:xfrm>
            <a:off x="838200" y="1825625"/>
            <a:ext cx="10515600" cy="3176681"/>
          </a:xfrm>
        </p:spPr>
        <p:txBody>
          <a:bodyPr>
            <a:normAutofit fontScale="92500" lnSpcReduction="20000"/>
          </a:bodyPr>
          <a:lstStyle/>
          <a:p>
            <a:r>
              <a:rPr lang="en-CA" dirty="0"/>
              <a:t>A lot of statistics classes teach based on flow charts which tell you which tests you should use, but lots of people bash them for teaching students to apply tests without thinking about what makes sense.</a:t>
            </a:r>
          </a:p>
          <a:p>
            <a:pPr lvl="1"/>
            <a:r>
              <a:rPr lang="en-CA" dirty="0"/>
              <a:t>Clayton 2021; </a:t>
            </a:r>
            <a:r>
              <a:rPr lang="en-CA" dirty="0" err="1"/>
              <a:t>McElreath</a:t>
            </a:r>
            <a:r>
              <a:rPr lang="en-CA" dirty="0"/>
              <a:t> 2023</a:t>
            </a:r>
          </a:p>
          <a:p>
            <a:endParaRPr lang="en-CA" dirty="0"/>
          </a:p>
          <a:p>
            <a:r>
              <a:rPr lang="en-CA" dirty="0"/>
              <a:t>It often makes sense to use more than one modelling technique to see if they converge on the same result – different models might give you different perspectives on the data</a:t>
            </a:r>
          </a:p>
          <a:p>
            <a:pPr lvl="1"/>
            <a:r>
              <a:rPr lang="en-CA" dirty="0"/>
              <a:t>Page 2018</a:t>
            </a:r>
          </a:p>
          <a:p>
            <a:endParaRPr lang="en-CA" dirty="0"/>
          </a:p>
        </p:txBody>
      </p:sp>
      <p:sp>
        <p:nvSpPr>
          <p:cNvPr id="4" name="TextBox 3">
            <a:extLst>
              <a:ext uri="{FF2B5EF4-FFF2-40B4-BE49-F238E27FC236}">
                <a16:creationId xmlns:a16="http://schemas.microsoft.com/office/drawing/2014/main" id="{5A17E6E3-D3D5-BD64-A574-B3248D4F7D74}"/>
              </a:ext>
            </a:extLst>
          </p:cNvPr>
          <p:cNvSpPr txBox="1"/>
          <p:nvPr/>
        </p:nvSpPr>
        <p:spPr>
          <a:xfrm>
            <a:off x="1019735" y="5580529"/>
            <a:ext cx="10152529" cy="923330"/>
          </a:xfrm>
          <a:prstGeom prst="rect">
            <a:avLst/>
          </a:prstGeom>
          <a:noFill/>
        </p:spPr>
        <p:txBody>
          <a:bodyPr wrap="square" rtlCol="0">
            <a:spAutoFit/>
          </a:bodyPr>
          <a:lstStyle/>
          <a:p>
            <a:r>
              <a:rPr lang="en-CA" dirty="0"/>
              <a:t>Clayton, Aubrey. 2021. </a:t>
            </a:r>
            <a:r>
              <a:rPr lang="en-CA" i="1" dirty="0" err="1"/>
              <a:t>Bernouilli’s</a:t>
            </a:r>
            <a:r>
              <a:rPr lang="en-CA" i="1" dirty="0"/>
              <a:t> fallacy. </a:t>
            </a:r>
            <a:r>
              <a:rPr lang="en-CA" dirty="0"/>
              <a:t>Columbia University Press</a:t>
            </a:r>
          </a:p>
          <a:p>
            <a:r>
              <a:rPr lang="en-CA" dirty="0" err="1"/>
              <a:t>McElreath</a:t>
            </a:r>
            <a:r>
              <a:rPr lang="en-CA" dirty="0"/>
              <a:t>, Richard. 2023. </a:t>
            </a:r>
            <a:r>
              <a:rPr lang="en-CA" i="1" dirty="0"/>
              <a:t>Statistical Rethinking. </a:t>
            </a:r>
            <a:r>
              <a:rPr lang="en-CA" dirty="0"/>
              <a:t>Chapman &amp; Hall.</a:t>
            </a:r>
          </a:p>
          <a:p>
            <a:r>
              <a:rPr lang="en-CA" dirty="0"/>
              <a:t>Page, Scott E. 2018. </a:t>
            </a:r>
            <a:r>
              <a:rPr lang="en-CA" i="1" dirty="0"/>
              <a:t>The Model Thinker. </a:t>
            </a:r>
            <a:r>
              <a:rPr lang="en-CA" dirty="0"/>
              <a:t>Basic Books.</a:t>
            </a:r>
            <a:endParaRPr lang="es-BO" dirty="0"/>
          </a:p>
        </p:txBody>
      </p:sp>
    </p:spTree>
    <p:extLst>
      <p:ext uri="{BB962C8B-B14F-4D97-AF65-F5344CB8AC3E}">
        <p14:creationId xmlns:p14="http://schemas.microsoft.com/office/powerpoint/2010/main" val="2470337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82E9EC1-6B39-4903-7B30-D222F74E32FB}"/>
              </a:ext>
            </a:extLst>
          </p:cNvPr>
          <p:cNvPicPr>
            <a:picLocks noChangeAspect="1"/>
          </p:cNvPicPr>
          <p:nvPr/>
        </p:nvPicPr>
        <p:blipFill>
          <a:blip r:embed="rId2"/>
          <a:stretch>
            <a:fillRect/>
          </a:stretch>
        </p:blipFill>
        <p:spPr>
          <a:xfrm>
            <a:off x="838200" y="93183"/>
            <a:ext cx="10085949" cy="6764817"/>
          </a:xfrm>
          <a:prstGeom prst="rect">
            <a:avLst/>
          </a:prstGeom>
        </p:spPr>
      </p:pic>
    </p:spTree>
    <p:extLst>
      <p:ext uri="{BB962C8B-B14F-4D97-AF65-F5344CB8AC3E}">
        <p14:creationId xmlns:p14="http://schemas.microsoft.com/office/powerpoint/2010/main" val="25020862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FDE10-0739-6E16-BCC3-ACDA4C7A68EC}"/>
              </a:ext>
            </a:extLst>
          </p:cNvPr>
          <p:cNvSpPr>
            <a:spLocks noGrp="1"/>
          </p:cNvSpPr>
          <p:nvPr>
            <p:ph type="title"/>
          </p:nvPr>
        </p:nvSpPr>
        <p:spPr/>
        <p:txBody>
          <a:bodyPr/>
          <a:lstStyle/>
          <a:p>
            <a:r>
              <a:rPr lang="en-CA" dirty="0"/>
              <a:t>Statistic test flow chart</a:t>
            </a:r>
            <a:endParaRPr lang="es-BO" dirty="0"/>
          </a:p>
        </p:txBody>
      </p:sp>
      <p:sp>
        <p:nvSpPr>
          <p:cNvPr id="3" name="Content Placeholder 2">
            <a:extLst>
              <a:ext uri="{FF2B5EF4-FFF2-40B4-BE49-F238E27FC236}">
                <a16:creationId xmlns:a16="http://schemas.microsoft.com/office/drawing/2014/main" id="{D59A0BB5-B34A-AAB1-9DE8-89A127EA6D13}"/>
              </a:ext>
            </a:extLst>
          </p:cNvPr>
          <p:cNvSpPr>
            <a:spLocks noGrp="1"/>
          </p:cNvSpPr>
          <p:nvPr>
            <p:ph idx="1"/>
          </p:nvPr>
        </p:nvSpPr>
        <p:spPr/>
        <p:txBody>
          <a:bodyPr/>
          <a:lstStyle/>
          <a:p>
            <a:r>
              <a:rPr lang="en-CA" dirty="0"/>
              <a:t>There’s a cool interactive one online</a:t>
            </a:r>
          </a:p>
          <a:p>
            <a:endParaRPr lang="en-CA" dirty="0"/>
          </a:p>
          <a:p>
            <a:pPr marL="0" indent="0">
              <a:buNone/>
            </a:pPr>
            <a:r>
              <a:rPr lang="es-BO" dirty="0">
                <a:hlinkClick r:id="rId2"/>
              </a:rPr>
              <a:t>https://</a:t>
            </a:r>
            <a:r>
              <a:rPr lang="es-BO" dirty="0" err="1">
                <a:hlinkClick r:id="rId2"/>
              </a:rPr>
              <a:t>www.statsflowchart.co.uk</a:t>
            </a:r>
            <a:r>
              <a:rPr lang="es-BO" dirty="0">
                <a:hlinkClick r:id="rId2"/>
              </a:rPr>
              <a:t>/</a:t>
            </a:r>
            <a:endParaRPr lang="en-CA" dirty="0"/>
          </a:p>
          <a:p>
            <a:pPr marL="0" indent="0">
              <a:buNone/>
            </a:pPr>
            <a:endParaRPr lang="en-CA" dirty="0"/>
          </a:p>
          <a:p>
            <a:pPr marL="0" indent="0">
              <a:buNone/>
            </a:pPr>
            <a:endParaRPr lang="es-BO" dirty="0"/>
          </a:p>
        </p:txBody>
      </p:sp>
    </p:spTree>
    <p:extLst>
      <p:ext uri="{BB962C8B-B14F-4D97-AF65-F5344CB8AC3E}">
        <p14:creationId xmlns:p14="http://schemas.microsoft.com/office/powerpoint/2010/main" val="13749609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40685-DA41-ABDC-0A32-14BE7A5716FB}"/>
              </a:ext>
            </a:extLst>
          </p:cNvPr>
          <p:cNvSpPr>
            <a:spLocks noGrp="1"/>
          </p:cNvSpPr>
          <p:nvPr>
            <p:ph type="title"/>
          </p:nvPr>
        </p:nvSpPr>
        <p:spPr/>
        <p:txBody>
          <a:bodyPr/>
          <a:lstStyle/>
          <a:p>
            <a:r>
              <a:rPr lang="en-CA" dirty="0"/>
              <a:t>What is regression?</a:t>
            </a:r>
          </a:p>
        </p:txBody>
      </p:sp>
      <p:sp>
        <p:nvSpPr>
          <p:cNvPr id="3" name="Content Placeholder 2">
            <a:extLst>
              <a:ext uri="{FF2B5EF4-FFF2-40B4-BE49-F238E27FC236}">
                <a16:creationId xmlns:a16="http://schemas.microsoft.com/office/drawing/2014/main" id="{ABDE8731-7780-242E-87A5-ACC4458421D2}"/>
              </a:ext>
            </a:extLst>
          </p:cNvPr>
          <p:cNvSpPr>
            <a:spLocks noGrp="1"/>
          </p:cNvSpPr>
          <p:nvPr>
            <p:ph idx="1"/>
          </p:nvPr>
        </p:nvSpPr>
        <p:spPr/>
        <p:txBody>
          <a:bodyPr>
            <a:normAutofit fontScale="92500" lnSpcReduction="10000"/>
          </a:bodyPr>
          <a:lstStyle/>
          <a:p>
            <a:r>
              <a:rPr lang="en-CA" dirty="0"/>
              <a:t>T-test is used when the dependent variable is continuous and the independent variable is categorical.</a:t>
            </a:r>
          </a:p>
          <a:p>
            <a:endParaRPr lang="en-CA" dirty="0"/>
          </a:p>
          <a:p>
            <a:r>
              <a:rPr lang="en-CA" dirty="0"/>
              <a:t>Chi-squared test can be used when all of your variables are categorical.</a:t>
            </a:r>
          </a:p>
          <a:p>
            <a:endParaRPr lang="en-CA" dirty="0"/>
          </a:p>
          <a:p>
            <a:r>
              <a:rPr lang="en-CA" b="1" dirty="0"/>
              <a:t>Regression analysis </a:t>
            </a:r>
            <a:r>
              <a:rPr lang="en-CA" dirty="0"/>
              <a:t>can be used when the dependent and independent variables are continuous.</a:t>
            </a:r>
          </a:p>
          <a:p>
            <a:endParaRPr lang="en-CA" dirty="0"/>
          </a:p>
          <a:p>
            <a:r>
              <a:rPr lang="en-CA" dirty="0"/>
              <a:t>(Logistic) regression analysis (next week?) is used when the dependent variable is binary or ordinal and the independent variable is continuous.</a:t>
            </a:r>
          </a:p>
        </p:txBody>
      </p:sp>
    </p:spTree>
    <p:extLst>
      <p:ext uri="{BB962C8B-B14F-4D97-AF65-F5344CB8AC3E}">
        <p14:creationId xmlns:p14="http://schemas.microsoft.com/office/powerpoint/2010/main" val="31125466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690C1-94F2-8713-B842-CC3EFE8815B7}"/>
              </a:ext>
            </a:extLst>
          </p:cNvPr>
          <p:cNvSpPr>
            <a:spLocks noGrp="1"/>
          </p:cNvSpPr>
          <p:nvPr>
            <p:ph type="title"/>
          </p:nvPr>
        </p:nvSpPr>
        <p:spPr/>
        <p:txBody>
          <a:bodyPr/>
          <a:lstStyle/>
          <a:p>
            <a:r>
              <a:rPr lang="en-CA" dirty="0"/>
              <a:t>Regression analyses in linguistics</a:t>
            </a:r>
          </a:p>
        </p:txBody>
      </p:sp>
      <p:sp>
        <p:nvSpPr>
          <p:cNvPr id="3" name="Content Placeholder 2">
            <a:extLst>
              <a:ext uri="{FF2B5EF4-FFF2-40B4-BE49-F238E27FC236}">
                <a16:creationId xmlns:a16="http://schemas.microsoft.com/office/drawing/2014/main" id="{59002AD1-0ECD-D71D-0D04-1FC2CCF36A26}"/>
              </a:ext>
            </a:extLst>
          </p:cNvPr>
          <p:cNvSpPr>
            <a:spLocks noGrp="1"/>
          </p:cNvSpPr>
          <p:nvPr>
            <p:ph idx="1"/>
          </p:nvPr>
        </p:nvSpPr>
        <p:spPr/>
        <p:txBody>
          <a:bodyPr/>
          <a:lstStyle/>
          <a:p>
            <a:r>
              <a:rPr lang="en-CA" dirty="0"/>
              <a:t>Morphosyntax: Relationship between phonological complexity and morphological complexity. (</a:t>
            </a:r>
            <a:r>
              <a:rPr lang="en-CA" dirty="0" err="1"/>
              <a:t>Easterday</a:t>
            </a:r>
            <a:r>
              <a:rPr lang="en-CA" dirty="0"/>
              <a:t> et al. 2021)</a:t>
            </a:r>
          </a:p>
          <a:p>
            <a:r>
              <a:rPr lang="en-CA" dirty="0"/>
              <a:t>Phonology: The shape and direction of a pitch contour over time.</a:t>
            </a:r>
          </a:p>
          <a:p>
            <a:r>
              <a:rPr lang="en-CA" dirty="0"/>
              <a:t>Language acquisition: Age against vocabulary acquisition (or any measure of language proficiency)</a:t>
            </a:r>
          </a:p>
          <a:p>
            <a:r>
              <a:rPr lang="en-CA" dirty="0"/>
              <a:t>Psycholinguistics: Reaction time against frequency of the word.</a:t>
            </a:r>
          </a:p>
          <a:p>
            <a:pPr marL="0" indent="0">
              <a:buNone/>
            </a:pPr>
            <a:endParaRPr lang="en-CA" dirty="0"/>
          </a:p>
          <a:p>
            <a:endParaRPr lang="en-CA" dirty="0"/>
          </a:p>
        </p:txBody>
      </p:sp>
    </p:spTree>
    <p:extLst>
      <p:ext uri="{BB962C8B-B14F-4D97-AF65-F5344CB8AC3E}">
        <p14:creationId xmlns:p14="http://schemas.microsoft.com/office/powerpoint/2010/main" val="1530773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9133A-C080-B501-6EA1-7FE927BA975A}"/>
              </a:ext>
            </a:extLst>
          </p:cNvPr>
          <p:cNvSpPr>
            <a:spLocks noGrp="1"/>
          </p:cNvSpPr>
          <p:nvPr>
            <p:ph type="title"/>
          </p:nvPr>
        </p:nvSpPr>
        <p:spPr/>
        <p:txBody>
          <a:bodyPr/>
          <a:lstStyle/>
          <a:p>
            <a:r>
              <a:rPr lang="en-CA" dirty="0"/>
              <a:t>For this class</a:t>
            </a:r>
            <a:endParaRPr lang="es-BO" dirty="0"/>
          </a:p>
        </p:txBody>
      </p:sp>
      <p:sp>
        <p:nvSpPr>
          <p:cNvPr id="3" name="Content Placeholder 2">
            <a:extLst>
              <a:ext uri="{FF2B5EF4-FFF2-40B4-BE49-F238E27FC236}">
                <a16:creationId xmlns:a16="http://schemas.microsoft.com/office/drawing/2014/main" id="{7E2CAFBF-D2C5-697B-47A2-49BF9F1F636A}"/>
              </a:ext>
            </a:extLst>
          </p:cNvPr>
          <p:cNvSpPr>
            <a:spLocks noGrp="1"/>
          </p:cNvSpPr>
          <p:nvPr>
            <p:ph idx="1"/>
          </p:nvPr>
        </p:nvSpPr>
        <p:spPr/>
        <p:txBody>
          <a:bodyPr/>
          <a:lstStyle/>
          <a:p>
            <a:r>
              <a:rPr lang="en-CA" dirty="0"/>
              <a:t>Power, Type I and II errors</a:t>
            </a:r>
          </a:p>
          <a:p>
            <a:r>
              <a:rPr lang="en-CA" dirty="0"/>
              <a:t>Models</a:t>
            </a:r>
          </a:p>
          <a:p>
            <a:r>
              <a:rPr lang="en-CA" dirty="0"/>
              <a:t>Linear models</a:t>
            </a:r>
          </a:p>
          <a:p>
            <a:r>
              <a:rPr lang="en-CA" dirty="0"/>
              <a:t>ANOVA</a:t>
            </a:r>
          </a:p>
          <a:p>
            <a:endParaRPr lang="es-BO" dirty="0"/>
          </a:p>
        </p:txBody>
      </p:sp>
    </p:spTree>
    <p:extLst>
      <p:ext uri="{BB962C8B-B14F-4D97-AF65-F5344CB8AC3E}">
        <p14:creationId xmlns:p14="http://schemas.microsoft.com/office/powerpoint/2010/main" val="35743558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00A4D-9974-E952-E5F9-58D635A99288}"/>
              </a:ext>
            </a:extLst>
          </p:cNvPr>
          <p:cNvSpPr>
            <a:spLocks noGrp="1"/>
          </p:cNvSpPr>
          <p:nvPr>
            <p:ph type="title"/>
          </p:nvPr>
        </p:nvSpPr>
        <p:spPr/>
        <p:txBody>
          <a:bodyPr/>
          <a:lstStyle/>
          <a:p>
            <a:r>
              <a:rPr lang="en-CA" dirty="0"/>
              <a:t>Regression analysis</a:t>
            </a:r>
          </a:p>
        </p:txBody>
      </p:sp>
      <p:sp>
        <p:nvSpPr>
          <p:cNvPr id="3" name="Content Placeholder 2">
            <a:extLst>
              <a:ext uri="{FF2B5EF4-FFF2-40B4-BE49-F238E27FC236}">
                <a16:creationId xmlns:a16="http://schemas.microsoft.com/office/drawing/2014/main" id="{5B18B5BE-D49A-219F-6F44-33059F9FFB97}"/>
              </a:ext>
            </a:extLst>
          </p:cNvPr>
          <p:cNvSpPr>
            <a:spLocks noGrp="1"/>
          </p:cNvSpPr>
          <p:nvPr>
            <p:ph idx="1"/>
          </p:nvPr>
        </p:nvSpPr>
        <p:spPr/>
        <p:txBody>
          <a:bodyPr/>
          <a:lstStyle/>
          <a:p>
            <a:r>
              <a:rPr lang="en-CA" b="1" dirty="0"/>
              <a:t>Model choice: </a:t>
            </a:r>
            <a:r>
              <a:rPr lang="en-CA" dirty="0"/>
              <a:t>When you do a regression analysis you have to decide on what the relationship should be.</a:t>
            </a:r>
          </a:p>
          <a:p>
            <a:endParaRPr lang="en-CA" b="1" dirty="0"/>
          </a:p>
          <a:p>
            <a:r>
              <a:rPr lang="en-CA" dirty="0"/>
              <a:t>What are the different types of relationships two continuous variables can have with one another?</a:t>
            </a:r>
          </a:p>
          <a:p>
            <a:endParaRPr lang="en-CA" dirty="0"/>
          </a:p>
          <a:p>
            <a:endParaRPr lang="en-CA" dirty="0"/>
          </a:p>
        </p:txBody>
      </p:sp>
    </p:spTree>
    <p:extLst>
      <p:ext uri="{BB962C8B-B14F-4D97-AF65-F5344CB8AC3E}">
        <p14:creationId xmlns:p14="http://schemas.microsoft.com/office/powerpoint/2010/main" val="19832727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16D1A-5FAE-4B45-3312-DBA251CFB5CF}"/>
              </a:ext>
            </a:extLst>
          </p:cNvPr>
          <p:cNvSpPr>
            <a:spLocks noGrp="1"/>
          </p:cNvSpPr>
          <p:nvPr>
            <p:ph type="title"/>
          </p:nvPr>
        </p:nvSpPr>
        <p:spPr/>
        <p:txBody>
          <a:bodyPr/>
          <a:lstStyle/>
          <a:p>
            <a:r>
              <a:rPr lang="en-CA" dirty="0"/>
              <a:t>Simple linear model</a:t>
            </a:r>
          </a:p>
        </p:txBody>
      </p:sp>
      <p:sp>
        <p:nvSpPr>
          <p:cNvPr id="3" name="Content Placeholder 2">
            <a:extLst>
              <a:ext uri="{FF2B5EF4-FFF2-40B4-BE49-F238E27FC236}">
                <a16:creationId xmlns:a16="http://schemas.microsoft.com/office/drawing/2014/main" id="{83A62FB0-16A0-59C5-A243-494C736133C0}"/>
              </a:ext>
            </a:extLst>
          </p:cNvPr>
          <p:cNvSpPr>
            <a:spLocks noGrp="1"/>
          </p:cNvSpPr>
          <p:nvPr>
            <p:ph idx="1"/>
          </p:nvPr>
        </p:nvSpPr>
        <p:spPr>
          <a:xfrm>
            <a:off x="838201" y="1825625"/>
            <a:ext cx="4019550" cy="4524374"/>
          </a:xfrm>
        </p:spPr>
        <p:txBody>
          <a:bodyPr/>
          <a:lstStyle/>
          <a:p>
            <a:r>
              <a:rPr lang="en-CA" dirty="0"/>
              <a:t>a is the intercept</a:t>
            </a:r>
          </a:p>
          <a:p>
            <a:r>
              <a:rPr lang="en-CA" dirty="0"/>
              <a:t>b is the coefficient</a:t>
            </a:r>
          </a:p>
          <a:p>
            <a:r>
              <a:rPr lang="en-CA" dirty="0"/>
              <a:t>Y is the dependent variable</a:t>
            </a:r>
          </a:p>
          <a:p>
            <a:r>
              <a:rPr lang="en-CA" dirty="0"/>
              <a:t>X is the independent variable</a:t>
            </a:r>
          </a:p>
        </p:txBody>
      </p:sp>
      <p:pic>
        <p:nvPicPr>
          <p:cNvPr id="6" name="Picture 5">
            <a:extLst>
              <a:ext uri="{FF2B5EF4-FFF2-40B4-BE49-F238E27FC236}">
                <a16:creationId xmlns:a16="http://schemas.microsoft.com/office/drawing/2014/main" id="{63D94EA7-FF71-EDE2-CD49-B61A6682E8AD}"/>
              </a:ext>
            </a:extLst>
          </p:cNvPr>
          <p:cNvPicPr>
            <a:picLocks noChangeAspect="1"/>
          </p:cNvPicPr>
          <p:nvPr/>
        </p:nvPicPr>
        <p:blipFill>
          <a:blip r:embed="rId2"/>
          <a:stretch>
            <a:fillRect/>
          </a:stretch>
        </p:blipFill>
        <p:spPr>
          <a:xfrm>
            <a:off x="4857750" y="1690688"/>
            <a:ext cx="7334250" cy="4524375"/>
          </a:xfrm>
          <a:prstGeom prst="rect">
            <a:avLst/>
          </a:prstGeom>
        </p:spPr>
      </p:pic>
    </p:spTree>
    <p:extLst>
      <p:ext uri="{BB962C8B-B14F-4D97-AF65-F5344CB8AC3E}">
        <p14:creationId xmlns:p14="http://schemas.microsoft.com/office/powerpoint/2010/main" val="22427974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EBAAC-EB51-C983-51B1-4E300D1E25D9}"/>
              </a:ext>
            </a:extLst>
          </p:cNvPr>
          <p:cNvSpPr>
            <a:spLocks noGrp="1"/>
          </p:cNvSpPr>
          <p:nvPr>
            <p:ph type="title"/>
          </p:nvPr>
        </p:nvSpPr>
        <p:spPr/>
        <p:txBody>
          <a:bodyPr/>
          <a:lstStyle/>
          <a:p>
            <a:r>
              <a:rPr lang="en-CA" dirty="0"/>
              <a:t>Exponential function</a:t>
            </a:r>
          </a:p>
        </p:txBody>
      </p:sp>
      <p:sp>
        <p:nvSpPr>
          <p:cNvPr id="3" name="Content Placeholder 2">
            <a:extLst>
              <a:ext uri="{FF2B5EF4-FFF2-40B4-BE49-F238E27FC236}">
                <a16:creationId xmlns:a16="http://schemas.microsoft.com/office/drawing/2014/main" id="{244B106C-D5E3-6A5E-832B-5C43ECA9E8CE}"/>
              </a:ext>
            </a:extLst>
          </p:cNvPr>
          <p:cNvSpPr>
            <a:spLocks noGrp="1"/>
          </p:cNvSpPr>
          <p:nvPr>
            <p:ph idx="1"/>
          </p:nvPr>
        </p:nvSpPr>
        <p:spPr/>
        <p:txBody>
          <a:bodyPr/>
          <a:lstStyle/>
          <a:p>
            <a:r>
              <a:rPr lang="en-CA" dirty="0"/>
              <a:t>Will it still be a straight line if it looks like this?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1B55709-E98F-3AB0-263C-C097E7943500}"/>
                  </a:ext>
                </a:extLst>
              </p:cNvPr>
              <p:cNvSpPr txBox="1"/>
              <p:nvPr/>
            </p:nvSpPr>
            <p:spPr>
              <a:xfrm>
                <a:off x="3049089" y="3429000"/>
                <a:ext cx="6093822"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CA" sz="3200" i="1" smtClean="0">
                          <a:latin typeface="Cambria Math" panose="02040503050406030204" pitchFamily="18" charset="0"/>
                        </a:rPr>
                        <m:t>𝑦</m:t>
                      </m:r>
                      <m:r>
                        <a:rPr lang="en-CA" sz="3200" i="0">
                          <a:latin typeface="Cambria Math" panose="02040503050406030204" pitchFamily="18" charset="0"/>
                        </a:rPr>
                        <m:t>=</m:t>
                      </m:r>
                      <m:r>
                        <a:rPr lang="en-CA" sz="3200" i="1">
                          <a:latin typeface="Cambria Math" panose="02040503050406030204" pitchFamily="18" charset="0"/>
                        </a:rPr>
                        <m:t>𝑎</m:t>
                      </m:r>
                      <m:r>
                        <a:rPr lang="en-CA" sz="3200" i="0">
                          <a:latin typeface="Cambria Math" panose="02040503050406030204" pitchFamily="18" charset="0"/>
                        </a:rPr>
                        <m:t>+</m:t>
                      </m:r>
                      <m:r>
                        <a:rPr lang="en-CA" sz="3200" i="1">
                          <a:latin typeface="Cambria Math" panose="02040503050406030204" pitchFamily="18" charset="0"/>
                        </a:rPr>
                        <m:t>𝑏</m:t>
                      </m:r>
                      <m:sSup>
                        <m:sSupPr>
                          <m:ctrlPr>
                            <a:rPr lang="en-CA" sz="3200" i="1">
                              <a:solidFill>
                                <a:srgbClr val="836967"/>
                              </a:solidFill>
                              <a:latin typeface="Cambria Math" panose="02040503050406030204" pitchFamily="18" charset="0"/>
                            </a:rPr>
                          </m:ctrlPr>
                        </m:sSupPr>
                        <m:e>
                          <m:r>
                            <a:rPr lang="en-CA" sz="3200" i="1">
                              <a:latin typeface="Cambria Math" panose="02040503050406030204" pitchFamily="18" charset="0"/>
                            </a:rPr>
                            <m:t>𝑥</m:t>
                          </m:r>
                        </m:e>
                        <m:sup>
                          <m:r>
                            <a:rPr lang="en-CA" sz="3200" i="0">
                              <a:latin typeface="Cambria Math" panose="02040503050406030204" pitchFamily="18" charset="0"/>
                            </a:rPr>
                            <m:t>2</m:t>
                          </m:r>
                        </m:sup>
                      </m:sSup>
                    </m:oMath>
                  </m:oMathPara>
                </a14:m>
                <a:endParaRPr lang="en-CA" sz="3200" dirty="0"/>
              </a:p>
            </p:txBody>
          </p:sp>
        </mc:Choice>
        <mc:Fallback xmlns="">
          <p:sp>
            <p:nvSpPr>
              <p:cNvPr id="5" name="TextBox 4">
                <a:extLst>
                  <a:ext uri="{FF2B5EF4-FFF2-40B4-BE49-F238E27FC236}">
                    <a16:creationId xmlns:a16="http://schemas.microsoft.com/office/drawing/2014/main" id="{D1B55709-E98F-3AB0-263C-C097E7943500}"/>
                  </a:ext>
                </a:extLst>
              </p:cNvPr>
              <p:cNvSpPr txBox="1">
                <a:spLocks noRot="1" noChangeAspect="1" noMove="1" noResize="1" noEditPoints="1" noAdjustHandles="1" noChangeArrowheads="1" noChangeShapeType="1" noTextEdit="1"/>
              </p:cNvSpPr>
              <p:nvPr/>
            </p:nvSpPr>
            <p:spPr>
              <a:xfrm>
                <a:off x="3049089" y="3429000"/>
                <a:ext cx="6093822" cy="584775"/>
              </a:xfrm>
              <a:prstGeom prst="rect">
                <a:avLst/>
              </a:prstGeom>
              <a:blipFill>
                <a:blip r:embed="rId2"/>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41984640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FBAD5-1F8F-CD47-325A-D8FF9BCAB8F5}"/>
              </a:ext>
            </a:extLst>
          </p:cNvPr>
          <p:cNvSpPr>
            <a:spLocks noGrp="1"/>
          </p:cNvSpPr>
          <p:nvPr>
            <p:ph type="title"/>
          </p:nvPr>
        </p:nvSpPr>
        <p:spPr/>
        <p:txBody>
          <a:bodyPr/>
          <a:lstStyle/>
          <a:p>
            <a:r>
              <a:rPr lang="en-CA" dirty="0"/>
              <a:t>Exponential curve</a:t>
            </a:r>
          </a:p>
        </p:txBody>
      </p:sp>
      <p:pic>
        <p:nvPicPr>
          <p:cNvPr id="6" name="Picture 5">
            <a:extLst>
              <a:ext uri="{FF2B5EF4-FFF2-40B4-BE49-F238E27FC236}">
                <a16:creationId xmlns:a16="http://schemas.microsoft.com/office/drawing/2014/main" id="{2E50F86E-1D5B-1659-DB87-21F6A2C6A203}"/>
              </a:ext>
            </a:extLst>
          </p:cNvPr>
          <p:cNvPicPr>
            <a:picLocks noChangeAspect="1"/>
          </p:cNvPicPr>
          <p:nvPr/>
        </p:nvPicPr>
        <p:blipFill>
          <a:blip r:embed="rId2"/>
          <a:stretch>
            <a:fillRect/>
          </a:stretch>
        </p:blipFill>
        <p:spPr>
          <a:xfrm>
            <a:off x="5132307" y="1492980"/>
            <a:ext cx="7059693" cy="4351338"/>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430DB56-DAAC-F720-1482-701EC808B7ED}"/>
                  </a:ext>
                </a:extLst>
              </p:cNvPr>
              <p:cNvSpPr txBox="1"/>
              <p:nvPr/>
            </p:nvSpPr>
            <p:spPr>
              <a:xfrm>
                <a:off x="-388620" y="2844225"/>
                <a:ext cx="6093822"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CA" sz="3200" i="1" smtClean="0">
                          <a:latin typeface="Cambria Math" panose="02040503050406030204" pitchFamily="18" charset="0"/>
                        </a:rPr>
                        <m:t>𝑦</m:t>
                      </m:r>
                      <m:r>
                        <a:rPr lang="en-CA" sz="3200" i="0">
                          <a:latin typeface="Cambria Math" panose="02040503050406030204" pitchFamily="18" charset="0"/>
                        </a:rPr>
                        <m:t>=</m:t>
                      </m:r>
                      <m:r>
                        <a:rPr lang="en-CA" sz="3200" i="1">
                          <a:latin typeface="Cambria Math" panose="02040503050406030204" pitchFamily="18" charset="0"/>
                        </a:rPr>
                        <m:t>𝑎</m:t>
                      </m:r>
                      <m:r>
                        <a:rPr lang="en-CA" sz="3200" i="0">
                          <a:latin typeface="Cambria Math" panose="02040503050406030204" pitchFamily="18" charset="0"/>
                        </a:rPr>
                        <m:t>+</m:t>
                      </m:r>
                      <m:r>
                        <a:rPr lang="en-CA" sz="3200" i="1">
                          <a:latin typeface="Cambria Math" panose="02040503050406030204" pitchFamily="18" charset="0"/>
                        </a:rPr>
                        <m:t>𝑏</m:t>
                      </m:r>
                      <m:sSup>
                        <m:sSupPr>
                          <m:ctrlPr>
                            <a:rPr lang="en-CA" sz="3200" i="1">
                              <a:solidFill>
                                <a:srgbClr val="836967"/>
                              </a:solidFill>
                              <a:latin typeface="Cambria Math" panose="02040503050406030204" pitchFamily="18" charset="0"/>
                            </a:rPr>
                          </m:ctrlPr>
                        </m:sSupPr>
                        <m:e>
                          <m:r>
                            <a:rPr lang="en-CA" sz="3200" i="1">
                              <a:latin typeface="Cambria Math" panose="02040503050406030204" pitchFamily="18" charset="0"/>
                            </a:rPr>
                            <m:t>𝑥</m:t>
                          </m:r>
                        </m:e>
                        <m:sup>
                          <m:r>
                            <a:rPr lang="en-CA" sz="3200" i="0">
                              <a:latin typeface="Cambria Math" panose="02040503050406030204" pitchFamily="18" charset="0"/>
                            </a:rPr>
                            <m:t>2</m:t>
                          </m:r>
                        </m:sup>
                      </m:sSup>
                    </m:oMath>
                  </m:oMathPara>
                </a14:m>
                <a:endParaRPr lang="en-CA" sz="3200" dirty="0"/>
              </a:p>
            </p:txBody>
          </p:sp>
        </mc:Choice>
        <mc:Fallback xmlns="">
          <p:sp>
            <p:nvSpPr>
              <p:cNvPr id="10" name="TextBox 9">
                <a:extLst>
                  <a:ext uri="{FF2B5EF4-FFF2-40B4-BE49-F238E27FC236}">
                    <a16:creationId xmlns:a16="http://schemas.microsoft.com/office/drawing/2014/main" id="{6430DB56-DAAC-F720-1482-701EC808B7ED}"/>
                  </a:ext>
                </a:extLst>
              </p:cNvPr>
              <p:cNvSpPr txBox="1">
                <a:spLocks noRot="1" noChangeAspect="1" noMove="1" noResize="1" noEditPoints="1" noAdjustHandles="1" noChangeArrowheads="1" noChangeShapeType="1" noTextEdit="1"/>
              </p:cNvSpPr>
              <p:nvPr/>
            </p:nvSpPr>
            <p:spPr>
              <a:xfrm>
                <a:off x="-388620" y="2844225"/>
                <a:ext cx="6093822" cy="584775"/>
              </a:xfrm>
              <a:prstGeom prst="rect">
                <a:avLst/>
              </a:prstGeom>
              <a:blipFill>
                <a:blip r:embed="rId3"/>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34903772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A3310-83FE-E4B2-6BB0-058F2AF473E3}"/>
              </a:ext>
            </a:extLst>
          </p:cNvPr>
          <p:cNvSpPr>
            <a:spLocks noGrp="1"/>
          </p:cNvSpPr>
          <p:nvPr>
            <p:ph type="title"/>
          </p:nvPr>
        </p:nvSpPr>
        <p:spPr/>
        <p:txBody>
          <a:bodyPr/>
          <a:lstStyle/>
          <a:p>
            <a:r>
              <a:rPr lang="en-CA" dirty="0"/>
              <a:t>And this?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3F0E4E1-98BF-6672-2EE7-CF06A02A3AF6}"/>
                  </a:ext>
                </a:extLst>
              </p:cNvPr>
              <p:cNvSpPr txBox="1"/>
              <p:nvPr/>
            </p:nvSpPr>
            <p:spPr>
              <a:xfrm>
                <a:off x="-388620" y="2844225"/>
                <a:ext cx="6093822"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CA" sz="3200" i="1" smtClean="0">
                          <a:latin typeface="Cambria Math" panose="02040503050406030204" pitchFamily="18" charset="0"/>
                        </a:rPr>
                        <m:t>𝑦</m:t>
                      </m:r>
                      <m:r>
                        <a:rPr lang="en-CA" sz="3200" i="0">
                          <a:latin typeface="Cambria Math" panose="02040503050406030204" pitchFamily="18" charset="0"/>
                        </a:rPr>
                        <m:t>=</m:t>
                      </m:r>
                      <m:r>
                        <a:rPr lang="en-CA" sz="3200" i="1">
                          <a:latin typeface="Cambria Math" panose="02040503050406030204" pitchFamily="18" charset="0"/>
                        </a:rPr>
                        <m:t>𝑎</m:t>
                      </m:r>
                      <m:r>
                        <a:rPr lang="en-CA" sz="3200" i="0">
                          <a:latin typeface="Cambria Math" panose="02040503050406030204" pitchFamily="18" charset="0"/>
                        </a:rPr>
                        <m:t>+</m:t>
                      </m:r>
                      <m:r>
                        <a:rPr lang="en-CA" sz="3200" i="1">
                          <a:latin typeface="Cambria Math" panose="02040503050406030204" pitchFamily="18" charset="0"/>
                        </a:rPr>
                        <m:t>𝑏</m:t>
                      </m:r>
                      <m:sSup>
                        <m:sSupPr>
                          <m:ctrlPr>
                            <a:rPr lang="en-CA" sz="3200" i="1">
                              <a:solidFill>
                                <a:srgbClr val="836967"/>
                              </a:solidFill>
                              <a:latin typeface="Cambria Math" panose="02040503050406030204" pitchFamily="18" charset="0"/>
                            </a:rPr>
                          </m:ctrlPr>
                        </m:sSupPr>
                        <m:e>
                          <m:r>
                            <a:rPr lang="en-CA" sz="3200" i="1">
                              <a:latin typeface="Cambria Math" panose="02040503050406030204" pitchFamily="18" charset="0"/>
                            </a:rPr>
                            <m:t>𝑥</m:t>
                          </m:r>
                        </m:e>
                        <m:sup>
                          <m:r>
                            <a:rPr lang="en-CA" sz="3200" i="0">
                              <a:latin typeface="Cambria Math" panose="02040503050406030204" pitchFamily="18" charset="0"/>
                            </a:rPr>
                            <m:t>2</m:t>
                          </m:r>
                        </m:sup>
                      </m:sSup>
                    </m:oMath>
                  </m:oMathPara>
                </a14:m>
                <a:endParaRPr lang="en-CA" sz="3200" dirty="0"/>
              </a:p>
            </p:txBody>
          </p:sp>
        </mc:Choice>
        <mc:Fallback xmlns="">
          <p:sp>
            <p:nvSpPr>
              <p:cNvPr id="4" name="TextBox 3">
                <a:extLst>
                  <a:ext uri="{FF2B5EF4-FFF2-40B4-BE49-F238E27FC236}">
                    <a16:creationId xmlns:a16="http://schemas.microsoft.com/office/drawing/2014/main" id="{53F0E4E1-98BF-6672-2EE7-CF06A02A3AF6}"/>
                  </a:ext>
                </a:extLst>
              </p:cNvPr>
              <p:cNvSpPr txBox="1">
                <a:spLocks noRot="1" noChangeAspect="1" noMove="1" noResize="1" noEditPoints="1" noAdjustHandles="1" noChangeArrowheads="1" noChangeShapeType="1" noTextEdit="1"/>
              </p:cNvSpPr>
              <p:nvPr/>
            </p:nvSpPr>
            <p:spPr>
              <a:xfrm>
                <a:off x="-388620" y="2844225"/>
                <a:ext cx="6093822" cy="584775"/>
              </a:xfrm>
              <a:prstGeom prst="rect">
                <a:avLst/>
              </a:prstGeom>
              <a:blipFill>
                <a:blip r:embed="rId2"/>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14997994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AE0CE-2472-79B0-A570-48017C7DDE43}"/>
              </a:ext>
            </a:extLst>
          </p:cNvPr>
          <p:cNvSpPr>
            <a:spLocks noGrp="1"/>
          </p:cNvSpPr>
          <p:nvPr>
            <p:ph type="title"/>
          </p:nvPr>
        </p:nvSpPr>
        <p:spPr/>
        <p:txBody>
          <a:bodyPr/>
          <a:lstStyle/>
          <a:p>
            <a:r>
              <a:rPr lang="en-CA" dirty="0"/>
              <a:t>Parabolic curve</a:t>
            </a:r>
          </a:p>
        </p:txBody>
      </p:sp>
      <p:pic>
        <p:nvPicPr>
          <p:cNvPr id="5" name="Picture 4">
            <a:extLst>
              <a:ext uri="{FF2B5EF4-FFF2-40B4-BE49-F238E27FC236}">
                <a16:creationId xmlns:a16="http://schemas.microsoft.com/office/drawing/2014/main" id="{53BF06A9-6327-7EC6-90B8-FD2594C507FB}"/>
              </a:ext>
            </a:extLst>
          </p:cNvPr>
          <p:cNvPicPr>
            <a:picLocks noChangeAspect="1"/>
          </p:cNvPicPr>
          <p:nvPr/>
        </p:nvPicPr>
        <p:blipFill>
          <a:blip r:embed="rId2"/>
          <a:stretch>
            <a:fillRect/>
          </a:stretch>
        </p:blipFill>
        <p:spPr>
          <a:xfrm>
            <a:off x="5447416" y="2009430"/>
            <a:ext cx="6463274" cy="3983727"/>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5CB3F6A-393A-7E27-7FCF-F418264D6BC9}"/>
                  </a:ext>
                </a:extLst>
              </p:cNvPr>
              <p:cNvSpPr txBox="1"/>
              <p:nvPr/>
            </p:nvSpPr>
            <p:spPr>
              <a:xfrm>
                <a:off x="94706" y="2844225"/>
                <a:ext cx="6093822"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CA" sz="3200" i="1" smtClean="0">
                          <a:latin typeface="Cambria Math" panose="02040503050406030204" pitchFamily="18" charset="0"/>
                        </a:rPr>
                        <m:t>𝑦</m:t>
                      </m:r>
                      <m:r>
                        <a:rPr lang="en-CA" sz="3200" i="0">
                          <a:latin typeface="Cambria Math" panose="02040503050406030204" pitchFamily="18" charset="0"/>
                        </a:rPr>
                        <m:t>=</m:t>
                      </m:r>
                      <m:r>
                        <a:rPr lang="en-CA" sz="3200" i="1">
                          <a:latin typeface="Cambria Math" panose="02040503050406030204" pitchFamily="18" charset="0"/>
                        </a:rPr>
                        <m:t>𝑎</m:t>
                      </m:r>
                      <m:r>
                        <a:rPr lang="en-CA" sz="3200" i="0">
                          <a:latin typeface="Cambria Math" panose="02040503050406030204" pitchFamily="18" charset="0"/>
                        </a:rPr>
                        <m:t>+</m:t>
                      </m:r>
                      <m:sSub>
                        <m:sSubPr>
                          <m:ctrlPr>
                            <a:rPr lang="en-CA" sz="3200" i="1">
                              <a:solidFill>
                                <a:srgbClr val="836967"/>
                              </a:solidFill>
                              <a:latin typeface="Cambria Math" panose="02040503050406030204" pitchFamily="18" charset="0"/>
                            </a:rPr>
                          </m:ctrlPr>
                        </m:sSubPr>
                        <m:e>
                          <m:r>
                            <a:rPr lang="en-CA" sz="3200" i="1">
                              <a:latin typeface="Cambria Math" panose="02040503050406030204" pitchFamily="18" charset="0"/>
                            </a:rPr>
                            <m:t>𝑏</m:t>
                          </m:r>
                        </m:e>
                        <m:sub>
                          <m:r>
                            <a:rPr lang="en-CA" sz="3200" i="0">
                              <a:latin typeface="Cambria Math" panose="02040503050406030204" pitchFamily="18" charset="0"/>
                            </a:rPr>
                            <m:t>1</m:t>
                          </m:r>
                        </m:sub>
                      </m:sSub>
                      <m:sSup>
                        <m:sSupPr>
                          <m:ctrlPr>
                            <a:rPr lang="en-CA" sz="3200" i="1">
                              <a:solidFill>
                                <a:srgbClr val="836967"/>
                              </a:solidFill>
                              <a:latin typeface="Cambria Math" panose="02040503050406030204" pitchFamily="18" charset="0"/>
                            </a:rPr>
                          </m:ctrlPr>
                        </m:sSupPr>
                        <m:e>
                          <m:r>
                            <a:rPr lang="en-CA" sz="3200" i="1">
                              <a:latin typeface="Cambria Math" panose="02040503050406030204" pitchFamily="18" charset="0"/>
                            </a:rPr>
                            <m:t>𝑥</m:t>
                          </m:r>
                        </m:e>
                        <m:sup>
                          <m:r>
                            <a:rPr lang="en-CA" sz="3200" i="0">
                              <a:latin typeface="Cambria Math" panose="02040503050406030204" pitchFamily="18" charset="0"/>
                            </a:rPr>
                            <m:t>2</m:t>
                          </m:r>
                        </m:sup>
                      </m:sSup>
                      <m:r>
                        <a:rPr lang="en-CA" sz="3200" i="0">
                          <a:latin typeface="Cambria Math" panose="02040503050406030204" pitchFamily="18" charset="0"/>
                        </a:rPr>
                        <m:t>+</m:t>
                      </m:r>
                      <m:sSub>
                        <m:sSubPr>
                          <m:ctrlPr>
                            <a:rPr lang="en-CA" sz="3200" i="1">
                              <a:solidFill>
                                <a:srgbClr val="836967"/>
                              </a:solidFill>
                              <a:latin typeface="Cambria Math" panose="02040503050406030204" pitchFamily="18" charset="0"/>
                            </a:rPr>
                          </m:ctrlPr>
                        </m:sSubPr>
                        <m:e>
                          <m:r>
                            <a:rPr lang="en-CA" sz="3200" i="1">
                              <a:latin typeface="Cambria Math" panose="02040503050406030204" pitchFamily="18" charset="0"/>
                            </a:rPr>
                            <m:t>𝑏</m:t>
                          </m:r>
                        </m:e>
                        <m:sub>
                          <m:r>
                            <a:rPr lang="en-CA" sz="3200" i="0">
                              <a:latin typeface="Cambria Math" panose="02040503050406030204" pitchFamily="18" charset="0"/>
                            </a:rPr>
                            <m:t>2</m:t>
                          </m:r>
                        </m:sub>
                      </m:sSub>
                      <m:r>
                        <a:rPr lang="en-CA" sz="3200" i="1">
                          <a:latin typeface="Cambria Math" panose="02040503050406030204" pitchFamily="18" charset="0"/>
                        </a:rPr>
                        <m:t>𝑥</m:t>
                      </m:r>
                    </m:oMath>
                  </m:oMathPara>
                </a14:m>
                <a:endParaRPr lang="en-CA" sz="3200" dirty="0"/>
              </a:p>
            </p:txBody>
          </p:sp>
        </mc:Choice>
        <mc:Fallback xmlns="">
          <p:sp>
            <p:nvSpPr>
              <p:cNvPr id="9" name="TextBox 8">
                <a:extLst>
                  <a:ext uri="{FF2B5EF4-FFF2-40B4-BE49-F238E27FC236}">
                    <a16:creationId xmlns:a16="http://schemas.microsoft.com/office/drawing/2014/main" id="{65CB3F6A-393A-7E27-7FCF-F418264D6BC9}"/>
                  </a:ext>
                </a:extLst>
              </p:cNvPr>
              <p:cNvSpPr txBox="1">
                <a:spLocks noRot="1" noChangeAspect="1" noMove="1" noResize="1" noEditPoints="1" noAdjustHandles="1" noChangeArrowheads="1" noChangeShapeType="1" noTextEdit="1"/>
              </p:cNvSpPr>
              <p:nvPr/>
            </p:nvSpPr>
            <p:spPr>
              <a:xfrm>
                <a:off x="94706" y="2844225"/>
                <a:ext cx="6093822" cy="584775"/>
              </a:xfrm>
              <a:prstGeom prst="rect">
                <a:avLst/>
              </a:prstGeom>
              <a:blipFill>
                <a:blip r:embed="rId3"/>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12574868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B52BE-0180-9FC4-334B-79A921920E40}"/>
              </a:ext>
            </a:extLst>
          </p:cNvPr>
          <p:cNvSpPr>
            <a:spLocks noGrp="1"/>
          </p:cNvSpPr>
          <p:nvPr>
            <p:ph type="title"/>
          </p:nvPr>
        </p:nvSpPr>
        <p:spPr/>
        <p:txBody>
          <a:bodyPr/>
          <a:lstStyle/>
          <a:p>
            <a:r>
              <a:rPr lang="en-CA" dirty="0"/>
              <a:t>Model choice</a:t>
            </a:r>
          </a:p>
        </p:txBody>
      </p:sp>
      <p:sp>
        <p:nvSpPr>
          <p:cNvPr id="3" name="Content Placeholder 2">
            <a:extLst>
              <a:ext uri="{FF2B5EF4-FFF2-40B4-BE49-F238E27FC236}">
                <a16:creationId xmlns:a16="http://schemas.microsoft.com/office/drawing/2014/main" id="{AAB12EDA-C793-033C-52BF-FE6CE2BF2DF7}"/>
              </a:ext>
            </a:extLst>
          </p:cNvPr>
          <p:cNvSpPr>
            <a:spLocks noGrp="1"/>
          </p:cNvSpPr>
          <p:nvPr>
            <p:ph idx="1"/>
          </p:nvPr>
        </p:nvSpPr>
        <p:spPr/>
        <p:txBody>
          <a:bodyPr/>
          <a:lstStyle/>
          <a:p>
            <a:r>
              <a:rPr lang="en-CA" dirty="0"/>
              <a:t>Part of “model choice” is what type of relationship you think x and y display with one another.</a:t>
            </a:r>
          </a:p>
          <a:p>
            <a:endParaRPr lang="en-CA" dirty="0"/>
          </a:p>
          <a:p>
            <a:r>
              <a:rPr lang="en-CA" dirty="0"/>
              <a:t>Note that the interpretation of the coefficient b / </a:t>
            </a:r>
            <a:r>
              <a:rPr lang="und-Latn-001" dirty="0"/>
              <a:t>β could be very different depending on the type of model you have.</a:t>
            </a:r>
            <a:endParaRPr lang="en-CA" dirty="0"/>
          </a:p>
        </p:txBody>
      </p:sp>
    </p:spTree>
    <p:extLst>
      <p:ext uri="{BB962C8B-B14F-4D97-AF65-F5344CB8AC3E}">
        <p14:creationId xmlns:p14="http://schemas.microsoft.com/office/powerpoint/2010/main" val="15038268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45087-5F88-99CE-49C4-3E7B8B680857}"/>
              </a:ext>
            </a:extLst>
          </p:cNvPr>
          <p:cNvSpPr>
            <a:spLocks noGrp="1"/>
          </p:cNvSpPr>
          <p:nvPr>
            <p:ph type="title"/>
          </p:nvPr>
        </p:nvSpPr>
        <p:spPr/>
        <p:txBody>
          <a:bodyPr/>
          <a:lstStyle/>
          <a:p>
            <a:r>
              <a:rPr lang="und-Latn-001" dirty="0"/>
              <a:t>Calculate ‘b’</a:t>
            </a:r>
            <a:endParaRPr lang="en-CA" dirty="0"/>
          </a:p>
        </p:txBody>
      </p:sp>
      <p:sp>
        <p:nvSpPr>
          <p:cNvPr id="3" name="Content Placeholder 2">
            <a:extLst>
              <a:ext uri="{FF2B5EF4-FFF2-40B4-BE49-F238E27FC236}">
                <a16:creationId xmlns:a16="http://schemas.microsoft.com/office/drawing/2014/main" id="{20335985-2989-5762-8DFC-3C36ED71EA30}"/>
              </a:ext>
            </a:extLst>
          </p:cNvPr>
          <p:cNvSpPr>
            <a:spLocks noGrp="1"/>
          </p:cNvSpPr>
          <p:nvPr>
            <p:ph idx="1"/>
          </p:nvPr>
        </p:nvSpPr>
        <p:spPr>
          <a:xfrm>
            <a:off x="838200" y="1825625"/>
            <a:ext cx="10515600" cy="1603375"/>
          </a:xfrm>
        </p:spPr>
        <p:txBody>
          <a:bodyPr/>
          <a:lstStyle/>
          <a:p>
            <a:r>
              <a:rPr lang="en-CA" dirty="0"/>
              <a:t>To understand the values of a linear model, we need to understand first the meaning of b.</a:t>
            </a:r>
          </a:p>
        </p:txBody>
      </p:sp>
      <p:pic>
        <p:nvPicPr>
          <p:cNvPr id="17" name="Picture 16">
            <a:extLst>
              <a:ext uri="{FF2B5EF4-FFF2-40B4-BE49-F238E27FC236}">
                <a16:creationId xmlns:a16="http://schemas.microsoft.com/office/drawing/2014/main" id="{0F272606-5B41-14AA-422B-30B73EEB9582}"/>
              </a:ext>
            </a:extLst>
          </p:cNvPr>
          <p:cNvPicPr>
            <a:picLocks noChangeAspect="1"/>
          </p:cNvPicPr>
          <p:nvPr/>
        </p:nvPicPr>
        <p:blipFill>
          <a:blip r:embed="rId2"/>
          <a:stretch>
            <a:fillRect/>
          </a:stretch>
        </p:blipFill>
        <p:spPr>
          <a:xfrm>
            <a:off x="4664973" y="3068391"/>
            <a:ext cx="2720230" cy="1190099"/>
          </a:xfrm>
          <a:prstGeom prst="rect">
            <a:avLst/>
          </a:prstGeom>
        </p:spPr>
      </p:pic>
    </p:spTree>
    <p:extLst>
      <p:ext uri="{BB962C8B-B14F-4D97-AF65-F5344CB8AC3E}">
        <p14:creationId xmlns:p14="http://schemas.microsoft.com/office/powerpoint/2010/main" val="25051334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D15BC-D45B-4845-42D8-C5096B67A89E}"/>
              </a:ext>
            </a:extLst>
          </p:cNvPr>
          <p:cNvSpPr>
            <a:spLocks noGrp="1"/>
          </p:cNvSpPr>
          <p:nvPr>
            <p:ph type="title"/>
          </p:nvPr>
        </p:nvSpPr>
        <p:spPr/>
        <p:txBody>
          <a:bodyPr/>
          <a:lstStyle/>
          <a:p>
            <a:r>
              <a:rPr lang="und-Latn-001" dirty="0"/>
              <a:t>Calculate ‘b’</a:t>
            </a:r>
            <a:endParaRPr lang="en-CA" dirty="0"/>
          </a:p>
        </p:txBody>
      </p:sp>
      <p:pic>
        <p:nvPicPr>
          <p:cNvPr id="5" name="Picture 4">
            <a:extLst>
              <a:ext uri="{FF2B5EF4-FFF2-40B4-BE49-F238E27FC236}">
                <a16:creationId xmlns:a16="http://schemas.microsoft.com/office/drawing/2014/main" id="{8D2BB3EC-35DF-56FE-9505-B1362AB7E3A4}"/>
              </a:ext>
            </a:extLst>
          </p:cNvPr>
          <p:cNvPicPr>
            <a:picLocks noChangeAspect="1"/>
          </p:cNvPicPr>
          <p:nvPr/>
        </p:nvPicPr>
        <p:blipFill>
          <a:blip r:embed="rId2"/>
          <a:stretch>
            <a:fillRect/>
          </a:stretch>
        </p:blipFill>
        <p:spPr>
          <a:xfrm>
            <a:off x="2024449" y="1601514"/>
            <a:ext cx="8528222" cy="5256486"/>
          </a:xfrm>
          <a:prstGeom prst="rect">
            <a:avLst/>
          </a:prstGeom>
        </p:spPr>
      </p:pic>
    </p:spTree>
    <p:extLst>
      <p:ext uri="{BB962C8B-B14F-4D97-AF65-F5344CB8AC3E}">
        <p14:creationId xmlns:p14="http://schemas.microsoft.com/office/powerpoint/2010/main" val="37608694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9D8E3-3634-3BC8-A6A6-615A2EBC7C52}"/>
              </a:ext>
            </a:extLst>
          </p:cNvPr>
          <p:cNvSpPr>
            <a:spLocks noGrp="1"/>
          </p:cNvSpPr>
          <p:nvPr>
            <p:ph type="title"/>
          </p:nvPr>
        </p:nvSpPr>
        <p:spPr/>
        <p:txBody>
          <a:bodyPr/>
          <a:lstStyle/>
          <a:p>
            <a:r>
              <a:rPr lang="und-Latn-001" dirty="0"/>
              <a:t>Calculate ‘b’</a:t>
            </a:r>
            <a:endParaRPr lang="en-CA" dirty="0"/>
          </a:p>
        </p:txBody>
      </p:sp>
      <p:pic>
        <p:nvPicPr>
          <p:cNvPr id="5" name="Picture 4">
            <a:extLst>
              <a:ext uri="{FF2B5EF4-FFF2-40B4-BE49-F238E27FC236}">
                <a16:creationId xmlns:a16="http://schemas.microsoft.com/office/drawing/2014/main" id="{872C1A0B-00FC-B14F-1B3F-3F5481112233}"/>
              </a:ext>
            </a:extLst>
          </p:cNvPr>
          <p:cNvPicPr>
            <a:picLocks noChangeAspect="1"/>
          </p:cNvPicPr>
          <p:nvPr/>
        </p:nvPicPr>
        <p:blipFill>
          <a:blip r:embed="rId2"/>
          <a:stretch>
            <a:fillRect/>
          </a:stretch>
        </p:blipFill>
        <p:spPr>
          <a:xfrm>
            <a:off x="1429259" y="1554480"/>
            <a:ext cx="8233724" cy="5089110"/>
          </a:xfrm>
          <a:prstGeom prst="rect">
            <a:avLst/>
          </a:prstGeom>
        </p:spPr>
      </p:pic>
    </p:spTree>
    <p:extLst>
      <p:ext uri="{BB962C8B-B14F-4D97-AF65-F5344CB8AC3E}">
        <p14:creationId xmlns:p14="http://schemas.microsoft.com/office/powerpoint/2010/main" val="2546196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C8AB6-45FA-4869-24C9-5736340F2117}"/>
              </a:ext>
            </a:extLst>
          </p:cNvPr>
          <p:cNvSpPr>
            <a:spLocks noGrp="1"/>
          </p:cNvSpPr>
          <p:nvPr>
            <p:ph type="title"/>
          </p:nvPr>
        </p:nvSpPr>
        <p:spPr/>
        <p:txBody>
          <a:bodyPr/>
          <a:lstStyle/>
          <a:p>
            <a:r>
              <a:rPr lang="en-CA" dirty="0"/>
              <a:t>P-value</a:t>
            </a:r>
          </a:p>
        </p:txBody>
      </p:sp>
      <p:sp>
        <p:nvSpPr>
          <p:cNvPr id="3" name="Content Placeholder 2">
            <a:extLst>
              <a:ext uri="{FF2B5EF4-FFF2-40B4-BE49-F238E27FC236}">
                <a16:creationId xmlns:a16="http://schemas.microsoft.com/office/drawing/2014/main" id="{BF093EDA-890E-7820-5ADC-F39DD0E52816}"/>
              </a:ext>
            </a:extLst>
          </p:cNvPr>
          <p:cNvSpPr>
            <a:spLocks noGrp="1"/>
          </p:cNvSpPr>
          <p:nvPr>
            <p:ph idx="1"/>
          </p:nvPr>
        </p:nvSpPr>
        <p:spPr>
          <a:xfrm>
            <a:off x="838200" y="1825624"/>
            <a:ext cx="10515600" cy="4803775"/>
          </a:xfrm>
        </p:spPr>
        <p:txBody>
          <a:bodyPr>
            <a:normAutofit/>
          </a:bodyPr>
          <a:lstStyle/>
          <a:p>
            <a:r>
              <a:rPr lang="en-CA" dirty="0"/>
              <a:t>What is a p-value? </a:t>
            </a:r>
          </a:p>
          <a:p>
            <a:pPr marL="0" indent="0">
              <a:buNone/>
            </a:pPr>
            <a:endParaRPr lang="en-CA" dirty="0"/>
          </a:p>
          <a:p>
            <a:r>
              <a:rPr lang="en-CA" dirty="0"/>
              <a:t>How is it calculated? </a:t>
            </a:r>
          </a:p>
          <a:p>
            <a:pPr marL="0" indent="0">
              <a:buNone/>
            </a:pPr>
            <a:endParaRPr lang="en-CA" dirty="0"/>
          </a:p>
          <a:p>
            <a:r>
              <a:rPr lang="en-CA" dirty="0"/>
              <a:t>Why is it calculated this way?</a:t>
            </a:r>
          </a:p>
        </p:txBody>
      </p:sp>
    </p:spTree>
    <p:extLst>
      <p:ext uri="{BB962C8B-B14F-4D97-AF65-F5344CB8AC3E}">
        <p14:creationId xmlns:p14="http://schemas.microsoft.com/office/powerpoint/2010/main" val="18752707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101AE-9000-F8FB-EBDF-C256D01F8D50}"/>
              </a:ext>
            </a:extLst>
          </p:cNvPr>
          <p:cNvSpPr>
            <a:spLocks noGrp="1"/>
          </p:cNvSpPr>
          <p:nvPr>
            <p:ph type="title"/>
          </p:nvPr>
        </p:nvSpPr>
        <p:spPr/>
        <p:txBody>
          <a:bodyPr/>
          <a:lstStyle/>
          <a:p>
            <a:r>
              <a:rPr lang="und-Latn-001" dirty="0"/>
              <a:t>Calculate ‘b’</a:t>
            </a:r>
            <a:endParaRPr lang="en-CA" dirty="0"/>
          </a:p>
        </p:txBody>
      </p:sp>
      <p:pic>
        <p:nvPicPr>
          <p:cNvPr id="6" name="Picture 5">
            <a:extLst>
              <a:ext uri="{FF2B5EF4-FFF2-40B4-BE49-F238E27FC236}">
                <a16:creationId xmlns:a16="http://schemas.microsoft.com/office/drawing/2014/main" id="{1D761AE6-FADB-902D-A020-A0AE0C7BB276}"/>
              </a:ext>
            </a:extLst>
          </p:cNvPr>
          <p:cNvPicPr>
            <a:picLocks noChangeAspect="1"/>
          </p:cNvPicPr>
          <p:nvPr/>
        </p:nvPicPr>
        <p:blipFill>
          <a:blip r:embed="rId2"/>
          <a:stretch>
            <a:fillRect/>
          </a:stretch>
        </p:blipFill>
        <p:spPr>
          <a:xfrm>
            <a:off x="2106054" y="1690688"/>
            <a:ext cx="7350644" cy="4543295"/>
          </a:xfrm>
          <a:prstGeom prst="rect">
            <a:avLst/>
          </a:prstGeom>
        </p:spPr>
      </p:pic>
      <p:pic>
        <p:nvPicPr>
          <p:cNvPr id="8" name="Picture 7">
            <a:extLst>
              <a:ext uri="{FF2B5EF4-FFF2-40B4-BE49-F238E27FC236}">
                <a16:creationId xmlns:a16="http://schemas.microsoft.com/office/drawing/2014/main" id="{B5606B1E-CC59-5502-98A7-7BFA0F3D6558}"/>
              </a:ext>
            </a:extLst>
          </p:cNvPr>
          <p:cNvPicPr>
            <a:picLocks noChangeAspect="1"/>
          </p:cNvPicPr>
          <p:nvPr/>
        </p:nvPicPr>
        <p:blipFill>
          <a:blip r:embed="rId3"/>
          <a:stretch>
            <a:fillRect/>
          </a:stretch>
        </p:blipFill>
        <p:spPr>
          <a:xfrm>
            <a:off x="9134261" y="2584974"/>
            <a:ext cx="1903370" cy="1325563"/>
          </a:xfrm>
          <a:prstGeom prst="rect">
            <a:avLst/>
          </a:prstGeom>
        </p:spPr>
      </p:pic>
    </p:spTree>
    <p:extLst>
      <p:ext uri="{BB962C8B-B14F-4D97-AF65-F5344CB8AC3E}">
        <p14:creationId xmlns:p14="http://schemas.microsoft.com/office/powerpoint/2010/main" val="9018321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8D31D-AE93-210E-2568-CC3385204F7B}"/>
              </a:ext>
            </a:extLst>
          </p:cNvPr>
          <p:cNvSpPr>
            <a:spLocks noGrp="1"/>
          </p:cNvSpPr>
          <p:nvPr>
            <p:ph type="title"/>
          </p:nvPr>
        </p:nvSpPr>
        <p:spPr/>
        <p:txBody>
          <a:bodyPr/>
          <a:lstStyle/>
          <a:p>
            <a:r>
              <a:rPr lang="en-CA" dirty="0"/>
              <a:t>Word length and reaction times</a:t>
            </a:r>
          </a:p>
        </p:txBody>
      </p:sp>
      <p:sp>
        <p:nvSpPr>
          <p:cNvPr id="3" name="Content Placeholder 2">
            <a:extLst>
              <a:ext uri="{FF2B5EF4-FFF2-40B4-BE49-F238E27FC236}">
                <a16:creationId xmlns:a16="http://schemas.microsoft.com/office/drawing/2014/main" id="{BD2C9935-1F7C-643C-BC05-5B30BBB4A981}"/>
              </a:ext>
            </a:extLst>
          </p:cNvPr>
          <p:cNvSpPr>
            <a:spLocks noGrp="1"/>
          </p:cNvSpPr>
          <p:nvPr>
            <p:ph idx="1"/>
          </p:nvPr>
        </p:nvSpPr>
        <p:spPr/>
        <p:txBody>
          <a:bodyPr/>
          <a:lstStyle/>
          <a:p>
            <a:r>
              <a:rPr lang="en-CA" dirty="0"/>
              <a:t>Download </a:t>
            </a:r>
            <a:r>
              <a:rPr lang="en-CA" dirty="0" err="1"/>
              <a:t>ldt.csv</a:t>
            </a:r>
            <a:r>
              <a:rPr lang="en-CA" dirty="0"/>
              <a:t>, it is from </a:t>
            </a:r>
            <a:r>
              <a:rPr lang="en-CA" dirty="0" err="1"/>
              <a:t>Rling</a:t>
            </a:r>
            <a:r>
              <a:rPr lang="en-CA" dirty="0"/>
              <a:t>(), which can be downloaded from </a:t>
            </a:r>
            <a:r>
              <a:rPr lang="en-CA" dirty="0" err="1"/>
              <a:t>Levhsina’s</a:t>
            </a:r>
            <a:r>
              <a:rPr lang="en-CA" dirty="0"/>
              <a:t> </a:t>
            </a:r>
            <a:r>
              <a:rPr lang="en-CA" dirty="0" err="1"/>
              <a:t>github</a:t>
            </a:r>
            <a:r>
              <a:rPr lang="en-CA" dirty="0"/>
              <a:t> website</a:t>
            </a:r>
          </a:p>
          <a:p>
            <a:endParaRPr lang="en-CA" dirty="0"/>
          </a:p>
        </p:txBody>
      </p:sp>
    </p:spTree>
    <p:extLst>
      <p:ext uri="{BB962C8B-B14F-4D97-AF65-F5344CB8AC3E}">
        <p14:creationId xmlns:p14="http://schemas.microsoft.com/office/powerpoint/2010/main" val="10017899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942D9-4146-DD11-298E-C07949068ABE}"/>
              </a:ext>
            </a:extLst>
          </p:cNvPr>
          <p:cNvSpPr>
            <a:spLocks noGrp="1"/>
          </p:cNvSpPr>
          <p:nvPr>
            <p:ph type="title"/>
          </p:nvPr>
        </p:nvSpPr>
        <p:spPr/>
        <p:txBody>
          <a:bodyPr/>
          <a:lstStyle/>
          <a:p>
            <a:r>
              <a:rPr lang="en-CA" dirty="0"/>
              <a:t>Word length and reaction times</a:t>
            </a:r>
          </a:p>
        </p:txBody>
      </p:sp>
      <p:sp>
        <p:nvSpPr>
          <p:cNvPr id="5" name="TextBox 4">
            <a:extLst>
              <a:ext uri="{FF2B5EF4-FFF2-40B4-BE49-F238E27FC236}">
                <a16:creationId xmlns:a16="http://schemas.microsoft.com/office/drawing/2014/main" id="{0B296825-6F03-9716-D043-E0F95AE66A9E}"/>
              </a:ext>
            </a:extLst>
          </p:cNvPr>
          <p:cNvSpPr txBox="1"/>
          <p:nvPr/>
        </p:nvSpPr>
        <p:spPr>
          <a:xfrm>
            <a:off x="838200" y="2166714"/>
            <a:ext cx="9924505" cy="2031325"/>
          </a:xfrm>
          <a:prstGeom prst="rect">
            <a:avLst/>
          </a:prstGeom>
          <a:noFill/>
        </p:spPr>
        <p:txBody>
          <a:bodyPr wrap="square">
            <a:spAutoFit/>
          </a:bodyPr>
          <a:lstStyle/>
          <a:p>
            <a:pPr latinLnBrk="1">
              <a:spcAft>
                <a:spcPts val="1000"/>
              </a:spcAft>
            </a:pP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Length           Freq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Mean_RT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Min.   : 3.00   Min.   :    0.0   Min.   : 564.2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1st Qu.: 6.00   1st Qu.:   53.5   1st Qu.: 713.1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Median : 8.00   Median :  310.5   Median : 784.9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Mean   : 8.23   Mean   : 3350.3   Mean   : 808.3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3rd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Qu.:10.00</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3rd Qu.: 2103.2   3rd Qu.: 905.2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Max.   :15.00   Max.   :75075.0   Max.   :1458.8</a:t>
            </a:r>
            <a:endParaRPr lang="en-CA" sz="1800" dirty="0">
              <a:effectLst/>
              <a:latin typeface="Consolas" panose="020B0609020204030204" pitchFamily="49"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7517451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a:extLst>
              <a:ext uri="{FF2B5EF4-FFF2-40B4-BE49-F238E27FC236}">
                <a16:creationId xmlns:a16="http://schemas.microsoft.com/office/drawing/2014/main" id="{6D60E02D-D980-5C75-5EDB-C53A3BDE88EA}"/>
              </a:ext>
            </a:extLst>
          </p:cNvPr>
          <p:cNvPicPr/>
          <p:nvPr/>
        </p:nvPicPr>
        <p:blipFill>
          <a:blip r:embed="rId2"/>
          <a:stretch>
            <a:fillRect/>
          </a:stretch>
        </p:blipFill>
        <p:spPr bwMode="auto">
          <a:xfrm>
            <a:off x="1813695" y="653415"/>
            <a:ext cx="7591562" cy="5551170"/>
          </a:xfrm>
          <a:prstGeom prst="rect">
            <a:avLst/>
          </a:prstGeom>
          <a:noFill/>
          <a:ln w="9525">
            <a:noFill/>
            <a:headEnd/>
            <a:tailEnd/>
          </a:ln>
        </p:spPr>
      </p:pic>
    </p:spTree>
    <p:extLst>
      <p:ext uri="{BB962C8B-B14F-4D97-AF65-F5344CB8AC3E}">
        <p14:creationId xmlns:p14="http://schemas.microsoft.com/office/powerpoint/2010/main" val="10314010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a:extLst>
              <a:ext uri="{FF2B5EF4-FFF2-40B4-BE49-F238E27FC236}">
                <a16:creationId xmlns:a16="http://schemas.microsoft.com/office/drawing/2014/main" id="{7C3C35B3-9813-2764-3235-850A6CB4CC29}"/>
              </a:ext>
            </a:extLst>
          </p:cNvPr>
          <p:cNvPicPr/>
          <p:nvPr/>
        </p:nvPicPr>
        <p:blipFill>
          <a:blip r:embed="rId2"/>
          <a:stretch>
            <a:fillRect/>
          </a:stretch>
        </p:blipFill>
        <p:spPr bwMode="auto">
          <a:xfrm>
            <a:off x="1813695" y="653415"/>
            <a:ext cx="7591562" cy="5551170"/>
          </a:xfrm>
          <a:prstGeom prst="rect">
            <a:avLst/>
          </a:prstGeom>
          <a:noFill/>
          <a:ln w="9525">
            <a:noFill/>
            <a:headEnd/>
            <a:tailEnd/>
          </a:ln>
        </p:spPr>
      </p:pic>
      <p:pic>
        <p:nvPicPr>
          <p:cNvPr id="6" name="Picture 5">
            <a:extLst>
              <a:ext uri="{FF2B5EF4-FFF2-40B4-BE49-F238E27FC236}">
                <a16:creationId xmlns:a16="http://schemas.microsoft.com/office/drawing/2014/main" id="{3F42E0DD-56A6-A176-38D0-71F8D8E8466D}"/>
              </a:ext>
            </a:extLst>
          </p:cNvPr>
          <p:cNvPicPr>
            <a:picLocks noChangeAspect="1"/>
          </p:cNvPicPr>
          <p:nvPr/>
        </p:nvPicPr>
        <p:blipFill>
          <a:blip r:embed="rId3"/>
          <a:stretch>
            <a:fillRect/>
          </a:stretch>
        </p:blipFill>
        <p:spPr>
          <a:xfrm>
            <a:off x="7391583" y="0"/>
            <a:ext cx="4669173" cy="1512716"/>
          </a:xfrm>
          <a:prstGeom prst="rect">
            <a:avLst/>
          </a:prstGeom>
        </p:spPr>
      </p:pic>
    </p:spTree>
    <p:extLst>
      <p:ext uri="{BB962C8B-B14F-4D97-AF65-F5344CB8AC3E}">
        <p14:creationId xmlns:p14="http://schemas.microsoft.com/office/powerpoint/2010/main" val="32170199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D115C69-B75E-720B-5722-CB8D89654479}"/>
              </a:ext>
            </a:extLst>
          </p:cNvPr>
          <p:cNvPicPr>
            <a:picLocks noChangeAspect="1"/>
          </p:cNvPicPr>
          <p:nvPr/>
        </p:nvPicPr>
        <p:blipFill>
          <a:blip r:embed="rId2"/>
          <a:stretch>
            <a:fillRect/>
          </a:stretch>
        </p:blipFill>
        <p:spPr>
          <a:xfrm>
            <a:off x="1111517" y="1283378"/>
            <a:ext cx="8372605" cy="5346022"/>
          </a:xfrm>
          <a:prstGeom prst="rect">
            <a:avLst/>
          </a:prstGeom>
        </p:spPr>
      </p:pic>
      <p:pic>
        <p:nvPicPr>
          <p:cNvPr id="6" name="Picture 5">
            <a:extLst>
              <a:ext uri="{FF2B5EF4-FFF2-40B4-BE49-F238E27FC236}">
                <a16:creationId xmlns:a16="http://schemas.microsoft.com/office/drawing/2014/main" id="{0448F902-9484-0044-54F7-8586B4A6167B}"/>
              </a:ext>
            </a:extLst>
          </p:cNvPr>
          <p:cNvPicPr>
            <a:picLocks noChangeAspect="1"/>
          </p:cNvPicPr>
          <p:nvPr/>
        </p:nvPicPr>
        <p:blipFill>
          <a:blip r:embed="rId3"/>
          <a:stretch>
            <a:fillRect/>
          </a:stretch>
        </p:blipFill>
        <p:spPr>
          <a:xfrm>
            <a:off x="7391583" y="0"/>
            <a:ext cx="4669173" cy="1512716"/>
          </a:xfrm>
          <a:prstGeom prst="rect">
            <a:avLst/>
          </a:prstGeom>
        </p:spPr>
      </p:pic>
    </p:spTree>
    <p:extLst>
      <p:ext uri="{BB962C8B-B14F-4D97-AF65-F5344CB8AC3E}">
        <p14:creationId xmlns:p14="http://schemas.microsoft.com/office/powerpoint/2010/main" val="29767159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7820D-B841-CED0-9210-B11DEE0487CF}"/>
              </a:ext>
            </a:extLst>
          </p:cNvPr>
          <p:cNvSpPr>
            <a:spLocks noGrp="1"/>
          </p:cNvSpPr>
          <p:nvPr>
            <p:ph type="title"/>
          </p:nvPr>
        </p:nvSpPr>
        <p:spPr/>
        <p:txBody>
          <a:bodyPr/>
          <a:lstStyle/>
          <a:p>
            <a:endParaRPr lang="en-CA"/>
          </a:p>
        </p:txBody>
      </p:sp>
      <p:sp>
        <p:nvSpPr>
          <p:cNvPr id="5" name="TextBox 4">
            <a:extLst>
              <a:ext uri="{FF2B5EF4-FFF2-40B4-BE49-F238E27FC236}">
                <a16:creationId xmlns:a16="http://schemas.microsoft.com/office/drawing/2014/main" id="{DF89DACB-735F-904B-1B24-F3ACA78419BF}"/>
              </a:ext>
            </a:extLst>
          </p:cNvPr>
          <p:cNvSpPr txBox="1"/>
          <p:nvPr/>
        </p:nvSpPr>
        <p:spPr>
          <a:xfrm>
            <a:off x="1936569" y="2210717"/>
            <a:ext cx="6789420" cy="3175228"/>
          </a:xfrm>
          <a:prstGeom prst="rect">
            <a:avLst/>
          </a:prstGeom>
          <a:noFill/>
        </p:spPr>
        <p:txBody>
          <a:bodyPr wrap="square">
            <a:spAutoFit/>
          </a:bodyPr>
          <a:lstStyle/>
          <a:p>
            <a:pPr latinLnBrk="1">
              <a:spcAft>
                <a:spcPts val="1000"/>
              </a:spcAft>
            </a:pPr>
            <a:r>
              <a:rPr lang="en-US" sz="24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lm</a:t>
            </a:r>
            <a:r>
              <a:rPr lang="en-US" sz="2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24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Mean_RT~Length</a:t>
            </a:r>
            <a:r>
              <a:rPr lang="en-US" sz="2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endParaRPr lang="en-CA" sz="2400" dirty="0">
              <a:effectLst/>
              <a:latin typeface="Consolas" panose="020B0609020204030204" pitchFamily="49" charset="0"/>
              <a:ea typeface="Cambria" panose="02040503050406030204" pitchFamily="18" charset="0"/>
              <a:cs typeface="Times New Roman" panose="02020603050405020304" pitchFamily="18" charset="0"/>
            </a:endParaRPr>
          </a:p>
          <a:p>
            <a:pPr latinLnBrk="1">
              <a:spcAft>
                <a:spcPts val="1000"/>
              </a:spcAft>
            </a:pPr>
            <a:r>
              <a:rPr lang="en-US" sz="2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2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2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Call:</a:t>
            </a:r>
            <a:br>
              <a:rPr lang="en-US" sz="2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2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24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lm</a:t>
            </a:r>
            <a:r>
              <a:rPr lang="en-US" sz="2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(formula = </a:t>
            </a:r>
            <a:r>
              <a:rPr lang="en-US" sz="24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Mean_RT</a:t>
            </a:r>
            <a:r>
              <a:rPr lang="en-US" sz="2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 Length)</a:t>
            </a:r>
            <a:br>
              <a:rPr lang="en-US" sz="2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2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2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2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Coefficients:</a:t>
            </a:r>
            <a:br>
              <a:rPr lang="en-US" sz="2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2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(Intercept)       Length  </a:t>
            </a:r>
            <a:br>
              <a:rPr lang="en-US" sz="2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2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498.44        37.64</a:t>
            </a:r>
            <a:endParaRPr lang="en-CA" sz="2400" dirty="0">
              <a:effectLst/>
              <a:latin typeface="Consolas" panose="020B0609020204030204" pitchFamily="49"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34359326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EDB9955-326E-057B-6CE8-FE514A5A8233}"/>
              </a:ext>
            </a:extLst>
          </p:cNvPr>
          <p:cNvSpPr txBox="1"/>
          <p:nvPr/>
        </p:nvSpPr>
        <p:spPr>
          <a:xfrm>
            <a:off x="225333" y="5410527"/>
            <a:ext cx="10515600" cy="1082348"/>
          </a:xfrm>
          <a:prstGeom prst="rect">
            <a:avLst/>
          </a:prstGeom>
          <a:noFill/>
        </p:spPr>
        <p:txBody>
          <a:bodyPr wrap="square">
            <a:spAutoFit/>
          </a:bodyPr>
          <a:lstStyle/>
          <a:p>
            <a:pPr latinLnBrk="1">
              <a:spcAft>
                <a:spcPts val="1000"/>
              </a:spcAft>
            </a:pPr>
            <a:r>
              <a:rPr lang="en-US" sz="2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ggplot</a:t>
            </a:r>
            <a:r>
              <a:rPr lang="en-US" sz="2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2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ldt</a:t>
            </a:r>
            <a:r>
              <a:rPr lang="en-US" sz="2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2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aes</a:t>
            </a:r>
            <a:r>
              <a:rPr lang="en-US" sz="2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2800" dirty="0">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x=</a:t>
            </a:r>
            <a:r>
              <a:rPr lang="en-US" sz="2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Length, </a:t>
            </a:r>
            <a:r>
              <a:rPr lang="en-US" sz="2800" dirty="0">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y =</a:t>
            </a:r>
            <a:r>
              <a:rPr lang="en-US" sz="2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2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Mean_RT</a:t>
            </a:r>
            <a:r>
              <a:rPr lang="en-US" sz="2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p>
          <a:p>
            <a:pPr latinLnBrk="1">
              <a:spcAft>
                <a:spcPts val="1000"/>
              </a:spcAft>
            </a:pPr>
            <a:r>
              <a:rPr lang="en-US" sz="2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geom_point</a:t>
            </a:r>
            <a:r>
              <a:rPr lang="en-US" sz="2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2800" dirty="0">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shape=</a:t>
            </a:r>
            <a:r>
              <a:rPr lang="en-US" sz="2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a:t>
            </a:r>
            <a:r>
              <a:rPr lang="en-US" sz="2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2800" dirty="0">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size=</a:t>
            </a:r>
            <a:r>
              <a:rPr lang="en-US" sz="2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3</a:t>
            </a:r>
            <a:r>
              <a:rPr lang="en-US" sz="2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2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stat_smooth</a:t>
            </a:r>
            <a:r>
              <a:rPr lang="en-US" sz="2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2800" dirty="0">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method=</a:t>
            </a:r>
            <a:r>
              <a:rPr lang="en-US" sz="2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lm</a:t>
            </a:r>
            <a:r>
              <a:rPr lang="en-US" sz="2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endParaRPr lang="en-CA" sz="2800" dirty="0">
              <a:effectLst/>
              <a:latin typeface="Consolas" panose="020B0609020204030204" pitchFamily="49" charset="0"/>
              <a:ea typeface="Cambria" panose="02040503050406030204" pitchFamily="18" charset="0"/>
              <a:cs typeface="Times New Roman" panose="02020603050405020304" pitchFamily="18" charset="0"/>
            </a:endParaRPr>
          </a:p>
        </p:txBody>
      </p:sp>
      <p:pic>
        <p:nvPicPr>
          <p:cNvPr id="6" name="Picture">
            <a:extLst>
              <a:ext uri="{FF2B5EF4-FFF2-40B4-BE49-F238E27FC236}">
                <a16:creationId xmlns:a16="http://schemas.microsoft.com/office/drawing/2014/main" id="{D8146EC7-8E1B-59EA-6EB6-D3AEBCFFFC5D}"/>
              </a:ext>
            </a:extLst>
          </p:cNvPr>
          <p:cNvPicPr/>
          <p:nvPr/>
        </p:nvPicPr>
        <p:blipFill>
          <a:blip r:embed="rId2"/>
          <a:stretch>
            <a:fillRect/>
          </a:stretch>
        </p:blipFill>
        <p:spPr bwMode="auto">
          <a:xfrm>
            <a:off x="1958155" y="365125"/>
            <a:ext cx="6585722" cy="4871902"/>
          </a:xfrm>
          <a:prstGeom prst="rect">
            <a:avLst/>
          </a:prstGeom>
          <a:noFill/>
          <a:ln w="9525">
            <a:noFill/>
            <a:headEnd/>
            <a:tailEnd/>
          </a:ln>
        </p:spPr>
      </p:pic>
    </p:spTree>
    <p:extLst>
      <p:ext uri="{BB962C8B-B14F-4D97-AF65-F5344CB8AC3E}">
        <p14:creationId xmlns:p14="http://schemas.microsoft.com/office/powerpoint/2010/main" val="4005607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CBB3E-31C8-DF70-15C5-4E0952578320}"/>
              </a:ext>
            </a:extLst>
          </p:cNvPr>
          <p:cNvSpPr>
            <a:spLocks noGrp="1"/>
          </p:cNvSpPr>
          <p:nvPr>
            <p:ph type="title"/>
          </p:nvPr>
        </p:nvSpPr>
        <p:spPr/>
        <p:txBody>
          <a:bodyPr/>
          <a:lstStyle/>
          <a:p>
            <a:r>
              <a:rPr lang="en-CA" dirty="0"/>
              <a:t>Residuals</a:t>
            </a:r>
          </a:p>
        </p:txBody>
      </p:sp>
      <p:sp>
        <p:nvSpPr>
          <p:cNvPr id="3" name="Content Placeholder 2">
            <a:extLst>
              <a:ext uri="{FF2B5EF4-FFF2-40B4-BE49-F238E27FC236}">
                <a16:creationId xmlns:a16="http://schemas.microsoft.com/office/drawing/2014/main" id="{27E0A52F-EB5F-F6D3-A870-6C5E0364BA6B}"/>
              </a:ext>
            </a:extLst>
          </p:cNvPr>
          <p:cNvSpPr>
            <a:spLocks noGrp="1"/>
          </p:cNvSpPr>
          <p:nvPr>
            <p:ph idx="1"/>
          </p:nvPr>
        </p:nvSpPr>
        <p:spPr>
          <a:xfrm>
            <a:off x="838200" y="1825625"/>
            <a:ext cx="4957482" cy="4351338"/>
          </a:xfrm>
        </p:spPr>
        <p:txBody>
          <a:bodyPr/>
          <a:lstStyle/>
          <a:p>
            <a:r>
              <a:rPr lang="en-US" sz="2200" dirty="0">
                <a:effectLst/>
                <a:latin typeface="+mj-lt"/>
                <a:ea typeface="Cambria" panose="02040503050406030204" pitchFamily="18" charset="0"/>
                <a:cs typeface="Times New Roman" panose="02020603050405020304" pitchFamily="18" charset="0"/>
              </a:rPr>
              <a:t>A residual is the difference between each data point and the value predicted by the model at the same value of x. </a:t>
            </a:r>
          </a:p>
          <a:p>
            <a:r>
              <a:rPr lang="en-US" sz="2200" dirty="0">
                <a:effectLst/>
                <a:latin typeface="+mj-lt"/>
                <a:ea typeface="Cambria" panose="02040503050406030204" pitchFamily="18" charset="0"/>
                <a:cs typeface="Times New Roman" panose="02020603050405020304" pitchFamily="18" charset="0"/>
              </a:rPr>
              <a:t>Some residuals are positive and others are negative.</a:t>
            </a:r>
            <a:endParaRPr lang="en-CA" sz="2200" dirty="0">
              <a:effectLst/>
              <a:latin typeface="+mj-lt"/>
              <a:ea typeface="Cambria" panose="02040503050406030204" pitchFamily="18" charset="0"/>
              <a:cs typeface="Times New Roman" panose="02020603050405020304" pitchFamily="18" charset="0"/>
            </a:endParaRPr>
          </a:p>
          <a:p>
            <a:endParaRPr lang="en-CA" dirty="0"/>
          </a:p>
        </p:txBody>
      </p:sp>
      <p:pic>
        <p:nvPicPr>
          <p:cNvPr id="4" name="Picture">
            <a:extLst>
              <a:ext uri="{FF2B5EF4-FFF2-40B4-BE49-F238E27FC236}">
                <a16:creationId xmlns:a16="http://schemas.microsoft.com/office/drawing/2014/main" id="{C1080B3D-BC91-4E06-61D2-0961C3F31707}"/>
              </a:ext>
            </a:extLst>
          </p:cNvPr>
          <p:cNvPicPr/>
          <p:nvPr/>
        </p:nvPicPr>
        <p:blipFill>
          <a:blip r:embed="rId2"/>
          <a:stretch>
            <a:fillRect/>
          </a:stretch>
        </p:blipFill>
        <p:spPr bwMode="auto">
          <a:xfrm>
            <a:off x="5225278" y="626382"/>
            <a:ext cx="6688047" cy="5225778"/>
          </a:xfrm>
          <a:prstGeom prst="rect">
            <a:avLst/>
          </a:prstGeom>
          <a:noFill/>
          <a:ln w="9525">
            <a:noFill/>
            <a:headEnd/>
            <a:tailEnd/>
          </a:ln>
        </p:spPr>
      </p:pic>
    </p:spTree>
    <p:extLst>
      <p:ext uri="{BB962C8B-B14F-4D97-AF65-F5344CB8AC3E}">
        <p14:creationId xmlns:p14="http://schemas.microsoft.com/office/powerpoint/2010/main" val="36329081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236EC-4726-4D35-A154-1E5931346DFF}"/>
              </a:ext>
            </a:extLst>
          </p:cNvPr>
          <p:cNvSpPr>
            <a:spLocks noGrp="1"/>
          </p:cNvSpPr>
          <p:nvPr>
            <p:ph type="title"/>
          </p:nvPr>
        </p:nvSpPr>
        <p:spPr/>
        <p:txBody>
          <a:bodyPr/>
          <a:lstStyle/>
          <a:p>
            <a:r>
              <a:rPr lang="en-CA" dirty="0"/>
              <a:t>Residuals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6032CA2-07E6-ED7B-F923-2F240574A408}"/>
                  </a:ext>
                </a:extLst>
              </p:cNvPr>
              <p:cNvSpPr>
                <a:spLocks noGrp="1"/>
              </p:cNvSpPr>
              <p:nvPr>
                <p:ph idx="1"/>
              </p:nvPr>
            </p:nvSpPr>
            <p:spPr>
              <a:xfrm>
                <a:off x="838200" y="1825625"/>
                <a:ext cx="10515600" cy="930638"/>
              </a:xfrm>
            </p:spPr>
            <p:txBody>
              <a:bodyPr/>
              <a:lstStyle/>
              <a:p>
                <a14:m>
                  <m:oMath xmlns:m="http://schemas.openxmlformats.org/officeDocument/2006/math">
                    <m:acc>
                      <m:accPr>
                        <m:chr m:val="̂"/>
                        <m:ctrlPr>
                          <a:rPr lang="en-CA" sz="2200" i="1" smtClean="0">
                            <a:effectLst/>
                            <a:latin typeface="Cambria Math" panose="02040503050406030204" pitchFamily="18" charset="0"/>
                            <a:ea typeface="Cambria" panose="02040503050406030204" pitchFamily="18" charset="0"/>
                            <a:cs typeface="Times New Roman" panose="02020603050405020304" pitchFamily="18" charset="0"/>
                          </a:rPr>
                        </m:ctrlPr>
                      </m:accPr>
                      <m:e>
                        <m:r>
                          <a:rPr lang="en-US" sz="2200" i="1">
                            <a:effectLst/>
                            <a:latin typeface="Cambria Math" panose="02040503050406030204" pitchFamily="18" charset="0"/>
                            <a:ea typeface="Cambria" panose="02040503050406030204" pitchFamily="18" charset="0"/>
                            <a:cs typeface="Times New Roman" panose="02020603050405020304" pitchFamily="18" charset="0"/>
                          </a:rPr>
                          <m:t>𝑦</m:t>
                        </m:r>
                      </m:e>
                    </m:acc>
                  </m:oMath>
                </a14:m>
                <a:r>
                  <a:rPr lang="en-US" sz="2200" dirty="0">
                    <a:effectLst/>
                    <a:latin typeface="+mj-lt"/>
                    <a:ea typeface="Cambria" panose="02040503050406030204" pitchFamily="18" charset="0"/>
                    <a:cs typeface="Times New Roman" panose="02020603050405020304" pitchFamily="18" charset="0"/>
                  </a:rPr>
                  <a:t> </a:t>
                </a:r>
                <a:r>
                  <a:rPr lang="en-US" sz="2200" dirty="0" err="1">
                    <a:effectLst/>
                    <a:latin typeface="+mj-lt"/>
                    <a:ea typeface="Cambria" panose="02040503050406030204" pitchFamily="18" charset="0"/>
                    <a:cs typeface="Times New Roman" panose="02020603050405020304" pitchFamily="18" charset="0"/>
                  </a:rPr>
                  <a:t>refes</a:t>
                </a:r>
                <a:r>
                  <a:rPr lang="en-US" sz="2200" dirty="0">
                    <a:effectLst/>
                    <a:latin typeface="+mj-lt"/>
                    <a:ea typeface="Cambria" panose="02040503050406030204" pitchFamily="18" charset="0"/>
                    <a:cs typeface="Times New Roman" panose="02020603050405020304" pitchFamily="18" charset="0"/>
                  </a:rPr>
                  <a:t> to the predicted value. </a:t>
                </a:r>
              </a:p>
              <a:p>
                <a:r>
                  <a:rPr lang="en-US" sz="2200" dirty="0">
                    <a:effectLst/>
                    <a:latin typeface="+mj-lt"/>
                    <a:ea typeface="Cambria" panose="02040503050406030204" pitchFamily="18" charset="0"/>
                    <a:cs typeface="Times New Roman" panose="02020603050405020304" pitchFamily="18" charset="0"/>
                  </a:rPr>
                  <a:t>d refers to the residual of a specific data point. </a:t>
                </a:r>
                <a:endParaRPr lang="en-CA" sz="2200" dirty="0">
                  <a:effectLst/>
                  <a:latin typeface="+mj-lt"/>
                  <a:ea typeface="Cambria" panose="02040503050406030204" pitchFamily="18" charset="0"/>
                  <a:cs typeface="Times New Roman" panose="02020603050405020304" pitchFamily="18" charset="0"/>
                </a:endParaRPr>
              </a:p>
              <a:p>
                <a:endParaRPr lang="en-CA" sz="1800" dirty="0">
                  <a:effectLst/>
                  <a:latin typeface="Cambria" panose="02040503050406030204" pitchFamily="18" charset="0"/>
                  <a:ea typeface="Cambria" panose="02040503050406030204" pitchFamily="18" charset="0"/>
                  <a:cs typeface="Times New Roman" panose="02020603050405020304" pitchFamily="18" charset="0"/>
                </a:endParaRPr>
              </a:p>
              <a:p>
                <a:pPr marL="0" indent="0">
                  <a:buNone/>
                </a:pPr>
                <a:endParaRPr lang="en-CA" dirty="0"/>
              </a:p>
            </p:txBody>
          </p:sp>
        </mc:Choice>
        <mc:Fallback xmlns="">
          <p:sp>
            <p:nvSpPr>
              <p:cNvPr id="3" name="Content Placeholder 2">
                <a:extLst>
                  <a:ext uri="{FF2B5EF4-FFF2-40B4-BE49-F238E27FC236}">
                    <a16:creationId xmlns:a16="http://schemas.microsoft.com/office/drawing/2014/main" id="{96032CA2-07E6-ED7B-F923-2F240574A408}"/>
                  </a:ext>
                </a:extLst>
              </p:cNvPr>
              <p:cNvSpPr>
                <a:spLocks noGrp="1" noRot="1" noChangeAspect="1" noMove="1" noResize="1" noEditPoints="1" noAdjustHandles="1" noChangeArrowheads="1" noChangeShapeType="1" noTextEdit="1"/>
              </p:cNvSpPr>
              <p:nvPr>
                <p:ph idx="1"/>
              </p:nvPr>
            </p:nvSpPr>
            <p:spPr>
              <a:xfrm>
                <a:off x="838200" y="1825625"/>
                <a:ext cx="10515600" cy="930638"/>
              </a:xfrm>
              <a:blipFill>
                <a:blip r:embed="rId2"/>
                <a:stretch>
                  <a:fillRect l="-696" t="-7190" b="-1961"/>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0D33F4A-45C7-58C6-81FB-C4FB541654F0}"/>
                  </a:ext>
                </a:extLst>
              </p:cNvPr>
              <p:cNvSpPr txBox="1"/>
              <p:nvPr/>
            </p:nvSpPr>
            <p:spPr>
              <a:xfrm>
                <a:off x="3046912" y="3244334"/>
                <a:ext cx="609382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CA" sz="2800" i="1" smtClean="0">
                          <a:latin typeface="Cambria Math" panose="02040503050406030204" pitchFamily="18" charset="0"/>
                        </a:rPr>
                        <m:t>𝑑</m:t>
                      </m:r>
                      <m:r>
                        <a:rPr lang="en-CA" sz="2800" i="0">
                          <a:latin typeface="Cambria Math" panose="02040503050406030204" pitchFamily="18" charset="0"/>
                        </a:rPr>
                        <m:t>=</m:t>
                      </m:r>
                      <m:r>
                        <a:rPr lang="en-CA" sz="2800" i="1">
                          <a:latin typeface="Cambria Math" panose="02040503050406030204" pitchFamily="18" charset="0"/>
                        </a:rPr>
                        <m:t>𝑦</m:t>
                      </m:r>
                      <m:r>
                        <a:rPr lang="en-CA" sz="2800" i="0">
                          <a:latin typeface="Cambria Math" panose="02040503050406030204" pitchFamily="18" charset="0"/>
                        </a:rPr>
                        <m:t>−</m:t>
                      </m:r>
                      <m:acc>
                        <m:accPr>
                          <m:chr m:val="̂"/>
                          <m:ctrlPr>
                            <a:rPr lang="en-CA" sz="2800" i="1">
                              <a:solidFill>
                                <a:srgbClr val="836967"/>
                              </a:solidFill>
                              <a:latin typeface="Cambria Math" panose="02040503050406030204" pitchFamily="18" charset="0"/>
                            </a:rPr>
                          </m:ctrlPr>
                        </m:accPr>
                        <m:e>
                          <m:r>
                            <a:rPr lang="en-CA" sz="2800" i="1">
                              <a:latin typeface="Cambria Math" panose="02040503050406030204" pitchFamily="18" charset="0"/>
                            </a:rPr>
                            <m:t>𝑦</m:t>
                          </m:r>
                        </m:e>
                      </m:acc>
                    </m:oMath>
                  </m:oMathPara>
                </a14:m>
                <a:endParaRPr lang="en-CA" sz="2800" dirty="0"/>
              </a:p>
            </p:txBody>
          </p:sp>
        </mc:Choice>
        <mc:Fallback xmlns="">
          <p:sp>
            <p:nvSpPr>
              <p:cNvPr id="5" name="TextBox 4">
                <a:extLst>
                  <a:ext uri="{FF2B5EF4-FFF2-40B4-BE49-F238E27FC236}">
                    <a16:creationId xmlns:a16="http://schemas.microsoft.com/office/drawing/2014/main" id="{50D33F4A-45C7-58C6-81FB-C4FB541654F0}"/>
                  </a:ext>
                </a:extLst>
              </p:cNvPr>
              <p:cNvSpPr txBox="1">
                <a:spLocks noRot="1" noChangeAspect="1" noMove="1" noResize="1" noEditPoints="1" noAdjustHandles="1" noChangeArrowheads="1" noChangeShapeType="1" noTextEdit="1"/>
              </p:cNvSpPr>
              <p:nvPr/>
            </p:nvSpPr>
            <p:spPr>
              <a:xfrm>
                <a:off x="3046912" y="3244334"/>
                <a:ext cx="6093822" cy="523220"/>
              </a:xfrm>
              <a:prstGeom prst="rect">
                <a:avLst/>
              </a:prstGeom>
              <a:blipFill>
                <a:blip r:embed="rId3"/>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8DA4454-546D-3B67-7126-C51EDC231EDF}"/>
                  </a:ext>
                </a:extLst>
              </p:cNvPr>
              <p:cNvSpPr txBox="1"/>
              <p:nvPr/>
            </p:nvSpPr>
            <p:spPr>
              <a:xfrm>
                <a:off x="2929347" y="4315488"/>
                <a:ext cx="6093822"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CA" sz="3200" i="1" smtClean="0">
                          <a:latin typeface="Cambria Math" panose="02040503050406030204" pitchFamily="18" charset="0"/>
                        </a:rPr>
                        <m:t>𝑑</m:t>
                      </m:r>
                      <m:r>
                        <a:rPr lang="en-CA" sz="3200" i="0">
                          <a:latin typeface="Cambria Math" panose="02040503050406030204" pitchFamily="18" charset="0"/>
                        </a:rPr>
                        <m:t>=</m:t>
                      </m:r>
                      <m:r>
                        <a:rPr lang="en-CA" sz="3200" i="1">
                          <a:latin typeface="Cambria Math" panose="02040503050406030204" pitchFamily="18" charset="0"/>
                        </a:rPr>
                        <m:t>𝑦</m:t>
                      </m:r>
                      <m:r>
                        <a:rPr lang="en-CA" sz="3200" i="0">
                          <a:latin typeface="Cambria Math" panose="02040503050406030204" pitchFamily="18" charset="0"/>
                        </a:rPr>
                        <m:t>−</m:t>
                      </m:r>
                      <m:d>
                        <m:dPr>
                          <m:ctrlPr>
                            <a:rPr lang="en-CA" sz="3200" i="1">
                              <a:solidFill>
                                <a:srgbClr val="836967"/>
                              </a:solidFill>
                              <a:latin typeface="Cambria Math" panose="02040503050406030204" pitchFamily="18" charset="0"/>
                            </a:rPr>
                          </m:ctrlPr>
                        </m:dPr>
                        <m:e>
                          <m:r>
                            <a:rPr lang="en-CA" sz="3200" i="1">
                              <a:latin typeface="Cambria Math" panose="02040503050406030204" pitchFamily="18" charset="0"/>
                            </a:rPr>
                            <m:t>𝑎</m:t>
                          </m:r>
                          <m:r>
                            <a:rPr lang="en-CA" sz="3200" i="0">
                              <a:latin typeface="Cambria Math" panose="02040503050406030204" pitchFamily="18" charset="0"/>
                            </a:rPr>
                            <m:t>+</m:t>
                          </m:r>
                          <m:r>
                            <a:rPr lang="en-CA" sz="3200" i="1">
                              <a:latin typeface="Cambria Math" panose="02040503050406030204" pitchFamily="18" charset="0"/>
                            </a:rPr>
                            <m:t>𝑏𝑥</m:t>
                          </m:r>
                        </m:e>
                      </m:d>
                    </m:oMath>
                  </m:oMathPara>
                </a14:m>
                <a:endParaRPr lang="en-CA" sz="3200" dirty="0"/>
              </a:p>
            </p:txBody>
          </p:sp>
        </mc:Choice>
        <mc:Fallback xmlns="">
          <p:sp>
            <p:nvSpPr>
              <p:cNvPr id="7" name="TextBox 6">
                <a:extLst>
                  <a:ext uri="{FF2B5EF4-FFF2-40B4-BE49-F238E27FC236}">
                    <a16:creationId xmlns:a16="http://schemas.microsoft.com/office/drawing/2014/main" id="{98DA4454-546D-3B67-7126-C51EDC231EDF}"/>
                  </a:ext>
                </a:extLst>
              </p:cNvPr>
              <p:cNvSpPr txBox="1">
                <a:spLocks noRot="1" noChangeAspect="1" noMove="1" noResize="1" noEditPoints="1" noAdjustHandles="1" noChangeArrowheads="1" noChangeShapeType="1" noTextEdit="1"/>
              </p:cNvSpPr>
              <p:nvPr/>
            </p:nvSpPr>
            <p:spPr>
              <a:xfrm>
                <a:off x="2929347" y="4315488"/>
                <a:ext cx="6093822" cy="584775"/>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472DCDF-FB27-BD78-8029-F6F06BD53F45}"/>
                  </a:ext>
                </a:extLst>
              </p:cNvPr>
              <p:cNvSpPr txBox="1"/>
              <p:nvPr/>
            </p:nvSpPr>
            <p:spPr>
              <a:xfrm>
                <a:off x="2929347" y="5391387"/>
                <a:ext cx="609382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CA" sz="2800" i="1" smtClean="0">
                          <a:latin typeface="Cambria Math" panose="02040503050406030204" pitchFamily="18" charset="0"/>
                        </a:rPr>
                        <m:t>𝑑</m:t>
                      </m:r>
                      <m:r>
                        <a:rPr lang="en-CA" sz="2800" i="0">
                          <a:latin typeface="Cambria Math" panose="02040503050406030204" pitchFamily="18" charset="0"/>
                        </a:rPr>
                        <m:t>=</m:t>
                      </m:r>
                      <m:r>
                        <a:rPr lang="en-CA" sz="2800" i="1">
                          <a:latin typeface="Cambria Math" panose="02040503050406030204" pitchFamily="18" charset="0"/>
                        </a:rPr>
                        <m:t>𝑦</m:t>
                      </m:r>
                      <m:r>
                        <a:rPr lang="en-CA" sz="2800" i="0">
                          <a:latin typeface="Cambria Math" panose="02040503050406030204" pitchFamily="18" charset="0"/>
                        </a:rPr>
                        <m:t>−</m:t>
                      </m:r>
                      <m:r>
                        <a:rPr lang="en-CA" sz="2800" i="1">
                          <a:latin typeface="Cambria Math" panose="02040503050406030204" pitchFamily="18" charset="0"/>
                        </a:rPr>
                        <m:t>𝑎</m:t>
                      </m:r>
                      <m:r>
                        <a:rPr lang="en-CA" sz="2800" i="0">
                          <a:latin typeface="Cambria Math" panose="02040503050406030204" pitchFamily="18" charset="0"/>
                        </a:rPr>
                        <m:t>+</m:t>
                      </m:r>
                      <m:r>
                        <a:rPr lang="en-CA" sz="2800" i="1">
                          <a:latin typeface="Cambria Math" panose="02040503050406030204" pitchFamily="18" charset="0"/>
                        </a:rPr>
                        <m:t>𝑏𝑥</m:t>
                      </m:r>
                    </m:oMath>
                  </m:oMathPara>
                </a14:m>
                <a:endParaRPr lang="en-CA" sz="2800" dirty="0"/>
              </a:p>
            </p:txBody>
          </p:sp>
        </mc:Choice>
        <mc:Fallback xmlns="">
          <p:sp>
            <p:nvSpPr>
              <p:cNvPr id="9" name="TextBox 8">
                <a:extLst>
                  <a:ext uri="{FF2B5EF4-FFF2-40B4-BE49-F238E27FC236}">
                    <a16:creationId xmlns:a16="http://schemas.microsoft.com/office/drawing/2014/main" id="{C472DCDF-FB27-BD78-8029-F6F06BD53F45}"/>
                  </a:ext>
                </a:extLst>
              </p:cNvPr>
              <p:cNvSpPr txBox="1">
                <a:spLocks noRot="1" noChangeAspect="1" noMove="1" noResize="1" noEditPoints="1" noAdjustHandles="1" noChangeArrowheads="1" noChangeShapeType="1" noTextEdit="1"/>
              </p:cNvSpPr>
              <p:nvPr/>
            </p:nvSpPr>
            <p:spPr>
              <a:xfrm>
                <a:off x="2929347" y="5391387"/>
                <a:ext cx="6093822" cy="523220"/>
              </a:xfrm>
              <a:prstGeom prst="rect">
                <a:avLst/>
              </a:prstGeom>
              <a:blipFill>
                <a:blip r:embed="rId5"/>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1096804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C8AB6-45FA-4869-24C9-5736340F2117}"/>
              </a:ext>
            </a:extLst>
          </p:cNvPr>
          <p:cNvSpPr>
            <a:spLocks noGrp="1"/>
          </p:cNvSpPr>
          <p:nvPr>
            <p:ph type="title"/>
          </p:nvPr>
        </p:nvSpPr>
        <p:spPr/>
        <p:txBody>
          <a:bodyPr/>
          <a:lstStyle/>
          <a:p>
            <a:r>
              <a:rPr lang="en-CA" dirty="0"/>
              <a:t>P-value</a:t>
            </a:r>
          </a:p>
        </p:txBody>
      </p:sp>
      <p:sp>
        <p:nvSpPr>
          <p:cNvPr id="3" name="Content Placeholder 2">
            <a:extLst>
              <a:ext uri="{FF2B5EF4-FFF2-40B4-BE49-F238E27FC236}">
                <a16:creationId xmlns:a16="http://schemas.microsoft.com/office/drawing/2014/main" id="{BF093EDA-890E-7820-5ADC-F39DD0E52816}"/>
              </a:ext>
            </a:extLst>
          </p:cNvPr>
          <p:cNvSpPr>
            <a:spLocks noGrp="1"/>
          </p:cNvSpPr>
          <p:nvPr>
            <p:ph idx="1"/>
          </p:nvPr>
        </p:nvSpPr>
        <p:spPr>
          <a:xfrm>
            <a:off x="838200" y="1825624"/>
            <a:ext cx="10515600" cy="4803775"/>
          </a:xfrm>
        </p:spPr>
        <p:txBody>
          <a:bodyPr>
            <a:normAutofit lnSpcReduction="10000"/>
          </a:bodyPr>
          <a:lstStyle/>
          <a:p>
            <a:r>
              <a:rPr lang="en-CA" dirty="0"/>
              <a:t>What is a p-value? </a:t>
            </a:r>
          </a:p>
          <a:p>
            <a:pPr lvl="1"/>
            <a:r>
              <a:rPr lang="en-CA" dirty="0"/>
              <a:t>Its an interval probability in relation to a hypothetical distribution that imagines you performed an experiment forever (or gathered data forever).</a:t>
            </a:r>
          </a:p>
          <a:p>
            <a:r>
              <a:rPr lang="en-CA" dirty="0"/>
              <a:t>How is it calculated? </a:t>
            </a:r>
          </a:p>
          <a:p>
            <a:pPr lvl="1"/>
            <a:r>
              <a:rPr lang="en-CA" dirty="0"/>
              <a:t>You need a t statistic (z statistic) and a probability distribution (a t distribution if you are doing a t test) -imaginary hypothetical distribution of values we assume if there was no difference between your groups or no relationship between your variables.</a:t>
            </a:r>
          </a:p>
          <a:p>
            <a:r>
              <a:rPr lang="en-CA" dirty="0"/>
              <a:t>Why is it calculated this way?</a:t>
            </a:r>
          </a:p>
          <a:p>
            <a:pPr lvl="1"/>
            <a:r>
              <a:rPr lang="en-CA" dirty="0"/>
              <a:t>There’s a complicated historical reason for this - but basically you are calculating the probability of your data given a null hypothesis.</a:t>
            </a:r>
          </a:p>
          <a:p>
            <a:pPr lvl="1"/>
            <a:r>
              <a:rPr lang="en-CA" dirty="0"/>
              <a:t>You are not doing the more intuitive thing of calculating the probability of your hypothesis given your data. </a:t>
            </a:r>
          </a:p>
        </p:txBody>
      </p:sp>
    </p:spTree>
    <p:extLst>
      <p:ext uri="{BB962C8B-B14F-4D97-AF65-F5344CB8AC3E}">
        <p14:creationId xmlns:p14="http://schemas.microsoft.com/office/powerpoint/2010/main" val="35469072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06A26-3E63-C64B-F3A0-947995E6559E}"/>
              </a:ext>
            </a:extLst>
          </p:cNvPr>
          <p:cNvSpPr>
            <a:spLocks noGrp="1"/>
          </p:cNvSpPr>
          <p:nvPr>
            <p:ph type="title"/>
          </p:nvPr>
        </p:nvSpPr>
        <p:spPr/>
        <p:txBody>
          <a:bodyPr/>
          <a:lstStyle/>
          <a:p>
            <a:r>
              <a:rPr lang="en-CA" dirty="0"/>
              <a:t>Residuals</a:t>
            </a:r>
          </a:p>
        </p:txBody>
      </p:sp>
      <p:sp>
        <p:nvSpPr>
          <p:cNvPr id="3" name="Content Placeholder 2">
            <a:extLst>
              <a:ext uri="{FF2B5EF4-FFF2-40B4-BE49-F238E27FC236}">
                <a16:creationId xmlns:a16="http://schemas.microsoft.com/office/drawing/2014/main" id="{49D282C9-023D-E405-08DB-F7C043A9600F}"/>
              </a:ext>
            </a:extLst>
          </p:cNvPr>
          <p:cNvSpPr>
            <a:spLocks noGrp="1"/>
          </p:cNvSpPr>
          <p:nvPr>
            <p:ph idx="1"/>
          </p:nvPr>
        </p:nvSpPr>
        <p:spPr>
          <a:xfrm>
            <a:off x="838200" y="1825625"/>
            <a:ext cx="10515600" cy="2054044"/>
          </a:xfrm>
        </p:spPr>
        <p:txBody>
          <a:bodyPr/>
          <a:lstStyle/>
          <a:p>
            <a:r>
              <a:rPr lang="en-CA" dirty="0"/>
              <a:t>A regression calculates a line with interpret and slope that make the sum of the residuals equal to 0 (or as close to 0 as possible)</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53C3062-A979-B54E-E1F9-05DCB04CD330}"/>
                  </a:ext>
                </a:extLst>
              </p:cNvPr>
              <p:cNvSpPr txBox="1"/>
              <p:nvPr/>
            </p:nvSpPr>
            <p:spPr>
              <a:xfrm>
                <a:off x="2811780" y="3311821"/>
                <a:ext cx="6093822" cy="113569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grow m:val="on"/>
                          <m:subHide m:val="on"/>
                          <m:supHide m:val="on"/>
                          <m:ctrlPr>
                            <a:rPr lang="en-CA" sz="2800" i="1" smtClean="0">
                              <a:latin typeface="Cambria Math" panose="02040503050406030204" pitchFamily="18" charset="0"/>
                            </a:rPr>
                          </m:ctrlPr>
                        </m:naryPr>
                        <m:sub/>
                        <m:sup/>
                        <m:e>
                          <m:r>
                            <a:rPr lang="en-CA" sz="2800" i="1">
                              <a:latin typeface="Cambria Math" panose="02040503050406030204" pitchFamily="18" charset="0"/>
                            </a:rPr>
                            <m:t>𝑑</m:t>
                          </m:r>
                        </m:e>
                      </m:nary>
                      <m:r>
                        <a:rPr lang="en-CA" sz="2800" i="0">
                          <a:latin typeface="Cambria Math" panose="02040503050406030204" pitchFamily="18" charset="0"/>
                        </a:rPr>
                        <m:t>=</m:t>
                      </m:r>
                      <m:nary>
                        <m:naryPr>
                          <m:chr m:val="∑"/>
                          <m:grow m:val="on"/>
                          <m:subHide m:val="on"/>
                          <m:supHide m:val="on"/>
                          <m:ctrlPr>
                            <a:rPr lang="en-CA" sz="2800" i="1">
                              <a:latin typeface="Cambria Math" panose="02040503050406030204" pitchFamily="18" charset="0"/>
                            </a:rPr>
                          </m:ctrlPr>
                        </m:naryPr>
                        <m:sub/>
                        <m:sup/>
                        <m:e>
                          <m:d>
                            <m:dPr>
                              <m:ctrlPr>
                                <a:rPr lang="en-CA" sz="2800" i="1">
                                  <a:solidFill>
                                    <a:srgbClr val="836967"/>
                                  </a:solidFill>
                                  <a:latin typeface="Cambria Math" panose="02040503050406030204" pitchFamily="18" charset="0"/>
                                </a:rPr>
                              </m:ctrlPr>
                            </m:dPr>
                            <m:e>
                              <m:r>
                                <a:rPr lang="en-CA" sz="2800" i="1">
                                  <a:latin typeface="Cambria Math" panose="02040503050406030204" pitchFamily="18" charset="0"/>
                                </a:rPr>
                                <m:t>𝑦</m:t>
                              </m:r>
                              <m:r>
                                <a:rPr lang="en-CA" sz="2800" i="0">
                                  <a:latin typeface="Cambria Math" panose="02040503050406030204" pitchFamily="18" charset="0"/>
                                </a:rPr>
                                <m:t>−</m:t>
                              </m:r>
                              <m:r>
                                <a:rPr lang="en-CA" sz="2800" i="1">
                                  <a:latin typeface="Cambria Math" panose="02040503050406030204" pitchFamily="18" charset="0"/>
                                </a:rPr>
                                <m:t>𝑎</m:t>
                              </m:r>
                              <m:r>
                                <a:rPr lang="en-CA" sz="2800" i="0">
                                  <a:latin typeface="Cambria Math" panose="02040503050406030204" pitchFamily="18" charset="0"/>
                                </a:rPr>
                                <m:t>−</m:t>
                              </m:r>
                              <m:r>
                                <a:rPr lang="en-CA" sz="2800" i="1">
                                  <a:latin typeface="Cambria Math" panose="02040503050406030204" pitchFamily="18" charset="0"/>
                                </a:rPr>
                                <m:t>𝑏𝑥</m:t>
                              </m:r>
                            </m:e>
                          </m:d>
                        </m:e>
                      </m:nary>
                      <m:r>
                        <a:rPr lang="en-CA" sz="2800" i="0">
                          <a:latin typeface="Cambria Math" panose="02040503050406030204" pitchFamily="18" charset="0"/>
                        </a:rPr>
                        <m:t>=0</m:t>
                      </m:r>
                    </m:oMath>
                  </m:oMathPara>
                </a14:m>
                <a:endParaRPr lang="en-CA" sz="2800" dirty="0"/>
              </a:p>
            </p:txBody>
          </p:sp>
        </mc:Choice>
        <mc:Fallback xmlns="">
          <p:sp>
            <p:nvSpPr>
              <p:cNvPr id="5" name="TextBox 4">
                <a:extLst>
                  <a:ext uri="{FF2B5EF4-FFF2-40B4-BE49-F238E27FC236}">
                    <a16:creationId xmlns:a16="http://schemas.microsoft.com/office/drawing/2014/main" id="{B53C3062-A979-B54E-E1F9-05DCB04CD330}"/>
                  </a:ext>
                </a:extLst>
              </p:cNvPr>
              <p:cNvSpPr txBox="1">
                <a:spLocks noRot="1" noChangeAspect="1" noMove="1" noResize="1" noEditPoints="1" noAdjustHandles="1" noChangeArrowheads="1" noChangeShapeType="1" noTextEdit="1"/>
              </p:cNvSpPr>
              <p:nvPr/>
            </p:nvSpPr>
            <p:spPr>
              <a:xfrm>
                <a:off x="2811780" y="3311821"/>
                <a:ext cx="6093822" cy="1135696"/>
              </a:xfrm>
              <a:prstGeom prst="rect">
                <a:avLst/>
              </a:prstGeom>
              <a:blipFill>
                <a:blip r:embed="rId2"/>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A00B9BE-EA74-B6D8-9B18-5BB10F5515B2}"/>
                  </a:ext>
                </a:extLst>
              </p:cNvPr>
              <p:cNvSpPr txBox="1"/>
              <p:nvPr/>
            </p:nvSpPr>
            <p:spPr>
              <a:xfrm>
                <a:off x="2419510" y="4947032"/>
                <a:ext cx="6374865" cy="837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CA" sz="2000" i="1" smtClean="0">
                          <a:latin typeface="Cambria Math" panose="02040503050406030204" pitchFamily="18" charset="0"/>
                        </a:rPr>
                        <m:t>𝑆𝑆𝐸</m:t>
                      </m:r>
                      <m:r>
                        <a:rPr lang="en-CA" sz="2000" i="0">
                          <a:latin typeface="Cambria Math" panose="02040503050406030204" pitchFamily="18" charset="0"/>
                        </a:rPr>
                        <m:t>=</m:t>
                      </m:r>
                      <m:nary>
                        <m:naryPr>
                          <m:chr m:val="∑"/>
                          <m:grow m:val="on"/>
                          <m:subHide m:val="on"/>
                          <m:supHide m:val="on"/>
                          <m:ctrlPr>
                            <a:rPr lang="en-CA" sz="2000" i="1">
                              <a:latin typeface="Cambria Math" panose="02040503050406030204" pitchFamily="18" charset="0"/>
                            </a:rPr>
                          </m:ctrlPr>
                        </m:naryPr>
                        <m:sub/>
                        <m:sup/>
                        <m:e>
                          <m:sSup>
                            <m:sSupPr>
                              <m:ctrlPr>
                                <a:rPr lang="en-CA" sz="2000" i="1">
                                  <a:solidFill>
                                    <a:srgbClr val="836967"/>
                                  </a:solidFill>
                                  <a:latin typeface="Cambria Math" panose="02040503050406030204" pitchFamily="18" charset="0"/>
                                </a:rPr>
                              </m:ctrlPr>
                            </m:sSupPr>
                            <m:e>
                              <m:r>
                                <a:rPr lang="en-CA" sz="2000" i="1">
                                  <a:latin typeface="Cambria Math" panose="02040503050406030204" pitchFamily="18" charset="0"/>
                                </a:rPr>
                                <m:t>𝑑</m:t>
                              </m:r>
                            </m:e>
                            <m:sup>
                              <m:r>
                                <a:rPr lang="en-CA" sz="2000" i="0">
                                  <a:latin typeface="Cambria Math" panose="02040503050406030204" pitchFamily="18" charset="0"/>
                                </a:rPr>
                                <m:t>2</m:t>
                              </m:r>
                            </m:sup>
                          </m:sSup>
                        </m:e>
                      </m:nary>
                    </m:oMath>
                  </m:oMathPara>
                </a14:m>
                <a:endParaRPr lang="en-CA" dirty="0"/>
              </a:p>
            </p:txBody>
          </p:sp>
        </mc:Choice>
        <mc:Fallback xmlns="">
          <p:sp>
            <p:nvSpPr>
              <p:cNvPr id="7" name="TextBox 6">
                <a:extLst>
                  <a:ext uri="{FF2B5EF4-FFF2-40B4-BE49-F238E27FC236}">
                    <a16:creationId xmlns:a16="http://schemas.microsoft.com/office/drawing/2014/main" id="{4A00B9BE-EA74-B6D8-9B18-5BB10F5515B2}"/>
                  </a:ext>
                </a:extLst>
              </p:cNvPr>
              <p:cNvSpPr txBox="1">
                <a:spLocks noRot="1" noChangeAspect="1" noMove="1" noResize="1" noEditPoints="1" noAdjustHandles="1" noChangeArrowheads="1" noChangeShapeType="1" noTextEdit="1"/>
              </p:cNvSpPr>
              <p:nvPr/>
            </p:nvSpPr>
            <p:spPr>
              <a:xfrm>
                <a:off x="2419510" y="4947032"/>
                <a:ext cx="6374865" cy="837665"/>
              </a:xfrm>
              <a:prstGeom prst="rect">
                <a:avLst/>
              </a:prstGeom>
              <a:blipFill>
                <a:blip r:embed="rId3"/>
                <a:stretch>
                  <a:fillRect/>
                </a:stretch>
              </a:blipFill>
            </p:spPr>
            <p:txBody>
              <a:bodyPr/>
              <a:lstStyle/>
              <a:p>
                <a:r>
                  <a:rPr lang="es-BO">
                    <a:noFill/>
                  </a:rPr>
                  <a:t> </a:t>
                </a:r>
              </a:p>
            </p:txBody>
          </p:sp>
        </mc:Fallback>
      </mc:AlternateContent>
    </p:spTree>
    <p:extLst>
      <p:ext uri="{BB962C8B-B14F-4D97-AF65-F5344CB8AC3E}">
        <p14:creationId xmlns:p14="http://schemas.microsoft.com/office/powerpoint/2010/main" val="12288177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2BF8A-DD40-B704-ED57-24C301DB2F1C}"/>
              </a:ext>
            </a:extLst>
          </p:cNvPr>
          <p:cNvSpPr>
            <a:spLocks noGrp="1"/>
          </p:cNvSpPr>
          <p:nvPr>
            <p:ph type="title"/>
          </p:nvPr>
        </p:nvSpPr>
        <p:spPr/>
        <p:txBody>
          <a:bodyPr/>
          <a:lstStyle/>
          <a:p>
            <a:r>
              <a:rPr lang="en-CA" dirty="0"/>
              <a:t>Residuals</a:t>
            </a:r>
          </a:p>
        </p:txBody>
      </p:sp>
      <p:sp>
        <p:nvSpPr>
          <p:cNvPr id="3" name="Content Placeholder 2">
            <a:extLst>
              <a:ext uri="{FF2B5EF4-FFF2-40B4-BE49-F238E27FC236}">
                <a16:creationId xmlns:a16="http://schemas.microsoft.com/office/drawing/2014/main" id="{44AD4838-C2BF-308E-A52D-35C44F1E551B}"/>
              </a:ext>
            </a:extLst>
          </p:cNvPr>
          <p:cNvSpPr>
            <a:spLocks noGrp="1"/>
          </p:cNvSpPr>
          <p:nvPr>
            <p:ph idx="1"/>
          </p:nvPr>
        </p:nvSpPr>
        <p:spPr/>
        <p:txBody>
          <a:bodyPr>
            <a:normAutofit/>
          </a:bodyPr>
          <a:lstStyle/>
          <a:p>
            <a:pPr>
              <a:spcBef>
                <a:spcPts val="900"/>
              </a:spcBef>
              <a:spcAft>
                <a:spcPts val="900"/>
              </a:spcAft>
            </a:pPr>
            <a:r>
              <a:rPr lang="en-US" sz="2200" dirty="0">
                <a:effectLst/>
                <a:latin typeface="+mj-lt"/>
                <a:ea typeface="Cambria" panose="02040503050406030204" pitchFamily="18" charset="0"/>
                <a:cs typeface="Times New Roman" panose="02020603050405020304" pitchFamily="18" charset="0"/>
              </a:rPr>
              <a:t>Imagine guessing what the slope. </a:t>
            </a:r>
          </a:p>
          <a:p>
            <a:pPr>
              <a:spcBef>
                <a:spcPts val="900"/>
              </a:spcBef>
              <a:spcAft>
                <a:spcPts val="900"/>
              </a:spcAft>
            </a:pPr>
            <a:r>
              <a:rPr lang="en-US" sz="2200" dirty="0">
                <a:effectLst/>
                <a:latin typeface="+mj-lt"/>
                <a:ea typeface="Cambria" panose="02040503050406030204" pitchFamily="18" charset="0"/>
                <a:cs typeface="Times New Roman" panose="02020603050405020304" pitchFamily="18" charset="0"/>
              </a:rPr>
              <a:t>After this we change the value of the slope. </a:t>
            </a:r>
          </a:p>
          <a:p>
            <a:pPr>
              <a:spcBef>
                <a:spcPts val="900"/>
              </a:spcBef>
              <a:spcAft>
                <a:spcPts val="900"/>
              </a:spcAft>
            </a:pPr>
            <a:r>
              <a:rPr lang="en-US" sz="2200" dirty="0">
                <a:effectLst/>
                <a:latin typeface="+mj-lt"/>
                <a:ea typeface="Cambria" panose="02040503050406030204" pitchFamily="18" charset="0"/>
                <a:cs typeface="Times New Roman" panose="02020603050405020304" pitchFamily="18" charset="0"/>
              </a:rPr>
              <a:t>Then we work out the new intercept a = y -bx - d </a:t>
            </a:r>
          </a:p>
          <a:p>
            <a:pPr>
              <a:spcBef>
                <a:spcPts val="900"/>
              </a:spcBef>
              <a:spcAft>
                <a:spcPts val="900"/>
              </a:spcAft>
            </a:pPr>
            <a:r>
              <a:rPr lang="en-US" sz="2200" dirty="0">
                <a:effectLst/>
                <a:latin typeface="+mj-lt"/>
                <a:ea typeface="Cambria" panose="02040503050406030204" pitchFamily="18" charset="0"/>
                <a:cs typeface="Times New Roman" panose="02020603050405020304" pitchFamily="18" charset="0"/>
              </a:rPr>
              <a:t>Then we predict the fitted values of y (reaction time) for the new b. </a:t>
            </a:r>
          </a:p>
          <a:p>
            <a:pPr>
              <a:spcBef>
                <a:spcPts val="900"/>
              </a:spcBef>
              <a:spcAft>
                <a:spcPts val="900"/>
              </a:spcAft>
            </a:pPr>
            <a:r>
              <a:rPr lang="en-US" sz="2200" dirty="0">
                <a:effectLst/>
                <a:latin typeface="+mj-lt"/>
                <a:ea typeface="Cambria" panose="02040503050406030204" pitchFamily="18" charset="0"/>
                <a:cs typeface="Times New Roman" panose="02020603050405020304" pitchFamily="18" charset="0"/>
              </a:rPr>
              <a:t>After this we work out the residuals  </a:t>
            </a:r>
          </a:p>
          <a:p>
            <a:pPr>
              <a:spcBef>
                <a:spcPts val="900"/>
              </a:spcBef>
              <a:spcAft>
                <a:spcPts val="900"/>
              </a:spcAft>
            </a:pPr>
            <a:r>
              <a:rPr lang="en-US" sz="2200" dirty="0">
                <a:effectLst/>
                <a:latin typeface="+mj-lt"/>
                <a:ea typeface="Cambria" panose="02040503050406030204" pitchFamily="18" charset="0"/>
                <a:cs typeface="Times New Roman" panose="02020603050405020304" pitchFamily="18" charset="0"/>
              </a:rPr>
              <a:t>Then we calculate the SSE</a:t>
            </a:r>
            <a:r>
              <a:rPr lang="en-US" sz="2200" dirty="0">
                <a:latin typeface="+mj-lt"/>
                <a:ea typeface="Cambria" panose="02040503050406030204" pitchFamily="18" charset="0"/>
                <a:cs typeface="Times New Roman" panose="02020603050405020304" pitchFamily="18" charset="0"/>
              </a:rPr>
              <a:t> (Sum of squares error)</a:t>
            </a:r>
            <a:endParaRPr lang="en-US" sz="2200" dirty="0">
              <a:effectLst/>
              <a:latin typeface="+mj-lt"/>
              <a:ea typeface="Cambria" panose="02040503050406030204" pitchFamily="18" charset="0"/>
              <a:cs typeface="Times New Roman" panose="02020603050405020304" pitchFamily="18" charset="0"/>
            </a:endParaRPr>
          </a:p>
          <a:p>
            <a:pPr>
              <a:spcBef>
                <a:spcPts val="900"/>
              </a:spcBef>
              <a:spcAft>
                <a:spcPts val="900"/>
              </a:spcAft>
            </a:pPr>
            <a:r>
              <a:rPr lang="en-US" sz="2200" dirty="0">
                <a:effectLst/>
                <a:latin typeface="+mj-lt"/>
                <a:ea typeface="Cambria" panose="02040503050406030204" pitchFamily="18" charset="0"/>
                <a:cs typeface="Times New Roman" panose="02020603050405020304" pitchFamily="18" charset="0"/>
              </a:rPr>
              <a:t>Then we repeat for values of b until we arrive at the smallest number.</a:t>
            </a:r>
            <a:endParaRPr lang="en-CA" sz="2200" dirty="0">
              <a:effectLst/>
              <a:latin typeface="+mj-lt"/>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37672303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22C97-76C4-1A2D-565A-7A98E4DB6CE8}"/>
              </a:ext>
            </a:extLst>
          </p:cNvPr>
          <p:cNvSpPr>
            <a:spLocks noGrp="1"/>
          </p:cNvSpPr>
          <p:nvPr>
            <p:ph type="title"/>
          </p:nvPr>
        </p:nvSpPr>
        <p:spPr/>
        <p:txBody>
          <a:bodyPr/>
          <a:lstStyle/>
          <a:p>
            <a:r>
              <a:rPr lang="en-CA" dirty="0"/>
              <a:t>Residuals</a:t>
            </a:r>
          </a:p>
        </p:txBody>
      </p:sp>
      <p:pic>
        <p:nvPicPr>
          <p:cNvPr id="4" name="Picture">
            <a:extLst>
              <a:ext uri="{FF2B5EF4-FFF2-40B4-BE49-F238E27FC236}">
                <a16:creationId xmlns:a16="http://schemas.microsoft.com/office/drawing/2014/main" id="{25D0C1E2-6D82-5B24-B103-EA8537B02007}"/>
              </a:ext>
            </a:extLst>
          </p:cNvPr>
          <p:cNvPicPr/>
          <p:nvPr/>
        </p:nvPicPr>
        <p:blipFill>
          <a:blip r:embed="rId2"/>
          <a:stretch>
            <a:fillRect/>
          </a:stretch>
        </p:blipFill>
        <p:spPr bwMode="auto">
          <a:xfrm>
            <a:off x="2440712" y="1581149"/>
            <a:ext cx="6755539" cy="5080907"/>
          </a:xfrm>
          <a:prstGeom prst="rect">
            <a:avLst/>
          </a:prstGeom>
          <a:noFill/>
          <a:ln w="9525">
            <a:noFill/>
            <a:headEnd/>
            <a:tailEnd/>
          </a:ln>
        </p:spPr>
      </p:pic>
    </p:spTree>
    <p:extLst>
      <p:ext uri="{BB962C8B-B14F-4D97-AF65-F5344CB8AC3E}">
        <p14:creationId xmlns:p14="http://schemas.microsoft.com/office/powerpoint/2010/main" val="31856936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BC5C2-7E84-66B0-77D7-9B48984321E4}"/>
              </a:ext>
            </a:extLst>
          </p:cNvPr>
          <p:cNvSpPr>
            <a:spLocks noGrp="1"/>
          </p:cNvSpPr>
          <p:nvPr>
            <p:ph type="title"/>
          </p:nvPr>
        </p:nvSpPr>
        <p:spPr/>
        <p:txBody>
          <a:bodyPr/>
          <a:lstStyle/>
          <a:p>
            <a:r>
              <a:rPr lang="en-CA" dirty="0"/>
              <a:t>Residuals</a:t>
            </a:r>
          </a:p>
        </p:txBody>
      </p:sp>
      <p:sp>
        <p:nvSpPr>
          <p:cNvPr id="3" name="Content Placeholder 2">
            <a:extLst>
              <a:ext uri="{FF2B5EF4-FFF2-40B4-BE49-F238E27FC236}">
                <a16:creationId xmlns:a16="http://schemas.microsoft.com/office/drawing/2014/main" id="{39BA4D72-72FC-229B-98C7-E64029CA2A0A}"/>
              </a:ext>
            </a:extLst>
          </p:cNvPr>
          <p:cNvSpPr>
            <a:spLocks noGrp="1"/>
          </p:cNvSpPr>
          <p:nvPr>
            <p:ph idx="1"/>
          </p:nvPr>
        </p:nvSpPr>
        <p:spPr>
          <a:xfrm>
            <a:off x="833846" y="1864814"/>
            <a:ext cx="10515600" cy="1100455"/>
          </a:xfrm>
        </p:spPr>
        <p:txBody>
          <a:bodyPr/>
          <a:lstStyle/>
          <a:p>
            <a:r>
              <a:rPr lang="en-CA" dirty="0"/>
              <a:t>We get the same result with </a:t>
            </a:r>
            <a:r>
              <a:rPr lang="en-CA" dirty="0" err="1"/>
              <a:t>lm</a:t>
            </a:r>
            <a:r>
              <a:rPr lang="en-CA" dirty="0"/>
              <a:t>()</a:t>
            </a:r>
          </a:p>
        </p:txBody>
      </p:sp>
      <p:sp>
        <p:nvSpPr>
          <p:cNvPr id="5" name="TextBox 4">
            <a:extLst>
              <a:ext uri="{FF2B5EF4-FFF2-40B4-BE49-F238E27FC236}">
                <a16:creationId xmlns:a16="http://schemas.microsoft.com/office/drawing/2014/main" id="{B8C78986-9F75-E907-1FE9-5CB08D422024}"/>
              </a:ext>
            </a:extLst>
          </p:cNvPr>
          <p:cNvSpPr txBox="1"/>
          <p:nvPr/>
        </p:nvSpPr>
        <p:spPr>
          <a:xfrm>
            <a:off x="956855" y="3429000"/>
            <a:ext cx="6093822" cy="2436564"/>
          </a:xfrm>
          <a:prstGeom prst="rect">
            <a:avLst/>
          </a:prstGeom>
          <a:noFill/>
        </p:spPr>
        <p:txBody>
          <a:bodyPr wrap="square">
            <a:spAutoFit/>
          </a:bodyPr>
          <a:lstStyle/>
          <a:p>
            <a:pPr latinLnBrk="1">
              <a:spcAft>
                <a:spcPts val="1000"/>
              </a:spcAft>
            </a:pP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lm</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Mean_RT~Length</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endParaRPr lang="en-CA" sz="1800" dirty="0">
              <a:effectLst/>
              <a:latin typeface="Consolas" panose="020B0609020204030204" pitchFamily="49" charset="0"/>
              <a:ea typeface="Cambria" panose="02040503050406030204" pitchFamily="18" charset="0"/>
              <a:cs typeface="Times New Roman" panose="02020603050405020304" pitchFamily="18" charset="0"/>
            </a:endParaRPr>
          </a:p>
          <a:p>
            <a:pPr latinLnBrk="1">
              <a:spcAft>
                <a:spcPts val="1000"/>
              </a:spcAft>
            </a:pP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Call:</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lm</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(formula =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Mean_RT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 Length)</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Coefficients:</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(Intercept)       Length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498.44        37.64</a:t>
            </a:r>
            <a:endParaRPr lang="en-CA" sz="1800" dirty="0">
              <a:effectLst/>
              <a:latin typeface="Consolas" panose="020B0609020204030204" pitchFamily="49"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72982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A3688-0452-6B51-F7CC-5A8D0E1335CB}"/>
              </a:ext>
            </a:extLst>
          </p:cNvPr>
          <p:cNvSpPr>
            <a:spLocks noGrp="1"/>
          </p:cNvSpPr>
          <p:nvPr>
            <p:ph type="title"/>
          </p:nvPr>
        </p:nvSpPr>
        <p:spPr/>
        <p:txBody>
          <a:bodyPr/>
          <a:lstStyle/>
          <a:p>
            <a:endParaRPr lang="es-BO"/>
          </a:p>
        </p:txBody>
      </p:sp>
      <p:sp>
        <p:nvSpPr>
          <p:cNvPr id="3" name="Content Placeholder 2">
            <a:extLst>
              <a:ext uri="{FF2B5EF4-FFF2-40B4-BE49-F238E27FC236}">
                <a16:creationId xmlns:a16="http://schemas.microsoft.com/office/drawing/2014/main" id="{BF1ABB41-8D9B-C1D4-6475-821BCE6CD71A}"/>
              </a:ext>
            </a:extLst>
          </p:cNvPr>
          <p:cNvSpPr>
            <a:spLocks noGrp="1"/>
          </p:cNvSpPr>
          <p:nvPr>
            <p:ph idx="1"/>
          </p:nvPr>
        </p:nvSpPr>
        <p:spPr/>
        <p:txBody>
          <a:bodyPr/>
          <a:lstStyle/>
          <a:p>
            <a:pPr marL="0" indent="0">
              <a:buNone/>
            </a:pPr>
            <a:r>
              <a:rPr lang="en-CA" dirty="0"/>
              <a:t>We stopped here 2023-11-22</a:t>
            </a:r>
          </a:p>
          <a:p>
            <a:pPr marL="0" indent="0">
              <a:buNone/>
            </a:pPr>
            <a:r>
              <a:rPr lang="en-CA" dirty="0"/>
              <a:t>The following slides will be included in next </a:t>
            </a:r>
            <a:r>
              <a:rPr lang="en-CA"/>
              <a:t>weeks lecture</a:t>
            </a:r>
            <a:endParaRPr lang="es-BO"/>
          </a:p>
        </p:txBody>
      </p:sp>
    </p:spTree>
    <p:extLst>
      <p:ext uri="{BB962C8B-B14F-4D97-AF65-F5344CB8AC3E}">
        <p14:creationId xmlns:p14="http://schemas.microsoft.com/office/powerpoint/2010/main" val="6225545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3231C-6611-CF14-3148-9F3CF3FDE0A0}"/>
              </a:ext>
            </a:extLst>
          </p:cNvPr>
          <p:cNvSpPr>
            <a:spLocks noGrp="1"/>
          </p:cNvSpPr>
          <p:nvPr>
            <p:ph type="title"/>
          </p:nvPr>
        </p:nvSpPr>
        <p:spPr/>
        <p:txBody>
          <a:bodyPr/>
          <a:lstStyle/>
          <a:p>
            <a:r>
              <a:rPr lang="en-CA" dirty="0"/>
              <a:t>Model fitting</a:t>
            </a:r>
          </a:p>
        </p:txBody>
      </p:sp>
      <p:sp>
        <p:nvSpPr>
          <p:cNvPr id="3" name="Content Placeholder 2">
            <a:extLst>
              <a:ext uri="{FF2B5EF4-FFF2-40B4-BE49-F238E27FC236}">
                <a16:creationId xmlns:a16="http://schemas.microsoft.com/office/drawing/2014/main" id="{BF00CE05-0CA6-C54F-6512-389F2CA69B8B}"/>
              </a:ext>
            </a:extLst>
          </p:cNvPr>
          <p:cNvSpPr>
            <a:spLocks noGrp="1"/>
          </p:cNvSpPr>
          <p:nvPr>
            <p:ph idx="1"/>
          </p:nvPr>
        </p:nvSpPr>
        <p:spPr>
          <a:xfrm>
            <a:off x="838200" y="1825625"/>
            <a:ext cx="10515600" cy="1325563"/>
          </a:xfrm>
        </p:spPr>
        <p:txBody>
          <a:bodyPr>
            <a:normAutofit/>
          </a:bodyPr>
          <a:lstStyle/>
          <a:p>
            <a:r>
              <a:rPr lang="en-US" sz="2200" dirty="0">
                <a:effectLst/>
                <a:latin typeface="+mj-lt"/>
                <a:ea typeface="Cambria" panose="02040503050406030204" pitchFamily="18" charset="0"/>
                <a:cs typeface="Times New Roman" panose="02020603050405020304" pitchFamily="18" charset="0"/>
              </a:rPr>
              <a:t>Two regression lines can have the same slope and intercept, but be different with respect to their residuals.</a:t>
            </a:r>
            <a:endParaRPr lang="en-CA" sz="2200" dirty="0">
              <a:effectLst/>
              <a:latin typeface="+mj-lt"/>
              <a:ea typeface="Cambria" panose="02040503050406030204" pitchFamily="18" charset="0"/>
              <a:cs typeface="Times New Roman" panose="02020603050405020304" pitchFamily="18" charset="0"/>
            </a:endParaRPr>
          </a:p>
        </p:txBody>
      </p:sp>
      <p:pic>
        <p:nvPicPr>
          <p:cNvPr id="6" name="Picture">
            <a:extLst>
              <a:ext uri="{FF2B5EF4-FFF2-40B4-BE49-F238E27FC236}">
                <a16:creationId xmlns:a16="http://schemas.microsoft.com/office/drawing/2014/main" id="{73FF6C9D-137C-5E28-E520-32E1D42FDA93}"/>
              </a:ext>
            </a:extLst>
          </p:cNvPr>
          <p:cNvPicPr/>
          <p:nvPr/>
        </p:nvPicPr>
        <p:blipFill>
          <a:blip r:embed="rId2"/>
          <a:stretch>
            <a:fillRect/>
          </a:stretch>
        </p:blipFill>
        <p:spPr bwMode="auto">
          <a:xfrm>
            <a:off x="3289798" y="2797175"/>
            <a:ext cx="4619625" cy="3695700"/>
          </a:xfrm>
          <a:prstGeom prst="rect">
            <a:avLst/>
          </a:prstGeom>
          <a:noFill/>
          <a:ln w="9525">
            <a:noFill/>
            <a:headEnd/>
            <a:tailEnd/>
          </a:ln>
        </p:spPr>
      </p:pic>
    </p:spTree>
    <p:extLst>
      <p:ext uri="{BB962C8B-B14F-4D97-AF65-F5344CB8AC3E}">
        <p14:creationId xmlns:p14="http://schemas.microsoft.com/office/powerpoint/2010/main" val="20357543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9AEC2-6971-EB61-8629-8D07F057F799}"/>
              </a:ext>
            </a:extLst>
          </p:cNvPr>
          <p:cNvSpPr>
            <a:spLocks noGrp="1"/>
          </p:cNvSpPr>
          <p:nvPr>
            <p:ph type="title"/>
          </p:nvPr>
        </p:nvSpPr>
        <p:spPr/>
        <p:txBody>
          <a:bodyPr/>
          <a:lstStyle/>
          <a:p>
            <a:r>
              <a:rPr lang="en-CA" dirty="0"/>
              <a:t>Model checking</a:t>
            </a:r>
          </a:p>
        </p:txBody>
      </p:sp>
      <p:pic>
        <p:nvPicPr>
          <p:cNvPr id="4" name="Picture">
            <a:extLst>
              <a:ext uri="{FF2B5EF4-FFF2-40B4-BE49-F238E27FC236}">
                <a16:creationId xmlns:a16="http://schemas.microsoft.com/office/drawing/2014/main" id="{AFB465CA-20CA-B8AD-D26A-D59E4754BB03}"/>
              </a:ext>
            </a:extLst>
          </p:cNvPr>
          <p:cNvPicPr/>
          <p:nvPr/>
        </p:nvPicPr>
        <p:blipFill>
          <a:blip r:embed="rId2"/>
          <a:stretch>
            <a:fillRect/>
          </a:stretch>
        </p:blipFill>
        <p:spPr bwMode="auto">
          <a:xfrm>
            <a:off x="3012141" y="1519518"/>
            <a:ext cx="6504535" cy="4790225"/>
          </a:xfrm>
          <a:prstGeom prst="rect">
            <a:avLst/>
          </a:prstGeom>
          <a:noFill/>
          <a:ln w="9525">
            <a:noFill/>
            <a:headEnd/>
            <a:tailEnd/>
          </a:ln>
        </p:spPr>
      </p:pic>
    </p:spTree>
    <p:extLst>
      <p:ext uri="{BB962C8B-B14F-4D97-AF65-F5344CB8AC3E}">
        <p14:creationId xmlns:p14="http://schemas.microsoft.com/office/powerpoint/2010/main" val="25587783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10DCE-C0C1-C993-C247-5D0EF4EB8DC0}"/>
              </a:ext>
            </a:extLst>
          </p:cNvPr>
          <p:cNvSpPr>
            <a:spLocks noGrp="1"/>
          </p:cNvSpPr>
          <p:nvPr>
            <p:ph type="title"/>
          </p:nvPr>
        </p:nvSpPr>
        <p:spPr/>
        <p:txBody>
          <a:bodyPr/>
          <a:lstStyle/>
          <a:p>
            <a:r>
              <a:rPr lang="en-CA" dirty="0"/>
              <a:t>ANOVA</a:t>
            </a:r>
          </a:p>
        </p:txBody>
      </p:sp>
      <p:sp>
        <p:nvSpPr>
          <p:cNvPr id="3" name="Content Placeholder 2">
            <a:extLst>
              <a:ext uri="{FF2B5EF4-FFF2-40B4-BE49-F238E27FC236}">
                <a16:creationId xmlns:a16="http://schemas.microsoft.com/office/drawing/2014/main" id="{9EC48B7D-F9D1-31D7-DD8B-9871D7DC2536}"/>
              </a:ext>
            </a:extLst>
          </p:cNvPr>
          <p:cNvSpPr>
            <a:spLocks noGrp="1"/>
          </p:cNvSpPr>
          <p:nvPr>
            <p:ph idx="1"/>
          </p:nvPr>
        </p:nvSpPr>
        <p:spPr>
          <a:xfrm>
            <a:off x="665629" y="1860270"/>
            <a:ext cx="10860741" cy="4561728"/>
          </a:xfrm>
        </p:spPr>
        <p:txBody>
          <a:bodyPr>
            <a:normAutofit/>
          </a:bodyPr>
          <a:lstStyle/>
          <a:p>
            <a:pPr>
              <a:spcBef>
                <a:spcPts val="900"/>
              </a:spcBef>
              <a:spcAft>
                <a:spcPts val="900"/>
              </a:spcAft>
            </a:pPr>
            <a:r>
              <a:rPr lang="en-US" sz="2200" dirty="0">
                <a:effectLst/>
                <a:latin typeface="+mj-lt"/>
                <a:ea typeface="Cambria" panose="02040503050406030204" pitchFamily="18" charset="0"/>
                <a:cs typeface="Times New Roman" panose="02020603050405020304" pitchFamily="18" charset="0"/>
              </a:rPr>
              <a:t>What is typically referred to as ANOVA (Analysis of variance) often refers to a type of statistical analysis when all the predictor variables categorical. There is some controversy with respect to whether ANOVA can just be understood as a special case of regression analysis. Compare</a:t>
            </a:r>
            <a:br>
              <a:rPr lang="en-US" sz="2200" dirty="0">
                <a:effectLst/>
                <a:latin typeface="+mj-lt"/>
                <a:ea typeface="Cambria" panose="02040503050406030204" pitchFamily="18" charset="0"/>
                <a:cs typeface="Times New Roman" panose="02020603050405020304" pitchFamily="18" charset="0"/>
              </a:rPr>
            </a:br>
            <a:endParaRPr lang="en-CA" sz="2200" dirty="0">
              <a:effectLst/>
              <a:latin typeface="+mj-lt"/>
              <a:ea typeface="Cambria" panose="02040503050406030204" pitchFamily="18" charset="0"/>
              <a:cs typeface="Times New Roman" panose="02020603050405020304" pitchFamily="18" charset="0"/>
            </a:endParaRPr>
          </a:p>
          <a:p>
            <a:pPr marL="342900" lvl="0" indent="-342900">
              <a:spcBef>
                <a:spcPts val="180"/>
              </a:spcBef>
              <a:spcAft>
                <a:spcPts val="180"/>
              </a:spcAft>
              <a:buFont typeface="Arial" panose="020B0604020202020204" pitchFamily="34" charset="0"/>
              <a:buChar char="•"/>
            </a:pPr>
            <a:r>
              <a:rPr lang="en-US" sz="2200" dirty="0">
                <a:effectLst/>
                <a:latin typeface="+mj-lt"/>
                <a:ea typeface="Cambria" panose="02040503050406030204" pitchFamily="18" charset="0"/>
                <a:cs typeface="Times New Roman" panose="02020603050405020304" pitchFamily="18" charset="0"/>
              </a:rPr>
              <a:t>Cottingham et al. 2005 ``Regression versus ANOVA” in Frontiers in Ecology and the Environment</a:t>
            </a:r>
            <a:br>
              <a:rPr lang="en-US" sz="2200" dirty="0">
                <a:effectLst/>
                <a:latin typeface="+mj-lt"/>
                <a:ea typeface="Cambria" panose="02040503050406030204" pitchFamily="18" charset="0"/>
                <a:cs typeface="Times New Roman" panose="02020603050405020304" pitchFamily="18" charset="0"/>
              </a:rPr>
            </a:br>
            <a:endParaRPr lang="en-CA" sz="2200" dirty="0">
              <a:effectLst/>
              <a:latin typeface="+mj-lt"/>
              <a:ea typeface="Cambria" panose="02040503050406030204" pitchFamily="18" charset="0"/>
              <a:cs typeface="Times New Roman" panose="02020603050405020304" pitchFamily="18" charset="0"/>
            </a:endParaRPr>
          </a:p>
          <a:p>
            <a:r>
              <a:rPr lang="en-US" sz="2200" dirty="0">
                <a:effectLst/>
                <a:latin typeface="+mj-lt"/>
                <a:ea typeface="Cambria" panose="02040503050406030204" pitchFamily="18" charset="0"/>
                <a:cs typeface="Times New Roman" panose="02020603050405020304" pitchFamily="18" charset="0"/>
              </a:rPr>
              <a:t>Gelman 2006 ``Analysis of variance - why it is more important than ever” in The Annals of Statistics</a:t>
            </a:r>
            <a:endParaRPr lang="en-CA" sz="2200" dirty="0">
              <a:latin typeface="+mj-lt"/>
            </a:endParaRPr>
          </a:p>
        </p:txBody>
      </p:sp>
    </p:spTree>
    <p:extLst>
      <p:ext uri="{BB962C8B-B14F-4D97-AF65-F5344CB8AC3E}">
        <p14:creationId xmlns:p14="http://schemas.microsoft.com/office/powerpoint/2010/main" val="27022430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CD26D-FBA4-5C9C-513D-FE2280D36D28}"/>
              </a:ext>
            </a:extLst>
          </p:cNvPr>
          <p:cNvSpPr>
            <a:spLocks noGrp="1"/>
          </p:cNvSpPr>
          <p:nvPr>
            <p:ph type="title"/>
          </p:nvPr>
        </p:nvSpPr>
        <p:spPr/>
        <p:txBody>
          <a:bodyPr/>
          <a:lstStyle/>
          <a:p>
            <a:r>
              <a:rPr lang="en-CA" dirty="0"/>
              <a:t>ANOVA and Regression</a:t>
            </a:r>
          </a:p>
        </p:txBody>
      </p:sp>
      <p:sp>
        <p:nvSpPr>
          <p:cNvPr id="3" name="Content Placeholder 2">
            <a:extLst>
              <a:ext uri="{FF2B5EF4-FFF2-40B4-BE49-F238E27FC236}">
                <a16:creationId xmlns:a16="http://schemas.microsoft.com/office/drawing/2014/main" id="{2B1AB465-AE92-42BE-0259-CB8EFD62EC19}"/>
              </a:ext>
            </a:extLst>
          </p:cNvPr>
          <p:cNvSpPr>
            <a:spLocks noGrp="1"/>
          </p:cNvSpPr>
          <p:nvPr>
            <p:ph idx="1"/>
          </p:nvPr>
        </p:nvSpPr>
        <p:spPr/>
        <p:txBody>
          <a:bodyPr/>
          <a:lstStyle/>
          <a:p>
            <a:pPr>
              <a:spcBef>
                <a:spcPts val="900"/>
              </a:spcBef>
              <a:spcAft>
                <a:spcPts val="900"/>
              </a:spcAft>
            </a:pPr>
            <a:r>
              <a:rPr lang="en-US" sz="2200" dirty="0">
                <a:effectLst/>
                <a:latin typeface="+mj-lt"/>
                <a:ea typeface="Cambria" panose="02040503050406030204" pitchFamily="18" charset="0"/>
                <a:cs typeface="Times New Roman" panose="02020603050405020304" pitchFamily="18" charset="0"/>
              </a:rPr>
              <a:t>ANOVA has the same mathematical structure as </a:t>
            </a:r>
            <a:r>
              <a:rPr lang="en-US" sz="2200" dirty="0" err="1">
                <a:effectLst/>
                <a:latin typeface="+mj-lt"/>
                <a:ea typeface="Cambria" panose="02040503050406030204" pitchFamily="18" charset="0"/>
                <a:cs typeface="Times New Roman" panose="02020603050405020304" pitchFamily="18" charset="0"/>
              </a:rPr>
              <a:t>regression,but</a:t>
            </a:r>
            <a:r>
              <a:rPr lang="en-US" sz="2200" dirty="0">
                <a:effectLst/>
                <a:latin typeface="+mj-lt"/>
                <a:ea typeface="Cambria" panose="02040503050406030204" pitchFamily="18" charset="0"/>
                <a:cs typeface="Times New Roman" panose="02020603050405020304" pitchFamily="18" charset="0"/>
              </a:rPr>
              <a:t> some regard it as conceptually different, </a:t>
            </a:r>
          </a:p>
          <a:p>
            <a:pPr>
              <a:spcBef>
                <a:spcPts val="900"/>
              </a:spcBef>
              <a:spcAft>
                <a:spcPts val="900"/>
              </a:spcAft>
            </a:pPr>
            <a:r>
              <a:rPr lang="en-US" sz="2200" dirty="0">
                <a:effectLst/>
                <a:latin typeface="+mj-lt"/>
                <a:ea typeface="Cambria" panose="02040503050406030204" pitchFamily="18" charset="0"/>
                <a:cs typeface="Times New Roman" panose="02020603050405020304" pitchFamily="18" charset="0"/>
              </a:rPr>
              <a:t>ANOVA can also mean the analysis of data into batches and groups (hierarchical modeling), rather than narrowly as the classical ANOVA test. </a:t>
            </a:r>
          </a:p>
          <a:p>
            <a:pPr>
              <a:spcBef>
                <a:spcPts val="900"/>
              </a:spcBef>
              <a:spcAft>
                <a:spcPts val="900"/>
              </a:spcAft>
            </a:pPr>
            <a:r>
              <a:rPr lang="en-US" sz="2200" dirty="0">
                <a:effectLst/>
                <a:latin typeface="+mj-lt"/>
                <a:ea typeface="Cambria" panose="02040503050406030204" pitchFamily="18" charset="0"/>
                <a:cs typeface="Times New Roman" panose="02020603050405020304" pitchFamily="18" charset="0"/>
              </a:rPr>
              <a:t>For historical reasons the ANOVA is more often used in experimental settings and regression analysis for observational data.</a:t>
            </a:r>
            <a:endParaRPr lang="en-CA" sz="2200" dirty="0">
              <a:effectLst/>
              <a:latin typeface="+mj-lt"/>
              <a:ea typeface="Cambria" panose="02040503050406030204" pitchFamily="18" charset="0"/>
              <a:cs typeface="Times New Roman" panose="02020603050405020304" pitchFamily="18" charset="0"/>
            </a:endParaRPr>
          </a:p>
          <a:p>
            <a:pPr>
              <a:spcBef>
                <a:spcPts val="900"/>
              </a:spcBef>
              <a:spcAft>
                <a:spcPts val="900"/>
              </a:spcAft>
            </a:pPr>
            <a:r>
              <a:rPr lang="en-US" sz="2200" dirty="0">
                <a:effectLst/>
                <a:latin typeface="+mj-lt"/>
                <a:ea typeface="Cambria" panose="02040503050406030204" pitchFamily="18" charset="0"/>
                <a:cs typeface="Times New Roman" panose="02020603050405020304" pitchFamily="18" charset="0"/>
              </a:rPr>
              <a:t>Sometimes classical ANOVA is used, when regression really should be: the research bins the data of the predictor variable into groups to make it categorical (see Stoll &amp; </a:t>
            </a:r>
            <a:r>
              <a:rPr lang="en-US" sz="2200" dirty="0" err="1">
                <a:effectLst/>
                <a:latin typeface="+mj-lt"/>
                <a:ea typeface="Cambria" panose="02040503050406030204" pitchFamily="18" charset="0"/>
                <a:cs typeface="Times New Roman" panose="02020603050405020304" pitchFamily="18" charset="0"/>
              </a:rPr>
              <a:t>Gries</a:t>
            </a:r>
            <a:r>
              <a:rPr lang="en-US" sz="2200" dirty="0">
                <a:effectLst/>
                <a:latin typeface="+mj-lt"/>
                <a:ea typeface="Cambria" panose="02040503050406030204" pitchFamily="18" charset="0"/>
                <a:cs typeface="Times New Roman" panose="02020603050405020304" pitchFamily="18" charset="0"/>
              </a:rPr>
              <a:t> 2009) in Journal of Language Acquisition.</a:t>
            </a:r>
            <a:endParaRPr lang="en-CA" sz="2200" dirty="0">
              <a:effectLst/>
              <a:latin typeface="+mj-lt"/>
              <a:ea typeface="Cambria" panose="02040503050406030204" pitchFamily="18" charset="0"/>
              <a:cs typeface="Times New Roman" panose="02020603050405020304" pitchFamily="18" charset="0"/>
            </a:endParaRPr>
          </a:p>
          <a:p>
            <a:endParaRPr lang="en-CA" dirty="0"/>
          </a:p>
        </p:txBody>
      </p:sp>
    </p:spTree>
    <p:extLst>
      <p:ext uri="{BB962C8B-B14F-4D97-AF65-F5344CB8AC3E}">
        <p14:creationId xmlns:p14="http://schemas.microsoft.com/office/powerpoint/2010/main" val="18314086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042B3-B8A0-A077-602F-1647F1B936DF}"/>
              </a:ext>
            </a:extLst>
          </p:cNvPr>
          <p:cNvSpPr>
            <a:spLocks noGrp="1"/>
          </p:cNvSpPr>
          <p:nvPr>
            <p:ph type="title"/>
          </p:nvPr>
        </p:nvSpPr>
        <p:spPr/>
        <p:txBody>
          <a:bodyPr/>
          <a:lstStyle/>
          <a:p>
            <a:r>
              <a:rPr lang="en-CA" dirty="0"/>
              <a:t>ANOVA and regression</a:t>
            </a:r>
          </a:p>
        </p:txBody>
      </p:sp>
      <p:pic>
        <p:nvPicPr>
          <p:cNvPr id="4" name="Picture">
            <a:extLst>
              <a:ext uri="{FF2B5EF4-FFF2-40B4-BE49-F238E27FC236}">
                <a16:creationId xmlns:a16="http://schemas.microsoft.com/office/drawing/2014/main" id="{7633F646-2F1B-4065-1659-2A9A4D70F87E}"/>
              </a:ext>
            </a:extLst>
          </p:cNvPr>
          <p:cNvPicPr/>
          <p:nvPr/>
        </p:nvPicPr>
        <p:blipFill>
          <a:blip r:embed="rId2"/>
          <a:stretch>
            <a:fillRect/>
          </a:stretch>
        </p:blipFill>
        <p:spPr bwMode="auto">
          <a:xfrm>
            <a:off x="429034" y="1476648"/>
            <a:ext cx="6272213" cy="4911725"/>
          </a:xfrm>
          <a:prstGeom prst="rect">
            <a:avLst/>
          </a:prstGeom>
          <a:noFill/>
          <a:ln w="9525">
            <a:noFill/>
            <a:headEnd/>
            <a:tailEnd/>
          </a:ln>
        </p:spPr>
      </p:pic>
      <p:pic>
        <p:nvPicPr>
          <p:cNvPr id="5" name="Picture">
            <a:extLst>
              <a:ext uri="{FF2B5EF4-FFF2-40B4-BE49-F238E27FC236}">
                <a16:creationId xmlns:a16="http://schemas.microsoft.com/office/drawing/2014/main" id="{53E9BC8C-EA32-DFC2-0D9C-6CC5E8B946B2}"/>
              </a:ext>
            </a:extLst>
          </p:cNvPr>
          <p:cNvPicPr/>
          <p:nvPr/>
        </p:nvPicPr>
        <p:blipFill>
          <a:blip r:embed="rId3"/>
          <a:stretch>
            <a:fillRect/>
          </a:stretch>
        </p:blipFill>
        <p:spPr bwMode="auto">
          <a:xfrm>
            <a:off x="7143341" y="1933846"/>
            <a:ext cx="4619625" cy="3695700"/>
          </a:xfrm>
          <a:prstGeom prst="rect">
            <a:avLst/>
          </a:prstGeom>
          <a:noFill/>
          <a:ln w="9525">
            <a:noFill/>
            <a:headEnd/>
            <a:tailEnd/>
          </a:ln>
        </p:spPr>
      </p:pic>
    </p:spTree>
    <p:extLst>
      <p:ext uri="{BB962C8B-B14F-4D97-AF65-F5344CB8AC3E}">
        <p14:creationId xmlns:p14="http://schemas.microsoft.com/office/powerpoint/2010/main" val="1643725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97CF8-AD9E-9B5A-E4B7-D427297EF715}"/>
              </a:ext>
            </a:extLst>
          </p:cNvPr>
          <p:cNvSpPr>
            <a:spLocks noGrp="1"/>
          </p:cNvSpPr>
          <p:nvPr>
            <p:ph type="title"/>
          </p:nvPr>
        </p:nvSpPr>
        <p:spPr/>
        <p:txBody>
          <a:bodyPr/>
          <a:lstStyle/>
          <a:p>
            <a:r>
              <a:rPr lang="en-CA" dirty="0"/>
              <a:t>P-value</a:t>
            </a:r>
            <a:endParaRPr lang="es-BO" dirty="0"/>
          </a:p>
        </p:txBody>
      </p:sp>
      <p:sp>
        <p:nvSpPr>
          <p:cNvPr id="3" name="Content Placeholder 2">
            <a:extLst>
              <a:ext uri="{FF2B5EF4-FFF2-40B4-BE49-F238E27FC236}">
                <a16:creationId xmlns:a16="http://schemas.microsoft.com/office/drawing/2014/main" id="{8E7C6959-E775-782E-B586-127707CEB1B1}"/>
              </a:ext>
            </a:extLst>
          </p:cNvPr>
          <p:cNvSpPr>
            <a:spLocks noGrp="1"/>
          </p:cNvSpPr>
          <p:nvPr>
            <p:ph idx="1"/>
          </p:nvPr>
        </p:nvSpPr>
        <p:spPr>
          <a:xfrm>
            <a:off x="838200" y="1825625"/>
            <a:ext cx="4872318" cy="4351338"/>
          </a:xfrm>
        </p:spPr>
        <p:txBody>
          <a:bodyPr/>
          <a:lstStyle/>
          <a:p>
            <a:r>
              <a:rPr lang="en-CA" dirty="0"/>
              <a:t>Imagine running the test for t over and over again – you would get a distribution of t statistics</a:t>
            </a:r>
          </a:p>
          <a:p>
            <a:endParaRPr lang="en-CA" dirty="0"/>
          </a:p>
          <a:p>
            <a:r>
              <a:rPr lang="en-CA" dirty="0"/>
              <a:t>The p-value is a calculation of how likely that t statistic is according to that distribution (called the t distribution)</a:t>
            </a:r>
            <a:endParaRPr lang="es-BO" dirty="0"/>
          </a:p>
        </p:txBody>
      </p:sp>
      <p:pic>
        <p:nvPicPr>
          <p:cNvPr id="5" name="Picture 4">
            <a:extLst>
              <a:ext uri="{FF2B5EF4-FFF2-40B4-BE49-F238E27FC236}">
                <a16:creationId xmlns:a16="http://schemas.microsoft.com/office/drawing/2014/main" id="{0D31DFDF-3713-07A7-503F-5C4B4F80206C}"/>
              </a:ext>
            </a:extLst>
          </p:cNvPr>
          <p:cNvPicPr>
            <a:picLocks noChangeAspect="1"/>
          </p:cNvPicPr>
          <p:nvPr/>
        </p:nvPicPr>
        <p:blipFill>
          <a:blip r:embed="rId2"/>
          <a:stretch>
            <a:fillRect/>
          </a:stretch>
        </p:blipFill>
        <p:spPr>
          <a:xfrm>
            <a:off x="5982371" y="2008504"/>
            <a:ext cx="6104697" cy="3961989"/>
          </a:xfrm>
          <a:prstGeom prst="rect">
            <a:avLst/>
          </a:prstGeom>
        </p:spPr>
      </p:pic>
    </p:spTree>
    <p:extLst>
      <p:ext uri="{BB962C8B-B14F-4D97-AF65-F5344CB8AC3E}">
        <p14:creationId xmlns:p14="http://schemas.microsoft.com/office/powerpoint/2010/main" val="6080046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57CCA-B6C5-EBDB-D113-79B8BB04B003}"/>
              </a:ext>
            </a:extLst>
          </p:cNvPr>
          <p:cNvSpPr>
            <a:spLocks noGrp="1"/>
          </p:cNvSpPr>
          <p:nvPr>
            <p:ph type="title"/>
          </p:nvPr>
        </p:nvSpPr>
        <p:spPr/>
        <p:txBody>
          <a:bodyPr/>
          <a:lstStyle/>
          <a:p>
            <a:r>
              <a:rPr lang="en-CA" dirty="0"/>
              <a:t>ANOVA</a:t>
            </a:r>
          </a:p>
        </p:txBody>
      </p:sp>
      <p:sp>
        <p:nvSpPr>
          <p:cNvPr id="3" name="Content Placeholder 2">
            <a:extLst>
              <a:ext uri="{FF2B5EF4-FFF2-40B4-BE49-F238E27FC236}">
                <a16:creationId xmlns:a16="http://schemas.microsoft.com/office/drawing/2014/main" id="{C20BDF05-4BD4-DD69-F0BF-8435B38ED094}"/>
              </a:ext>
            </a:extLst>
          </p:cNvPr>
          <p:cNvSpPr>
            <a:spLocks noGrp="1"/>
          </p:cNvSpPr>
          <p:nvPr>
            <p:ph idx="1"/>
          </p:nvPr>
        </p:nvSpPr>
        <p:spPr/>
        <p:txBody>
          <a:bodyPr/>
          <a:lstStyle/>
          <a:p>
            <a:r>
              <a:rPr lang="en-CA" dirty="0"/>
              <a:t>ANOVA belongs to family of statistical techniques known as general linear models.</a:t>
            </a:r>
          </a:p>
          <a:p>
            <a:endParaRPr lang="en-CA" dirty="0"/>
          </a:p>
          <a:p>
            <a:r>
              <a:rPr lang="en-CA" dirty="0"/>
              <a:t>You are comparing the variances between two groups in relation to the variance of the groups combined.</a:t>
            </a:r>
          </a:p>
        </p:txBody>
      </p:sp>
    </p:spTree>
    <p:extLst>
      <p:ext uri="{BB962C8B-B14F-4D97-AF65-F5344CB8AC3E}">
        <p14:creationId xmlns:p14="http://schemas.microsoft.com/office/powerpoint/2010/main" val="284433145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7D2B4-C037-16F6-8C24-9C1386BF0536}"/>
              </a:ext>
            </a:extLst>
          </p:cNvPr>
          <p:cNvSpPr>
            <a:spLocks noGrp="1"/>
          </p:cNvSpPr>
          <p:nvPr>
            <p:ph type="title"/>
          </p:nvPr>
        </p:nvSpPr>
        <p:spPr/>
        <p:txBody>
          <a:bodyPr/>
          <a:lstStyle/>
          <a:p>
            <a:r>
              <a:rPr lang="en-CA" dirty="0"/>
              <a:t>ANOVA</a:t>
            </a:r>
          </a:p>
        </p:txBody>
      </p:sp>
      <p:sp>
        <p:nvSpPr>
          <p:cNvPr id="3" name="Content Placeholder 2">
            <a:extLst>
              <a:ext uri="{FF2B5EF4-FFF2-40B4-BE49-F238E27FC236}">
                <a16:creationId xmlns:a16="http://schemas.microsoft.com/office/drawing/2014/main" id="{6D31AD3E-B35F-9060-D77C-C2E3AA957EAB}"/>
              </a:ext>
            </a:extLst>
          </p:cNvPr>
          <p:cNvSpPr>
            <a:spLocks noGrp="1"/>
          </p:cNvSpPr>
          <p:nvPr>
            <p:ph idx="1"/>
          </p:nvPr>
        </p:nvSpPr>
        <p:spPr>
          <a:xfrm>
            <a:off x="838200" y="1825625"/>
            <a:ext cx="10515600" cy="1094857"/>
          </a:xfrm>
        </p:spPr>
        <p:txBody>
          <a:bodyPr>
            <a:normAutofit fontScale="77500" lnSpcReduction="20000"/>
          </a:bodyPr>
          <a:lstStyle/>
          <a:p>
            <a:pPr marL="0" indent="0">
              <a:buNone/>
            </a:pPr>
            <a:r>
              <a:rPr lang="en-CA" dirty="0"/>
              <a:t>Simulate some values according to a linear relationship / model.</a:t>
            </a:r>
          </a:p>
          <a:p>
            <a:pPr marL="0" indent="0">
              <a:buNone/>
            </a:pPr>
            <a:endParaRPr lang="en-CA" dirty="0"/>
          </a:p>
          <a:p>
            <a:pPr marL="0" indent="0">
              <a:buNone/>
            </a:pPr>
            <a:r>
              <a:rPr lang="en-CA" dirty="0"/>
              <a:t> </a:t>
            </a:r>
          </a:p>
        </p:txBody>
      </p:sp>
      <p:sp>
        <p:nvSpPr>
          <p:cNvPr id="5" name="TextBox 4">
            <a:extLst>
              <a:ext uri="{FF2B5EF4-FFF2-40B4-BE49-F238E27FC236}">
                <a16:creationId xmlns:a16="http://schemas.microsoft.com/office/drawing/2014/main" id="{2B6ED9C2-007B-3E7A-B2E4-2F3A5B12A3EE}"/>
              </a:ext>
            </a:extLst>
          </p:cNvPr>
          <p:cNvSpPr txBox="1"/>
          <p:nvPr/>
        </p:nvSpPr>
        <p:spPr>
          <a:xfrm>
            <a:off x="1924439" y="2373053"/>
            <a:ext cx="9206981" cy="3693319"/>
          </a:xfrm>
          <a:prstGeom prst="rect">
            <a:avLst/>
          </a:prstGeom>
          <a:noFill/>
        </p:spPr>
        <p:txBody>
          <a:bodyPr wrap="square">
            <a:spAutoFit/>
          </a:bodyPr>
          <a:lstStyle/>
          <a:p>
            <a:pPr latinLnBrk="1">
              <a:spcAft>
                <a:spcPts val="1000"/>
              </a:spcAft>
            </a:pP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set.seed</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school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sample(c(</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"good"</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"bad"</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size=</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30</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replace=</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30</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school.binary</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ifelse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(school == </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"good"</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0</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class.grade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as.integer</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rtruncnorm</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a=</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0</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b=</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100</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m =</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40</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sd</a:t>
            </a:r>
            <a:r>
              <a:rPr lang="en-US" sz="1800" dirty="0">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15</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n =</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30</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intercept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0</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b1</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15</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b2</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error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rnorm</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m=</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0</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sd</a:t>
            </a:r>
            <a:r>
              <a:rPr lang="en-US" sz="1800" dirty="0">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10</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n=</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30</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test.score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intercept +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b1</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school.binary</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b2</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class.grade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 error</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test.score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ifelse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test.score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&lt; </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0</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0</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test.score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test.score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ifelse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test.score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&gt; </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100</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100</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test.score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test.score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as.integer</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test.score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data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data.frame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test.score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school,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class.grade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endParaRPr lang="en-CA" sz="1800" dirty="0">
              <a:effectLst/>
              <a:latin typeface="Consolas" panose="020B0609020204030204" pitchFamily="49"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1941920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BE822-C79C-829F-4495-9EE1EF775CD9}"/>
              </a:ext>
            </a:extLst>
          </p:cNvPr>
          <p:cNvSpPr>
            <a:spLocks noGrp="1"/>
          </p:cNvSpPr>
          <p:nvPr>
            <p:ph type="title"/>
          </p:nvPr>
        </p:nvSpPr>
        <p:spPr/>
        <p:txBody>
          <a:bodyPr/>
          <a:lstStyle/>
          <a:p>
            <a:r>
              <a:rPr lang="en-CA" dirty="0"/>
              <a:t>ANOVA</a:t>
            </a:r>
          </a:p>
        </p:txBody>
      </p:sp>
      <p:sp>
        <p:nvSpPr>
          <p:cNvPr id="5" name="TextBox 4">
            <a:extLst>
              <a:ext uri="{FF2B5EF4-FFF2-40B4-BE49-F238E27FC236}">
                <a16:creationId xmlns:a16="http://schemas.microsoft.com/office/drawing/2014/main" id="{AA74274A-984A-ED53-DC75-DCC989AAD75C}"/>
              </a:ext>
            </a:extLst>
          </p:cNvPr>
          <p:cNvSpPr txBox="1"/>
          <p:nvPr/>
        </p:nvSpPr>
        <p:spPr>
          <a:xfrm>
            <a:off x="762778" y="1810339"/>
            <a:ext cx="6097554" cy="923330"/>
          </a:xfrm>
          <a:prstGeom prst="rect">
            <a:avLst/>
          </a:prstGeom>
          <a:noFill/>
        </p:spPr>
        <p:txBody>
          <a:bodyPr wrap="square">
            <a:spAutoFit/>
          </a:bodyPr>
          <a:lstStyle/>
          <a:p>
            <a:pPr latinLnBrk="1">
              <a:spcAft>
                <a:spcPts val="1000"/>
              </a:spcAft>
            </a:pP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ggplot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data,aes</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class.grade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test.score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geom_point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geom_smooth</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method=</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lm</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endParaRPr lang="en-CA" sz="1800" dirty="0">
              <a:effectLst/>
              <a:latin typeface="Consolas" panose="020B0609020204030204" pitchFamily="49" charset="0"/>
              <a:ea typeface="Cambria" panose="02040503050406030204" pitchFamily="18" charset="0"/>
              <a:cs typeface="Times New Roman" panose="02020603050405020304" pitchFamily="18" charset="0"/>
            </a:endParaRPr>
          </a:p>
        </p:txBody>
      </p:sp>
      <p:pic>
        <p:nvPicPr>
          <p:cNvPr id="6" name="Picture">
            <a:extLst>
              <a:ext uri="{FF2B5EF4-FFF2-40B4-BE49-F238E27FC236}">
                <a16:creationId xmlns:a16="http://schemas.microsoft.com/office/drawing/2014/main" id="{E3395FB3-7584-AD5E-03FD-0AC304C5D326}"/>
              </a:ext>
            </a:extLst>
          </p:cNvPr>
          <p:cNvPicPr/>
          <p:nvPr/>
        </p:nvPicPr>
        <p:blipFill>
          <a:blip r:embed="rId2"/>
          <a:stretch>
            <a:fillRect/>
          </a:stretch>
        </p:blipFill>
        <p:spPr bwMode="auto">
          <a:xfrm>
            <a:off x="6547270" y="2664862"/>
            <a:ext cx="5416130" cy="4097888"/>
          </a:xfrm>
          <a:prstGeom prst="rect">
            <a:avLst/>
          </a:prstGeom>
          <a:noFill/>
          <a:ln w="9525">
            <a:noFill/>
            <a:headEnd/>
            <a:tailEnd/>
          </a:ln>
        </p:spPr>
      </p:pic>
    </p:spTree>
    <p:extLst>
      <p:ext uri="{BB962C8B-B14F-4D97-AF65-F5344CB8AC3E}">
        <p14:creationId xmlns:p14="http://schemas.microsoft.com/office/powerpoint/2010/main" val="345108819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263DC-AE2C-0CEC-E78E-396BCB4C05EF}"/>
              </a:ext>
            </a:extLst>
          </p:cNvPr>
          <p:cNvSpPr>
            <a:spLocks noGrp="1"/>
          </p:cNvSpPr>
          <p:nvPr>
            <p:ph type="title"/>
          </p:nvPr>
        </p:nvSpPr>
        <p:spPr/>
        <p:txBody>
          <a:bodyPr/>
          <a:lstStyle/>
          <a:p>
            <a:r>
              <a:rPr lang="en-CA" dirty="0"/>
              <a:t>ANOVA</a:t>
            </a:r>
          </a:p>
        </p:txBody>
      </p:sp>
      <p:sp>
        <p:nvSpPr>
          <p:cNvPr id="5" name="TextBox 4">
            <a:extLst>
              <a:ext uri="{FF2B5EF4-FFF2-40B4-BE49-F238E27FC236}">
                <a16:creationId xmlns:a16="http://schemas.microsoft.com/office/drawing/2014/main" id="{F1D80099-AF80-6E9A-E2A0-619C78927242}"/>
              </a:ext>
            </a:extLst>
          </p:cNvPr>
          <p:cNvSpPr txBox="1"/>
          <p:nvPr/>
        </p:nvSpPr>
        <p:spPr>
          <a:xfrm>
            <a:off x="838200" y="1867783"/>
            <a:ext cx="6096000" cy="1200329"/>
          </a:xfrm>
          <a:prstGeom prst="rect">
            <a:avLst/>
          </a:prstGeom>
          <a:noFill/>
        </p:spPr>
        <p:txBody>
          <a:bodyPr wrap="square">
            <a:spAutoFit/>
          </a:bodyPr>
          <a:lstStyle/>
          <a:p>
            <a:pPr latinLnBrk="1">
              <a:spcAft>
                <a:spcPts val="1000"/>
              </a:spcAft>
            </a:pP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ggplot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data,aes</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class.grade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test.score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geom_point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geom_smooth</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method=</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lm</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facet_wrap</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(~school)</a:t>
            </a:r>
            <a:endParaRPr lang="en-CA" sz="1800" dirty="0">
              <a:effectLst/>
              <a:latin typeface="Consolas" panose="020B0609020204030204" pitchFamily="49" charset="0"/>
              <a:ea typeface="Cambria" panose="02040503050406030204" pitchFamily="18" charset="0"/>
              <a:cs typeface="Times New Roman" panose="02020603050405020304" pitchFamily="18" charset="0"/>
            </a:endParaRPr>
          </a:p>
        </p:txBody>
      </p:sp>
      <p:pic>
        <p:nvPicPr>
          <p:cNvPr id="6" name="Picture">
            <a:extLst>
              <a:ext uri="{FF2B5EF4-FFF2-40B4-BE49-F238E27FC236}">
                <a16:creationId xmlns:a16="http://schemas.microsoft.com/office/drawing/2014/main" id="{DC963D96-FBF7-D43F-5526-7E60D6D2CFA5}"/>
              </a:ext>
            </a:extLst>
          </p:cNvPr>
          <p:cNvPicPr/>
          <p:nvPr/>
        </p:nvPicPr>
        <p:blipFill>
          <a:blip r:embed="rId2"/>
          <a:stretch>
            <a:fillRect/>
          </a:stretch>
        </p:blipFill>
        <p:spPr bwMode="auto">
          <a:xfrm>
            <a:off x="6534151" y="2457450"/>
            <a:ext cx="5200552" cy="4175838"/>
          </a:xfrm>
          <a:prstGeom prst="rect">
            <a:avLst/>
          </a:prstGeom>
          <a:noFill/>
          <a:ln w="9525">
            <a:noFill/>
            <a:headEnd/>
            <a:tailEnd/>
          </a:ln>
        </p:spPr>
      </p:pic>
    </p:spTree>
    <p:extLst>
      <p:ext uri="{BB962C8B-B14F-4D97-AF65-F5344CB8AC3E}">
        <p14:creationId xmlns:p14="http://schemas.microsoft.com/office/powerpoint/2010/main" val="23344098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a:extLst>
              <a:ext uri="{FF2B5EF4-FFF2-40B4-BE49-F238E27FC236}">
                <a16:creationId xmlns:a16="http://schemas.microsoft.com/office/drawing/2014/main" id="{F1E83859-9F92-68D6-7E11-3563CD307B9E}"/>
              </a:ext>
            </a:extLst>
          </p:cNvPr>
          <p:cNvPicPr/>
          <p:nvPr/>
        </p:nvPicPr>
        <p:blipFill>
          <a:blip r:embed="rId2"/>
          <a:stretch>
            <a:fillRect/>
          </a:stretch>
        </p:blipFill>
        <p:spPr bwMode="auto">
          <a:xfrm>
            <a:off x="3097764" y="942392"/>
            <a:ext cx="7035282" cy="5291717"/>
          </a:xfrm>
          <a:prstGeom prst="rect">
            <a:avLst/>
          </a:prstGeom>
          <a:noFill/>
          <a:ln w="9525">
            <a:noFill/>
            <a:headEnd/>
            <a:tailEnd/>
          </a:ln>
        </p:spPr>
      </p:pic>
      <p:sp>
        <p:nvSpPr>
          <p:cNvPr id="6" name="TextBox 5">
            <a:extLst>
              <a:ext uri="{FF2B5EF4-FFF2-40B4-BE49-F238E27FC236}">
                <a16:creationId xmlns:a16="http://schemas.microsoft.com/office/drawing/2014/main" id="{7DF03D4C-859C-0832-8BA4-57A8CD0E1D21}"/>
              </a:ext>
            </a:extLst>
          </p:cNvPr>
          <p:cNvSpPr txBox="1"/>
          <p:nvPr/>
        </p:nvSpPr>
        <p:spPr>
          <a:xfrm>
            <a:off x="2320211" y="455940"/>
            <a:ext cx="9538997" cy="369332"/>
          </a:xfrm>
          <a:prstGeom prst="rect">
            <a:avLst/>
          </a:prstGeom>
          <a:noFill/>
        </p:spPr>
        <p:txBody>
          <a:bodyPr wrap="square">
            <a:spAutoFit/>
          </a:bodyPr>
          <a:lstStyle/>
          <a:p>
            <a:pPr latinLnBrk="1">
              <a:spcAft>
                <a:spcPts val="1000"/>
              </a:spcAft>
            </a:pP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plot(</a:t>
            </a:r>
            <a:r>
              <a:rPr lang="en-US" sz="1800" dirty="0" err="1">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30</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,test.score,</a:t>
            </a:r>
            <a:r>
              <a:rPr lang="en-US" sz="1800" dirty="0" err="1">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ylim</a:t>
            </a:r>
            <a:r>
              <a:rPr lang="en-US" sz="1800" dirty="0">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c(</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0</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100</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ylab</a:t>
            </a:r>
            <a:r>
              <a:rPr lang="en-US" sz="1800" dirty="0">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"y"</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xlab</a:t>
            </a:r>
            <a:r>
              <a:rPr lang="en-US" sz="1800" dirty="0">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"order"</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pch</a:t>
            </a:r>
            <a:r>
              <a:rPr lang="en-US" sz="1800" dirty="0">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21</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bg</a:t>
            </a:r>
            <a:r>
              <a:rPr lang="en-US" sz="1800" dirty="0">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"red"</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endParaRPr lang="en-CA" sz="1800" dirty="0">
              <a:effectLst/>
              <a:latin typeface="Consolas" panose="020B0609020204030204" pitchFamily="49"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327330397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D914165-6417-17EF-4B8E-1C0A0EAA6886}"/>
              </a:ext>
            </a:extLst>
          </p:cNvPr>
          <p:cNvSpPr txBox="1"/>
          <p:nvPr/>
        </p:nvSpPr>
        <p:spPr>
          <a:xfrm>
            <a:off x="1845128" y="450989"/>
            <a:ext cx="9799475" cy="923330"/>
          </a:xfrm>
          <a:prstGeom prst="rect">
            <a:avLst/>
          </a:prstGeom>
          <a:noFill/>
        </p:spPr>
        <p:txBody>
          <a:bodyPr wrap="square">
            <a:spAutoFit/>
          </a:bodyPr>
          <a:lstStyle/>
          <a:p>
            <a:pPr latinLnBrk="1">
              <a:spcAft>
                <a:spcPts val="1000"/>
              </a:spcAft>
            </a:pP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plot(</a:t>
            </a:r>
            <a:r>
              <a:rPr lang="en-US" sz="1800" dirty="0" err="1">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30</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,test.score,</a:t>
            </a:r>
            <a:r>
              <a:rPr lang="en-US" sz="1800" dirty="0" err="1">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ylim</a:t>
            </a:r>
            <a:r>
              <a:rPr lang="en-US" sz="1800" dirty="0">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c(</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0</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100</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ylab</a:t>
            </a:r>
            <a:r>
              <a:rPr lang="en-US" sz="1800" dirty="0">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"y"</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xlab</a:t>
            </a:r>
            <a:r>
              <a:rPr lang="en-US" sz="1800" dirty="0">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"order"</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pch</a:t>
            </a:r>
            <a:r>
              <a:rPr lang="en-US" sz="1800" dirty="0">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21</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bg</a:t>
            </a:r>
            <a:r>
              <a:rPr lang="en-US" sz="1800" dirty="0">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"red"</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abline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h=</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mean(</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test.score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col=</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"blue"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for</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i</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in</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100</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lines(c(</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i,i</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),c(mean(</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test.score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test.score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i</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col=</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"green"</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endParaRPr lang="en-CA" sz="1800" dirty="0">
              <a:effectLst/>
              <a:latin typeface="Consolas" panose="020B0609020204030204" pitchFamily="49" charset="0"/>
              <a:ea typeface="Cambria" panose="02040503050406030204" pitchFamily="18" charset="0"/>
              <a:cs typeface="Times New Roman" panose="02020603050405020304" pitchFamily="18" charset="0"/>
            </a:endParaRPr>
          </a:p>
        </p:txBody>
      </p:sp>
      <p:pic>
        <p:nvPicPr>
          <p:cNvPr id="6" name="Picture">
            <a:extLst>
              <a:ext uri="{FF2B5EF4-FFF2-40B4-BE49-F238E27FC236}">
                <a16:creationId xmlns:a16="http://schemas.microsoft.com/office/drawing/2014/main" id="{E5EE27E3-E2C7-02A5-33CB-14ABC6330831}"/>
              </a:ext>
            </a:extLst>
          </p:cNvPr>
          <p:cNvPicPr/>
          <p:nvPr/>
        </p:nvPicPr>
        <p:blipFill>
          <a:blip r:embed="rId2"/>
          <a:stretch>
            <a:fillRect/>
          </a:stretch>
        </p:blipFill>
        <p:spPr bwMode="auto">
          <a:xfrm>
            <a:off x="707085" y="1497174"/>
            <a:ext cx="6770040" cy="4979825"/>
          </a:xfrm>
          <a:prstGeom prst="rect">
            <a:avLst/>
          </a:prstGeom>
          <a:noFill/>
          <a:ln w="9525">
            <a:noFill/>
            <a:headEnd/>
            <a:tailEnd/>
          </a:ln>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3610A8E-8099-2607-32BF-6C17CBB49347}"/>
                  </a:ext>
                </a:extLst>
              </p:cNvPr>
              <p:cNvSpPr txBox="1"/>
              <p:nvPr/>
            </p:nvSpPr>
            <p:spPr>
              <a:xfrm>
                <a:off x="5388915" y="2124123"/>
                <a:ext cx="6096000" cy="98668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CA" sz="2400" i="1" smtClean="0">
                          <a:latin typeface="Cambria Math" panose="02040503050406030204" pitchFamily="18" charset="0"/>
                        </a:rPr>
                        <m:t>𝑆𝑆𝑌</m:t>
                      </m:r>
                      <m:r>
                        <a:rPr lang="en-CA" sz="2400" i="0">
                          <a:latin typeface="Cambria Math" panose="02040503050406030204" pitchFamily="18" charset="0"/>
                        </a:rPr>
                        <m:t>=</m:t>
                      </m:r>
                      <m:nary>
                        <m:naryPr>
                          <m:chr m:val="∑"/>
                          <m:grow m:val="on"/>
                          <m:subHide m:val="on"/>
                          <m:supHide m:val="on"/>
                          <m:ctrlPr>
                            <a:rPr lang="en-CA" sz="2400" i="1">
                              <a:latin typeface="Cambria Math" panose="02040503050406030204" pitchFamily="18" charset="0"/>
                            </a:rPr>
                          </m:ctrlPr>
                        </m:naryPr>
                        <m:sub/>
                        <m:sup/>
                        <m:e>
                          <m:sSup>
                            <m:sSupPr>
                              <m:ctrlPr>
                                <a:rPr lang="en-CA" sz="2400" i="1">
                                  <a:solidFill>
                                    <a:srgbClr val="836967"/>
                                  </a:solidFill>
                                  <a:latin typeface="Cambria Math" panose="02040503050406030204" pitchFamily="18" charset="0"/>
                                </a:rPr>
                              </m:ctrlPr>
                            </m:sSupPr>
                            <m:e>
                              <m:d>
                                <m:dPr>
                                  <m:ctrlPr>
                                    <a:rPr lang="en-CA" sz="2400" i="1">
                                      <a:solidFill>
                                        <a:srgbClr val="836967"/>
                                      </a:solidFill>
                                      <a:latin typeface="Cambria Math" panose="02040503050406030204" pitchFamily="18" charset="0"/>
                                    </a:rPr>
                                  </m:ctrlPr>
                                </m:dPr>
                                <m:e>
                                  <m:r>
                                    <a:rPr lang="en-CA" sz="2400" i="1">
                                      <a:latin typeface="Cambria Math" panose="02040503050406030204" pitchFamily="18" charset="0"/>
                                    </a:rPr>
                                    <m:t>𝑦</m:t>
                                  </m:r>
                                  <m:r>
                                    <a:rPr lang="en-CA" sz="2400" i="0">
                                      <a:latin typeface="Cambria Math" panose="02040503050406030204" pitchFamily="18" charset="0"/>
                                    </a:rPr>
                                    <m:t>−</m:t>
                                  </m:r>
                                  <m:bar>
                                    <m:barPr>
                                      <m:pos m:val="top"/>
                                      <m:ctrlPr>
                                        <a:rPr lang="en-CA" sz="2400" i="1">
                                          <a:solidFill>
                                            <a:srgbClr val="836967"/>
                                          </a:solidFill>
                                          <a:latin typeface="Cambria Math" panose="02040503050406030204" pitchFamily="18" charset="0"/>
                                        </a:rPr>
                                      </m:ctrlPr>
                                    </m:barPr>
                                    <m:e>
                                      <m:r>
                                        <a:rPr lang="en-CA" sz="2400" i="1">
                                          <a:latin typeface="Cambria Math" panose="02040503050406030204" pitchFamily="18" charset="0"/>
                                        </a:rPr>
                                        <m:t>𝑦</m:t>
                                      </m:r>
                                    </m:e>
                                  </m:bar>
                                </m:e>
                              </m:d>
                            </m:e>
                            <m:sup>
                              <m:r>
                                <a:rPr lang="en-CA" sz="2400" i="0">
                                  <a:latin typeface="Cambria Math" panose="02040503050406030204" pitchFamily="18" charset="0"/>
                                </a:rPr>
                                <m:t>2</m:t>
                              </m:r>
                            </m:sup>
                          </m:sSup>
                        </m:e>
                      </m:nary>
                    </m:oMath>
                  </m:oMathPara>
                </a14:m>
                <a:endParaRPr lang="en-CA" sz="2400" dirty="0"/>
              </a:p>
            </p:txBody>
          </p:sp>
        </mc:Choice>
        <mc:Fallback xmlns="">
          <p:sp>
            <p:nvSpPr>
              <p:cNvPr id="8" name="TextBox 7">
                <a:extLst>
                  <a:ext uri="{FF2B5EF4-FFF2-40B4-BE49-F238E27FC236}">
                    <a16:creationId xmlns:a16="http://schemas.microsoft.com/office/drawing/2014/main" id="{C3610A8E-8099-2607-32BF-6C17CBB49347}"/>
                  </a:ext>
                </a:extLst>
              </p:cNvPr>
              <p:cNvSpPr txBox="1">
                <a:spLocks noRot="1" noChangeAspect="1" noMove="1" noResize="1" noEditPoints="1" noAdjustHandles="1" noChangeArrowheads="1" noChangeShapeType="1" noTextEdit="1"/>
              </p:cNvSpPr>
              <p:nvPr/>
            </p:nvSpPr>
            <p:spPr>
              <a:xfrm>
                <a:off x="5388915" y="2124123"/>
                <a:ext cx="6096000" cy="986680"/>
              </a:xfrm>
              <a:prstGeom prst="rect">
                <a:avLst/>
              </a:prstGeom>
              <a:blipFill>
                <a:blip r:embed="rId3"/>
                <a:stretch>
                  <a:fillRect/>
                </a:stretch>
              </a:blipFill>
            </p:spPr>
            <p:txBody>
              <a:bodyPr/>
              <a:lstStyle/>
              <a:p>
                <a:r>
                  <a:rPr lang="en-CA">
                    <a:noFill/>
                  </a:rPr>
                  <a:t> </a:t>
                </a:r>
              </a:p>
            </p:txBody>
          </p:sp>
        </mc:Fallback>
      </mc:AlternateContent>
      <p:sp>
        <p:nvSpPr>
          <p:cNvPr id="9" name="TextBox 8">
            <a:extLst>
              <a:ext uri="{FF2B5EF4-FFF2-40B4-BE49-F238E27FC236}">
                <a16:creationId xmlns:a16="http://schemas.microsoft.com/office/drawing/2014/main" id="{0414C620-F295-4098-07DA-4070FB2AD5D9}"/>
              </a:ext>
            </a:extLst>
          </p:cNvPr>
          <p:cNvSpPr txBox="1"/>
          <p:nvPr/>
        </p:nvSpPr>
        <p:spPr>
          <a:xfrm>
            <a:off x="7044613" y="3214276"/>
            <a:ext cx="3265714" cy="1323439"/>
          </a:xfrm>
          <a:prstGeom prst="rect">
            <a:avLst/>
          </a:prstGeom>
          <a:noFill/>
        </p:spPr>
        <p:txBody>
          <a:bodyPr wrap="square" rtlCol="0">
            <a:spAutoFit/>
          </a:bodyPr>
          <a:lstStyle/>
          <a:p>
            <a:r>
              <a:rPr lang="en-CA" sz="2000" b="1" dirty="0"/>
              <a:t>Total sum squares = </a:t>
            </a:r>
            <a:r>
              <a:rPr lang="en-CA" sz="2000" b="1" dirty="0" err="1"/>
              <a:t>SSY</a:t>
            </a:r>
            <a:endParaRPr lang="en-CA" sz="2000" b="1" dirty="0"/>
          </a:p>
          <a:p>
            <a:endParaRPr lang="en-CA" sz="2000" b="1" dirty="0"/>
          </a:p>
          <a:p>
            <a:r>
              <a:rPr lang="en-CA" sz="2000" b="1" dirty="0"/>
              <a:t>The sum of all the lengths of all the green lines.</a:t>
            </a:r>
          </a:p>
        </p:txBody>
      </p:sp>
    </p:spTree>
    <p:extLst>
      <p:ext uri="{BB962C8B-B14F-4D97-AF65-F5344CB8AC3E}">
        <p14:creationId xmlns:p14="http://schemas.microsoft.com/office/powerpoint/2010/main" val="13423517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1DF8456-A681-5ABA-29EA-2D8854AA1386}"/>
              </a:ext>
            </a:extLst>
          </p:cNvPr>
          <p:cNvSpPr txBox="1"/>
          <p:nvPr/>
        </p:nvSpPr>
        <p:spPr>
          <a:xfrm>
            <a:off x="4457699" y="127339"/>
            <a:ext cx="7466823" cy="1200329"/>
          </a:xfrm>
          <a:prstGeom prst="rect">
            <a:avLst/>
          </a:prstGeom>
          <a:noFill/>
        </p:spPr>
        <p:txBody>
          <a:bodyPr wrap="square">
            <a:spAutoFit/>
          </a:bodyPr>
          <a:lstStyle/>
          <a:p>
            <a:pPr latinLnBrk="1">
              <a:spcAft>
                <a:spcPts val="1000"/>
              </a:spcAft>
            </a:pP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plot(</a:t>
            </a:r>
            <a:r>
              <a:rPr lang="en-US" sz="1800" dirty="0" err="1">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30</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,test.score,</a:t>
            </a:r>
            <a:r>
              <a:rPr lang="en-US" sz="1800" dirty="0" err="1">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ylim</a:t>
            </a:r>
            <a:r>
              <a:rPr lang="en-US" sz="1800" dirty="0">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c(</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0</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100</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ylab</a:t>
            </a:r>
            <a:r>
              <a:rPr lang="en-US" sz="1800" dirty="0">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"y"</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xlab</a:t>
            </a:r>
            <a:r>
              <a:rPr lang="en-US" sz="1800" dirty="0">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"order"</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pch</a:t>
            </a:r>
            <a:r>
              <a:rPr lang="en-US" sz="1800" dirty="0">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21</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bg</a:t>
            </a:r>
            <a:r>
              <a:rPr lang="en-US" sz="1800" dirty="0">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as.numeric</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as.factor</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(school))+</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abline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h=</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mean(</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test.score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[school==</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"good"</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col=</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"green"</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abline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h=</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mean(</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test.score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[school==</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"bad"</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col=</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"red"</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endParaRPr lang="en-CA" sz="1800" dirty="0">
              <a:effectLst/>
              <a:latin typeface="Consolas" panose="020B0609020204030204" pitchFamily="49" charset="0"/>
              <a:ea typeface="Cambria" panose="02040503050406030204" pitchFamily="18" charset="0"/>
              <a:cs typeface="Times New Roman" panose="02020603050405020304" pitchFamily="18" charset="0"/>
            </a:endParaRPr>
          </a:p>
        </p:txBody>
      </p:sp>
      <p:pic>
        <p:nvPicPr>
          <p:cNvPr id="6" name="Picture">
            <a:extLst>
              <a:ext uri="{FF2B5EF4-FFF2-40B4-BE49-F238E27FC236}">
                <a16:creationId xmlns:a16="http://schemas.microsoft.com/office/drawing/2014/main" id="{82B87C3E-0685-12BB-7BC1-477011CF236E}"/>
              </a:ext>
            </a:extLst>
          </p:cNvPr>
          <p:cNvPicPr/>
          <p:nvPr/>
        </p:nvPicPr>
        <p:blipFill>
          <a:blip r:embed="rId2"/>
          <a:stretch>
            <a:fillRect/>
          </a:stretch>
        </p:blipFill>
        <p:spPr bwMode="auto">
          <a:xfrm>
            <a:off x="2685952" y="1495425"/>
            <a:ext cx="5372198" cy="4743450"/>
          </a:xfrm>
          <a:prstGeom prst="rect">
            <a:avLst/>
          </a:prstGeom>
          <a:noFill/>
          <a:ln w="9525">
            <a:noFill/>
            <a:headEnd/>
            <a:tailEnd/>
          </a:ln>
        </p:spPr>
      </p:pic>
    </p:spTree>
    <p:extLst>
      <p:ext uri="{BB962C8B-B14F-4D97-AF65-F5344CB8AC3E}">
        <p14:creationId xmlns:p14="http://schemas.microsoft.com/office/powerpoint/2010/main" val="3343258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a:extLst>
              <a:ext uri="{FF2B5EF4-FFF2-40B4-BE49-F238E27FC236}">
                <a16:creationId xmlns:a16="http://schemas.microsoft.com/office/drawing/2014/main" id="{8F45F17F-EBA8-A446-2257-385138CBCD8C}"/>
              </a:ext>
            </a:extLst>
          </p:cNvPr>
          <p:cNvPicPr/>
          <p:nvPr/>
        </p:nvPicPr>
        <p:blipFill>
          <a:blip r:embed="rId2"/>
          <a:stretch>
            <a:fillRect/>
          </a:stretch>
        </p:blipFill>
        <p:spPr bwMode="auto">
          <a:xfrm>
            <a:off x="1482693" y="708481"/>
            <a:ext cx="6706281" cy="5142918"/>
          </a:xfrm>
          <a:prstGeom prst="rect">
            <a:avLst/>
          </a:prstGeom>
          <a:noFill/>
          <a:ln w="9525">
            <a:noFill/>
            <a:headEnd/>
            <a:tailEnd/>
          </a:ln>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00838E4-3CF8-D108-3B68-9DA473261468}"/>
                  </a:ext>
                </a:extLst>
              </p:cNvPr>
              <p:cNvSpPr txBox="1"/>
              <p:nvPr/>
            </p:nvSpPr>
            <p:spPr>
              <a:xfrm>
                <a:off x="5420115" y="570079"/>
                <a:ext cx="6097554" cy="9121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CA" sz="2200" i="1" smtClean="0">
                          <a:latin typeface="Cambria Math" panose="02040503050406030204" pitchFamily="18" charset="0"/>
                        </a:rPr>
                        <m:t>𝑆𝑆𝐸</m:t>
                      </m:r>
                      <m:r>
                        <a:rPr lang="en-CA" sz="2200" i="0">
                          <a:latin typeface="Cambria Math" panose="02040503050406030204" pitchFamily="18" charset="0"/>
                        </a:rPr>
                        <m:t>=</m:t>
                      </m:r>
                      <m:nary>
                        <m:naryPr>
                          <m:chr m:val="∑"/>
                          <m:grow m:val="on"/>
                          <m:subHide m:val="on"/>
                          <m:supHide m:val="on"/>
                          <m:ctrlPr>
                            <a:rPr lang="en-CA" sz="2200" i="1">
                              <a:latin typeface="Cambria Math" panose="02040503050406030204" pitchFamily="18" charset="0"/>
                            </a:rPr>
                          </m:ctrlPr>
                        </m:naryPr>
                        <m:sub/>
                        <m:sup/>
                        <m:e>
                          <m:sSup>
                            <m:sSupPr>
                              <m:ctrlPr>
                                <a:rPr lang="en-CA" sz="2200" i="1">
                                  <a:solidFill>
                                    <a:srgbClr val="836967"/>
                                  </a:solidFill>
                                  <a:latin typeface="Cambria Math" panose="02040503050406030204" pitchFamily="18" charset="0"/>
                                </a:rPr>
                              </m:ctrlPr>
                            </m:sSupPr>
                            <m:e>
                              <m:d>
                                <m:dPr>
                                  <m:ctrlPr>
                                    <a:rPr lang="en-CA" sz="2200" i="1">
                                      <a:solidFill>
                                        <a:srgbClr val="836967"/>
                                      </a:solidFill>
                                      <a:latin typeface="Cambria Math" panose="02040503050406030204" pitchFamily="18" charset="0"/>
                                    </a:rPr>
                                  </m:ctrlPr>
                                </m:dPr>
                                <m:e>
                                  <m:r>
                                    <a:rPr lang="en-CA" sz="2200" i="1">
                                      <a:latin typeface="Cambria Math" panose="02040503050406030204" pitchFamily="18" charset="0"/>
                                    </a:rPr>
                                    <m:t>𝑦</m:t>
                                  </m:r>
                                  <m:r>
                                    <a:rPr lang="en-CA" sz="2200" i="0">
                                      <a:latin typeface="Cambria Math" panose="02040503050406030204" pitchFamily="18" charset="0"/>
                                    </a:rPr>
                                    <m:t>−</m:t>
                                  </m:r>
                                  <m:sSub>
                                    <m:sSubPr>
                                      <m:ctrlPr>
                                        <a:rPr lang="en-CA" sz="2200" i="1">
                                          <a:solidFill>
                                            <a:srgbClr val="836967"/>
                                          </a:solidFill>
                                          <a:latin typeface="Cambria Math" panose="02040503050406030204" pitchFamily="18" charset="0"/>
                                        </a:rPr>
                                      </m:ctrlPr>
                                    </m:sSubPr>
                                    <m:e>
                                      <m:bar>
                                        <m:barPr>
                                          <m:pos m:val="top"/>
                                          <m:ctrlPr>
                                            <a:rPr lang="en-CA" sz="2200" i="1">
                                              <a:solidFill>
                                                <a:srgbClr val="836967"/>
                                              </a:solidFill>
                                              <a:latin typeface="Cambria Math" panose="02040503050406030204" pitchFamily="18" charset="0"/>
                                            </a:rPr>
                                          </m:ctrlPr>
                                        </m:barPr>
                                        <m:e>
                                          <m:r>
                                            <a:rPr lang="en-CA" sz="2200" i="1">
                                              <a:latin typeface="Cambria Math" panose="02040503050406030204" pitchFamily="18" charset="0"/>
                                            </a:rPr>
                                            <m:t>𝑦</m:t>
                                          </m:r>
                                        </m:e>
                                      </m:bar>
                                    </m:e>
                                    <m:sub>
                                      <m:r>
                                        <a:rPr lang="en-CA" sz="2200" i="0">
                                          <a:latin typeface="Cambria Math" panose="02040503050406030204" pitchFamily="18" charset="0"/>
                                        </a:rPr>
                                        <m:t>1</m:t>
                                      </m:r>
                                    </m:sub>
                                  </m:sSub>
                                </m:e>
                              </m:d>
                            </m:e>
                            <m:sup>
                              <m:r>
                                <a:rPr lang="en-CA" sz="2200" i="0">
                                  <a:latin typeface="Cambria Math" panose="02040503050406030204" pitchFamily="18" charset="0"/>
                                </a:rPr>
                                <m:t>2</m:t>
                              </m:r>
                            </m:sup>
                          </m:sSup>
                        </m:e>
                      </m:nary>
                      <m:r>
                        <a:rPr lang="en-CA" sz="2200" i="0">
                          <a:latin typeface="Cambria Math" panose="02040503050406030204" pitchFamily="18" charset="0"/>
                        </a:rPr>
                        <m:t>+</m:t>
                      </m:r>
                      <m:nary>
                        <m:naryPr>
                          <m:chr m:val="∑"/>
                          <m:grow m:val="on"/>
                          <m:subHide m:val="on"/>
                          <m:supHide m:val="on"/>
                          <m:ctrlPr>
                            <a:rPr lang="en-CA" sz="2200" i="1">
                              <a:latin typeface="Cambria Math" panose="02040503050406030204" pitchFamily="18" charset="0"/>
                            </a:rPr>
                          </m:ctrlPr>
                        </m:naryPr>
                        <m:sub/>
                        <m:sup/>
                        <m:e>
                          <m:sSup>
                            <m:sSupPr>
                              <m:ctrlPr>
                                <a:rPr lang="en-CA" sz="2200" i="1">
                                  <a:solidFill>
                                    <a:srgbClr val="836967"/>
                                  </a:solidFill>
                                  <a:latin typeface="Cambria Math" panose="02040503050406030204" pitchFamily="18" charset="0"/>
                                </a:rPr>
                              </m:ctrlPr>
                            </m:sSupPr>
                            <m:e>
                              <m:d>
                                <m:dPr>
                                  <m:ctrlPr>
                                    <a:rPr lang="en-CA" sz="2200" i="1">
                                      <a:solidFill>
                                        <a:srgbClr val="836967"/>
                                      </a:solidFill>
                                      <a:latin typeface="Cambria Math" panose="02040503050406030204" pitchFamily="18" charset="0"/>
                                    </a:rPr>
                                  </m:ctrlPr>
                                </m:dPr>
                                <m:e>
                                  <m:r>
                                    <a:rPr lang="en-CA" sz="2200" i="1">
                                      <a:latin typeface="Cambria Math" panose="02040503050406030204" pitchFamily="18" charset="0"/>
                                    </a:rPr>
                                    <m:t>𝑦</m:t>
                                  </m:r>
                                  <m:r>
                                    <a:rPr lang="en-CA" sz="2200" i="0">
                                      <a:latin typeface="Cambria Math" panose="02040503050406030204" pitchFamily="18" charset="0"/>
                                    </a:rPr>
                                    <m:t>−</m:t>
                                  </m:r>
                                  <m:sSub>
                                    <m:sSubPr>
                                      <m:ctrlPr>
                                        <a:rPr lang="en-CA" sz="2200" i="1">
                                          <a:solidFill>
                                            <a:srgbClr val="836967"/>
                                          </a:solidFill>
                                          <a:latin typeface="Cambria Math" panose="02040503050406030204" pitchFamily="18" charset="0"/>
                                        </a:rPr>
                                      </m:ctrlPr>
                                    </m:sSubPr>
                                    <m:e>
                                      <m:bar>
                                        <m:barPr>
                                          <m:pos m:val="top"/>
                                          <m:ctrlPr>
                                            <a:rPr lang="en-CA" sz="2200" i="1">
                                              <a:solidFill>
                                                <a:srgbClr val="836967"/>
                                              </a:solidFill>
                                              <a:latin typeface="Cambria Math" panose="02040503050406030204" pitchFamily="18" charset="0"/>
                                            </a:rPr>
                                          </m:ctrlPr>
                                        </m:barPr>
                                        <m:e>
                                          <m:r>
                                            <a:rPr lang="en-CA" sz="2200" i="1">
                                              <a:latin typeface="Cambria Math" panose="02040503050406030204" pitchFamily="18" charset="0"/>
                                            </a:rPr>
                                            <m:t>𝑦</m:t>
                                          </m:r>
                                        </m:e>
                                      </m:bar>
                                    </m:e>
                                    <m:sub>
                                      <m:r>
                                        <a:rPr lang="en-CA" sz="2200" i="0">
                                          <a:latin typeface="Cambria Math" panose="02040503050406030204" pitchFamily="18" charset="0"/>
                                        </a:rPr>
                                        <m:t>2</m:t>
                                      </m:r>
                                    </m:sub>
                                  </m:sSub>
                                </m:e>
                              </m:d>
                            </m:e>
                            <m:sup>
                              <m:r>
                                <a:rPr lang="en-CA" sz="2200" i="0">
                                  <a:latin typeface="Cambria Math" panose="02040503050406030204" pitchFamily="18" charset="0"/>
                                </a:rPr>
                                <m:t>2</m:t>
                              </m:r>
                            </m:sup>
                          </m:sSup>
                        </m:e>
                      </m:nary>
                    </m:oMath>
                  </m:oMathPara>
                </a14:m>
                <a:endParaRPr lang="en-CA" sz="2200" dirty="0"/>
              </a:p>
            </p:txBody>
          </p:sp>
        </mc:Choice>
        <mc:Fallback xmlns="">
          <p:sp>
            <p:nvSpPr>
              <p:cNvPr id="8" name="TextBox 7">
                <a:extLst>
                  <a:ext uri="{FF2B5EF4-FFF2-40B4-BE49-F238E27FC236}">
                    <a16:creationId xmlns:a16="http://schemas.microsoft.com/office/drawing/2014/main" id="{800838E4-3CF8-D108-3B68-9DA473261468}"/>
                  </a:ext>
                </a:extLst>
              </p:cNvPr>
              <p:cNvSpPr txBox="1">
                <a:spLocks noRot="1" noChangeAspect="1" noMove="1" noResize="1" noEditPoints="1" noAdjustHandles="1" noChangeArrowheads="1" noChangeShapeType="1" noTextEdit="1"/>
              </p:cNvSpPr>
              <p:nvPr/>
            </p:nvSpPr>
            <p:spPr>
              <a:xfrm>
                <a:off x="5420115" y="570079"/>
                <a:ext cx="6097554" cy="912173"/>
              </a:xfrm>
              <a:prstGeom prst="rect">
                <a:avLst/>
              </a:prstGeom>
              <a:blipFill>
                <a:blip r:embed="rId3"/>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202F57E-23BA-165D-CBE7-D396371A2F47}"/>
                  </a:ext>
                </a:extLst>
              </p:cNvPr>
              <p:cNvSpPr txBox="1"/>
              <p:nvPr/>
            </p:nvSpPr>
            <p:spPr>
              <a:xfrm>
                <a:off x="4980215" y="5620469"/>
                <a:ext cx="6097554"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CA" sz="2400" i="1" smtClean="0">
                          <a:latin typeface="Cambria Math" panose="02040503050406030204" pitchFamily="18" charset="0"/>
                        </a:rPr>
                        <m:t>𝑆𝑆𝑌</m:t>
                      </m:r>
                      <m:r>
                        <a:rPr lang="en-CA" sz="2400" i="0">
                          <a:latin typeface="Cambria Math" panose="02040503050406030204" pitchFamily="18" charset="0"/>
                        </a:rPr>
                        <m:t>=</m:t>
                      </m:r>
                      <m:r>
                        <a:rPr lang="en-CA" sz="2400" i="1">
                          <a:latin typeface="Cambria Math" panose="02040503050406030204" pitchFamily="18" charset="0"/>
                        </a:rPr>
                        <m:t>𝑆𝑆𝐺</m:t>
                      </m:r>
                      <m:r>
                        <a:rPr lang="en-CA" sz="2400" i="0">
                          <a:latin typeface="Cambria Math" panose="02040503050406030204" pitchFamily="18" charset="0"/>
                        </a:rPr>
                        <m:t>+</m:t>
                      </m:r>
                      <m:r>
                        <a:rPr lang="en-CA" sz="2400" i="1">
                          <a:latin typeface="Cambria Math" panose="02040503050406030204" pitchFamily="18" charset="0"/>
                        </a:rPr>
                        <m:t>𝑆𝑆𝐸</m:t>
                      </m:r>
                    </m:oMath>
                  </m:oMathPara>
                </a14:m>
                <a:endParaRPr lang="en-CA" sz="2400" dirty="0"/>
              </a:p>
            </p:txBody>
          </p:sp>
        </mc:Choice>
        <mc:Fallback xmlns="">
          <p:sp>
            <p:nvSpPr>
              <p:cNvPr id="14" name="TextBox 13">
                <a:extLst>
                  <a:ext uri="{FF2B5EF4-FFF2-40B4-BE49-F238E27FC236}">
                    <a16:creationId xmlns:a16="http://schemas.microsoft.com/office/drawing/2014/main" id="{2202F57E-23BA-165D-CBE7-D396371A2F47}"/>
                  </a:ext>
                </a:extLst>
              </p:cNvPr>
              <p:cNvSpPr txBox="1">
                <a:spLocks noRot="1" noChangeAspect="1" noMove="1" noResize="1" noEditPoints="1" noAdjustHandles="1" noChangeArrowheads="1" noChangeShapeType="1" noTextEdit="1"/>
              </p:cNvSpPr>
              <p:nvPr/>
            </p:nvSpPr>
            <p:spPr>
              <a:xfrm>
                <a:off x="4980215" y="5620469"/>
                <a:ext cx="6097554" cy="461665"/>
              </a:xfrm>
              <a:prstGeom prst="rect">
                <a:avLst/>
              </a:prstGeom>
              <a:blipFill>
                <a:blip r:embed="rId4"/>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279168763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8C184B2-8BA4-2BFF-F961-EB6520585BAC}"/>
              </a:ext>
            </a:extLst>
          </p:cNvPr>
          <p:cNvSpPr txBox="1"/>
          <p:nvPr/>
        </p:nvSpPr>
        <p:spPr>
          <a:xfrm>
            <a:off x="3107094" y="469650"/>
            <a:ext cx="8269254" cy="1477328"/>
          </a:xfrm>
          <a:prstGeom prst="rect">
            <a:avLst/>
          </a:prstGeom>
          <a:noFill/>
        </p:spPr>
        <p:txBody>
          <a:bodyPr wrap="square">
            <a:spAutoFit/>
          </a:bodyPr>
          <a:lstStyle/>
          <a:p>
            <a:pPr latinLnBrk="1">
              <a:spcAft>
                <a:spcPts val="1000"/>
              </a:spcAft>
            </a:pP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SSEgood</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sum((</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test.score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[school==</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"good"</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]-mean(</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test.score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[school==</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"good"</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2</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SSEbad</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sum((</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test.score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[school==</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"bad"</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]-mean(</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test.score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[school==</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"bad"</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2</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SSE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SSEgood</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SSEbad</a:t>
            </a:r>
            <a:endParaRPr lang="en-CA" sz="1800" dirty="0">
              <a:effectLst/>
              <a:latin typeface="Consolas" panose="020B0609020204030204" pitchFamily="49" charset="0"/>
              <a:ea typeface="Cambria" panose="020405030504060302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AED6503-AB17-0B6F-398C-C48312F12060}"/>
              </a:ext>
            </a:extLst>
          </p:cNvPr>
          <p:cNvSpPr txBox="1"/>
          <p:nvPr/>
        </p:nvSpPr>
        <p:spPr>
          <a:xfrm>
            <a:off x="3198067" y="2225351"/>
            <a:ext cx="6097554" cy="369332"/>
          </a:xfrm>
          <a:prstGeom prst="rect">
            <a:avLst/>
          </a:prstGeom>
          <a:noFill/>
        </p:spPr>
        <p:txBody>
          <a:bodyPr wrap="square">
            <a:spAutoFit/>
          </a:bodyPr>
          <a:lstStyle/>
          <a:p>
            <a:pPr latinLnBrk="1">
              <a:spcAft>
                <a:spcPts val="1000"/>
              </a:spcAft>
            </a:pP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SSG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SSY</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 SSE</a:t>
            </a:r>
            <a:endParaRPr lang="en-CA" sz="1800" dirty="0">
              <a:effectLst/>
              <a:latin typeface="Consolas" panose="020B0609020204030204" pitchFamily="49"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875805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6D0C2-7C03-B7D1-DC09-3EBC346AA795}"/>
              </a:ext>
            </a:extLst>
          </p:cNvPr>
          <p:cNvSpPr>
            <a:spLocks noGrp="1"/>
          </p:cNvSpPr>
          <p:nvPr>
            <p:ph type="title"/>
          </p:nvPr>
        </p:nvSpPr>
        <p:spPr/>
        <p:txBody>
          <a:bodyPr/>
          <a:lstStyle/>
          <a:p>
            <a:r>
              <a:rPr lang="en-CA" dirty="0"/>
              <a:t>P values</a:t>
            </a:r>
          </a:p>
        </p:txBody>
      </p:sp>
      <p:sp>
        <p:nvSpPr>
          <p:cNvPr id="3" name="Content Placeholder 2">
            <a:extLst>
              <a:ext uri="{FF2B5EF4-FFF2-40B4-BE49-F238E27FC236}">
                <a16:creationId xmlns:a16="http://schemas.microsoft.com/office/drawing/2014/main" id="{FE4BF354-C5DF-8275-C119-5783F1A2C738}"/>
              </a:ext>
            </a:extLst>
          </p:cNvPr>
          <p:cNvSpPr>
            <a:spLocks noGrp="1"/>
          </p:cNvSpPr>
          <p:nvPr>
            <p:ph idx="1"/>
          </p:nvPr>
        </p:nvSpPr>
        <p:spPr>
          <a:xfrm>
            <a:off x="838200" y="1825625"/>
            <a:ext cx="10515600" cy="4667250"/>
          </a:xfrm>
        </p:spPr>
        <p:txBody>
          <a:bodyPr>
            <a:normAutofit lnSpcReduction="10000"/>
          </a:bodyPr>
          <a:lstStyle/>
          <a:p>
            <a:r>
              <a:rPr lang="en-CA" dirty="0"/>
              <a:t>A p-value is the probability of receiving a specific statistic (T statistic, F statistic, R-squared) in relation to a hypothetical sampling distribution.</a:t>
            </a:r>
          </a:p>
          <a:p>
            <a:pPr marL="0" indent="0">
              <a:buNone/>
            </a:pPr>
            <a:endParaRPr lang="en-CA" dirty="0"/>
          </a:p>
          <a:p>
            <a:r>
              <a:rPr lang="en-CA" dirty="0"/>
              <a:t>You can calculate the p-value from the T/F etc. statistic.</a:t>
            </a:r>
          </a:p>
          <a:p>
            <a:endParaRPr lang="en-CA" dirty="0"/>
          </a:p>
          <a:p>
            <a:r>
              <a:rPr lang="en-CA" dirty="0"/>
              <a:t>The decision to use a given alpha level (e.g. 0.05) is arbitrary.</a:t>
            </a:r>
          </a:p>
          <a:p>
            <a:endParaRPr lang="en-CA" dirty="0"/>
          </a:p>
          <a:p>
            <a:r>
              <a:rPr lang="en-CA" dirty="0"/>
              <a:t>Often, the decision to use one statistic depends on properties of your data (are they continuous, how large is your sample size, are the groups of equal size) – sometimes its just arbitrary though.</a:t>
            </a:r>
          </a:p>
        </p:txBody>
      </p:sp>
    </p:spTree>
    <p:extLst>
      <p:ext uri="{BB962C8B-B14F-4D97-AF65-F5344CB8AC3E}">
        <p14:creationId xmlns:p14="http://schemas.microsoft.com/office/powerpoint/2010/main" val="2614012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8D092-AB6E-7DA6-DC06-8676AD8446F9}"/>
              </a:ext>
            </a:extLst>
          </p:cNvPr>
          <p:cNvSpPr>
            <a:spLocks noGrp="1"/>
          </p:cNvSpPr>
          <p:nvPr>
            <p:ph type="title"/>
          </p:nvPr>
        </p:nvSpPr>
        <p:spPr/>
        <p:txBody>
          <a:bodyPr/>
          <a:lstStyle/>
          <a:p>
            <a:r>
              <a:rPr lang="en-CA" dirty="0"/>
              <a:t>P values</a:t>
            </a:r>
          </a:p>
        </p:txBody>
      </p:sp>
      <p:sp>
        <p:nvSpPr>
          <p:cNvPr id="3" name="Content Placeholder 2">
            <a:extLst>
              <a:ext uri="{FF2B5EF4-FFF2-40B4-BE49-F238E27FC236}">
                <a16:creationId xmlns:a16="http://schemas.microsoft.com/office/drawing/2014/main" id="{3D81AD4F-E75C-75B8-2A26-B9ACB0F72D6B}"/>
              </a:ext>
            </a:extLst>
          </p:cNvPr>
          <p:cNvSpPr>
            <a:spLocks noGrp="1"/>
          </p:cNvSpPr>
          <p:nvPr>
            <p:ph idx="1"/>
          </p:nvPr>
        </p:nvSpPr>
        <p:spPr/>
        <p:txBody>
          <a:bodyPr/>
          <a:lstStyle/>
          <a:p>
            <a:r>
              <a:rPr lang="en-CA" b="1" dirty="0"/>
              <a:t>Type 1 error</a:t>
            </a:r>
            <a:r>
              <a:rPr lang="en-CA" dirty="0"/>
              <a:t>: you reject the null hypothesis when its true (false positive).</a:t>
            </a:r>
          </a:p>
          <a:p>
            <a:endParaRPr lang="en-CA" dirty="0"/>
          </a:p>
          <a:p>
            <a:r>
              <a:rPr lang="en-CA" b="1" dirty="0"/>
              <a:t>Type 2 error</a:t>
            </a:r>
            <a:r>
              <a:rPr lang="en-CA" dirty="0"/>
              <a:t>: you accept the null hypothesis when its false (false negative).</a:t>
            </a:r>
          </a:p>
          <a:p>
            <a:endParaRPr lang="en-CA" dirty="0"/>
          </a:p>
          <a:p>
            <a:endParaRPr lang="en-CA" dirty="0"/>
          </a:p>
        </p:txBody>
      </p:sp>
    </p:spTree>
    <p:extLst>
      <p:ext uri="{BB962C8B-B14F-4D97-AF65-F5344CB8AC3E}">
        <p14:creationId xmlns:p14="http://schemas.microsoft.com/office/powerpoint/2010/main" val="2605828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17C41-7B7B-9EDD-017B-87A3D6D287EF}"/>
              </a:ext>
            </a:extLst>
          </p:cNvPr>
          <p:cNvSpPr>
            <a:spLocks noGrp="1"/>
          </p:cNvSpPr>
          <p:nvPr>
            <p:ph type="title"/>
          </p:nvPr>
        </p:nvSpPr>
        <p:spPr/>
        <p:txBody>
          <a:bodyPr/>
          <a:lstStyle/>
          <a:p>
            <a:r>
              <a:rPr lang="en-CA" dirty="0"/>
              <a:t>Type II Error &amp; Power</a:t>
            </a:r>
          </a:p>
        </p:txBody>
      </p:sp>
      <p:sp>
        <p:nvSpPr>
          <p:cNvPr id="3" name="Content Placeholder 2">
            <a:extLst>
              <a:ext uri="{FF2B5EF4-FFF2-40B4-BE49-F238E27FC236}">
                <a16:creationId xmlns:a16="http://schemas.microsoft.com/office/drawing/2014/main" id="{0D5552B7-9527-D7AB-7B92-1EF0C4081DB0}"/>
              </a:ext>
            </a:extLst>
          </p:cNvPr>
          <p:cNvSpPr>
            <a:spLocks noGrp="1"/>
          </p:cNvSpPr>
          <p:nvPr>
            <p:ph idx="1"/>
          </p:nvPr>
        </p:nvSpPr>
        <p:spPr/>
        <p:txBody>
          <a:bodyPr/>
          <a:lstStyle/>
          <a:p>
            <a:r>
              <a:rPr lang="en-CA" dirty="0"/>
              <a:t>Failing to reject the null hypothesis when its false</a:t>
            </a:r>
          </a:p>
          <a:p>
            <a:endParaRPr lang="en-CA" dirty="0"/>
          </a:p>
          <a:p>
            <a:r>
              <a:rPr lang="en-CA" dirty="0"/>
              <a:t>E.g. you get a p-value below significance level, and you think your study doesn’t support the alternative hypothesis</a:t>
            </a:r>
          </a:p>
          <a:p>
            <a:endParaRPr lang="en-CA" dirty="0"/>
          </a:p>
          <a:p>
            <a:r>
              <a:rPr lang="en-CA" dirty="0"/>
              <a:t>Power of a test: the probability of not making a Type II Error</a:t>
            </a:r>
          </a:p>
          <a:p>
            <a:endParaRPr lang="en-CA" dirty="0"/>
          </a:p>
          <a:p>
            <a:r>
              <a:rPr lang="en-CA" dirty="0"/>
              <a:t>(there’s a thing called Power analysis, which asks how larger your sample has to be to detect a particular effect)</a:t>
            </a:r>
          </a:p>
        </p:txBody>
      </p:sp>
    </p:spTree>
    <p:extLst>
      <p:ext uri="{BB962C8B-B14F-4D97-AF65-F5344CB8AC3E}">
        <p14:creationId xmlns:p14="http://schemas.microsoft.com/office/powerpoint/2010/main" val="32559868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424</TotalTime>
  <Words>3366</Words>
  <Application>Microsoft Office PowerPoint</Application>
  <PresentationFormat>Widescreen</PresentationFormat>
  <Paragraphs>284</Paragraphs>
  <Slides>68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68</vt:i4>
      </vt:variant>
    </vt:vector>
  </HeadingPairs>
  <TitlesOfParts>
    <vt:vector size="76" baseType="lpstr">
      <vt:lpstr>Arial</vt:lpstr>
      <vt:lpstr>Calibri</vt:lpstr>
      <vt:lpstr>Calibri (Bold)</vt:lpstr>
      <vt:lpstr>Calibri Light</vt:lpstr>
      <vt:lpstr>Cambria</vt:lpstr>
      <vt:lpstr>Cambria Math</vt:lpstr>
      <vt:lpstr>Consolas</vt:lpstr>
      <vt:lpstr>Office Theme</vt:lpstr>
      <vt:lpstr>Statistics for Linguists</vt:lpstr>
      <vt:lpstr>From last class</vt:lpstr>
      <vt:lpstr>For this class</vt:lpstr>
      <vt:lpstr>P-value</vt:lpstr>
      <vt:lpstr>P-value</vt:lpstr>
      <vt:lpstr>P-value</vt:lpstr>
      <vt:lpstr>P values</vt:lpstr>
      <vt:lpstr>P values</vt:lpstr>
      <vt:lpstr>Type II Error &amp; Power</vt:lpstr>
      <vt:lpstr>Type II Error &amp; Power</vt:lpstr>
      <vt:lpstr>PowerPoint Presentation</vt:lpstr>
      <vt:lpstr>Type I Error &amp; Sensitivity</vt:lpstr>
      <vt:lpstr>PowerPoint Presentation</vt:lpstr>
      <vt:lpstr>Trying and trying again or p-hacking</vt:lpstr>
      <vt:lpstr>What to report</vt:lpstr>
      <vt:lpstr>A note on effect sizes</vt:lpstr>
      <vt:lpstr>Model</vt:lpstr>
      <vt:lpstr>Model</vt:lpstr>
      <vt:lpstr>Dependent vs. independent variable</vt:lpstr>
      <vt:lpstr>Inferential statistics vs. exploratory data analysis</vt:lpstr>
      <vt:lpstr>Types of variables</vt:lpstr>
      <vt:lpstr>Major ‘basic’ (most used) types of inferential models</vt:lpstr>
      <vt:lpstr>Parametric</vt:lpstr>
      <vt:lpstr>Parametric vs. nonparametric tests</vt:lpstr>
      <vt:lpstr>Some notes</vt:lpstr>
      <vt:lpstr>PowerPoint Presentation</vt:lpstr>
      <vt:lpstr>Statistic test flow chart</vt:lpstr>
      <vt:lpstr>What is regression?</vt:lpstr>
      <vt:lpstr>Regression analyses in linguistics</vt:lpstr>
      <vt:lpstr>Regression analysis</vt:lpstr>
      <vt:lpstr>Simple linear model</vt:lpstr>
      <vt:lpstr>Exponential function</vt:lpstr>
      <vt:lpstr>Exponential curve</vt:lpstr>
      <vt:lpstr>And this?</vt:lpstr>
      <vt:lpstr>Parabolic curve</vt:lpstr>
      <vt:lpstr>Model choice</vt:lpstr>
      <vt:lpstr>Calculate ‘b’</vt:lpstr>
      <vt:lpstr>Calculate ‘b’</vt:lpstr>
      <vt:lpstr>Calculate ‘b’</vt:lpstr>
      <vt:lpstr>Calculate ‘b’</vt:lpstr>
      <vt:lpstr>Word length and reaction times</vt:lpstr>
      <vt:lpstr>Word length and reaction times</vt:lpstr>
      <vt:lpstr>PowerPoint Presentation</vt:lpstr>
      <vt:lpstr>PowerPoint Presentation</vt:lpstr>
      <vt:lpstr>PowerPoint Presentation</vt:lpstr>
      <vt:lpstr>PowerPoint Presentation</vt:lpstr>
      <vt:lpstr>PowerPoint Presentation</vt:lpstr>
      <vt:lpstr>Residuals</vt:lpstr>
      <vt:lpstr>Residuals</vt:lpstr>
      <vt:lpstr>Residuals</vt:lpstr>
      <vt:lpstr>Residuals</vt:lpstr>
      <vt:lpstr>Residuals</vt:lpstr>
      <vt:lpstr>Residuals</vt:lpstr>
      <vt:lpstr>PowerPoint Presentation</vt:lpstr>
      <vt:lpstr>Model fitting</vt:lpstr>
      <vt:lpstr>Model checking</vt:lpstr>
      <vt:lpstr>ANOVA</vt:lpstr>
      <vt:lpstr>ANOVA and Regression</vt:lpstr>
      <vt:lpstr>ANOVA and regression</vt:lpstr>
      <vt:lpstr>ANOVA</vt:lpstr>
      <vt:lpstr>ANOVA</vt:lpstr>
      <vt:lpstr>ANOVA</vt:lpstr>
      <vt:lpstr>ANOVA</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 for Linguists</dc:title>
  <dc:creator>Adam Tallman</dc:creator>
  <cp:lastModifiedBy>Adam Tallman</cp:lastModifiedBy>
  <cp:revision>3</cp:revision>
  <dcterms:created xsi:type="dcterms:W3CDTF">2023-11-22T08:42:32Z</dcterms:created>
  <dcterms:modified xsi:type="dcterms:W3CDTF">2023-11-24T10:41:51Z</dcterms:modified>
</cp:coreProperties>
</file>