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257" r:id="rId5"/>
    <p:sldId id="258" r:id="rId6"/>
    <p:sldId id="295" r:id="rId7"/>
    <p:sldId id="296" r:id="rId8"/>
    <p:sldId id="27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5" r:id="rId22"/>
    <p:sldId id="276" r:id="rId23"/>
    <p:sldId id="279" r:id="rId24"/>
    <p:sldId id="278" r:id="rId25"/>
    <p:sldId id="281" r:id="rId26"/>
    <p:sldId id="280" r:id="rId27"/>
    <p:sldId id="282" r:id="rId28"/>
    <p:sldId id="283" r:id="rId29"/>
    <p:sldId id="284" r:id="rId30"/>
    <p:sldId id="285" r:id="rId31"/>
    <p:sldId id="299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4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7BF278-D4FB-44B1-B3E8-8F370AB0177F}">
          <p14:sldIdLst>
            <p14:sldId id="256"/>
            <p14:sldId id="297"/>
            <p14:sldId id="298"/>
            <p14:sldId id="257"/>
            <p14:sldId id="258"/>
            <p14:sldId id="295"/>
            <p14:sldId id="296"/>
          </p14:sldIdLst>
        </p14:section>
        <p14:section name="Chisquare test" id="{56BCC3EF-4E50-45A9-AD3B-A72EC8067053}">
          <p14:sldIdLst>
            <p14:sldId id="277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  <p14:sldId id="272"/>
            <p14:sldId id="274"/>
            <p14:sldId id="275"/>
            <p14:sldId id="276"/>
            <p14:sldId id="279"/>
            <p14:sldId id="278"/>
            <p14:sldId id="281"/>
            <p14:sldId id="280"/>
            <p14:sldId id="282"/>
            <p14:sldId id="283"/>
            <p14:sldId id="284"/>
            <p14:sldId id="285"/>
            <p14:sldId id="299"/>
            <p14:sldId id="286"/>
            <p14:sldId id="287"/>
            <p14:sldId id="288"/>
            <p14:sldId id="289"/>
            <p14:sldId id="290"/>
            <p14:sldId id="291"/>
            <p14:sldId id="293"/>
            <p14:sldId id="294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EDF8-BD6D-B312-6717-168F01062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C0936-BD4C-1111-B9B7-C3F85D81A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E08D-35A8-4303-6A82-1A1B6F0FA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4716-453F-46C9-8AE4-6DF95A63BF56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CBE81-76CF-480A-7EAA-125CF15F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7D3AE-E2F5-3F82-7BD1-C27BC937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0FD9-E8AC-4FE8-9D7F-929CABE145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254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CF4A-3A04-D88B-3964-3386E051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0B1A9-F8E0-C3D9-843B-3E9BF1C4F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CF8FE-5670-96EE-DC59-5478C1A6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4716-453F-46C9-8AE4-6DF95A63BF56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EF7E4-6D27-17AE-D7F0-A0630BFA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B5224-30AF-1B9D-1A8F-26CA28DB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0FD9-E8AC-4FE8-9D7F-929CABE145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67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54E38-BABF-C239-0B9A-1F310E26B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F7718-C513-9219-BCFA-843EE32C1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D1C67-27E7-FA98-B58C-E07093CF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4716-453F-46C9-8AE4-6DF95A63BF56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D6D2A-948F-A044-51E4-37197351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1E89C-730F-00D0-EF13-C54D9654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0FD9-E8AC-4FE8-9D7F-929CABE145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099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EFBA-9608-589B-BE62-6A584563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819F7-3F10-5714-AB3B-4F22CA9F9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89FA8-2423-6A6A-309E-62182DC4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4716-453F-46C9-8AE4-6DF95A63BF56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89A34-924B-372D-5AD2-1F03E1A1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46285-D6FB-B782-45DC-540A95FD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0FD9-E8AC-4FE8-9D7F-929CABE145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77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C03B-7417-D9E6-3D9E-CC358B56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A853F-ABF1-CE61-121F-88E5E481C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00F6-6D7E-E2D2-93B4-AC86659B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4716-453F-46C9-8AE4-6DF95A63BF56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3D93F-670D-01AF-B3A3-B4445DEE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A1FC3-5B32-90DF-9AF9-A2A5FAE7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0FD9-E8AC-4FE8-9D7F-929CABE145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93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8C46-7F3D-2AC8-F54A-ABB75DA9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7615-89EC-8231-64A2-2E09E16D5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60964-5471-7F49-9CF2-201891753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3E107-48A4-65D4-96D6-C889FA49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4716-453F-46C9-8AE4-6DF95A63BF56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0B2A6-65A2-D2E1-6922-9CAE13BB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AAF59-7DD0-F998-F095-48BB229C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0FD9-E8AC-4FE8-9D7F-929CABE145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362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71A0-7AEE-5591-B78A-0656F581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061A2-DA40-CBC5-96EA-1C589D422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47372-FC9F-D83A-2CE0-CA37DDA97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89F1C-83C0-4873-627A-ADD18B228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2A3D5-E6B4-5415-D80C-0F03D820E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3E02D-247C-6A15-6CA7-8A08B0EC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4716-453F-46C9-8AE4-6DF95A63BF56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3DBB7-D960-E04C-DC39-DC171BDC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21CE3-FD8F-4A4C-FA3E-91205335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0FD9-E8AC-4FE8-9D7F-929CABE145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224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6214-DD7D-5A29-98A1-E12B5FEC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EAF89B-AA52-EDEA-79C1-91021539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4716-453F-46C9-8AE4-6DF95A63BF56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883A1-90CA-6EAA-3E0A-CCB7B274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A78B1-3E78-6212-2F92-E1D26888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0FD9-E8AC-4FE8-9D7F-929CABE145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15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B3E78-84BC-FA30-2B9D-9151FC48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4716-453F-46C9-8AE4-6DF95A63BF56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C371B-D5E8-82EC-9B4F-A9E943D4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556C6-B20B-7384-34EE-08F48602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0FD9-E8AC-4FE8-9D7F-929CABE145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916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C643-D8FD-BDF4-3F5A-A727875D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EE52-DE98-5C04-66B8-A2E799E50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A9C35-1056-3B2C-AAEA-636D6E3F2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045D8-AA2A-E4D8-61F8-608AE7FB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4716-453F-46C9-8AE4-6DF95A63BF56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48D75-3237-C944-6146-19D8765F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D3A97-AD21-E557-A819-B45562C5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0FD9-E8AC-4FE8-9D7F-929CABE145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073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5EBD-3CF3-505F-7DEB-4FED3E05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B8F2F-174E-F63E-F1CE-88F3B59DA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E3F46-0687-A08F-71C2-40860F40F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573F9-7E75-ABC6-69C4-0CC2732E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4716-453F-46C9-8AE4-6DF95A63BF56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3417E-7F06-2957-9957-BCC95624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E50A6-86BB-D0A8-9B57-FA250A3E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00FD9-E8AC-4FE8-9D7F-929CABE145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104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B4DAD-9923-E714-4D50-BC2C73F0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02ED8-AF20-1459-286D-50E378201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18430-4D9F-914B-E585-62788B677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94716-453F-46C9-8AE4-6DF95A63BF56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EE6D0-A56E-3537-F004-1A0049703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2DC7A-13C6-BFDF-E410-B14731BD2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00FD9-E8AC-4FE8-9D7F-929CABE145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92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C683-8D77-CDEC-8A1C-4B3704BD2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Statistics for Linguists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CBC5D-F6DE-6D9C-B3D2-910523E01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2022-11-28</a:t>
            </a:r>
          </a:p>
          <a:p>
            <a:r>
              <a:rPr lang="en-CA" dirty="0"/>
              <a:t>Adam J.R. Tallman</a:t>
            </a:r>
          </a:p>
        </p:txBody>
      </p:sp>
    </p:spTree>
    <p:extLst>
      <p:ext uri="{BB962C8B-B14F-4D97-AF65-F5344CB8AC3E}">
        <p14:creationId xmlns:p14="http://schemas.microsoft.com/office/powerpoint/2010/main" val="290987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1BD5-5A8C-A8B4-9EBB-8E96B700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Contingency table (word order associations)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EC771E-9FD2-8F5C-748A-C6DA7BEC39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42954"/>
              </p:ext>
            </p:extLst>
          </p:nvPr>
        </p:nvGraphicFramePr>
        <p:xfrm>
          <a:off x="2423160" y="3767231"/>
          <a:ext cx="4983480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1960">
                  <a:extLst>
                    <a:ext uri="{9D8B030D-6E8A-4147-A177-3AD203B41FA5}">
                      <a16:colId xmlns:a16="http://schemas.microsoft.com/office/drawing/2014/main" val="514007068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1227083042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1002186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8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err="1"/>
                        <a:t>Postp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26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5637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CD1802B-02DC-F30D-BEAE-0B575CA7E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12739">
            <a:off x="5634983" y="2397600"/>
            <a:ext cx="5548662" cy="120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3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A0DD24-8C80-D47C-5686-07B3A28D5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328" y="926969"/>
            <a:ext cx="8829772" cy="544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53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4C4D-F03A-737B-FBB4-FCAC933F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Counts and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05574-E48B-79B0-ECB7-C8478D3B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These are observed frequencies</a:t>
            </a:r>
          </a:p>
          <a:p>
            <a:endParaRPr lang="en-CA" dirty="0"/>
          </a:p>
          <a:p>
            <a:r>
              <a:rPr lang="en-CA" dirty="0"/>
              <a:t>We now need a model that predicts the expected frequencies</a:t>
            </a:r>
          </a:p>
          <a:p>
            <a:endParaRPr lang="en-CA" dirty="0"/>
          </a:p>
          <a:p>
            <a:r>
              <a:rPr lang="en-CA" dirty="0"/>
              <a:t>Using these data, what is the probability of a random language from this sample having OV?</a:t>
            </a:r>
          </a:p>
        </p:txBody>
      </p:sp>
    </p:spTree>
    <p:extLst>
      <p:ext uri="{BB962C8B-B14F-4D97-AF65-F5344CB8AC3E}">
        <p14:creationId xmlns:p14="http://schemas.microsoft.com/office/powerpoint/2010/main" val="3812004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D9C7-9173-A4D1-130A-FD227583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Counts and 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CE1BE-4345-6D8D-7402-0A9DC79B0A4A}"/>
              </a:ext>
            </a:extLst>
          </p:cNvPr>
          <p:cNvSpPr txBox="1"/>
          <p:nvPr/>
        </p:nvSpPr>
        <p:spPr>
          <a:xfrm>
            <a:off x="2510557" y="2574709"/>
            <a:ext cx="744254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 err="1"/>
              <a:t>wordorder</a:t>
            </a:r>
            <a:r>
              <a:rPr lang="en-CA" sz="2000" dirty="0"/>
              <a:t> &lt;- </a:t>
            </a:r>
            <a:r>
              <a:rPr lang="en-CA" sz="2000" dirty="0" err="1"/>
              <a:t>cbind</a:t>
            </a:r>
            <a:r>
              <a:rPr lang="en-CA" sz="2000" dirty="0"/>
              <a:t>(c(107, 7), c(12, 70))</a:t>
            </a:r>
          </a:p>
          <a:p>
            <a:r>
              <a:rPr lang="en-CA" sz="2000" dirty="0" err="1"/>
              <a:t>rownames</a:t>
            </a:r>
            <a:r>
              <a:rPr lang="en-CA" sz="2000" dirty="0"/>
              <a:t>(</a:t>
            </a:r>
            <a:r>
              <a:rPr lang="en-CA" sz="2000" dirty="0" err="1"/>
              <a:t>wordorder</a:t>
            </a:r>
            <a:r>
              <a:rPr lang="en-CA" sz="2000" dirty="0"/>
              <a:t>) &lt;- c("</a:t>
            </a:r>
            <a:r>
              <a:rPr lang="en-CA" sz="2000" dirty="0" err="1"/>
              <a:t>Postp</a:t>
            </a:r>
            <a:r>
              <a:rPr lang="en-CA" sz="2000" dirty="0"/>
              <a:t>", "Prep")</a:t>
            </a:r>
          </a:p>
          <a:p>
            <a:r>
              <a:rPr lang="en-CA" sz="2000" dirty="0" err="1"/>
              <a:t>colnames</a:t>
            </a:r>
            <a:r>
              <a:rPr lang="en-CA" sz="2000" dirty="0"/>
              <a:t>(</a:t>
            </a:r>
            <a:r>
              <a:rPr lang="en-CA" sz="2000" dirty="0" err="1"/>
              <a:t>wordorder</a:t>
            </a:r>
            <a:r>
              <a:rPr lang="en-CA" sz="2000" dirty="0"/>
              <a:t>) &lt;- c("OV", "VO")</a:t>
            </a:r>
          </a:p>
          <a:p>
            <a:r>
              <a:rPr lang="en-CA" sz="2000" dirty="0" err="1"/>
              <a:t>wordorder</a:t>
            </a:r>
            <a:r>
              <a:rPr lang="en-CA" sz="2000" dirty="0"/>
              <a:t> &lt;- </a:t>
            </a:r>
            <a:r>
              <a:rPr lang="en-CA" sz="2000" dirty="0" err="1"/>
              <a:t>rbind</a:t>
            </a:r>
            <a:r>
              <a:rPr lang="en-CA" sz="2000" dirty="0"/>
              <a:t>(</a:t>
            </a:r>
            <a:r>
              <a:rPr lang="en-CA" sz="2000" dirty="0" err="1"/>
              <a:t>wordorder</a:t>
            </a:r>
            <a:r>
              <a:rPr lang="en-CA" sz="2000" dirty="0"/>
              <a:t>, c(114,82))</a:t>
            </a:r>
          </a:p>
          <a:p>
            <a:r>
              <a:rPr lang="en-CA" sz="2000" dirty="0" err="1"/>
              <a:t>wordorder</a:t>
            </a:r>
            <a:r>
              <a:rPr lang="en-CA" sz="2000" dirty="0"/>
              <a:t> &lt;- </a:t>
            </a:r>
            <a:r>
              <a:rPr lang="en-CA" sz="2000" dirty="0" err="1"/>
              <a:t>cbind</a:t>
            </a:r>
            <a:r>
              <a:rPr lang="en-CA" sz="2000" dirty="0"/>
              <a:t>(</a:t>
            </a:r>
            <a:r>
              <a:rPr lang="en-CA" sz="2000" dirty="0" err="1"/>
              <a:t>wordorder</a:t>
            </a:r>
            <a:r>
              <a:rPr lang="en-CA" sz="2000" dirty="0"/>
              <a:t>, c(119,77,196))</a:t>
            </a:r>
          </a:p>
          <a:p>
            <a:r>
              <a:rPr lang="en-CA" sz="2000" dirty="0" err="1"/>
              <a:t>rownames</a:t>
            </a:r>
            <a:r>
              <a:rPr lang="en-CA" sz="2000" dirty="0"/>
              <a:t>(</a:t>
            </a:r>
            <a:r>
              <a:rPr lang="en-CA" sz="2000" dirty="0" err="1"/>
              <a:t>wordorder</a:t>
            </a:r>
            <a:r>
              <a:rPr lang="en-CA" sz="2000" dirty="0"/>
              <a:t>) &lt;- c("</a:t>
            </a:r>
            <a:r>
              <a:rPr lang="en-CA" sz="2000" dirty="0" err="1"/>
              <a:t>PostP</a:t>
            </a:r>
            <a:r>
              <a:rPr lang="en-CA" sz="2000" dirty="0"/>
              <a:t>", "Prep", "Column Total")</a:t>
            </a:r>
          </a:p>
          <a:p>
            <a:r>
              <a:rPr lang="en-CA" sz="2000" dirty="0" err="1"/>
              <a:t>colnames</a:t>
            </a:r>
            <a:r>
              <a:rPr lang="en-CA" sz="2000" dirty="0"/>
              <a:t>(</a:t>
            </a:r>
            <a:r>
              <a:rPr lang="en-CA" sz="2000" dirty="0" err="1"/>
              <a:t>wordorder</a:t>
            </a:r>
            <a:r>
              <a:rPr lang="en-CA" sz="2000" dirty="0"/>
              <a:t>) &lt;- c("OV", "VO", "Row total")</a:t>
            </a:r>
          </a:p>
          <a:p>
            <a:r>
              <a:rPr lang="en-CA" sz="2000" dirty="0" err="1"/>
              <a:t>wordorder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84956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0F0B-05FC-D3EE-C892-661791E5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Expected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7D215-E129-C942-74E8-ED6B25B26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Raw total (</a:t>
            </a:r>
            <a:r>
              <a:rPr lang="en-CA" dirty="0" err="1"/>
              <a:t>Postp</a:t>
            </a:r>
            <a:r>
              <a:rPr lang="en-CA" dirty="0"/>
              <a:t> = 119, Prep = 77)</a:t>
            </a:r>
          </a:p>
          <a:p>
            <a:endParaRPr lang="en-CA" dirty="0"/>
          </a:p>
          <a:p>
            <a:r>
              <a:rPr lang="en-CA" dirty="0"/>
              <a:t>Column total (OV = 114, VO = 82)</a:t>
            </a:r>
          </a:p>
          <a:p>
            <a:endParaRPr lang="en-CA" dirty="0"/>
          </a:p>
          <a:p>
            <a:r>
              <a:rPr lang="en-CA" dirty="0"/>
              <a:t>Grand total  = 196</a:t>
            </a:r>
          </a:p>
          <a:p>
            <a:endParaRPr lang="en-CA" dirty="0"/>
          </a:p>
          <a:p>
            <a:r>
              <a:rPr lang="en-CA" dirty="0"/>
              <a:t>Expected = (Raw total * Column total) / Grand total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992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B104-54CE-BFF9-9B34-C8687745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Expected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AB365-5740-DB12-9D43-5DD6E9262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CA" dirty="0"/>
              <a:t>The expected frequency refers to what the values would be if VO/OV and </a:t>
            </a:r>
            <a:r>
              <a:rPr lang="en-CA" dirty="0" err="1"/>
              <a:t>Postp</a:t>
            </a:r>
            <a:r>
              <a:rPr lang="en-CA" dirty="0"/>
              <a:t>/Prep were independent.</a:t>
            </a:r>
          </a:p>
          <a:p>
            <a:endParaRPr lang="en-CA" dirty="0"/>
          </a:p>
          <a:p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BDC18F-B38F-3F83-EB14-FE7FECBEFF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9525134"/>
              </p:ext>
            </p:extLst>
          </p:nvPr>
        </p:nvGraphicFramePr>
        <p:xfrm>
          <a:off x="1598406" y="3706813"/>
          <a:ext cx="7922111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21459">
                  <a:extLst>
                    <a:ext uri="{9D8B030D-6E8A-4147-A177-3AD203B41FA5}">
                      <a16:colId xmlns:a16="http://schemas.microsoft.com/office/drawing/2014/main" val="514007068"/>
                    </a:ext>
                  </a:extLst>
                </a:gridCol>
                <a:gridCol w="2632628">
                  <a:extLst>
                    <a:ext uri="{9D8B030D-6E8A-4147-A177-3AD203B41FA5}">
                      <a16:colId xmlns:a16="http://schemas.microsoft.com/office/drawing/2014/main" val="1227083042"/>
                    </a:ext>
                  </a:extLst>
                </a:gridCol>
                <a:gridCol w="2568024">
                  <a:extLst>
                    <a:ext uri="{9D8B030D-6E8A-4147-A177-3AD203B41FA5}">
                      <a16:colId xmlns:a16="http://schemas.microsoft.com/office/drawing/2014/main" val="1002186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8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err="1"/>
                        <a:t>Postp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(114*119)/196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(82*119)/196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26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(114*77)/196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(82*77)/196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56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0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AC22-B898-ACA2-6121-C796AD13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Expected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038F2-1245-AFBB-C817-877DCF02F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we’ve done is created a hypothetical “null distribution” against which we can measure how surprising our actual data are.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8DA324-E47E-F614-CD65-354F5C1F5C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2125633"/>
              </p:ext>
            </p:extLst>
          </p:nvPr>
        </p:nvGraphicFramePr>
        <p:xfrm>
          <a:off x="1598406" y="3706813"/>
          <a:ext cx="7922111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21459">
                  <a:extLst>
                    <a:ext uri="{9D8B030D-6E8A-4147-A177-3AD203B41FA5}">
                      <a16:colId xmlns:a16="http://schemas.microsoft.com/office/drawing/2014/main" val="514007068"/>
                    </a:ext>
                  </a:extLst>
                </a:gridCol>
                <a:gridCol w="2632628">
                  <a:extLst>
                    <a:ext uri="{9D8B030D-6E8A-4147-A177-3AD203B41FA5}">
                      <a16:colId xmlns:a16="http://schemas.microsoft.com/office/drawing/2014/main" val="1227083042"/>
                    </a:ext>
                  </a:extLst>
                </a:gridCol>
                <a:gridCol w="2568024">
                  <a:extLst>
                    <a:ext uri="{9D8B030D-6E8A-4147-A177-3AD203B41FA5}">
                      <a16:colId xmlns:a16="http://schemas.microsoft.com/office/drawing/2014/main" val="1002186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8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err="1"/>
                        <a:t>Postp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69.21429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49.78571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26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44.78571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32.21429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56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3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AC22-B898-ACA2-6121-C796AD13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Expected frequency vs. real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038F2-1245-AFBB-C817-877DCF02F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we’ve done is created a hypothetical “null distribution” against which we can measure how surprising our actual data are.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8DA324-E47E-F614-CD65-354F5C1F5C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132285"/>
              </p:ext>
            </p:extLst>
          </p:nvPr>
        </p:nvGraphicFramePr>
        <p:xfrm>
          <a:off x="3427207" y="3756493"/>
          <a:ext cx="4983480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3581">
                  <a:extLst>
                    <a:ext uri="{9D8B030D-6E8A-4147-A177-3AD203B41FA5}">
                      <a16:colId xmlns:a16="http://schemas.microsoft.com/office/drawing/2014/main" val="514007068"/>
                    </a:ext>
                  </a:extLst>
                </a:gridCol>
                <a:gridCol w="1771071">
                  <a:extLst>
                    <a:ext uri="{9D8B030D-6E8A-4147-A177-3AD203B41FA5}">
                      <a16:colId xmlns:a16="http://schemas.microsoft.com/office/drawing/2014/main" val="1227083042"/>
                    </a:ext>
                  </a:extLst>
                </a:gridCol>
                <a:gridCol w="2278828">
                  <a:extLst>
                    <a:ext uri="{9D8B030D-6E8A-4147-A177-3AD203B41FA5}">
                      <a16:colId xmlns:a16="http://schemas.microsoft.com/office/drawing/2014/main" val="1002186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8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err="1"/>
                        <a:t>Postp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69.21429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49.78571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26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44.78571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32.21429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563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D85FCF-0166-BC49-0070-B86C1993AD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8828473"/>
              </p:ext>
            </p:extLst>
          </p:nvPr>
        </p:nvGraphicFramePr>
        <p:xfrm>
          <a:off x="3427207" y="5263030"/>
          <a:ext cx="4983480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9287">
                  <a:extLst>
                    <a:ext uri="{9D8B030D-6E8A-4147-A177-3AD203B41FA5}">
                      <a16:colId xmlns:a16="http://schemas.microsoft.com/office/drawing/2014/main" val="514007068"/>
                    </a:ext>
                  </a:extLst>
                </a:gridCol>
                <a:gridCol w="1721224">
                  <a:extLst>
                    <a:ext uri="{9D8B030D-6E8A-4147-A177-3AD203B41FA5}">
                      <a16:colId xmlns:a16="http://schemas.microsoft.com/office/drawing/2014/main" val="1227083042"/>
                    </a:ext>
                  </a:extLst>
                </a:gridCol>
                <a:gridCol w="2242969">
                  <a:extLst>
                    <a:ext uri="{9D8B030D-6E8A-4147-A177-3AD203B41FA5}">
                      <a16:colId xmlns:a16="http://schemas.microsoft.com/office/drawing/2014/main" val="1002186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8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err="1"/>
                        <a:t>Postp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26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56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329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AC22-B898-ACA2-6121-C796AD13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Expected frequency vs. real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038F2-1245-AFBB-C817-877DCF02F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Its clear that the expected and the observed are different</a:t>
            </a:r>
          </a:p>
          <a:p>
            <a:r>
              <a:rPr lang="en-CA" dirty="0"/>
              <a:t>But because of errors in sampling there is always some variation, so we are interested in whether the expected frequencies are significantly different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8DA324-E47E-F614-CD65-354F5C1F5C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27475"/>
              </p:ext>
            </p:extLst>
          </p:nvPr>
        </p:nvGraphicFramePr>
        <p:xfrm>
          <a:off x="3427207" y="3801083"/>
          <a:ext cx="4983480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3581">
                  <a:extLst>
                    <a:ext uri="{9D8B030D-6E8A-4147-A177-3AD203B41FA5}">
                      <a16:colId xmlns:a16="http://schemas.microsoft.com/office/drawing/2014/main" val="514007068"/>
                    </a:ext>
                  </a:extLst>
                </a:gridCol>
                <a:gridCol w="1771071">
                  <a:extLst>
                    <a:ext uri="{9D8B030D-6E8A-4147-A177-3AD203B41FA5}">
                      <a16:colId xmlns:a16="http://schemas.microsoft.com/office/drawing/2014/main" val="1227083042"/>
                    </a:ext>
                  </a:extLst>
                </a:gridCol>
                <a:gridCol w="2278828">
                  <a:extLst>
                    <a:ext uri="{9D8B030D-6E8A-4147-A177-3AD203B41FA5}">
                      <a16:colId xmlns:a16="http://schemas.microsoft.com/office/drawing/2014/main" val="1002186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8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err="1"/>
                        <a:t>Postp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69.21429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49.78571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26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44.78571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32.21429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563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D85FCF-0166-BC49-0070-B86C1993AD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097355"/>
              </p:ext>
            </p:extLst>
          </p:nvPr>
        </p:nvGraphicFramePr>
        <p:xfrm>
          <a:off x="3427207" y="5428644"/>
          <a:ext cx="4983480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9287">
                  <a:extLst>
                    <a:ext uri="{9D8B030D-6E8A-4147-A177-3AD203B41FA5}">
                      <a16:colId xmlns:a16="http://schemas.microsoft.com/office/drawing/2014/main" val="514007068"/>
                    </a:ext>
                  </a:extLst>
                </a:gridCol>
                <a:gridCol w="1721224">
                  <a:extLst>
                    <a:ext uri="{9D8B030D-6E8A-4147-A177-3AD203B41FA5}">
                      <a16:colId xmlns:a16="http://schemas.microsoft.com/office/drawing/2014/main" val="1227083042"/>
                    </a:ext>
                  </a:extLst>
                </a:gridCol>
                <a:gridCol w="2242969">
                  <a:extLst>
                    <a:ext uri="{9D8B030D-6E8A-4147-A177-3AD203B41FA5}">
                      <a16:colId xmlns:a16="http://schemas.microsoft.com/office/drawing/2014/main" val="1002186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8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 err="1"/>
                        <a:t>Postp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26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56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315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441B-7F41-9C71-3358-08900009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Chi-squared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9181-E2E3-2602-5B63-30151AF2C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8506" cy="1603375"/>
          </a:xfrm>
        </p:spPr>
        <p:txBody>
          <a:bodyPr/>
          <a:lstStyle/>
          <a:p>
            <a:r>
              <a:rPr lang="en-CA" dirty="0"/>
              <a:t>The classical way of doing this is Karl Pearson’s chi-squared test.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7" name="Picture 6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03152E72-7442-4CAF-6B5F-46347096A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00" y="1727835"/>
            <a:ext cx="3911600" cy="47650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C7C21C-53DB-96D3-9E82-8771ED22EB21}"/>
                  </a:ext>
                </a:extLst>
              </p:cNvPr>
              <p:cNvSpPr txBox="1"/>
              <p:nvPr/>
            </p:nvSpPr>
            <p:spPr>
              <a:xfrm>
                <a:off x="1346200" y="4110355"/>
                <a:ext cx="6096000" cy="1088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CA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CA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</a:rPr>
                                        <m:t>𝑂𝑏𝑠𝑒𝑟𝑣𝑒𝑑</m:t>
                                      </m:r>
                                      <m:r>
                                        <a:rPr lang="en-CA" sz="20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</a:rPr>
                                        <m:t>𝐸𝑥𝑝𝑒𝑐𝑡𝑒𝑑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CA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𝐸𝑥𝑝𝑒𝑐𝑡𝑒𝑑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C7C21C-53DB-96D3-9E82-8771ED22E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200" y="4110355"/>
                <a:ext cx="6096000" cy="1088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37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D5F0-7764-01A0-4BE8-FEBF05CC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77B7-6010-9133-34F3-CCEA9F6E2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Arrange a time to meet with me, this or next week.</a:t>
            </a:r>
          </a:p>
          <a:p>
            <a:endParaRPr lang="en-CA" dirty="0"/>
          </a:p>
          <a:p>
            <a:r>
              <a:rPr lang="en-CA" dirty="0"/>
              <a:t>I can meet online.</a:t>
            </a:r>
          </a:p>
        </p:txBody>
      </p:sp>
    </p:spTree>
    <p:extLst>
      <p:ext uri="{BB962C8B-B14F-4D97-AF65-F5344CB8AC3E}">
        <p14:creationId xmlns:p14="http://schemas.microsoft.com/office/powerpoint/2010/main" val="376773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2A9A75-11B6-B8F9-3598-EFDF13373E71}"/>
              </a:ext>
            </a:extLst>
          </p:cNvPr>
          <p:cNvSpPr txBox="1"/>
          <p:nvPr/>
        </p:nvSpPr>
        <p:spPr>
          <a:xfrm>
            <a:off x="1748116" y="264285"/>
            <a:ext cx="57070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E &lt;- </a:t>
            </a:r>
            <a:r>
              <a:rPr lang="en-CA" dirty="0" err="1">
                <a:solidFill>
                  <a:schemeClr val="accent1"/>
                </a:solidFill>
              </a:rPr>
              <a:t>cbind</a:t>
            </a:r>
            <a:r>
              <a:rPr lang="en-CA" dirty="0">
                <a:solidFill>
                  <a:schemeClr val="accent1"/>
                </a:solidFill>
              </a:rPr>
              <a:t>(c((114*119)/196, (114*77)/196), </a:t>
            </a:r>
          </a:p>
          <a:p>
            <a:r>
              <a:rPr lang="en-CA" dirty="0">
                <a:solidFill>
                  <a:schemeClr val="accent1"/>
                </a:solidFill>
              </a:rPr>
              <a:t>           c(82*119/196,(82*77)/196))</a:t>
            </a:r>
          </a:p>
          <a:p>
            <a:r>
              <a:rPr lang="en-CA" dirty="0" err="1">
                <a:solidFill>
                  <a:schemeClr val="accent1"/>
                </a:solidFill>
              </a:rPr>
              <a:t>rownames</a:t>
            </a:r>
            <a:r>
              <a:rPr lang="en-CA" dirty="0">
                <a:solidFill>
                  <a:schemeClr val="accent1"/>
                </a:solidFill>
              </a:rPr>
              <a:t>(E) &lt;- c("</a:t>
            </a:r>
            <a:r>
              <a:rPr lang="en-CA" dirty="0" err="1">
                <a:solidFill>
                  <a:schemeClr val="accent1"/>
                </a:solidFill>
              </a:rPr>
              <a:t>Postp</a:t>
            </a:r>
            <a:r>
              <a:rPr lang="en-CA" dirty="0">
                <a:solidFill>
                  <a:schemeClr val="accent1"/>
                </a:solidFill>
              </a:rPr>
              <a:t>", "Prep")</a:t>
            </a:r>
          </a:p>
          <a:p>
            <a:r>
              <a:rPr lang="en-CA" dirty="0" err="1">
                <a:solidFill>
                  <a:schemeClr val="accent1"/>
                </a:solidFill>
              </a:rPr>
              <a:t>colnames</a:t>
            </a:r>
            <a:r>
              <a:rPr lang="en-CA" dirty="0">
                <a:solidFill>
                  <a:schemeClr val="accent1"/>
                </a:solidFill>
              </a:rPr>
              <a:t>(E) &lt;- c("OV", "VO")</a:t>
            </a:r>
          </a:p>
          <a:p>
            <a:r>
              <a:rPr lang="en-CA" dirty="0">
                <a:solidFill>
                  <a:schemeClr val="accent1"/>
                </a:solidFill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BF2B1-C7FE-F8DC-B02B-71377110FA94}"/>
              </a:ext>
            </a:extLst>
          </p:cNvPr>
          <p:cNvSpPr txBox="1"/>
          <p:nvPr/>
        </p:nvSpPr>
        <p:spPr>
          <a:xfrm>
            <a:off x="1631576" y="2690336"/>
            <a:ext cx="99508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 err="1">
                <a:solidFill>
                  <a:schemeClr val="accent1"/>
                </a:solidFill>
              </a:rPr>
              <a:t>E.df</a:t>
            </a:r>
            <a:r>
              <a:rPr lang="en-CA" dirty="0">
                <a:solidFill>
                  <a:schemeClr val="accent1"/>
                </a:solidFill>
              </a:rPr>
              <a:t> &lt;- melt(E)</a:t>
            </a:r>
          </a:p>
          <a:p>
            <a:r>
              <a:rPr lang="en-CA" dirty="0" err="1">
                <a:solidFill>
                  <a:schemeClr val="accent1"/>
                </a:solidFill>
              </a:rPr>
              <a:t>colnames</a:t>
            </a:r>
            <a:r>
              <a:rPr lang="en-CA" dirty="0">
                <a:solidFill>
                  <a:schemeClr val="accent1"/>
                </a:solidFill>
              </a:rPr>
              <a:t>(</a:t>
            </a:r>
            <a:r>
              <a:rPr lang="en-CA" dirty="0" err="1">
                <a:solidFill>
                  <a:schemeClr val="accent1"/>
                </a:solidFill>
              </a:rPr>
              <a:t>E.df</a:t>
            </a:r>
            <a:r>
              <a:rPr lang="en-CA" dirty="0">
                <a:solidFill>
                  <a:schemeClr val="accent1"/>
                </a:solidFill>
              </a:rPr>
              <a:t>)&lt;-c("</a:t>
            </a:r>
            <a:r>
              <a:rPr lang="en-CA" dirty="0" err="1">
                <a:solidFill>
                  <a:schemeClr val="accent1"/>
                </a:solidFill>
              </a:rPr>
              <a:t>Adposition</a:t>
            </a:r>
            <a:r>
              <a:rPr lang="en-CA" dirty="0">
                <a:solidFill>
                  <a:schemeClr val="accent1"/>
                </a:solidFill>
              </a:rPr>
              <a:t>", "</a:t>
            </a:r>
            <a:r>
              <a:rPr lang="en-CA" dirty="0" err="1">
                <a:solidFill>
                  <a:schemeClr val="accent1"/>
                </a:solidFill>
              </a:rPr>
              <a:t>Verb.Object</a:t>
            </a:r>
            <a:r>
              <a:rPr lang="en-CA" dirty="0">
                <a:solidFill>
                  <a:schemeClr val="accent1"/>
                </a:solidFill>
              </a:rPr>
              <a:t>", "</a:t>
            </a:r>
            <a:r>
              <a:rPr lang="en-CA" dirty="0" err="1">
                <a:solidFill>
                  <a:schemeClr val="accent1"/>
                </a:solidFill>
              </a:rPr>
              <a:t>Expected.Frequency</a:t>
            </a:r>
            <a:r>
              <a:rPr lang="en-CA" dirty="0">
                <a:solidFill>
                  <a:schemeClr val="accent1"/>
                </a:solidFill>
              </a:rPr>
              <a:t>")</a:t>
            </a:r>
          </a:p>
          <a:p>
            <a:r>
              <a:rPr lang="en-CA" dirty="0" err="1">
                <a:solidFill>
                  <a:schemeClr val="accent1"/>
                </a:solidFill>
              </a:rPr>
              <a:t>E.df$Observed.Frequency</a:t>
            </a:r>
            <a:r>
              <a:rPr lang="en-CA" dirty="0">
                <a:solidFill>
                  <a:schemeClr val="accent1"/>
                </a:solidFill>
              </a:rPr>
              <a:t> &lt;- </a:t>
            </a:r>
            <a:r>
              <a:rPr lang="en-CA" dirty="0" err="1">
                <a:solidFill>
                  <a:schemeClr val="accent1"/>
                </a:solidFill>
              </a:rPr>
              <a:t>wordorder.df$Frequency</a:t>
            </a:r>
            <a:endParaRPr lang="en-CA" dirty="0">
              <a:solidFill>
                <a:schemeClr val="accent1"/>
              </a:solidFill>
            </a:endParaRPr>
          </a:p>
          <a:p>
            <a:r>
              <a:rPr lang="en-CA" dirty="0" err="1">
                <a:solidFill>
                  <a:schemeClr val="accent1"/>
                </a:solidFill>
              </a:rPr>
              <a:t>E.df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67B88-F4CB-7CAB-7D4B-ECCB468823D9}"/>
              </a:ext>
            </a:extLst>
          </p:cNvPr>
          <p:cNvSpPr txBox="1"/>
          <p:nvPr/>
        </p:nvSpPr>
        <p:spPr>
          <a:xfrm>
            <a:off x="1622245" y="4377723"/>
            <a:ext cx="101839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 err="1">
                <a:solidFill>
                  <a:schemeClr val="accent1"/>
                </a:solidFill>
              </a:rPr>
              <a:t>E.df$oe</a:t>
            </a:r>
            <a:r>
              <a:rPr lang="en-CA" dirty="0">
                <a:solidFill>
                  <a:schemeClr val="accent1"/>
                </a:solidFill>
              </a:rPr>
              <a:t> &lt;- ((</a:t>
            </a:r>
            <a:r>
              <a:rPr lang="en-CA" dirty="0" err="1">
                <a:solidFill>
                  <a:schemeClr val="accent1"/>
                </a:solidFill>
              </a:rPr>
              <a:t>E.df$Observed.Frequency</a:t>
            </a:r>
            <a:r>
              <a:rPr lang="en-CA" dirty="0">
                <a:solidFill>
                  <a:schemeClr val="accent1"/>
                </a:solidFill>
              </a:rPr>
              <a:t> - </a:t>
            </a:r>
            <a:r>
              <a:rPr lang="en-CA" dirty="0" err="1">
                <a:solidFill>
                  <a:schemeClr val="accent1"/>
                </a:solidFill>
              </a:rPr>
              <a:t>E.df$Expected.Frequency</a:t>
            </a:r>
            <a:r>
              <a:rPr lang="en-CA" dirty="0">
                <a:solidFill>
                  <a:schemeClr val="accent1"/>
                </a:solidFill>
              </a:rPr>
              <a:t>)^2) / </a:t>
            </a:r>
            <a:r>
              <a:rPr lang="en-CA" dirty="0" err="1">
                <a:solidFill>
                  <a:schemeClr val="accent1"/>
                </a:solidFill>
              </a:rPr>
              <a:t>E.df$Expected.Frequency</a:t>
            </a:r>
            <a:endParaRPr lang="en-CA" dirty="0">
              <a:solidFill>
                <a:schemeClr val="accent1"/>
              </a:solidFill>
            </a:endParaRPr>
          </a:p>
          <a:p>
            <a:r>
              <a:rPr lang="en-CA" dirty="0" err="1">
                <a:solidFill>
                  <a:schemeClr val="accent1"/>
                </a:solidFill>
              </a:rPr>
              <a:t>E.df</a:t>
            </a:r>
            <a:endParaRPr lang="en-CA" dirty="0">
              <a:solidFill>
                <a:schemeClr val="accent1"/>
              </a:solidFill>
            </a:endParaRPr>
          </a:p>
          <a:p>
            <a:r>
              <a:rPr lang="en-CA" dirty="0">
                <a:solidFill>
                  <a:schemeClr val="accent1"/>
                </a:solidFill>
              </a:rPr>
              <a:t>sum(</a:t>
            </a:r>
            <a:r>
              <a:rPr lang="en-CA" dirty="0" err="1">
                <a:solidFill>
                  <a:schemeClr val="accent1"/>
                </a:solidFill>
              </a:rPr>
              <a:t>E.df$oe</a:t>
            </a:r>
            <a:r>
              <a:rPr lang="en-CA" dirty="0">
                <a:solidFill>
                  <a:schemeClr val="accent1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EFA602-C7E6-86B8-AD99-3C4F8BF20D85}"/>
                  </a:ext>
                </a:extLst>
              </p:cNvPr>
              <p:cNvSpPr txBox="1"/>
              <p:nvPr/>
            </p:nvSpPr>
            <p:spPr>
              <a:xfrm>
                <a:off x="7548465" y="537119"/>
                <a:ext cx="5062130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𝑅𝑜𝑤𝑡𝑜𝑡𝑎𝑙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𝐶𝑜𝑙𝑢𝑚𝑛𝑡𝑜𝑡𝑎𝑙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𝐺𝑟𝑎𝑛𝑑𝑡𝑜𝑡𝑎𝑙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EFA602-C7E6-86B8-AD99-3C4F8BF20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465" y="537119"/>
                <a:ext cx="5062130" cy="6183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4A5802E6-767C-2359-9605-E7B5710DA02A}"/>
              </a:ext>
            </a:extLst>
          </p:cNvPr>
          <p:cNvSpPr/>
          <p:nvPr/>
        </p:nvSpPr>
        <p:spPr>
          <a:xfrm>
            <a:off x="6096000" y="177282"/>
            <a:ext cx="1163216" cy="136226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5F163DA-80D8-826C-E9D8-9C396FF613C6}"/>
              </a:ext>
            </a:extLst>
          </p:cNvPr>
          <p:cNvSpPr/>
          <p:nvPr/>
        </p:nvSpPr>
        <p:spPr>
          <a:xfrm>
            <a:off x="8173616" y="2488274"/>
            <a:ext cx="923731" cy="140239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2D124-4824-1D43-1E79-DFB6624FC91C}"/>
              </a:ext>
            </a:extLst>
          </p:cNvPr>
          <p:cNvSpPr txBox="1"/>
          <p:nvPr/>
        </p:nvSpPr>
        <p:spPr>
          <a:xfrm>
            <a:off x="9181152" y="2727804"/>
            <a:ext cx="275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Putting expected and observed data in the same data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D28868-E263-C330-5E1D-08BD79597E10}"/>
                  </a:ext>
                </a:extLst>
              </p:cNvPr>
              <p:cNvSpPr txBox="1"/>
              <p:nvPr/>
            </p:nvSpPr>
            <p:spPr>
              <a:xfrm>
                <a:off x="3177896" y="4931301"/>
                <a:ext cx="5101284" cy="9885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8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CA" sz="1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1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CA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CA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1800" i="1">
                                          <a:latin typeface="Cambria Math" panose="02040503050406030204" pitchFamily="18" charset="0"/>
                                        </a:rPr>
                                        <m:t>𝑂𝑏𝑠𝑒𝑟𝑣𝑒𝑑</m:t>
                                      </m:r>
                                      <m:r>
                                        <a:rPr lang="en-CA" sz="18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CA" sz="1800" i="1">
                                          <a:latin typeface="Cambria Math" panose="02040503050406030204" pitchFamily="18" charset="0"/>
                                        </a:rPr>
                                        <m:t>𝐸𝑥𝑝𝑒𝑐𝑡𝑒𝑑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CA" sz="1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CA" sz="1800" i="1">
                                  <a:latin typeface="Cambria Math" panose="02040503050406030204" pitchFamily="18" charset="0"/>
                                </a:rPr>
                                <m:t>𝐸𝑥𝑝𝑒𝑐𝑡𝑒𝑑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D28868-E263-C330-5E1D-08BD79597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896" y="4931301"/>
                <a:ext cx="5101284" cy="98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262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C058-6400-B916-2B22-6B02ADF0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Chi-squared test and p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EE389-4589-E0BA-F018-9DCF72AC3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Is this number big?</a:t>
            </a:r>
          </a:p>
          <a:p>
            <a:r>
              <a:rPr lang="en-CA" dirty="0"/>
              <a:t>What is the critical value of the chi-squared test?</a:t>
            </a:r>
          </a:p>
          <a:p>
            <a:r>
              <a:rPr lang="en-CA" dirty="0"/>
              <a:t>To calculate this, we need the degrees of freedom and the cut off area you want.</a:t>
            </a:r>
          </a:p>
          <a:p>
            <a:r>
              <a:rPr lang="en-CA" dirty="0"/>
              <a:t>R = number of rows</a:t>
            </a:r>
          </a:p>
          <a:p>
            <a:r>
              <a:rPr lang="en-CA" dirty="0"/>
              <a:t>C = number of columns</a:t>
            </a:r>
          </a:p>
        </p:txBody>
      </p:sp>
    </p:spTree>
    <p:extLst>
      <p:ext uri="{BB962C8B-B14F-4D97-AF65-F5344CB8AC3E}">
        <p14:creationId xmlns:p14="http://schemas.microsoft.com/office/powerpoint/2010/main" val="1876205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0B4E-BF13-444F-4218-2999D79F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Chi-squared test and 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FF9C-3814-F441-1C38-6CC0B8DD4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5326"/>
          </a:xfrm>
        </p:spPr>
        <p:txBody>
          <a:bodyPr/>
          <a:lstStyle/>
          <a:p>
            <a:r>
              <a:rPr lang="en-CA" dirty="0"/>
              <a:t>We have another hypothetical distribution based like the t distribution.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0B3765D7-76E7-441A-4089-093ACEDFA7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413185" y="2581515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1382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6871-5A6D-3D61-66B0-FEAAAB7E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A634B-63F3-6877-D4F6-C812645A61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763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0685-DA41-ABDC-0A32-14BE7A57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E8731-7780-242E-87A5-ACC445842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T-test is used when the dependent variable is continuous and the independent variable is categorical.</a:t>
            </a:r>
          </a:p>
          <a:p>
            <a:endParaRPr lang="en-CA" dirty="0"/>
          </a:p>
          <a:p>
            <a:r>
              <a:rPr lang="en-CA" dirty="0"/>
              <a:t>Chi-squared test can be used when all of your variables are categorical.</a:t>
            </a:r>
          </a:p>
          <a:p>
            <a:endParaRPr lang="en-CA" dirty="0"/>
          </a:p>
          <a:p>
            <a:r>
              <a:rPr lang="en-CA" dirty="0"/>
              <a:t>Regression analysis can be used when the dependent and independent variables are continuous.</a:t>
            </a:r>
          </a:p>
          <a:p>
            <a:endParaRPr lang="en-CA" dirty="0"/>
          </a:p>
          <a:p>
            <a:r>
              <a:rPr lang="en-CA" dirty="0"/>
              <a:t>(Logistic) regression analysis (next week?) is used when the dependent variable is binary or ordinal and the independent variable is continuous.</a:t>
            </a:r>
          </a:p>
        </p:txBody>
      </p:sp>
    </p:spTree>
    <p:extLst>
      <p:ext uri="{BB962C8B-B14F-4D97-AF65-F5344CB8AC3E}">
        <p14:creationId xmlns:p14="http://schemas.microsoft.com/office/powerpoint/2010/main" val="4151079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0685-DA41-ABDC-0A32-14BE7A57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E8731-7780-242E-87A5-ACC445842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T-test is used when the dependent variable is continuous and the independent variable is categorical.</a:t>
            </a:r>
          </a:p>
          <a:p>
            <a:endParaRPr lang="en-CA" dirty="0"/>
          </a:p>
          <a:p>
            <a:r>
              <a:rPr lang="en-CA" dirty="0"/>
              <a:t>Chi-squared test can be used when all of your variables are categorical.</a:t>
            </a:r>
          </a:p>
          <a:p>
            <a:endParaRPr lang="en-CA" dirty="0"/>
          </a:p>
          <a:p>
            <a:r>
              <a:rPr lang="en-CA" b="1" dirty="0"/>
              <a:t>Regression analysis </a:t>
            </a:r>
            <a:r>
              <a:rPr lang="en-CA" dirty="0"/>
              <a:t>can be used when the dependent and independent variables are continuous.</a:t>
            </a:r>
          </a:p>
          <a:p>
            <a:endParaRPr lang="en-CA" dirty="0"/>
          </a:p>
          <a:p>
            <a:r>
              <a:rPr lang="en-CA" dirty="0"/>
              <a:t>(Logistic) regression analysis (next week?) is used when the dependent variable is binary or ordinal and the independent variable is continuous.</a:t>
            </a:r>
          </a:p>
        </p:txBody>
      </p:sp>
    </p:spTree>
    <p:extLst>
      <p:ext uri="{BB962C8B-B14F-4D97-AF65-F5344CB8AC3E}">
        <p14:creationId xmlns:p14="http://schemas.microsoft.com/office/powerpoint/2010/main" val="3112546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90C1-94F2-8713-B842-CC3EFE88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analyses in linguistics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2AD1-0ECD-D71D-0D04-1FC2CCF3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Morphosyntax: Relationship between phonological complexity and morphological complexity. (</a:t>
            </a:r>
            <a:r>
              <a:rPr lang="en-CA" dirty="0" err="1"/>
              <a:t>Easterday</a:t>
            </a:r>
            <a:r>
              <a:rPr lang="en-CA" dirty="0"/>
              <a:t> et al. 2021)</a:t>
            </a:r>
          </a:p>
          <a:p>
            <a:r>
              <a:rPr lang="en-CA" dirty="0"/>
              <a:t>Phonology: The shape and direction of a pitch contour over time.</a:t>
            </a:r>
          </a:p>
          <a:p>
            <a:r>
              <a:rPr lang="en-CA" dirty="0"/>
              <a:t>Language acquisition: Age against vocabulary acquisition (or any measure of language proficiency)</a:t>
            </a:r>
          </a:p>
          <a:p>
            <a:r>
              <a:rPr lang="en-CA" dirty="0"/>
              <a:t>Psycholinguistics: Reaction time against frequency of the word.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0773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0A4D-9974-E952-E5F9-58D635A9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B5BE-D49A-219F-6F44-33059F9FF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Model choice: </a:t>
            </a:r>
            <a:r>
              <a:rPr lang="en-CA" dirty="0"/>
              <a:t>When you do a regression analysis you have to decide on what the relationship should be.</a:t>
            </a:r>
          </a:p>
          <a:p>
            <a:endParaRPr lang="en-CA" b="1" dirty="0"/>
          </a:p>
          <a:p>
            <a:r>
              <a:rPr lang="en-CA" dirty="0"/>
              <a:t>What are the different types of relationships two continuous variables can have with one another?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3272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6D1A-5FAE-4B45-3312-DBA251CF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Simple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62FB0-16A0-59C5-A243-494C73613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019550" cy="4524374"/>
          </a:xfrm>
        </p:spPr>
        <p:txBody>
          <a:bodyPr/>
          <a:lstStyle/>
          <a:p>
            <a:r>
              <a:rPr lang="en-CA" dirty="0"/>
              <a:t>a is the intercept</a:t>
            </a:r>
          </a:p>
          <a:p>
            <a:r>
              <a:rPr lang="en-CA" dirty="0"/>
              <a:t>b is the coefficient</a:t>
            </a:r>
          </a:p>
          <a:p>
            <a:r>
              <a:rPr lang="en-CA" dirty="0"/>
              <a:t>Y is the dependent variable</a:t>
            </a:r>
          </a:p>
          <a:p>
            <a:r>
              <a:rPr lang="en-CA" dirty="0"/>
              <a:t>X is the independent variable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94EA7-FF71-EDE2-CD49-B61A6682E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1690688"/>
            <a:ext cx="73342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97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BAAC-EB51-C983-51B1-4E300D1E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Exponential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B106C-D5E3-6A5E-832B-5C43ECA9E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Will it still be a straight line if it looks like this?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B55709-E98F-3AB0-263C-C097E7943500}"/>
                  </a:ext>
                </a:extLst>
              </p:cNvPr>
              <p:cNvSpPr txBox="1"/>
              <p:nvPr/>
            </p:nvSpPr>
            <p:spPr>
              <a:xfrm>
                <a:off x="3049089" y="3429000"/>
                <a:ext cx="60938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CA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B55709-E98F-3AB0-263C-C097E7943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89" y="3429000"/>
                <a:ext cx="609382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46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8D33-332A-3E1E-DC14-5017F0ED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Make up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C45C0-6868-23BD-FF1D-3FB77F307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Are people free on Friday?</a:t>
            </a:r>
          </a:p>
          <a:p>
            <a:endParaRPr lang="en-CA" dirty="0"/>
          </a:p>
          <a:p>
            <a:r>
              <a:rPr lang="en-CA" dirty="0"/>
              <a:t>When?</a:t>
            </a:r>
          </a:p>
        </p:txBody>
      </p:sp>
    </p:spTree>
    <p:extLst>
      <p:ext uri="{BB962C8B-B14F-4D97-AF65-F5344CB8AC3E}">
        <p14:creationId xmlns:p14="http://schemas.microsoft.com/office/powerpoint/2010/main" val="1436445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BAD5-1F8F-CD47-325A-D8FF9BCA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Exponential curve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0F86E-1D5B-1659-DB87-21F6A2C6A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307" y="1492980"/>
            <a:ext cx="7059693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30DB56-DAAC-F720-1482-701EC808B7ED}"/>
                  </a:ext>
                </a:extLst>
              </p:cNvPr>
              <p:cNvSpPr txBox="1"/>
              <p:nvPr/>
            </p:nvSpPr>
            <p:spPr>
              <a:xfrm>
                <a:off x="-388620" y="2844225"/>
                <a:ext cx="60938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CA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30DB56-DAAC-F720-1482-701EC808B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8620" y="2844225"/>
                <a:ext cx="60938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377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3310-83FE-E4B2-6BB0-058F2AF4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And this?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0E4E1-98BF-6672-2EE7-CF06A02A3AF6}"/>
                  </a:ext>
                </a:extLst>
              </p:cNvPr>
              <p:cNvSpPr txBox="1"/>
              <p:nvPr/>
            </p:nvSpPr>
            <p:spPr>
              <a:xfrm>
                <a:off x="-388620" y="2844225"/>
                <a:ext cx="60938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CA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0E4E1-98BF-6672-2EE7-CF06A02A3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8620" y="2844225"/>
                <a:ext cx="609382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799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E0CE-2472-79B0-A570-48017C7D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Parabolic curve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F06A9-6327-7EC6-90B8-FD2594C5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16" y="2009430"/>
            <a:ext cx="6463274" cy="3983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B3F6A-393A-7E27-7FCF-F418264D6BC9}"/>
                  </a:ext>
                </a:extLst>
              </p:cNvPr>
              <p:cNvSpPr txBox="1"/>
              <p:nvPr/>
            </p:nvSpPr>
            <p:spPr>
              <a:xfrm>
                <a:off x="94706" y="2844225"/>
                <a:ext cx="60938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CA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CA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3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B3F6A-393A-7E27-7FCF-F418264D6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6" y="2844225"/>
                <a:ext cx="60938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486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52BE-0180-9FC4-334B-79A92192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12EDA-C793-033C-52BF-FE6CE2BF2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Part of “model choice” is what type of relationship you think x and y display with one another.</a:t>
            </a:r>
          </a:p>
          <a:p>
            <a:endParaRPr lang="en-CA" dirty="0"/>
          </a:p>
          <a:p>
            <a:r>
              <a:rPr lang="en-CA" dirty="0"/>
              <a:t>Note that the interpretation of the coefficient b / </a:t>
            </a:r>
            <a:r>
              <a:rPr lang="und-Latn-001" dirty="0"/>
              <a:t>β could be very different depending on the type of model you have.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3826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5087-5F88-99CE-49C4-3E7B8B68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nd-Latn-001" dirty="0"/>
              <a:t>Calculate ‘b’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5985-2989-5762-8DFC-3C36ED71E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CA" dirty="0"/>
              <a:t>To understand the values of a linear model, we need to understand first the meaning of b.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272606-5B41-14AA-422B-30B73EEB9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973" y="3068391"/>
            <a:ext cx="2720230" cy="119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33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15BC-D45B-4845-42D8-C5096B67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nd-Latn-001" dirty="0"/>
              <a:t>Calculate ‘b’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BB3EC-35DF-56FE-9505-B1362AB7E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449" y="1601514"/>
            <a:ext cx="8528222" cy="525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69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D8E3-3634-3BC8-A6A6-615A2EBC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nd-Latn-001" dirty="0"/>
              <a:t>Calculate ‘b’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C1A0B-00FC-B14F-1B3F-3F5481112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59" y="1554480"/>
            <a:ext cx="8233724" cy="508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96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01AE-9000-F8FB-EBDF-C256D01F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nd-Latn-001" dirty="0"/>
              <a:t>Calculate ‘b’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761AE6-FADB-902D-A020-A0AE0C7BB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054" y="1690688"/>
            <a:ext cx="7350644" cy="4543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606B1E-CC59-5502-98A7-7BFA0F3D6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261" y="2584974"/>
            <a:ext cx="190337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32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D31D-AE93-210E-2568-CC338520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Word length and reaction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C9935-1F7C-643C-BC05-5B30BBB4A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some reason, the </a:t>
            </a:r>
            <a:r>
              <a:rPr lang="en-CA" dirty="0" err="1"/>
              <a:t>Rling</a:t>
            </a:r>
            <a:r>
              <a:rPr lang="en-CA" dirty="0"/>
              <a:t> package of </a:t>
            </a:r>
            <a:r>
              <a:rPr lang="en-CA" dirty="0" err="1"/>
              <a:t>Levshina</a:t>
            </a:r>
            <a:r>
              <a:rPr lang="en-CA" dirty="0"/>
              <a:t> doesn’t work for recent installations of R.</a:t>
            </a:r>
          </a:p>
          <a:p>
            <a:r>
              <a:rPr lang="en-CA" dirty="0"/>
              <a:t>So you can download it from </a:t>
            </a:r>
            <a:r>
              <a:rPr lang="en-CA" dirty="0" err="1"/>
              <a:t>github</a:t>
            </a:r>
            <a:r>
              <a:rPr lang="en-CA" dirty="0"/>
              <a:t> following the instructions provided by </a:t>
            </a:r>
            <a:r>
              <a:rPr lang="en-CA" dirty="0" err="1"/>
              <a:t>Levshina</a:t>
            </a:r>
            <a:r>
              <a:rPr lang="en-CA" dirty="0"/>
              <a:t>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1789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42D9-4146-DD11-298E-C079490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Word length and reaction times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96825-6F03-9716-D043-E0F95AE66A9E}"/>
              </a:ext>
            </a:extLst>
          </p:cNvPr>
          <p:cNvSpPr txBox="1"/>
          <p:nvPr/>
        </p:nvSpPr>
        <p:spPr>
          <a:xfrm>
            <a:off x="525779" y="1965008"/>
            <a:ext cx="99245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Length           Freq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Min.   : 3.00   Min.   :    0.0   Min.   : 564.2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1st Qu.: 6.00   1st Qu.:   53.5   1st Qu.: 713.1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Median : 8.00   Median :  310.5   Median : 784.9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Mean   : 8.23   Mean   : 3350.3   Mean   : 808.3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3rd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Qu.:10.00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3rd Qu.: 2103.2   3rd Qu.: 905.2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Max.   :15.00   Max.   :75075.0   Max.   :1458.8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74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73DE-B0C4-DA21-8240-6FA72DBE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498C-1B54-43EB-A4FE-BA8A773EB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Are there any questions?</a:t>
            </a:r>
          </a:p>
          <a:p>
            <a:endParaRPr lang="en-CA" dirty="0"/>
          </a:p>
          <a:p>
            <a:r>
              <a:rPr lang="en-CA" dirty="0"/>
              <a:t>Mean, median, standard deviation, variance / error</a:t>
            </a:r>
          </a:p>
          <a:p>
            <a:r>
              <a:rPr lang="en-CA" dirty="0"/>
              <a:t>T-test</a:t>
            </a:r>
          </a:p>
          <a:p>
            <a:r>
              <a:rPr lang="en-CA" dirty="0"/>
              <a:t>F-statistic</a:t>
            </a:r>
          </a:p>
          <a:p>
            <a:r>
              <a:rPr lang="en-CA" dirty="0"/>
              <a:t>ANOVA</a:t>
            </a:r>
          </a:p>
          <a:p>
            <a:r>
              <a:rPr lang="en-CA" dirty="0"/>
              <a:t>P-values</a:t>
            </a:r>
          </a:p>
          <a:p>
            <a:r>
              <a:rPr lang="en-CA" dirty="0"/>
              <a:t>Problems with p-values</a:t>
            </a:r>
          </a:p>
        </p:txBody>
      </p:sp>
    </p:spTree>
    <p:extLst>
      <p:ext uri="{BB962C8B-B14F-4D97-AF65-F5344CB8AC3E}">
        <p14:creationId xmlns:p14="http://schemas.microsoft.com/office/powerpoint/2010/main" val="411622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6D60E02D-D980-5C75-5EDB-C53A3BDE88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813695" y="653415"/>
            <a:ext cx="7591562" cy="555117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1401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7C3C35B3-9813-2764-3235-850A6CB4CC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813695" y="653415"/>
            <a:ext cx="7591562" cy="555117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42E0DD-56A6-A176-38D0-71F8D8E84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583" y="0"/>
            <a:ext cx="4669173" cy="151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19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EAB1-2FF9-9F98-C68E-EA8D910F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15C69-B75E-720B-5722-CB8D89654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564" y="1511978"/>
            <a:ext cx="8372605" cy="5346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48F902-9484-0044-54F7-8586B4A61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583" y="0"/>
            <a:ext cx="4669173" cy="151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159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820D-B841-CED0-9210-B11DEE04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9DACB-735F-904B-1B24-F3ACA78419BF}"/>
              </a:ext>
            </a:extLst>
          </p:cNvPr>
          <p:cNvSpPr txBox="1"/>
          <p:nvPr/>
        </p:nvSpPr>
        <p:spPr>
          <a:xfrm>
            <a:off x="1936569" y="2210717"/>
            <a:ext cx="6789420" cy="3175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Mean_RT~Length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24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Call: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(formula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~ Length)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Coefficients: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(Intercept)       Length  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498.44        37.64</a:t>
            </a:r>
            <a:endParaRPr lang="en-CA" sz="24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9326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CD72-608F-AEDC-9A94-D0B0EF86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B9955-326E-057B-6CE8-FE514A5A8233}"/>
              </a:ext>
            </a:extLst>
          </p:cNvPr>
          <p:cNvSpPr txBox="1"/>
          <p:nvPr/>
        </p:nvSpPr>
        <p:spPr>
          <a:xfrm>
            <a:off x="225333" y="5410527"/>
            <a:ext cx="10515600" cy="1082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ggplot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ldt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aes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Length, </a:t>
            </a:r>
            <a:r>
              <a:rPr lang="en-US" sz="2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=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Mean_RT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))+</a:t>
            </a:r>
          </a:p>
          <a:p>
            <a:pPr latinLnBrk="1">
              <a:spcAft>
                <a:spcPts val="1000"/>
              </a:spcAft>
            </a:pP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geom_point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shape=</a:t>
            </a:r>
            <a:r>
              <a:rPr lang="en-US" sz="2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size=</a:t>
            </a:r>
            <a:r>
              <a:rPr lang="en-US" sz="2800" dirty="0">
                <a:solidFill>
                  <a:srgbClr val="0000CF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)+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stat_smooth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C4A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method=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2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D8146EC7-8E1B-59EA-6EB6-D3AEBCFFFC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388461" y="91984"/>
            <a:ext cx="6585722" cy="487190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560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BB3E-31C8-DF70-15C5-4E095257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A52F-EB5F-F6D3-A870-6C5E0364B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2360" cy="4351338"/>
          </a:xfrm>
        </p:spPr>
        <p:txBody>
          <a:bodyPr/>
          <a:lstStyle/>
          <a:p>
            <a:r>
              <a:rPr lang="en-US" sz="2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A residual is the difference between each data point and the value predicted by the model at the same value of x. </a:t>
            </a:r>
          </a:p>
          <a:p>
            <a:r>
              <a:rPr lang="en-US" sz="2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Some residuals are positive and others are negative.</a:t>
            </a:r>
            <a:endParaRPr lang="en-CA" sz="2200" dirty="0"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C1080B3D-BC91-4E06-61D2-0961C3F317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225278" y="626382"/>
            <a:ext cx="6688047" cy="522577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29081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6EC-4726-4D35-A154-1E593134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032CA2-07E6-ED7B-F923-2F240574A4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306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200" i="1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200" dirty="0">
                    <a:effectLst/>
                    <a:latin typeface="+mj-lt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+mj-lt"/>
                    <a:ea typeface="Cambria" panose="02040503050406030204" pitchFamily="18" charset="0"/>
                    <a:cs typeface="Times New Roman" panose="02020603050405020304" pitchFamily="18" charset="0"/>
                  </a:rPr>
                  <a:t>refes</a:t>
                </a:r>
                <a:r>
                  <a:rPr lang="en-US" sz="2200" dirty="0">
                    <a:effectLst/>
                    <a:latin typeface="+mj-lt"/>
                    <a:ea typeface="Cambria" panose="02040503050406030204" pitchFamily="18" charset="0"/>
                    <a:cs typeface="Times New Roman" panose="02020603050405020304" pitchFamily="18" charset="0"/>
                  </a:rPr>
                  <a:t> to the predicted value. </a:t>
                </a:r>
              </a:p>
              <a:p>
                <a:r>
                  <a:rPr lang="en-US" sz="2200" dirty="0">
                    <a:effectLst/>
                    <a:latin typeface="+mj-lt"/>
                    <a:ea typeface="Cambria" panose="02040503050406030204" pitchFamily="18" charset="0"/>
                    <a:cs typeface="Times New Roman" panose="02020603050405020304" pitchFamily="18" charset="0"/>
                  </a:rPr>
                  <a:t>d refers to the residual of a specific data point. </a:t>
                </a:r>
                <a:endParaRPr lang="en-CA" sz="2200" dirty="0">
                  <a:effectLst/>
                  <a:latin typeface="+mj-lt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CA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032CA2-07E6-ED7B-F923-2F240574A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30638"/>
              </a:xfrm>
              <a:blipFill>
                <a:blip r:embed="rId2"/>
                <a:stretch>
                  <a:fillRect l="-696" t="-7190" b="-19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D33F4A-45C7-58C6-81FB-C4FB541654F0}"/>
                  </a:ext>
                </a:extLst>
              </p:cNvPr>
              <p:cNvSpPr txBox="1"/>
              <p:nvPr/>
            </p:nvSpPr>
            <p:spPr>
              <a:xfrm>
                <a:off x="3046912" y="3244334"/>
                <a:ext cx="609382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CA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800" i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CA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D33F4A-45C7-58C6-81FB-C4FB54165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912" y="3244334"/>
                <a:ext cx="609382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DA4454-546D-3B67-7126-C51EDC231EDF}"/>
                  </a:ext>
                </a:extLst>
              </p:cNvPr>
              <p:cNvSpPr txBox="1"/>
              <p:nvPr/>
            </p:nvSpPr>
            <p:spPr>
              <a:xfrm>
                <a:off x="2929347" y="4315488"/>
                <a:ext cx="60938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CA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2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CA" sz="3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𝑏𝑥</m:t>
                          </m:r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DA4454-546D-3B67-7126-C51EDC231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347" y="4315488"/>
                <a:ext cx="609382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72DCDF-FB27-BD78-8029-F6F06BD53F45}"/>
                  </a:ext>
                </a:extLst>
              </p:cNvPr>
              <p:cNvSpPr txBox="1"/>
              <p:nvPr/>
            </p:nvSpPr>
            <p:spPr>
              <a:xfrm>
                <a:off x="2929347" y="5391387"/>
                <a:ext cx="609382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CA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8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72DCDF-FB27-BD78-8029-F6F06BD53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347" y="5391387"/>
                <a:ext cx="60938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8041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6A26-3E63-C64B-F3A0-947995E6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282C9-023D-E405-08DB-F7C043A96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54044"/>
          </a:xfrm>
        </p:spPr>
        <p:txBody>
          <a:bodyPr/>
          <a:lstStyle/>
          <a:p>
            <a:r>
              <a:rPr lang="en-CA" dirty="0"/>
              <a:t>A regression calculates a line with interpret and slope that make the sum of the residuals equal to 0 (or as close to 0 as possible)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3C3062-A979-B54E-E1F9-05DCB04CD330}"/>
                  </a:ext>
                </a:extLst>
              </p:cNvPr>
              <p:cNvSpPr txBox="1"/>
              <p:nvPr/>
            </p:nvSpPr>
            <p:spPr>
              <a:xfrm>
                <a:off x="2811780" y="3311821"/>
                <a:ext cx="6093822" cy="1135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nary>
                      <m:r>
                        <a:rPr lang="en-CA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CA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CA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CA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</m:e>
                          </m:d>
                        </m:e>
                      </m:nary>
                      <m:r>
                        <a:rPr lang="en-CA" sz="28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3C3062-A979-B54E-E1F9-05DCB04CD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780" y="3311821"/>
                <a:ext cx="6093822" cy="1135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00B9BE-EA74-B6D8-9B18-5BB10F5515B2}"/>
                  </a:ext>
                </a:extLst>
              </p:cNvPr>
              <p:cNvSpPr txBox="1"/>
              <p:nvPr/>
            </p:nvSpPr>
            <p:spPr>
              <a:xfrm>
                <a:off x="7919358" y="5989140"/>
                <a:ext cx="6093822" cy="837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CA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CA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CA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00B9BE-EA74-B6D8-9B18-5BB10F551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358" y="5989140"/>
                <a:ext cx="6093822" cy="837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8177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BF8A-DD40-B704-ED57-24C301DB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D4838-C2BF-308E-A52D-35C44F1E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2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Imagine guessing what the slope.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2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After this we change the value of the slope.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2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Then we work out the new intercept $ a = y -bx - d $.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2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Then we predict the fitted values of y (reaction time) for the new b.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2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After this we work out the residuals 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2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Then we calculate the SSE.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2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Then we repeat for values of b until we arrive at the smallest number.</a:t>
            </a:r>
            <a:endParaRPr lang="en-CA" sz="2200" dirty="0"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230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2C97-76C4-1A2D-565A-7A98E4DB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Residuals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25D0C1E2-6D82-5B24-B103-EA8537B020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440712" y="1581149"/>
            <a:ext cx="6755539" cy="508090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569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C0FA-76D3-128E-049B-62C2D9BF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BB80-7B45-6FD3-FE46-3D9162622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Things we’re ahead on:</a:t>
            </a:r>
          </a:p>
          <a:p>
            <a:pPr lvl="1"/>
            <a:r>
              <a:rPr lang="en-CA" dirty="0"/>
              <a:t>ANOVA and linear models</a:t>
            </a:r>
          </a:p>
          <a:p>
            <a:pPr lvl="2"/>
            <a:r>
              <a:rPr lang="en-CA" dirty="0"/>
              <a:t>I did this first because of the papers people submitted.</a:t>
            </a:r>
          </a:p>
          <a:p>
            <a:endParaRPr lang="en-CA" dirty="0"/>
          </a:p>
          <a:p>
            <a:r>
              <a:rPr lang="en-CA" dirty="0"/>
              <a:t>Things we are behind on:</a:t>
            </a:r>
          </a:p>
          <a:p>
            <a:pPr lvl="1"/>
            <a:r>
              <a:rPr lang="en-CA" dirty="0"/>
              <a:t>The chi-squared test and Bayes’ rule</a:t>
            </a:r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85146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C5C2-7E84-66B0-77D7-9B489843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A4D72-72FC-229B-98C7-E64029CA2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846" y="1864814"/>
            <a:ext cx="10515600" cy="1100455"/>
          </a:xfrm>
        </p:spPr>
        <p:txBody>
          <a:bodyPr/>
          <a:lstStyle/>
          <a:p>
            <a:r>
              <a:rPr lang="en-CA" dirty="0"/>
              <a:t>We get the same result with </a:t>
            </a:r>
            <a:r>
              <a:rPr lang="en-CA" dirty="0" err="1"/>
              <a:t>lm</a:t>
            </a:r>
            <a:r>
              <a:rPr lang="en-CA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78986-9F75-E907-1FE9-5CB08D422024}"/>
              </a:ext>
            </a:extLst>
          </p:cNvPr>
          <p:cNvSpPr txBox="1"/>
          <p:nvPr/>
        </p:nvSpPr>
        <p:spPr>
          <a:xfrm>
            <a:off x="956855" y="3429000"/>
            <a:ext cx="6093822" cy="2436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Mean_RT~Length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Call: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(formula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Mean_RT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~ Length)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Coefficients: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(Intercept)       Length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498.44        37.64</a:t>
            </a:r>
            <a:endParaRPr lang="en-CA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2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31C-6611-CF14-3148-9F3CF3FD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0CE05-0CA6-C54F-6512-389F2CA69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Two regression lines can have the same slope and intercept, but be different with respect to their residuals.</a:t>
            </a:r>
            <a:endParaRPr lang="en-CA" sz="2200" dirty="0"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73FF6C9D-137C-5E28-E520-32E1D42FDA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289798" y="2797175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57543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AEC2-6971-EB61-8629-8D07F057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checking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AFB465CA-20CA-B8AD-D26A-D59E4754BB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433490" y="1581149"/>
            <a:ext cx="6298339" cy="471514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87783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0DCE-C0C1-C993-C247-5D0EF4EB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48B7D-F9D1-31D7-DD8B-9871D7DC2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2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What is typically referred to as ANOVA (Analysis of variance) often refers to a type of statistical analysis when all the predictor variables categorical. There is some controversy with respect to whether ANOVA can just be understood as a special case of regression analysis. Compare</a:t>
            </a:r>
            <a:br>
              <a:rPr lang="en-US" sz="2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CA" sz="2200" dirty="0"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Cottingham et al. 2005 ``Regression versus ANOVA” in Frontiers in Ecology and the Environment</a:t>
            </a:r>
            <a:br>
              <a:rPr lang="en-US" sz="2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CA" sz="2200" dirty="0"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Gelman 2006 ``Analysis of variance - why it is more important than ever” in The Annals of Statistics</a:t>
            </a:r>
            <a:endParaRPr lang="en-CA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22430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D26D-FBA4-5C9C-513D-FE2280D3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 and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AB465-AE92-42BE-0259-CB8EFD62E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2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ANOVA has the same mathematical structure as </a:t>
            </a:r>
            <a:r>
              <a:rPr lang="en-US" sz="2200" dirty="0" err="1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regression,but</a:t>
            </a:r>
            <a:r>
              <a:rPr lang="en-US" sz="2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some regard it as conceptually different,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2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ANOVA can also mean the analysis of data into batches and groups (hierarchical modeling), rather than narrowly as the classical ANOVA test.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2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For historical reasons the ANOVA is more often used in experimental settings and regression analysis for observational data.</a:t>
            </a:r>
            <a:endParaRPr lang="en-CA" sz="2200" dirty="0"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2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Sometimes classical ANOVA is used, when regression really should be: the research bins the data of the predictor variable into groups to make it categorical (see Stoll &amp; </a:t>
            </a:r>
            <a:r>
              <a:rPr lang="en-US" sz="2200" dirty="0" err="1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Gries</a:t>
            </a:r>
            <a:r>
              <a:rPr lang="en-US" sz="22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2009) in Journal of Language Acquisition.</a:t>
            </a:r>
            <a:endParaRPr lang="en-CA" sz="2200" dirty="0"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14086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42B3-B8A0-A077-602F-1647F1B9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 and regression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7633F646-2F1B-4065-1659-2A9A4D70F8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29034" y="1476648"/>
            <a:ext cx="6272213" cy="49117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>
            <a:extLst>
              <a:ext uri="{FF2B5EF4-FFF2-40B4-BE49-F238E27FC236}">
                <a16:creationId xmlns:a16="http://schemas.microsoft.com/office/drawing/2014/main" id="{53E9BC8C-EA32-DFC2-0D9C-6CC5E8B946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143341" y="1933846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372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A935-A732-B123-5B61-821104FD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05589-A7E7-AABA-69E5-3D6301DAE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Chi-squared test</a:t>
            </a:r>
          </a:p>
          <a:p>
            <a:endParaRPr lang="en-CA" dirty="0"/>
          </a:p>
          <a:p>
            <a:r>
              <a:rPr lang="en-CA" dirty="0"/>
              <a:t>Linear models and ANOVA</a:t>
            </a:r>
          </a:p>
        </p:txBody>
      </p:sp>
    </p:spTree>
    <p:extLst>
      <p:ext uri="{BB962C8B-B14F-4D97-AF65-F5344CB8AC3E}">
        <p14:creationId xmlns:p14="http://schemas.microsoft.com/office/powerpoint/2010/main" val="41630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3DDE-3439-F18F-06CB-DD04A2FD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are building up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8205-C5A9-6325-A9A7-2F8FFE8EB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Multivariate regression</a:t>
            </a:r>
          </a:p>
          <a:p>
            <a:endParaRPr lang="en-CA" dirty="0"/>
          </a:p>
          <a:p>
            <a:r>
              <a:rPr lang="en-CA" dirty="0"/>
              <a:t>Interactions</a:t>
            </a:r>
          </a:p>
          <a:p>
            <a:endParaRPr lang="en-CA" dirty="0"/>
          </a:p>
          <a:p>
            <a:r>
              <a:rPr lang="en-CA" dirty="0"/>
              <a:t>Causal inference</a:t>
            </a:r>
          </a:p>
        </p:txBody>
      </p:sp>
    </p:spTree>
    <p:extLst>
      <p:ext uri="{BB962C8B-B14F-4D97-AF65-F5344CB8AC3E}">
        <p14:creationId xmlns:p14="http://schemas.microsoft.com/office/powerpoint/2010/main" val="152546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842B-D290-6272-E798-2252F7DA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Chi squared test and p-values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CC159-BBB9-D49A-F8B2-3DB547F97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3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4ADD-1ABA-7FA4-5DB0-16F04199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Counts &amp; contingency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98AE-56A8-5B63-3A27-42D066D50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lot of statistical information comes from counts (e.g. frequency of words in different texts)</a:t>
            </a:r>
          </a:p>
          <a:p>
            <a:r>
              <a:rPr lang="en-CA" dirty="0"/>
              <a:t>The data are usually presented in a contingency table.</a:t>
            </a:r>
          </a:p>
          <a:p>
            <a:r>
              <a:rPr lang="en-CA" dirty="0"/>
              <a:t>Data from Matthew Dryer (1992)</a:t>
            </a:r>
          </a:p>
          <a:p>
            <a:r>
              <a:rPr lang="en-CA" dirty="0"/>
              <a:t>OV = Object-Verb words order / VO = Verb-Object word order</a:t>
            </a:r>
          </a:p>
          <a:p>
            <a:r>
              <a:rPr lang="en-CA" dirty="0" err="1"/>
              <a:t>Postp</a:t>
            </a:r>
            <a:r>
              <a:rPr lang="en-CA" dirty="0"/>
              <a:t> = positions / Prep = prepositions</a:t>
            </a:r>
          </a:p>
          <a:p>
            <a:r>
              <a:rPr lang="en-CA" dirty="0" err="1"/>
              <a:t>H1:postpositions</a:t>
            </a:r>
            <a:r>
              <a:rPr lang="en-CA" dirty="0"/>
              <a:t> are associated with OV word order and prepositions are associated with VO order</a:t>
            </a:r>
          </a:p>
        </p:txBody>
      </p:sp>
    </p:spTree>
    <p:extLst>
      <p:ext uri="{BB962C8B-B14F-4D97-AF65-F5344CB8AC3E}">
        <p14:creationId xmlns:p14="http://schemas.microsoft.com/office/powerpoint/2010/main" val="92601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1845</Words>
  <Application>Microsoft Office PowerPoint</Application>
  <PresentationFormat>Widescreen</PresentationFormat>
  <Paragraphs>258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Cambria</vt:lpstr>
      <vt:lpstr>Cambria Math</vt:lpstr>
      <vt:lpstr>Consolas</vt:lpstr>
      <vt:lpstr>Office Theme</vt:lpstr>
      <vt:lpstr>Statistics for Linguists</vt:lpstr>
      <vt:lpstr>Class projects</vt:lpstr>
      <vt:lpstr>Make up class</vt:lpstr>
      <vt:lpstr>Questions</vt:lpstr>
      <vt:lpstr>Questions</vt:lpstr>
      <vt:lpstr>Today</vt:lpstr>
      <vt:lpstr>What we are building up to</vt:lpstr>
      <vt:lpstr>Chi squared test and p-values</vt:lpstr>
      <vt:lpstr>Counts &amp; contingency tables</vt:lpstr>
      <vt:lpstr>Contingency table (word order associations)</vt:lpstr>
      <vt:lpstr>PowerPoint Presentation</vt:lpstr>
      <vt:lpstr>Counts and probabilities</vt:lpstr>
      <vt:lpstr>Counts and probability</vt:lpstr>
      <vt:lpstr>Expected Frequency</vt:lpstr>
      <vt:lpstr>Expected frequency</vt:lpstr>
      <vt:lpstr>Expected frequency</vt:lpstr>
      <vt:lpstr>Expected frequency vs. real frequencies</vt:lpstr>
      <vt:lpstr>Expected frequency vs. real frequencies</vt:lpstr>
      <vt:lpstr>Chi-squared test</vt:lpstr>
      <vt:lpstr>PowerPoint Presentation</vt:lpstr>
      <vt:lpstr>Chi-squared test and p values</vt:lpstr>
      <vt:lpstr>Chi-squared test and p-value</vt:lpstr>
      <vt:lpstr>Linear models</vt:lpstr>
      <vt:lpstr>What is regression?</vt:lpstr>
      <vt:lpstr>What is regression?</vt:lpstr>
      <vt:lpstr>Regression analyses in linguistics</vt:lpstr>
      <vt:lpstr>Regression analysis</vt:lpstr>
      <vt:lpstr>Simple linear model</vt:lpstr>
      <vt:lpstr>Exponential function</vt:lpstr>
      <vt:lpstr>Exponential curve</vt:lpstr>
      <vt:lpstr>And this?</vt:lpstr>
      <vt:lpstr>Parabolic curve</vt:lpstr>
      <vt:lpstr>Model choice</vt:lpstr>
      <vt:lpstr>Calculate ‘b’</vt:lpstr>
      <vt:lpstr>Calculate ‘b’</vt:lpstr>
      <vt:lpstr>Calculate ‘b’</vt:lpstr>
      <vt:lpstr>Calculate ‘b’</vt:lpstr>
      <vt:lpstr>Word length and reaction times</vt:lpstr>
      <vt:lpstr>Word length and reaction times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Residuals</vt:lpstr>
      <vt:lpstr>Residuals</vt:lpstr>
      <vt:lpstr>Residuals</vt:lpstr>
      <vt:lpstr>Residuals</vt:lpstr>
      <vt:lpstr>Residuals</vt:lpstr>
      <vt:lpstr>Residuals</vt:lpstr>
      <vt:lpstr>Model fitting</vt:lpstr>
      <vt:lpstr>Model checking</vt:lpstr>
      <vt:lpstr>ANOVA</vt:lpstr>
      <vt:lpstr>ANOVA and Regression</vt:lpstr>
      <vt:lpstr>ANOVA and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Linguists</dc:title>
  <dc:creator>Anonymous</dc:creator>
  <cp:lastModifiedBy>Adam Tallman</cp:lastModifiedBy>
  <cp:revision>19</cp:revision>
  <dcterms:created xsi:type="dcterms:W3CDTF">2022-11-27T16:54:13Z</dcterms:created>
  <dcterms:modified xsi:type="dcterms:W3CDTF">2023-11-21T22:41:12Z</dcterms:modified>
</cp:coreProperties>
</file>