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259" r:id="rId6"/>
    <p:sldId id="260" r:id="rId7"/>
    <p:sldId id="261" r:id="rId8"/>
    <p:sldId id="262" r:id="rId9"/>
    <p:sldId id="263" r:id="rId10"/>
    <p:sldId id="302" r:id="rId11"/>
    <p:sldId id="264" r:id="rId12"/>
    <p:sldId id="265" r:id="rId13"/>
    <p:sldId id="303" r:id="rId14"/>
    <p:sldId id="266" r:id="rId15"/>
    <p:sldId id="270" r:id="rId16"/>
    <p:sldId id="271" r:id="rId17"/>
    <p:sldId id="268" r:id="rId18"/>
    <p:sldId id="274" r:id="rId19"/>
    <p:sldId id="273" r:id="rId20"/>
    <p:sldId id="275" r:id="rId21"/>
    <p:sldId id="276" r:id="rId22"/>
    <p:sldId id="277" r:id="rId23"/>
    <p:sldId id="278" r:id="rId24"/>
    <p:sldId id="279" r:id="rId25"/>
    <p:sldId id="280" r:id="rId26"/>
    <p:sldId id="304" r:id="rId27"/>
    <p:sldId id="282" r:id="rId28"/>
    <p:sldId id="283" r:id="rId29"/>
    <p:sldId id="284" r:id="rId30"/>
    <p:sldId id="285" r:id="rId31"/>
    <p:sldId id="305" r:id="rId32"/>
    <p:sldId id="306" r:id="rId33"/>
    <p:sldId id="307" r:id="rId34"/>
    <p:sldId id="308" r:id="rId35"/>
    <p:sldId id="309" r:id="rId36"/>
    <p:sldId id="286" r:id="rId37"/>
    <p:sldId id="289" r:id="rId38"/>
    <p:sldId id="290" r:id="rId39"/>
    <p:sldId id="291" r:id="rId40"/>
    <p:sldId id="292" r:id="rId41"/>
    <p:sldId id="269" r:id="rId42"/>
    <p:sldId id="272" r:id="rId43"/>
    <p:sldId id="281" r:id="rId44"/>
    <p:sldId id="294" r:id="rId45"/>
    <p:sldId id="301" r:id="rId46"/>
    <p:sldId id="293" r:id="rId47"/>
    <p:sldId id="295" r:id="rId48"/>
    <p:sldId id="296" r:id="rId49"/>
    <p:sldId id="297" r:id="rId50"/>
    <p:sldId id="298" r:id="rId51"/>
    <p:sldId id="299" r:id="rId52"/>
    <p:sldId id="30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E21782-D2AE-4524-A662-6CDD37C60F0E}">
          <p14:sldIdLst>
            <p14:sldId id="256"/>
            <p14:sldId id="310"/>
            <p14:sldId id="257"/>
            <p14:sldId id="258"/>
            <p14:sldId id="259"/>
          </p14:sldIdLst>
        </p14:section>
        <p14:section name="The Fork" id="{CB32FE08-0CA5-4F68-AD57-246168D02D1A}">
          <p14:sldIdLst>
            <p14:sldId id="260"/>
            <p14:sldId id="261"/>
            <p14:sldId id="262"/>
            <p14:sldId id="263"/>
            <p14:sldId id="302"/>
            <p14:sldId id="264"/>
            <p14:sldId id="265"/>
            <p14:sldId id="303"/>
            <p14:sldId id="266"/>
            <p14:sldId id="270"/>
            <p14:sldId id="271"/>
            <p14:sldId id="268"/>
          </p14:sldIdLst>
        </p14:section>
        <p14:section name="Interactions" id="{B5FC570B-FAD3-45DA-BB5B-99D9C17B5CD9}">
          <p14:sldIdLst>
            <p14:sldId id="274"/>
            <p14:sldId id="273"/>
            <p14:sldId id="275"/>
            <p14:sldId id="276"/>
            <p14:sldId id="277"/>
            <p14:sldId id="278"/>
            <p14:sldId id="279"/>
            <p14:sldId id="280"/>
            <p14:sldId id="304"/>
          </p14:sldIdLst>
        </p14:section>
        <p14:section name="Model fitting and overfitting" id="{777A5098-3578-44E8-822E-12E242C9047E}">
          <p14:sldIdLst>
            <p14:sldId id="282"/>
            <p14:sldId id="283"/>
            <p14:sldId id="284"/>
            <p14:sldId id="285"/>
            <p14:sldId id="305"/>
            <p14:sldId id="306"/>
            <p14:sldId id="307"/>
            <p14:sldId id="308"/>
            <p14:sldId id="309"/>
            <p14:sldId id="286"/>
            <p14:sldId id="289"/>
          </p14:sldIdLst>
        </p14:section>
        <p14:section name="Akaike Information Criterion" id="{4B11E950-A28D-4B94-98DF-4C42D19E501A}">
          <p14:sldIdLst>
            <p14:sldId id="290"/>
            <p14:sldId id="291"/>
            <p14:sldId id="292"/>
          </p14:sldIdLst>
        </p14:section>
        <p14:section name="Basic model fitting" id="{7DC4322E-D889-4C0B-9967-0F8DEF8E7217}">
          <p14:sldIdLst>
            <p14:sldId id="269"/>
            <p14:sldId id="272"/>
            <p14:sldId id="281"/>
            <p14:sldId id="294"/>
          </p14:sldIdLst>
        </p14:section>
        <p14:section name="Multiple regression" id="{0F31F3D5-E7FE-460C-B329-722D16F7605B}">
          <p14:sldIdLst>
            <p14:sldId id="301"/>
            <p14:sldId id="293"/>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848AC-2263-430B-9261-8022513D7F8D}" v="342" dt="2023-12-12T13:05:51.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6" d="100"/>
          <a:sy n="76" d="100"/>
        </p:scale>
        <p:origin x="14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BB6F-B57D-EC71-97E5-9CF3E418C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7C144-C5FE-F29A-D407-EAA9A5EBF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C91EB0-AFDA-C07A-7C0C-46C95C035093}"/>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5" name="Footer Placeholder 4">
            <a:extLst>
              <a:ext uri="{FF2B5EF4-FFF2-40B4-BE49-F238E27FC236}">
                <a16:creationId xmlns:a16="http://schemas.microsoft.com/office/drawing/2014/main" id="{A843BCEE-54FB-FE95-F8E4-E2508BD59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9A661-5CA4-B6AB-83D7-C2E24B2F28A1}"/>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58121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B81-98C4-FFF6-D865-E0A26A605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C4A4AE-6CAE-FA17-B45C-A0A340A53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954B-77CD-ACFA-8558-9CE6C45AC7D1}"/>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5" name="Footer Placeholder 4">
            <a:extLst>
              <a:ext uri="{FF2B5EF4-FFF2-40B4-BE49-F238E27FC236}">
                <a16:creationId xmlns:a16="http://schemas.microsoft.com/office/drawing/2014/main" id="{4319FB27-9B13-1139-4F56-929B9CC2F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87CE4-074C-8179-D298-6A6EB004D16C}"/>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12157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EECBF-56D7-FD00-82D5-6698ADD21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A2C8E-F91C-AE96-52E4-5AED5546E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717F-94B3-2F53-9B21-A1E7C750517D}"/>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5" name="Footer Placeholder 4">
            <a:extLst>
              <a:ext uri="{FF2B5EF4-FFF2-40B4-BE49-F238E27FC236}">
                <a16:creationId xmlns:a16="http://schemas.microsoft.com/office/drawing/2014/main" id="{80558239-19BA-08AE-F791-DD7D47434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F639E-6688-CBA0-0E98-CF2C5E2DCE2B}"/>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315594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A15-E529-3DD1-CD87-A58521865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1851C-780A-32C1-05A5-F35D5B95C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CFAA-1C9E-8A36-72B1-90BEB5DAD33A}"/>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5" name="Footer Placeholder 4">
            <a:extLst>
              <a:ext uri="{FF2B5EF4-FFF2-40B4-BE49-F238E27FC236}">
                <a16:creationId xmlns:a16="http://schemas.microsoft.com/office/drawing/2014/main" id="{04DE4E61-531F-FEAC-B1E3-2FFE9FF49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69B5F-B5F0-3FCB-4864-4A8F400873A8}"/>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9575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34B4-1208-D0F9-BDA0-348B07FAF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5A91E-06AF-51E4-A3F0-714C693E0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DBC62-BD6B-C525-0FAD-C6D531EC0BC9}"/>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5" name="Footer Placeholder 4">
            <a:extLst>
              <a:ext uri="{FF2B5EF4-FFF2-40B4-BE49-F238E27FC236}">
                <a16:creationId xmlns:a16="http://schemas.microsoft.com/office/drawing/2014/main" id="{E8A47A43-2B2B-B3F4-FDA0-BEF84B5DA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586F4-FC91-7137-A291-0839E7EA8D3F}"/>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2530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6BC-2FBE-2029-563E-0592056F4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BEC9E-F64F-ED3D-E43A-397E147E5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029EB-42F9-E224-CF27-8123E0FF6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BCCC0-D86B-EA25-3D8E-B4BCEF04CC0D}"/>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6" name="Footer Placeholder 5">
            <a:extLst>
              <a:ext uri="{FF2B5EF4-FFF2-40B4-BE49-F238E27FC236}">
                <a16:creationId xmlns:a16="http://schemas.microsoft.com/office/drawing/2014/main" id="{07F0A0E2-E2F1-35F1-A666-CEC9CCF0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EC00D-4F32-70C6-87AB-488B2859FEB6}"/>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24148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3DE8-4227-E78B-AEEF-E5904C73F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5B2E3-FB27-742D-CC11-F214F541F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6AEBB-4418-308D-6506-9B9246E25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2A6972-8D62-6D2B-4449-2F86FCD32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5574D-E45B-BCCB-5E5C-5B67964FA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48C7D-5B4C-6993-753A-6AABEA6D5821}"/>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8" name="Footer Placeholder 7">
            <a:extLst>
              <a:ext uri="{FF2B5EF4-FFF2-40B4-BE49-F238E27FC236}">
                <a16:creationId xmlns:a16="http://schemas.microsoft.com/office/drawing/2014/main" id="{BB2DF2D9-425D-B6B0-11ED-171C2018FF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8D8067-9FD1-6E83-DE2B-81388015254E}"/>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205215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9C33-EF0B-E055-5EFF-3FFED7866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0CEBA-4A7D-A889-1389-2C77EF0F97C5}"/>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4" name="Footer Placeholder 3">
            <a:extLst>
              <a:ext uri="{FF2B5EF4-FFF2-40B4-BE49-F238E27FC236}">
                <a16:creationId xmlns:a16="http://schemas.microsoft.com/office/drawing/2014/main" id="{9B330266-C935-4EFF-7B57-EA38F144E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6F1375-7DEC-1DCA-EB24-85DE45EDF477}"/>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154855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BA348-DB63-1C2A-7A3C-53ADDA9D5AA6}"/>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3" name="Footer Placeholder 2">
            <a:extLst>
              <a:ext uri="{FF2B5EF4-FFF2-40B4-BE49-F238E27FC236}">
                <a16:creationId xmlns:a16="http://schemas.microsoft.com/office/drawing/2014/main" id="{A630281F-3956-3790-63D5-6E0EA9AEC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AE43B-3BEF-F246-7274-88A6419DA3B2}"/>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225824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D8C9-C761-3FC5-A397-279760CE0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625136-A922-1C72-56C5-1E41370F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E79DD-4AFB-B9D9-8E30-79680B893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C4367-1DF4-BB53-7030-D753B80F6D29}"/>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6" name="Footer Placeholder 5">
            <a:extLst>
              <a:ext uri="{FF2B5EF4-FFF2-40B4-BE49-F238E27FC236}">
                <a16:creationId xmlns:a16="http://schemas.microsoft.com/office/drawing/2014/main" id="{4450D470-8145-40CF-5DE0-76098C830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15827-AB7E-0317-3242-C053FFDF14D5}"/>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48934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DE02-CE9F-8B59-6939-5B228634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7A154-BD24-7522-CBC2-4A108A164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551B3-DE15-5AFD-E250-2B115EFEF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1DF39-F420-BE92-8B94-3EEB66048ABA}"/>
              </a:ext>
            </a:extLst>
          </p:cNvPr>
          <p:cNvSpPr>
            <a:spLocks noGrp="1"/>
          </p:cNvSpPr>
          <p:nvPr>
            <p:ph type="dt" sz="half" idx="10"/>
          </p:nvPr>
        </p:nvSpPr>
        <p:spPr/>
        <p:txBody>
          <a:bodyPr/>
          <a:lstStyle/>
          <a:p>
            <a:fld id="{A2CB4CF4-4D3F-4494-8FBC-BA04D3B1C427}" type="datetimeFigureOut">
              <a:rPr lang="en-US" smtClean="0"/>
              <a:t>12/12/2023</a:t>
            </a:fld>
            <a:endParaRPr lang="en-US"/>
          </a:p>
        </p:txBody>
      </p:sp>
      <p:sp>
        <p:nvSpPr>
          <p:cNvPr id="6" name="Footer Placeholder 5">
            <a:extLst>
              <a:ext uri="{FF2B5EF4-FFF2-40B4-BE49-F238E27FC236}">
                <a16:creationId xmlns:a16="http://schemas.microsoft.com/office/drawing/2014/main" id="{D139B0C1-C77C-51B7-C8AE-5A4750835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569FC-579F-61B9-D98D-3FD2BBFEE8A7}"/>
              </a:ext>
            </a:extLst>
          </p:cNvPr>
          <p:cNvSpPr>
            <a:spLocks noGrp="1"/>
          </p:cNvSpPr>
          <p:nvPr>
            <p:ph type="sldNum" sz="quarter" idx="12"/>
          </p:nvPr>
        </p:nvSpPr>
        <p:spPr/>
        <p:txBody>
          <a:bodyPr/>
          <a:lstStyle/>
          <a:p>
            <a:fld id="{A6B0525E-A163-449A-BD5E-4C7C2D287506}" type="slidenum">
              <a:rPr lang="en-US" smtClean="0"/>
              <a:t>‹#›</a:t>
            </a:fld>
            <a:endParaRPr lang="en-US"/>
          </a:p>
        </p:txBody>
      </p:sp>
    </p:spTree>
    <p:extLst>
      <p:ext uri="{BB962C8B-B14F-4D97-AF65-F5344CB8AC3E}">
        <p14:creationId xmlns:p14="http://schemas.microsoft.com/office/powerpoint/2010/main" val="305832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44310-EC13-E075-80BB-C6BC6532B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5BA48-0E57-A3D7-62B3-03F9A4C1D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784A4-41BE-3DFA-BA58-BB25AC250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B4CF4-4D3F-4494-8FBC-BA04D3B1C427}" type="datetimeFigureOut">
              <a:rPr lang="en-US" smtClean="0"/>
              <a:t>12/12/2023</a:t>
            </a:fld>
            <a:endParaRPr lang="en-US"/>
          </a:p>
        </p:txBody>
      </p:sp>
      <p:sp>
        <p:nvSpPr>
          <p:cNvPr id="5" name="Footer Placeholder 4">
            <a:extLst>
              <a:ext uri="{FF2B5EF4-FFF2-40B4-BE49-F238E27FC236}">
                <a16:creationId xmlns:a16="http://schemas.microsoft.com/office/drawing/2014/main" id="{61F4F2F2-552F-212C-850B-3FEFA5C6F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BC208C-6554-2072-0DB7-D119FDCF3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0525E-A163-449A-BD5E-4C7C2D287506}" type="slidenum">
              <a:rPr lang="en-US" smtClean="0"/>
              <a:t>‹#›</a:t>
            </a:fld>
            <a:endParaRPr lang="en-US"/>
          </a:p>
        </p:txBody>
      </p:sp>
    </p:spTree>
    <p:extLst>
      <p:ext uri="{BB962C8B-B14F-4D97-AF65-F5344CB8AC3E}">
        <p14:creationId xmlns:p14="http://schemas.microsoft.com/office/powerpoint/2010/main" val="243944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sycnet.apa.org/doi/10.1075/is.18.3.07wi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sycnet.apa.org/doi/10.1075/is.18.3.07wi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F84A-6FB5-D2CD-A15C-F95715F4D73F}"/>
              </a:ext>
            </a:extLst>
          </p:cNvPr>
          <p:cNvSpPr>
            <a:spLocks noGrp="1"/>
          </p:cNvSpPr>
          <p:nvPr>
            <p:ph type="ctrTitle"/>
          </p:nvPr>
        </p:nvSpPr>
        <p:spPr/>
        <p:txBody>
          <a:bodyPr/>
          <a:lstStyle/>
          <a:p>
            <a:r>
              <a:rPr lang="en-US" dirty="0"/>
              <a:t>Statistics for linguists</a:t>
            </a:r>
          </a:p>
        </p:txBody>
      </p:sp>
      <p:sp>
        <p:nvSpPr>
          <p:cNvPr id="3" name="Subtitle 2">
            <a:extLst>
              <a:ext uri="{FF2B5EF4-FFF2-40B4-BE49-F238E27FC236}">
                <a16:creationId xmlns:a16="http://schemas.microsoft.com/office/drawing/2014/main" id="{827A5378-F227-99C7-536E-38C1C3E85E45}"/>
              </a:ext>
            </a:extLst>
          </p:cNvPr>
          <p:cNvSpPr>
            <a:spLocks noGrp="1"/>
          </p:cNvSpPr>
          <p:nvPr>
            <p:ph type="subTitle" idx="1"/>
          </p:nvPr>
        </p:nvSpPr>
        <p:spPr>
          <a:xfrm>
            <a:off x="1524000" y="3602038"/>
            <a:ext cx="9144000" cy="1274762"/>
          </a:xfrm>
        </p:spPr>
        <p:txBody>
          <a:bodyPr/>
          <a:lstStyle/>
          <a:p>
            <a:r>
              <a:rPr lang="en-US" dirty="0"/>
              <a:t>2023-12-13</a:t>
            </a:r>
          </a:p>
          <a:p>
            <a:r>
              <a:rPr lang="en-US" dirty="0"/>
              <a:t>Confounds, model fitting, interactions, multivariate regression</a:t>
            </a:r>
          </a:p>
        </p:txBody>
      </p:sp>
      <p:pic>
        <p:nvPicPr>
          <p:cNvPr id="4" name="Picture 3" descr="A cartoon of a doctor mixing a salad&#10;&#10;Description automatically generated">
            <a:extLst>
              <a:ext uri="{FF2B5EF4-FFF2-40B4-BE49-F238E27FC236}">
                <a16:creationId xmlns:a16="http://schemas.microsoft.com/office/drawing/2014/main" id="{27BD54F1-5D94-C3FD-2A7B-2B8A3A2D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957"/>
            <a:ext cx="3410857" cy="2387600"/>
          </a:xfrm>
          <a:prstGeom prst="rect">
            <a:avLst/>
          </a:prstGeom>
        </p:spPr>
      </p:pic>
      <p:pic>
        <p:nvPicPr>
          <p:cNvPr id="7" name="Picture 6">
            <a:extLst>
              <a:ext uri="{FF2B5EF4-FFF2-40B4-BE49-F238E27FC236}">
                <a16:creationId xmlns:a16="http://schemas.microsoft.com/office/drawing/2014/main" id="{F3E50297-1111-8252-43A3-3DE9E326BF83}"/>
              </a:ext>
            </a:extLst>
          </p:cNvPr>
          <p:cNvPicPr>
            <a:picLocks noChangeAspect="1"/>
          </p:cNvPicPr>
          <p:nvPr/>
        </p:nvPicPr>
        <p:blipFill>
          <a:blip r:embed="rId3"/>
          <a:stretch>
            <a:fillRect/>
          </a:stretch>
        </p:blipFill>
        <p:spPr>
          <a:xfrm>
            <a:off x="8294914" y="264666"/>
            <a:ext cx="3576152" cy="2194181"/>
          </a:xfrm>
          <a:prstGeom prst="rect">
            <a:avLst/>
          </a:prstGeom>
        </p:spPr>
      </p:pic>
      <p:pic>
        <p:nvPicPr>
          <p:cNvPr id="5" name="Picture 4">
            <a:extLst>
              <a:ext uri="{FF2B5EF4-FFF2-40B4-BE49-F238E27FC236}">
                <a16:creationId xmlns:a16="http://schemas.microsoft.com/office/drawing/2014/main" id="{FBDE1364-13E8-3012-FCB2-947FBBB4788C}"/>
              </a:ext>
            </a:extLst>
          </p:cNvPr>
          <p:cNvPicPr>
            <a:picLocks noChangeAspect="1"/>
          </p:cNvPicPr>
          <p:nvPr/>
        </p:nvPicPr>
        <p:blipFill>
          <a:blip r:embed="rId4"/>
          <a:stretch>
            <a:fillRect/>
          </a:stretch>
        </p:blipFill>
        <p:spPr>
          <a:xfrm>
            <a:off x="4411227" y="4663819"/>
            <a:ext cx="2718615" cy="2194181"/>
          </a:xfrm>
          <a:prstGeom prst="rect">
            <a:avLst/>
          </a:prstGeom>
        </p:spPr>
      </p:pic>
    </p:spTree>
    <p:extLst>
      <p:ext uri="{BB962C8B-B14F-4D97-AF65-F5344CB8AC3E}">
        <p14:creationId xmlns:p14="http://schemas.microsoft.com/office/powerpoint/2010/main" val="97426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sp>
        <p:nvSpPr>
          <p:cNvPr id="9" name="TextBox 8">
            <a:extLst>
              <a:ext uri="{FF2B5EF4-FFF2-40B4-BE49-F238E27FC236}">
                <a16:creationId xmlns:a16="http://schemas.microsoft.com/office/drawing/2014/main" id="{F56606F3-9195-9330-B17C-A31E92825D91}"/>
              </a:ext>
            </a:extLst>
          </p:cNvPr>
          <p:cNvSpPr txBox="1"/>
          <p:nvPr/>
        </p:nvSpPr>
        <p:spPr>
          <a:xfrm>
            <a:off x="6749921" y="2470780"/>
            <a:ext cx="5152830" cy="255454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Z=</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3" name="Picture">
            <a:extLst>
              <a:ext uri="{FF2B5EF4-FFF2-40B4-BE49-F238E27FC236}">
                <a16:creationId xmlns:a16="http://schemas.microsoft.com/office/drawing/2014/main" id="{08050219-0145-C1EC-C5EB-E18F025761A1}"/>
              </a:ext>
            </a:extLst>
          </p:cNvPr>
          <p:cNvPicPr/>
          <p:nvPr/>
        </p:nvPicPr>
        <p:blipFill>
          <a:blip r:embed="rId2"/>
          <a:stretch>
            <a:fillRect/>
          </a:stretch>
        </p:blipFill>
        <p:spPr bwMode="auto">
          <a:xfrm>
            <a:off x="395749" y="1789010"/>
            <a:ext cx="5847735" cy="4982986"/>
          </a:xfrm>
          <a:prstGeom prst="rect">
            <a:avLst/>
          </a:prstGeom>
          <a:noFill/>
          <a:ln w="9525">
            <a:noFill/>
            <a:headEnd/>
            <a:tailEnd/>
          </a:ln>
        </p:spPr>
      </p:pic>
    </p:spTree>
    <p:extLst>
      <p:ext uri="{BB962C8B-B14F-4D97-AF65-F5344CB8AC3E}">
        <p14:creationId xmlns:p14="http://schemas.microsoft.com/office/powerpoint/2010/main" val="119287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375E-8583-D674-113F-B6B0B257B43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D03CAA1A-314D-94D2-3AAD-04467766BC1C}"/>
              </a:ext>
            </a:extLst>
          </p:cNvPr>
          <p:cNvSpPr>
            <a:spLocks noGrp="1"/>
          </p:cNvSpPr>
          <p:nvPr>
            <p:ph idx="1"/>
          </p:nvPr>
        </p:nvSpPr>
        <p:spPr>
          <a:xfrm>
            <a:off x="838200" y="1825625"/>
            <a:ext cx="10515600" cy="982889"/>
          </a:xfrm>
        </p:spPr>
        <p:txBody>
          <a:bodyPr/>
          <a:lstStyle/>
          <a:p>
            <a:r>
              <a:rPr lang="en-US" dirty="0"/>
              <a:t>To illustrate we can simulate the </a:t>
            </a:r>
            <a:r>
              <a:rPr lang="en-US" b="1" dirty="0"/>
              <a:t>Fork confounder</a:t>
            </a:r>
            <a:endParaRPr lang="en-US" dirty="0"/>
          </a:p>
          <a:p>
            <a:endParaRPr lang="en-US" dirty="0"/>
          </a:p>
          <a:p>
            <a:endParaRPr lang="en-US" dirty="0"/>
          </a:p>
        </p:txBody>
      </p:sp>
      <p:sp>
        <p:nvSpPr>
          <p:cNvPr id="5" name="TextBox 4">
            <a:extLst>
              <a:ext uri="{FF2B5EF4-FFF2-40B4-BE49-F238E27FC236}">
                <a16:creationId xmlns:a16="http://schemas.microsoft.com/office/drawing/2014/main" id="{AB091F32-05C7-4293-FCA6-B1B3D4A3FE27}"/>
              </a:ext>
            </a:extLst>
          </p:cNvPr>
          <p:cNvSpPr txBox="1"/>
          <p:nvPr/>
        </p:nvSpPr>
        <p:spPr>
          <a:xfrm>
            <a:off x="838200" y="2608709"/>
            <a:ext cx="4657532"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set.seed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1234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a1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a2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 </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rnorm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416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0.65398    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66806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D1E29B-1438-DE60-32EF-701FE678B0E0}"/>
              </a:ext>
            </a:extLst>
          </p:cNvPr>
          <p:cNvSpPr txBox="1"/>
          <p:nvPr/>
        </p:nvSpPr>
        <p:spPr>
          <a:xfrm>
            <a:off x="417545" y="594806"/>
            <a:ext cx="8670471"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-8.5904 -2.1783  0.0315  2.5965  7.1595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0.52548    0.48810   1.077    0.284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0.65398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0.01148  56.953   &lt;2e-16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3.485 on 98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0.9707, Adjusted R-squared:  0.9704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3244 on 1 and 98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A5175E8-D3F7-58E6-C30E-C001F1DA93F9}"/>
              </a:ext>
            </a:extLst>
          </p:cNvPr>
          <p:cNvSpPr txBox="1"/>
          <p:nvPr/>
        </p:nvSpPr>
        <p:spPr>
          <a:xfrm>
            <a:off x="9246636" y="3429000"/>
            <a:ext cx="2733869" cy="1200329"/>
          </a:xfrm>
          <a:prstGeom prst="rect">
            <a:avLst/>
          </a:prstGeom>
          <a:noFill/>
        </p:spPr>
        <p:txBody>
          <a:bodyPr wrap="square" rtlCol="0">
            <a:spAutoFit/>
          </a:bodyPr>
          <a:lstStyle/>
          <a:p>
            <a:r>
              <a:rPr lang="en-US" b="1" dirty="0">
                <a:solidFill>
                  <a:srgbClr val="C00000"/>
                </a:solidFill>
              </a:rPr>
              <a:t>There appears to be a significant relationship even though we know there is none.</a:t>
            </a:r>
          </a:p>
        </p:txBody>
      </p:sp>
    </p:spTree>
    <p:extLst>
      <p:ext uri="{BB962C8B-B14F-4D97-AF65-F5344CB8AC3E}">
        <p14:creationId xmlns:p14="http://schemas.microsoft.com/office/powerpoint/2010/main" val="198192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D33A1-8F07-B166-6FC3-DF41D52EE981}"/>
              </a:ext>
            </a:extLst>
          </p:cNvPr>
          <p:cNvSpPr txBox="1"/>
          <p:nvPr/>
        </p:nvSpPr>
        <p:spPr>
          <a:xfrm>
            <a:off x="445536" y="548724"/>
            <a:ext cx="8521182"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z</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y ~ x + z, data = 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-8.6577 -1.8151  0.0409  1.8996  8.6932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2.7516     0.6181   4.452 2.28e-05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00000"/>
                </a:solidFill>
                <a:effectLst/>
                <a:latin typeface="Consolas" panose="020B0609020204030204" pitchFamily="49" charset="0"/>
                <a:ea typeface="Cambria" panose="02040503050406030204" pitchFamily="18" charset="0"/>
                <a:cs typeface="Times New Roman" panose="02020603050405020304" pitchFamily="18" charset="0"/>
              </a:rPr>
              <a:t>x             0.1027     0.1090   0.942    0.348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z             1.6817     0.3310   5.081 1.82e-06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3.113 on 97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0.9768, Adjusted R-squared:  0.9764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2045 on 2 and 97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6EEAD5-5E4A-89B7-B80A-884D48929B89}"/>
              </a:ext>
            </a:extLst>
          </p:cNvPr>
          <p:cNvSpPr txBox="1"/>
          <p:nvPr/>
        </p:nvSpPr>
        <p:spPr>
          <a:xfrm>
            <a:off x="9097347" y="3596951"/>
            <a:ext cx="2733869" cy="923330"/>
          </a:xfrm>
          <a:prstGeom prst="rect">
            <a:avLst/>
          </a:prstGeom>
          <a:noFill/>
        </p:spPr>
        <p:txBody>
          <a:bodyPr wrap="square" rtlCol="0">
            <a:spAutoFit/>
          </a:bodyPr>
          <a:lstStyle/>
          <a:p>
            <a:r>
              <a:rPr lang="en-US" b="1" dirty="0">
                <a:solidFill>
                  <a:srgbClr val="C00000"/>
                </a:solidFill>
              </a:rPr>
              <a:t>The relationship disappears when put in the actual causal factor</a:t>
            </a:r>
          </a:p>
        </p:txBody>
      </p:sp>
    </p:spTree>
    <p:extLst>
      <p:ext uri="{BB962C8B-B14F-4D97-AF65-F5344CB8AC3E}">
        <p14:creationId xmlns:p14="http://schemas.microsoft.com/office/powerpoint/2010/main" val="393138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0C81-C7E0-839F-6644-00DB1C124F75}"/>
              </a:ext>
            </a:extLst>
          </p:cNvPr>
          <p:cNvSpPr>
            <a:spLocks noGrp="1"/>
          </p:cNvSpPr>
          <p:nvPr>
            <p:ph type="title"/>
          </p:nvPr>
        </p:nvSpPr>
        <p:spPr/>
        <p:txBody>
          <a:bodyPr/>
          <a:lstStyle/>
          <a:p>
            <a:r>
              <a:rPr lang="en-US" dirty="0"/>
              <a:t>Colliders and causal salad</a:t>
            </a:r>
          </a:p>
        </p:txBody>
      </p:sp>
      <p:sp>
        <p:nvSpPr>
          <p:cNvPr id="3" name="Content Placeholder 2">
            <a:extLst>
              <a:ext uri="{FF2B5EF4-FFF2-40B4-BE49-F238E27FC236}">
                <a16:creationId xmlns:a16="http://schemas.microsoft.com/office/drawing/2014/main" id="{0BEF430E-9817-5ACC-2410-2BC56725476B}"/>
              </a:ext>
            </a:extLst>
          </p:cNvPr>
          <p:cNvSpPr>
            <a:spLocks noGrp="1"/>
          </p:cNvSpPr>
          <p:nvPr>
            <p:ph idx="1"/>
          </p:nvPr>
        </p:nvSpPr>
        <p:spPr/>
        <p:txBody>
          <a:bodyPr>
            <a:normAutofit fontScale="92500" lnSpcReduction="10000"/>
          </a:bodyPr>
          <a:lstStyle/>
          <a:p>
            <a:r>
              <a:rPr lang="en-US" dirty="0"/>
              <a:t>It is not so simple as adding as many factors as possible to a model – we can  create a bias by </a:t>
            </a:r>
            <a:r>
              <a:rPr lang="en-US" i="1" dirty="0"/>
              <a:t>adding </a:t>
            </a:r>
            <a:r>
              <a:rPr lang="en-US" dirty="0"/>
              <a:t>variables – something that is rarely considered when basic model fitting is taught.</a:t>
            </a:r>
          </a:p>
          <a:p>
            <a:endParaRPr lang="en-US" dirty="0"/>
          </a:p>
          <a:p>
            <a:r>
              <a:rPr lang="en-US" dirty="0"/>
              <a:t>A </a:t>
            </a:r>
            <a:r>
              <a:rPr lang="en-US" b="1" dirty="0"/>
              <a:t>collider confound </a:t>
            </a:r>
            <a:r>
              <a:rPr lang="en-US" dirty="0"/>
              <a:t>is one which creates a spurious correlation between variables by being added to a model.</a:t>
            </a:r>
          </a:p>
          <a:p>
            <a:pPr lvl="1"/>
            <a:r>
              <a:rPr lang="en-US" dirty="0"/>
              <a:t>A </a:t>
            </a:r>
            <a:r>
              <a:rPr lang="en-US" b="1" dirty="0"/>
              <a:t>pipe</a:t>
            </a:r>
            <a:r>
              <a:rPr lang="en-US" dirty="0"/>
              <a:t> does something similar but removes a correlation where there would be one.</a:t>
            </a:r>
          </a:p>
          <a:p>
            <a:endParaRPr lang="en-US" dirty="0"/>
          </a:p>
          <a:p>
            <a:r>
              <a:rPr lang="en-US" dirty="0"/>
              <a:t>The practice of unthinkingly adding all the variables one can think of to a model to find correlations, without thinking about causal relationships is referred to as </a:t>
            </a:r>
            <a:r>
              <a:rPr lang="en-US" b="1" dirty="0"/>
              <a:t>causal salad </a:t>
            </a:r>
            <a:r>
              <a:rPr lang="en-US" dirty="0"/>
              <a:t>– it is extremely wrong and widely practiced</a:t>
            </a:r>
          </a:p>
          <a:p>
            <a:endParaRPr lang="en-US" dirty="0"/>
          </a:p>
          <a:p>
            <a:endParaRPr lang="en-US" dirty="0"/>
          </a:p>
        </p:txBody>
      </p:sp>
    </p:spTree>
    <p:extLst>
      <p:ext uri="{BB962C8B-B14F-4D97-AF65-F5344CB8AC3E}">
        <p14:creationId xmlns:p14="http://schemas.microsoft.com/office/powerpoint/2010/main" val="237400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1B9D3C-85D8-E4AB-CCB5-EA2F399157DD}"/>
              </a:ext>
            </a:extLst>
          </p:cNvPr>
          <p:cNvSpPr txBox="1"/>
          <p:nvPr/>
        </p:nvSpPr>
        <p:spPr>
          <a:xfrm>
            <a:off x="762778" y="5454358"/>
            <a:ext cx="8455866" cy="369332"/>
          </a:xfrm>
          <a:prstGeom prst="rect">
            <a:avLst/>
          </a:prstGeom>
          <a:noFill/>
        </p:spPr>
        <p:txBody>
          <a:bodyPr wrap="square">
            <a:spAutoFit/>
          </a:bodyPr>
          <a:lstStyle/>
          <a:p>
            <a:r>
              <a:rPr lang="en-US" dirty="0"/>
              <a:t>https://</a:t>
            </a:r>
            <a:r>
              <a:rPr lang="en-US" dirty="0" err="1"/>
              <a:t>elevanth.org</a:t>
            </a:r>
            <a:r>
              <a:rPr lang="en-US" dirty="0"/>
              <a:t>/blog/2021/06/15/regression-fire-and-dangerous-things-1-3/</a:t>
            </a:r>
          </a:p>
        </p:txBody>
      </p:sp>
      <p:sp>
        <p:nvSpPr>
          <p:cNvPr id="9" name="TextBox 8">
            <a:extLst>
              <a:ext uri="{FF2B5EF4-FFF2-40B4-BE49-F238E27FC236}">
                <a16:creationId xmlns:a16="http://schemas.microsoft.com/office/drawing/2014/main" id="{54013E16-3B51-8D66-68BF-B5624058319C}"/>
              </a:ext>
            </a:extLst>
          </p:cNvPr>
          <p:cNvSpPr txBox="1"/>
          <p:nvPr/>
        </p:nvSpPr>
        <p:spPr>
          <a:xfrm>
            <a:off x="1033098" y="819706"/>
            <a:ext cx="5515692" cy="4154984"/>
          </a:xfrm>
          <a:prstGeom prst="rect">
            <a:avLst/>
          </a:prstGeom>
          <a:noFill/>
        </p:spPr>
        <p:txBody>
          <a:bodyPr wrap="square">
            <a:spAutoFit/>
          </a:bodyPr>
          <a:lstStyle/>
          <a:p>
            <a:r>
              <a:rPr lang="en-US" sz="2200" dirty="0"/>
              <a:t>“... there is </a:t>
            </a:r>
            <a:r>
              <a:rPr lang="en-US" sz="2200" b="1" dirty="0"/>
              <a:t>Causal Salad</a:t>
            </a:r>
            <a:r>
              <a:rPr lang="en-US" sz="2200" dirty="0"/>
              <a:t>: You put everything into a </a:t>
            </a:r>
            <a:r>
              <a:rPr lang="en-US" sz="2200" b="1" dirty="0"/>
              <a:t>regression equation</a:t>
            </a:r>
            <a:r>
              <a:rPr lang="en-US" sz="2200" dirty="0"/>
              <a:t>, toss with some creative story-telling, and hope the reviewers eat it. In general, this is not a valid approach, for well-known reasons. But it can get you published. Causal salad can discover causes too. But you have to get lucky. The Salad isn’t only regression. Really any procedure that hopes to take a list of variables (features) and return causal inference is Causal Salad. No amount of data reliably turns salad into sense.” - </a:t>
            </a:r>
            <a:r>
              <a:rPr lang="en-US" sz="2200" dirty="0" err="1"/>
              <a:t>McElreath</a:t>
            </a:r>
            <a:endParaRPr lang="en-US" sz="2200" dirty="0"/>
          </a:p>
        </p:txBody>
      </p:sp>
      <p:pic>
        <p:nvPicPr>
          <p:cNvPr id="15" name="Picture 14" descr="A cartoon of a doctor mixing a salad&#10;&#10;Description automatically generated">
            <a:extLst>
              <a:ext uri="{FF2B5EF4-FFF2-40B4-BE49-F238E27FC236}">
                <a16:creationId xmlns:a16="http://schemas.microsoft.com/office/drawing/2014/main" id="{4E13A726-2B28-26B8-1C00-FFBCC3ED5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790" y="793102"/>
            <a:ext cx="5515692" cy="3860985"/>
          </a:xfrm>
          <a:prstGeom prst="rect">
            <a:avLst/>
          </a:prstGeom>
        </p:spPr>
      </p:pic>
      <p:sp>
        <p:nvSpPr>
          <p:cNvPr id="17" name="TextBox 16">
            <a:extLst>
              <a:ext uri="{FF2B5EF4-FFF2-40B4-BE49-F238E27FC236}">
                <a16:creationId xmlns:a16="http://schemas.microsoft.com/office/drawing/2014/main" id="{B2430817-57DC-AD9E-22AC-2D4D2C35243A}"/>
              </a:ext>
            </a:extLst>
          </p:cNvPr>
          <p:cNvSpPr txBox="1"/>
          <p:nvPr/>
        </p:nvSpPr>
        <p:spPr>
          <a:xfrm>
            <a:off x="762778" y="5880232"/>
            <a:ext cx="10881826" cy="369332"/>
          </a:xfrm>
          <a:prstGeom prst="rect">
            <a:avLst/>
          </a:prstGeom>
          <a:noFill/>
        </p:spPr>
        <p:txBody>
          <a:bodyPr wrap="square">
            <a:spAutoFit/>
          </a:bodyPr>
          <a:lstStyle/>
          <a:p>
            <a:r>
              <a:rPr lang="en-US" dirty="0"/>
              <a:t>https://</a:t>
            </a:r>
            <a:r>
              <a:rPr lang="en-US" dirty="0" err="1"/>
              <a:t>bigthink.com</a:t>
            </a:r>
            <a:r>
              <a:rPr lang="en-US" dirty="0"/>
              <a:t>/surprising-science/judea-pearls-the-book-of-why-brings-news-of-a-new-science-of-causes/</a:t>
            </a:r>
          </a:p>
        </p:txBody>
      </p:sp>
      <p:sp>
        <p:nvSpPr>
          <p:cNvPr id="18" name="TextBox 17">
            <a:extLst>
              <a:ext uri="{FF2B5EF4-FFF2-40B4-BE49-F238E27FC236}">
                <a16:creationId xmlns:a16="http://schemas.microsoft.com/office/drawing/2014/main" id="{BF5F8212-4A0A-8715-ACDE-8FDD905F0E3B}"/>
              </a:ext>
            </a:extLst>
          </p:cNvPr>
          <p:cNvSpPr txBox="1"/>
          <p:nvPr/>
        </p:nvSpPr>
        <p:spPr>
          <a:xfrm>
            <a:off x="830424" y="6303358"/>
            <a:ext cx="9903801" cy="369332"/>
          </a:xfrm>
          <a:prstGeom prst="rect">
            <a:avLst/>
          </a:prstGeom>
          <a:noFill/>
        </p:spPr>
        <p:txBody>
          <a:bodyPr wrap="none" rtlCol="0">
            <a:spAutoFit/>
          </a:bodyPr>
          <a:lstStyle/>
          <a:p>
            <a:r>
              <a:rPr lang="en-US" dirty="0"/>
              <a:t>Pearl, Judea (&amp; Dana Mackenzie). 2018. </a:t>
            </a:r>
            <a:r>
              <a:rPr lang="en-US" i="1" dirty="0"/>
              <a:t>The Book of Why: The New Science of Cause and Effect. </a:t>
            </a:r>
            <a:r>
              <a:rPr lang="en-US" dirty="0"/>
              <a:t>Penguin</a:t>
            </a:r>
          </a:p>
        </p:txBody>
      </p:sp>
    </p:spTree>
    <p:extLst>
      <p:ext uri="{BB962C8B-B14F-4D97-AF65-F5344CB8AC3E}">
        <p14:creationId xmlns:p14="http://schemas.microsoft.com/office/powerpoint/2010/main" val="312639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00D3-3349-9B79-4488-C634A8207069}"/>
              </a:ext>
            </a:extLst>
          </p:cNvPr>
          <p:cNvSpPr>
            <a:spLocks noGrp="1"/>
          </p:cNvSpPr>
          <p:nvPr>
            <p:ph type="title"/>
          </p:nvPr>
        </p:nvSpPr>
        <p:spPr/>
        <p:txBody>
          <a:bodyPr/>
          <a:lstStyle/>
          <a:p>
            <a:r>
              <a:rPr lang="en-US" dirty="0"/>
              <a:t>Confounding types</a:t>
            </a:r>
          </a:p>
        </p:txBody>
      </p:sp>
      <p:sp>
        <p:nvSpPr>
          <p:cNvPr id="3" name="Content Placeholder 2">
            <a:extLst>
              <a:ext uri="{FF2B5EF4-FFF2-40B4-BE49-F238E27FC236}">
                <a16:creationId xmlns:a16="http://schemas.microsoft.com/office/drawing/2014/main" id="{C69A5DF6-5EAE-BAA4-463A-1A9A14650134}"/>
              </a:ext>
            </a:extLst>
          </p:cNvPr>
          <p:cNvSpPr>
            <a:spLocks noGrp="1"/>
          </p:cNvSpPr>
          <p:nvPr>
            <p:ph idx="1"/>
          </p:nvPr>
        </p:nvSpPr>
        <p:spPr/>
        <p:txBody>
          <a:bodyPr/>
          <a:lstStyle/>
          <a:p>
            <a:r>
              <a:rPr lang="en-US" dirty="0"/>
              <a:t>Fork</a:t>
            </a:r>
          </a:p>
          <a:p>
            <a:endParaRPr lang="en-US" dirty="0"/>
          </a:p>
          <a:p>
            <a:r>
              <a:rPr lang="en-US" dirty="0"/>
              <a:t>Pipe</a:t>
            </a:r>
          </a:p>
          <a:p>
            <a:endParaRPr lang="en-US" dirty="0"/>
          </a:p>
          <a:p>
            <a:r>
              <a:rPr lang="en-US" dirty="0"/>
              <a:t>Collider</a:t>
            </a:r>
          </a:p>
          <a:p>
            <a:endParaRPr lang="en-US" dirty="0"/>
          </a:p>
          <a:p>
            <a:r>
              <a:rPr lang="en-US" dirty="0"/>
              <a:t>Descendant</a:t>
            </a:r>
          </a:p>
          <a:p>
            <a:endParaRPr lang="en-US" dirty="0"/>
          </a:p>
          <a:p>
            <a:pPr marL="0" indent="0">
              <a:buNone/>
            </a:pPr>
            <a:endParaRPr lang="en-US" dirty="0"/>
          </a:p>
        </p:txBody>
      </p:sp>
    </p:spTree>
    <p:extLst>
      <p:ext uri="{BB962C8B-B14F-4D97-AF65-F5344CB8AC3E}">
        <p14:creationId xmlns:p14="http://schemas.microsoft.com/office/powerpoint/2010/main" val="386868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2F7D-43B4-B8B8-C285-5FDFDCCD12DB}"/>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AC79C704-EFD5-A539-633D-D42B3645061C}"/>
              </a:ext>
            </a:extLst>
          </p:cNvPr>
          <p:cNvSpPr>
            <a:spLocks noGrp="1"/>
          </p:cNvSpPr>
          <p:nvPr>
            <p:ph idx="1"/>
          </p:nvPr>
        </p:nvSpPr>
        <p:spPr/>
        <p:txBody>
          <a:bodyPr/>
          <a:lstStyle/>
          <a:p>
            <a:r>
              <a:rPr lang="en-US" dirty="0"/>
              <a:t>Sometimes the strength, significance or even direction of an effect is related to </a:t>
            </a:r>
          </a:p>
          <a:p>
            <a:endParaRPr lang="en-US" dirty="0"/>
          </a:p>
          <a:p>
            <a:r>
              <a:rPr lang="en-US" dirty="0"/>
              <a:t>An interaction is a term which allows the direction and structure (slope) of a term to vary with another term.</a:t>
            </a:r>
          </a:p>
          <a:p>
            <a:endParaRPr lang="en-US" dirty="0"/>
          </a:p>
          <a:p>
            <a:r>
              <a:rPr lang="en-US" dirty="0"/>
              <a:t>It’s most easily illustrated and conceptualized with an ANOVA model</a:t>
            </a:r>
          </a:p>
        </p:txBody>
      </p:sp>
    </p:spTree>
    <p:extLst>
      <p:ext uri="{BB962C8B-B14F-4D97-AF65-F5344CB8AC3E}">
        <p14:creationId xmlns:p14="http://schemas.microsoft.com/office/powerpoint/2010/main" val="189886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B11D-6C57-1117-BD9B-CD05AFD2046E}"/>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32B7FC4B-7AF1-B32E-3C31-9C5F3BADD0CD}"/>
              </a:ext>
            </a:extLst>
          </p:cNvPr>
          <p:cNvSpPr>
            <a:spLocks noGrp="1"/>
          </p:cNvSpPr>
          <p:nvPr>
            <p:ph idx="1"/>
          </p:nvPr>
        </p:nvSpPr>
        <p:spPr/>
        <p:txBody>
          <a:bodyPr/>
          <a:lstStyle/>
          <a:p>
            <a:r>
              <a:rPr lang="en-US" dirty="0"/>
              <a:t>Download the data </a:t>
            </a:r>
            <a:r>
              <a:rPr lang="en-US" dirty="0" err="1"/>
              <a:t>modref</a:t>
            </a:r>
            <a:r>
              <a:rPr lang="en-US" dirty="0"/>
              <a:t> from the </a:t>
            </a:r>
            <a:r>
              <a:rPr lang="en-US" dirty="0" err="1"/>
              <a:t>Rlang</a:t>
            </a:r>
            <a:r>
              <a:rPr lang="en-US" dirty="0"/>
              <a:t> package</a:t>
            </a:r>
          </a:p>
        </p:txBody>
      </p:sp>
      <p:sp>
        <p:nvSpPr>
          <p:cNvPr id="5" name="TextBox 4">
            <a:extLst>
              <a:ext uri="{FF2B5EF4-FFF2-40B4-BE49-F238E27FC236}">
                <a16:creationId xmlns:a16="http://schemas.microsoft.com/office/drawing/2014/main" id="{3A66D433-336E-32FF-F5AC-B010B085E439}"/>
              </a:ext>
            </a:extLst>
          </p:cNvPr>
          <p:cNvSpPr txBox="1"/>
          <p:nvPr/>
        </p:nvSpPr>
        <p:spPr>
          <a:xfrm>
            <a:off x="949390" y="2818668"/>
            <a:ext cx="3631941" cy="2990562"/>
          </a:xfrm>
          <a:prstGeom prst="rect">
            <a:avLst/>
          </a:prstGeom>
          <a:noFill/>
          <a:ln>
            <a:solidFill>
              <a:schemeClr val="tx1"/>
            </a:solidFill>
          </a:ln>
        </p:spPr>
        <p:txBody>
          <a:bodyPr wrap="square">
            <a:spAutoFit/>
          </a:bodyPr>
          <a:lstStyle/>
          <a:p>
            <a:pPr marL="0" marR="0" latinLnBrk="1">
              <a:spcBef>
                <a:spcPts val="0"/>
              </a:spcBef>
              <a:spcAft>
                <a:spcPts val="1000"/>
              </a:spcAft>
            </a:pP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mod   age cohort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0.75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0.85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 0.93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 0.80 early      1</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5 1.24 early      2</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6 1.38 early      2</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7589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62D4-75E2-3FE2-93FB-3AE5DD9156E7}"/>
              </a:ext>
            </a:extLst>
          </p:cNvPr>
          <p:cNvSpPr>
            <a:spLocks noGrp="1"/>
          </p:cNvSpPr>
          <p:nvPr>
            <p:ph type="title"/>
          </p:nvPr>
        </p:nvSpPr>
        <p:spPr/>
        <p:txBody>
          <a:bodyPr/>
          <a:lstStyle/>
          <a:p>
            <a:r>
              <a:rPr lang="en-US" dirty="0"/>
              <a:t>Packages for today</a:t>
            </a:r>
          </a:p>
        </p:txBody>
      </p:sp>
      <p:sp>
        <p:nvSpPr>
          <p:cNvPr id="5" name="TextBox 4">
            <a:extLst>
              <a:ext uri="{FF2B5EF4-FFF2-40B4-BE49-F238E27FC236}">
                <a16:creationId xmlns:a16="http://schemas.microsoft.com/office/drawing/2014/main" id="{D5DC3820-6EA8-057E-042D-5B574FD15804}"/>
              </a:ext>
            </a:extLst>
          </p:cNvPr>
          <p:cNvSpPr txBox="1"/>
          <p:nvPr/>
        </p:nvSpPr>
        <p:spPr>
          <a:xfrm>
            <a:off x="963562" y="1953680"/>
            <a:ext cx="6096000" cy="2677656"/>
          </a:xfrm>
          <a:prstGeom prst="rect">
            <a:avLst/>
          </a:prstGeom>
          <a:noFill/>
          <a:ln>
            <a:solidFill>
              <a:schemeClr val="tx1"/>
            </a:solidFill>
          </a:ln>
        </p:spPr>
        <p:txBody>
          <a:bodyPr wrap="square">
            <a:spAutoFit/>
          </a:bodyPr>
          <a:lstStyle/>
          <a:p>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dagitty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(V8)</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Rling</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AICcmodavg</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tidyverse</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800" dirty="0">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gridExtra</a:t>
            </a:r>
            <a:r>
              <a:rPr lang="en-US" sz="2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429860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03DD-E0AA-6F43-8910-2E2F6F3E8308}"/>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C2930AD2-909F-244F-D892-01B7604155DF}"/>
              </a:ext>
            </a:extLst>
          </p:cNvPr>
          <p:cNvSpPr>
            <a:spLocks noGrp="1"/>
          </p:cNvSpPr>
          <p:nvPr>
            <p:ph idx="1"/>
          </p:nvPr>
        </p:nvSpPr>
        <p:spPr>
          <a:xfrm>
            <a:off x="838200" y="1825625"/>
            <a:ext cx="10515600" cy="3474163"/>
          </a:xfrm>
        </p:spPr>
        <p:txBody>
          <a:bodyPr/>
          <a:lstStyle/>
          <a:p>
            <a:r>
              <a:rPr lang="en-US" dirty="0"/>
              <a:t>The data show how many modulations of a given sign occur according to age.</a:t>
            </a:r>
          </a:p>
          <a:p>
            <a:endParaRPr lang="en-US" dirty="0"/>
          </a:p>
          <a:p>
            <a:r>
              <a:rPr lang="en-US" dirty="0"/>
              <a:t>These are data from Nicaraguan sign language – modulation should decrease by age and cohort (the age group that started learning)</a:t>
            </a:r>
          </a:p>
          <a:p>
            <a:endParaRPr lang="en-US" dirty="0"/>
          </a:p>
          <a:p>
            <a:r>
              <a:rPr lang="en-US" dirty="0"/>
              <a:t>But cohort and age are not independent from one another.</a:t>
            </a:r>
          </a:p>
        </p:txBody>
      </p:sp>
      <p:sp>
        <p:nvSpPr>
          <p:cNvPr id="4" name="TextBox 3">
            <a:extLst>
              <a:ext uri="{FF2B5EF4-FFF2-40B4-BE49-F238E27FC236}">
                <a16:creationId xmlns:a16="http://schemas.microsoft.com/office/drawing/2014/main" id="{47673238-04F5-E7ED-F590-F73ED3A58953}"/>
              </a:ext>
            </a:extLst>
          </p:cNvPr>
          <p:cNvSpPr txBox="1"/>
          <p:nvPr/>
        </p:nvSpPr>
        <p:spPr>
          <a:xfrm>
            <a:off x="942392" y="5658816"/>
            <a:ext cx="10411408" cy="923330"/>
          </a:xfrm>
          <a:prstGeom prst="rect">
            <a:avLst/>
          </a:prstGeom>
          <a:noFill/>
        </p:spPr>
        <p:txBody>
          <a:bodyPr wrap="square" rtlCol="0">
            <a:spAutoFit/>
          </a:bodyPr>
          <a:lstStyle/>
          <a:p>
            <a:r>
              <a:rPr lang="en-US" dirty="0" err="1"/>
              <a:t>Senghas</a:t>
            </a:r>
            <a:r>
              <a:rPr lang="en-US" dirty="0"/>
              <a:t>, Richard J. et al. 2005. The Emergence of Nicaraguan Sign Language: Questions of Development, Acquisition, and Evolution. </a:t>
            </a:r>
            <a:r>
              <a:rPr lang="en-US" i="1" dirty="0"/>
              <a:t>Biology and Knowledge revisited: From neurogenesis to psychogenesis. </a:t>
            </a:r>
            <a:r>
              <a:rPr lang="en-US" dirty="0"/>
              <a:t>Lawrence Erlbaum Associates. 287-306.</a:t>
            </a:r>
          </a:p>
        </p:txBody>
      </p:sp>
    </p:spTree>
    <p:extLst>
      <p:ext uri="{BB962C8B-B14F-4D97-AF65-F5344CB8AC3E}">
        <p14:creationId xmlns:p14="http://schemas.microsoft.com/office/powerpoint/2010/main" val="1423180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FB7F-7BCC-E81C-8DA0-1C913792D06A}"/>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DB2E5DAB-2EE8-461E-6854-349AFF76928E}"/>
              </a:ext>
            </a:extLst>
          </p:cNvPr>
          <p:cNvSpPr>
            <a:spLocks noGrp="1"/>
          </p:cNvSpPr>
          <p:nvPr>
            <p:ph idx="1"/>
          </p:nvPr>
        </p:nvSpPr>
        <p:spPr/>
        <p:txBody>
          <a:bodyPr/>
          <a:lstStyle/>
          <a:p>
            <a:r>
              <a:rPr lang="en-US" b="1" dirty="0">
                <a:solidFill>
                  <a:srgbClr val="C00000"/>
                </a:solidFill>
              </a:rPr>
              <a:t>mod</a:t>
            </a:r>
            <a:r>
              <a:rPr lang="en-US" dirty="0"/>
              <a:t> = continuous: number of spatial modulations per verb</a:t>
            </a:r>
          </a:p>
          <a:p>
            <a:endParaRPr lang="en-US" dirty="0"/>
          </a:p>
          <a:p>
            <a:r>
              <a:rPr lang="en-US" b="1" dirty="0">
                <a:solidFill>
                  <a:srgbClr val="C00000"/>
                </a:solidFill>
              </a:rPr>
              <a:t>age</a:t>
            </a:r>
            <a:r>
              <a:rPr lang="en-US" dirty="0"/>
              <a:t> = categorical: early, middle, late</a:t>
            </a:r>
          </a:p>
          <a:p>
            <a:endParaRPr lang="en-US" dirty="0"/>
          </a:p>
          <a:p>
            <a:r>
              <a:rPr lang="en-US" b="1" dirty="0">
                <a:solidFill>
                  <a:srgbClr val="C00000"/>
                </a:solidFill>
              </a:rPr>
              <a:t>cohort</a:t>
            </a:r>
            <a:r>
              <a:rPr lang="en-US" dirty="0"/>
              <a:t> = categorical: 1, 2, 3</a:t>
            </a:r>
          </a:p>
        </p:txBody>
      </p:sp>
    </p:spTree>
    <p:extLst>
      <p:ext uri="{BB962C8B-B14F-4D97-AF65-F5344CB8AC3E}">
        <p14:creationId xmlns:p14="http://schemas.microsoft.com/office/powerpoint/2010/main" val="59146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1B2F-C9EC-03A0-210C-4410220E8D9D}"/>
              </a:ext>
            </a:extLst>
          </p:cNvPr>
          <p:cNvSpPr>
            <a:spLocks noGrp="1"/>
          </p:cNvSpPr>
          <p:nvPr>
            <p:ph type="title"/>
          </p:nvPr>
        </p:nvSpPr>
        <p:spPr/>
        <p:txBody>
          <a:bodyPr/>
          <a:lstStyle/>
          <a:p>
            <a:r>
              <a:rPr lang="en-US" dirty="0"/>
              <a:t>Interactions</a:t>
            </a:r>
          </a:p>
        </p:txBody>
      </p:sp>
      <p:sp>
        <p:nvSpPr>
          <p:cNvPr id="5" name="TextBox 4">
            <a:extLst>
              <a:ext uri="{FF2B5EF4-FFF2-40B4-BE49-F238E27FC236}">
                <a16:creationId xmlns:a16="http://schemas.microsoft.com/office/drawing/2014/main" id="{DEB66639-C33D-D84B-8D7E-63A23953C5C1}"/>
              </a:ext>
            </a:extLst>
          </p:cNvPr>
          <p:cNvSpPr txBox="1"/>
          <p:nvPr/>
        </p:nvSpPr>
        <p:spPr>
          <a:xfrm>
            <a:off x="838200" y="2003412"/>
            <a:ext cx="8548396" cy="299056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anova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Response: mod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 Sq Mean Sq F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(&gt;F)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        2 4.2243 2.11217  38.663 1.691e-10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 45 2.4584 0.05463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92495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F3A9-287C-7C54-5CE8-C87FFF9440B9}"/>
              </a:ext>
            </a:extLst>
          </p:cNvPr>
          <p:cNvSpPr>
            <a:spLocks noGrp="1"/>
          </p:cNvSpPr>
          <p:nvPr>
            <p:ph type="title"/>
          </p:nvPr>
        </p:nvSpPr>
        <p:spPr/>
        <p:txBody>
          <a:bodyPr/>
          <a:lstStyle/>
          <a:p>
            <a:r>
              <a:rPr lang="en-US" dirty="0"/>
              <a:t>Interaction plot</a:t>
            </a:r>
          </a:p>
        </p:txBody>
      </p:sp>
      <p:sp>
        <p:nvSpPr>
          <p:cNvPr id="5" name="TextBox 4">
            <a:extLst>
              <a:ext uri="{FF2B5EF4-FFF2-40B4-BE49-F238E27FC236}">
                <a16:creationId xmlns:a16="http://schemas.microsoft.com/office/drawing/2014/main" id="{5757321B-8950-1776-FC14-01FBA1B1012B}"/>
              </a:ext>
            </a:extLst>
          </p:cNvPr>
          <p:cNvSpPr txBox="1"/>
          <p:nvPr/>
        </p:nvSpPr>
        <p:spPr>
          <a:xfrm>
            <a:off x="958720" y="1964937"/>
            <a:ext cx="8679802" cy="3170099"/>
          </a:xfrm>
          <a:prstGeom prst="rect">
            <a:avLst/>
          </a:prstGeom>
          <a:noFill/>
          <a:ln>
            <a:solidFill>
              <a:schemeClr val="tx1"/>
            </a:solidFill>
          </a:ln>
        </p:spPr>
        <p:txBody>
          <a:bodyPr wrap="square">
            <a:spAutoFit/>
          </a:bodyPr>
          <a:lstStyle/>
          <a:p>
            <a:pPr marL="0" marR="0" latinLnBrk="1">
              <a:spcBef>
                <a:spcPts val="0"/>
              </a:spcBef>
              <a:spcAft>
                <a:spcPts val="1000"/>
              </a:spcAft>
            </a:pP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 </a:t>
            </a:r>
            <a:r>
              <a:rPr lang="en-US" sz="20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aggregate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FUN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mean)</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interaction.plot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ref</a:t>
            </a:r>
            <a:r>
              <a:rPr lang="en-US" sz="20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"modulation"</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lty</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lwd</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"blue4"</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"red4"</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trace.label</a:t>
            </a:r>
            <a:r>
              <a:rPr lang="en-US" sz="20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"Cohort"</a:t>
            </a:r>
            <a:r>
              <a:rPr lang="en-US" sz="2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3899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6DC3-C17F-2E4B-9841-D0DFF6D33D42}"/>
              </a:ext>
            </a:extLst>
          </p:cNvPr>
          <p:cNvSpPr>
            <a:spLocks noGrp="1"/>
          </p:cNvSpPr>
          <p:nvPr>
            <p:ph type="title"/>
          </p:nvPr>
        </p:nvSpPr>
        <p:spPr/>
        <p:txBody>
          <a:bodyPr/>
          <a:lstStyle/>
          <a:p>
            <a:r>
              <a:rPr lang="en-US" dirty="0"/>
              <a:t>Interaction plot</a:t>
            </a:r>
          </a:p>
        </p:txBody>
      </p:sp>
      <p:sp>
        <p:nvSpPr>
          <p:cNvPr id="3" name="Content Placeholder 2">
            <a:extLst>
              <a:ext uri="{FF2B5EF4-FFF2-40B4-BE49-F238E27FC236}">
                <a16:creationId xmlns:a16="http://schemas.microsoft.com/office/drawing/2014/main" id="{80754D0C-5606-8D0A-5489-A147D6D18F09}"/>
              </a:ext>
            </a:extLst>
          </p:cNvPr>
          <p:cNvSpPr>
            <a:spLocks noGrp="1"/>
          </p:cNvSpPr>
          <p:nvPr>
            <p:ph idx="1"/>
          </p:nvPr>
        </p:nvSpPr>
        <p:spPr>
          <a:xfrm>
            <a:off x="838200" y="1825625"/>
            <a:ext cx="5180045" cy="4351338"/>
          </a:xfrm>
        </p:spPr>
        <p:txBody>
          <a:bodyPr/>
          <a:lstStyle/>
          <a:p>
            <a:r>
              <a:rPr lang="en-US" dirty="0"/>
              <a:t>In both cohorts the amount of modulation goes down by age.</a:t>
            </a:r>
          </a:p>
          <a:p>
            <a:endParaRPr lang="en-US" dirty="0"/>
          </a:p>
          <a:p>
            <a:r>
              <a:rPr lang="en-US" dirty="0"/>
              <a:t>But the slope is different depending on the age.</a:t>
            </a:r>
          </a:p>
          <a:p>
            <a:pPr marL="0" indent="0">
              <a:buNone/>
            </a:pPr>
            <a:endParaRPr lang="en-US" dirty="0"/>
          </a:p>
        </p:txBody>
      </p:sp>
      <p:pic>
        <p:nvPicPr>
          <p:cNvPr id="4" name="Picture">
            <a:extLst>
              <a:ext uri="{FF2B5EF4-FFF2-40B4-BE49-F238E27FC236}">
                <a16:creationId xmlns:a16="http://schemas.microsoft.com/office/drawing/2014/main" id="{6F8FE455-2F40-7229-9F47-15D794626CE1}"/>
              </a:ext>
            </a:extLst>
          </p:cNvPr>
          <p:cNvPicPr/>
          <p:nvPr/>
        </p:nvPicPr>
        <p:blipFill>
          <a:blip r:embed="rId2"/>
          <a:stretch>
            <a:fillRect/>
          </a:stretch>
        </p:blipFill>
        <p:spPr bwMode="auto">
          <a:xfrm>
            <a:off x="6286088" y="1176491"/>
            <a:ext cx="5502789" cy="4505018"/>
          </a:xfrm>
          <a:prstGeom prst="rect">
            <a:avLst/>
          </a:prstGeom>
          <a:noFill/>
          <a:ln w="9525">
            <a:noFill/>
            <a:headEnd/>
            <a:tailEnd/>
          </a:ln>
        </p:spPr>
      </p:pic>
    </p:spTree>
    <p:extLst>
      <p:ext uri="{BB962C8B-B14F-4D97-AF65-F5344CB8AC3E}">
        <p14:creationId xmlns:p14="http://schemas.microsoft.com/office/powerpoint/2010/main" val="138021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8B581D-30B7-EEC9-20A8-B095557908FC}"/>
              </a:ext>
            </a:extLst>
          </p:cNvPr>
          <p:cNvSpPr txBox="1"/>
          <p:nvPr/>
        </p:nvSpPr>
        <p:spPr>
          <a:xfrm>
            <a:off x="547397" y="322868"/>
            <a:ext cx="8680579" cy="3544560"/>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cohort,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anova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Response: mod</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Sum Sq Mean Sq F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(&gt;F)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         2 4.2243 2.11217 491.884 &lt; 2.2e-16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cohort      1 1.7101 1.71008 398.243 &lt; 2.2e-16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age:cohort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0.5679 0.28397  66.132 1.054e-13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  42 0.1804 0.00429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4085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9F3375-736C-512A-910B-AE717EC39E35}"/>
              </a:ext>
            </a:extLst>
          </p:cNvPr>
          <p:cNvSpPr txBox="1"/>
          <p:nvPr/>
        </p:nvSpPr>
        <p:spPr>
          <a:xfrm>
            <a:off x="473529" y="133226"/>
            <a:ext cx="8511851" cy="6591548"/>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mod ~ age * cohort, data =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sharedref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-0.16000 -0.03438  0.00000  0.04000  0.11750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0.816250   0.009458   86.30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age1         -0.138750   0.006688  -20.75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age2         -0.272500   0.011584  -23.52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cohort1       0.188750   0.009458   19.96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age1:cohort1 -0.036250   0.006688   -5.42 2.70e-06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age2:cohort1 -0.117500   0.011584  -10.14 7.32e-13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0.06553 on 42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0.973,  Adjusted R-squared:  0.9698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302.9 on 5 and 42 DF,  p-value: &lt; 2.2e-16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0440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7ABF-D203-C13A-69A7-AFB11AD2A182}"/>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10765B05-C171-B790-F157-C1931287965E}"/>
              </a:ext>
            </a:extLst>
          </p:cNvPr>
          <p:cNvSpPr>
            <a:spLocks noGrp="1"/>
          </p:cNvSpPr>
          <p:nvPr>
            <p:ph idx="1"/>
          </p:nvPr>
        </p:nvSpPr>
        <p:spPr>
          <a:xfrm>
            <a:off x="838200" y="1825625"/>
            <a:ext cx="4405604" cy="4351240"/>
          </a:xfrm>
        </p:spPr>
        <p:txBody>
          <a:bodyPr/>
          <a:lstStyle/>
          <a:p>
            <a:r>
              <a:rPr lang="en-US" dirty="0"/>
              <a:t>There are different types of relationships we can construct by adding variables to our regression equation in different ways.</a:t>
            </a:r>
          </a:p>
          <a:p>
            <a:pPr marL="0" indent="0">
              <a:buNone/>
            </a:pPr>
            <a:endParaRPr lang="en-US" dirty="0"/>
          </a:p>
        </p:txBody>
      </p:sp>
      <p:sp>
        <p:nvSpPr>
          <p:cNvPr id="4" name="TextBox 3">
            <a:extLst>
              <a:ext uri="{FF2B5EF4-FFF2-40B4-BE49-F238E27FC236}">
                <a16:creationId xmlns:a16="http://schemas.microsoft.com/office/drawing/2014/main" id="{5E155A81-0F10-5328-C2B0-F7ED08F3A54E}"/>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pic>
        <p:nvPicPr>
          <p:cNvPr id="5" name="Picture">
            <a:extLst>
              <a:ext uri="{FF2B5EF4-FFF2-40B4-BE49-F238E27FC236}">
                <a16:creationId xmlns:a16="http://schemas.microsoft.com/office/drawing/2014/main" id="{DFB7B17E-14D5-B8B8-6ABD-5EBF97A2BA45}"/>
              </a:ext>
            </a:extLst>
          </p:cNvPr>
          <p:cNvPicPr/>
          <p:nvPr/>
        </p:nvPicPr>
        <p:blipFill>
          <a:blip r:embed="rId2"/>
          <a:stretch>
            <a:fillRect/>
          </a:stretch>
        </p:blipFill>
        <p:spPr bwMode="auto">
          <a:xfrm>
            <a:off x="5606409" y="1592359"/>
            <a:ext cx="6178154" cy="4761788"/>
          </a:xfrm>
          <a:prstGeom prst="rect">
            <a:avLst/>
          </a:prstGeom>
          <a:noFill/>
          <a:ln w="9525">
            <a:noFill/>
            <a:headEnd/>
            <a:tailEnd/>
          </a:ln>
        </p:spPr>
      </p:pic>
    </p:spTree>
    <p:extLst>
      <p:ext uri="{BB962C8B-B14F-4D97-AF65-F5344CB8AC3E}">
        <p14:creationId xmlns:p14="http://schemas.microsoft.com/office/powerpoint/2010/main" val="1229479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6E5C-F847-5738-930E-26EF1E514759}"/>
              </a:ext>
            </a:extLst>
          </p:cNvPr>
          <p:cNvSpPr>
            <a:spLocks noGrp="1"/>
          </p:cNvSpPr>
          <p:nvPr>
            <p:ph type="title"/>
          </p:nvPr>
        </p:nvSpPr>
        <p:spPr/>
        <p:txBody>
          <a:bodyPr/>
          <a:lstStyle/>
          <a:p>
            <a:r>
              <a:rPr lang="en-US" dirty="0"/>
              <a:t>Code</a:t>
            </a:r>
          </a:p>
        </p:txBody>
      </p:sp>
      <p:sp>
        <p:nvSpPr>
          <p:cNvPr id="4" name="TextBox 3">
            <a:extLst>
              <a:ext uri="{FF2B5EF4-FFF2-40B4-BE49-F238E27FC236}">
                <a16:creationId xmlns:a16="http://schemas.microsoft.com/office/drawing/2014/main" id="{D1E75EBE-1E83-8DCF-A008-435624B1977C}"/>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
        <p:nvSpPr>
          <p:cNvPr id="6" name="TextBox 5">
            <a:extLst>
              <a:ext uri="{FF2B5EF4-FFF2-40B4-BE49-F238E27FC236}">
                <a16:creationId xmlns:a16="http://schemas.microsoft.com/office/drawing/2014/main" id="{54D9EAB3-0064-C959-B951-0A92E9ACC335}"/>
              </a:ext>
            </a:extLst>
          </p:cNvPr>
          <p:cNvSpPr txBox="1"/>
          <p:nvPr/>
        </p:nvSpPr>
        <p:spPr>
          <a:xfrm>
            <a:off x="984040" y="1867159"/>
            <a:ext cx="6097554" cy="1477328"/>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par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mfrow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-0.2</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12-4</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+0.3</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curve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4+0.5</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+0.1</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ylab</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01039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9B6-DC29-A786-2C66-5BC1E3E66C1D}"/>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24F6AF95-1EC5-33A1-65E4-02BB67CED96C}"/>
              </a:ext>
            </a:extLst>
          </p:cNvPr>
          <p:cNvSpPr>
            <a:spLocks noGrp="1"/>
          </p:cNvSpPr>
          <p:nvPr>
            <p:ph idx="1"/>
          </p:nvPr>
        </p:nvSpPr>
        <p:spPr>
          <a:xfrm>
            <a:off x="838200" y="1825624"/>
            <a:ext cx="4256314" cy="4360571"/>
          </a:xfrm>
        </p:spPr>
        <p:txBody>
          <a:bodyPr/>
          <a:lstStyle/>
          <a:p>
            <a:r>
              <a:rPr lang="en-US" dirty="0"/>
              <a:t>Download the </a:t>
            </a:r>
            <a:r>
              <a:rPr lang="en-US" dirty="0" err="1"/>
              <a:t>decay.csv</a:t>
            </a:r>
            <a:r>
              <a:rPr lang="en-US" dirty="0"/>
              <a:t> data which shows nuclear waste decay over time.</a:t>
            </a:r>
          </a:p>
        </p:txBody>
      </p:sp>
      <p:sp>
        <p:nvSpPr>
          <p:cNvPr id="4" name="TextBox 3">
            <a:extLst>
              <a:ext uri="{FF2B5EF4-FFF2-40B4-BE49-F238E27FC236}">
                <a16:creationId xmlns:a16="http://schemas.microsoft.com/office/drawing/2014/main" id="{C5A960B5-5577-222C-C858-66DB88ED0432}"/>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
        <p:nvSpPr>
          <p:cNvPr id="6" name="TextBox 5">
            <a:extLst>
              <a:ext uri="{FF2B5EF4-FFF2-40B4-BE49-F238E27FC236}">
                <a16:creationId xmlns:a16="http://schemas.microsoft.com/office/drawing/2014/main" id="{0F3CFDB9-D805-8C5A-B5AC-D3C334088DA5}"/>
              </a:ext>
            </a:extLst>
          </p:cNvPr>
          <p:cNvSpPr txBox="1"/>
          <p:nvPr/>
        </p:nvSpPr>
        <p:spPr>
          <a:xfrm>
            <a:off x="838200" y="3626317"/>
            <a:ext cx="5506616" cy="203132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par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mfrow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read.csv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YourPathway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decay.csv</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header=</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attach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time,amount,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pch</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bg</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"green"</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abline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63DE1B-9604-0A14-6C28-180ED975238D}"/>
              </a:ext>
            </a:extLst>
          </p:cNvPr>
          <p:cNvPicPr>
            <a:picLocks noChangeAspect="1"/>
          </p:cNvPicPr>
          <p:nvPr/>
        </p:nvPicPr>
        <p:blipFill>
          <a:blip r:embed="rId2"/>
          <a:stretch>
            <a:fillRect/>
          </a:stretch>
        </p:blipFill>
        <p:spPr>
          <a:xfrm>
            <a:off x="6606697" y="2695850"/>
            <a:ext cx="5342083" cy="3635055"/>
          </a:xfrm>
          <a:prstGeom prst="rect">
            <a:avLst/>
          </a:prstGeom>
        </p:spPr>
      </p:pic>
    </p:spTree>
    <p:extLst>
      <p:ext uri="{BB962C8B-B14F-4D97-AF65-F5344CB8AC3E}">
        <p14:creationId xmlns:p14="http://schemas.microsoft.com/office/powerpoint/2010/main" val="10658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A6546-DEE5-3463-1E62-BC0849571836}"/>
                  </a:ext>
                </a:extLst>
              </p:cNvPr>
              <p:cNvSpPr txBox="1"/>
              <p:nvPr/>
            </p:nvSpPr>
            <p:spPr>
              <a:xfrm>
                <a:off x="4267476" y="510798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Cambria Math" panose="02040503050406030204" pitchFamily="18" charset="0"/>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Cambria Math" panose="02040503050406030204" pitchFamily="18" charset="0"/>
                        </a:rPr>
                        <m:t>~ </m:t>
                      </m:r>
                      <m:r>
                        <a:rPr lang="es-BO" sz="2400" i="1">
                          <a:latin typeface="Cambria Math" panose="02040503050406030204" pitchFamily="18" charset="0"/>
                        </a:rPr>
                        <m:t>𝑁</m:t>
                      </m:r>
                      <m:r>
                        <a:rPr lang="es-BO" sz="2400" i="0">
                          <a:latin typeface="Cambria Math" panose="02040503050406030204" pitchFamily="18" charset="0"/>
                        </a:rPr>
                        <m:t>(0,</m:t>
                      </m:r>
                      <m:r>
                        <m:rPr>
                          <m:sty m:val="p"/>
                        </m:rPr>
                        <a:rPr lang="en-US" sz="2400" b="0" i="0" smtClean="0">
                          <a:latin typeface="Cambria Math" panose="02040503050406030204" pitchFamily="18" charset="0"/>
                        </a:rPr>
                        <m:t>s</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Math Cambria"/>
                </a:endParaRPr>
              </a:p>
            </p:txBody>
          </p:sp>
        </mc:Choice>
        <mc:Fallback xmlns="">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4267476" y="5107987"/>
                <a:ext cx="2081595" cy="369332"/>
              </a:xfrm>
              <a:prstGeom prst="rect">
                <a:avLst/>
              </a:prstGeom>
              <a:blipFill>
                <a:blip r:embed="rId3"/>
                <a:stretch>
                  <a:fillRect b="-32787"/>
                </a:stretch>
              </a:blipFill>
              <a:ln cap="flat">
                <a:noFill/>
              </a:ln>
            </p:spPr>
            <p:txBody>
              <a:bodyPr/>
              <a:lstStyle/>
              <a:p>
                <a:r>
                  <a:rPr lang="en-US">
                    <a:noFill/>
                  </a:rPr>
                  <a:t> </a:t>
                </a:r>
              </a:p>
            </p:txBody>
          </p:sp>
        </mc:Fallback>
      </mc:AlternateContent>
    </p:spTree>
    <p:extLst>
      <p:ext uri="{BB962C8B-B14F-4D97-AF65-F5344CB8AC3E}">
        <p14:creationId xmlns:p14="http://schemas.microsoft.com/office/powerpoint/2010/main" val="91440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448-7008-BC85-DE74-578A4F4CFEB6}"/>
              </a:ext>
            </a:extLst>
          </p:cNvPr>
          <p:cNvSpPr>
            <a:spLocks noGrp="1"/>
          </p:cNvSpPr>
          <p:nvPr>
            <p:ph type="title"/>
          </p:nvPr>
        </p:nvSpPr>
        <p:spPr/>
        <p:txBody>
          <a:bodyPr/>
          <a:lstStyle/>
          <a:p>
            <a:r>
              <a:rPr lang="en-US" dirty="0"/>
              <a:t>Model fitting and overfitting</a:t>
            </a:r>
          </a:p>
        </p:txBody>
      </p:sp>
      <p:sp>
        <p:nvSpPr>
          <p:cNvPr id="3" name="Content Placeholder 2">
            <a:extLst>
              <a:ext uri="{FF2B5EF4-FFF2-40B4-BE49-F238E27FC236}">
                <a16:creationId xmlns:a16="http://schemas.microsoft.com/office/drawing/2014/main" id="{0603BED5-CEBA-996E-C9D1-EBF09DA571C0}"/>
              </a:ext>
            </a:extLst>
          </p:cNvPr>
          <p:cNvSpPr>
            <a:spLocks noGrp="1"/>
          </p:cNvSpPr>
          <p:nvPr>
            <p:ph idx="1"/>
          </p:nvPr>
        </p:nvSpPr>
        <p:spPr>
          <a:xfrm>
            <a:off x="838200" y="1825625"/>
            <a:ext cx="10515600" cy="749624"/>
          </a:xfrm>
        </p:spPr>
        <p:txBody>
          <a:bodyPr/>
          <a:lstStyle/>
          <a:p>
            <a:r>
              <a:rPr lang="en-US" dirty="0"/>
              <a:t>We could develop a more complex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3726E5-3114-4D8D-303E-526AC65FEC2A}"/>
                  </a:ext>
                </a:extLst>
              </p:cNvPr>
              <p:cNvSpPr txBox="1"/>
              <p:nvPr/>
            </p:nvSpPr>
            <p:spPr>
              <a:xfrm>
                <a:off x="2599854" y="3059668"/>
                <a:ext cx="56373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𝑎𝑚𝑜𝑢𝑛𝑡</m:t>
                      </m:r>
                      <m:r>
                        <a:rPr lang="pt-BR" sz="240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𝑡𝑖𝑚𝑒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𝑡𝑖𝑚𝑒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𝑒</m:t>
                      </m:r>
                    </m:oMath>
                  </m:oMathPara>
                </a14:m>
                <a:endParaRPr lang="en-US" sz="2400" dirty="0"/>
              </a:p>
            </p:txBody>
          </p:sp>
        </mc:Choice>
        <mc:Fallback xmlns="">
          <p:sp>
            <p:nvSpPr>
              <p:cNvPr id="4" name="TextBox 3">
                <a:extLst>
                  <a:ext uri="{FF2B5EF4-FFF2-40B4-BE49-F238E27FC236}">
                    <a16:creationId xmlns:a16="http://schemas.microsoft.com/office/drawing/2014/main" id="{143726E5-3114-4D8D-303E-526AC65FEC2A}"/>
                  </a:ext>
                </a:extLst>
              </p:cNvPr>
              <p:cNvSpPr txBox="1">
                <a:spLocks noRot="1" noChangeAspect="1" noMove="1" noResize="1" noEditPoints="1" noAdjustHandles="1" noChangeArrowheads="1" noChangeShapeType="1" noTextEdit="1"/>
              </p:cNvSpPr>
              <p:nvPr/>
            </p:nvSpPr>
            <p:spPr>
              <a:xfrm>
                <a:off x="2599854" y="3059668"/>
                <a:ext cx="5637377" cy="369332"/>
              </a:xfrm>
              <a:prstGeom prst="rect">
                <a:avLst/>
              </a:prstGeom>
              <a:blipFill>
                <a:blip r:embed="rId2"/>
                <a:stretch>
                  <a:fillRect l="-541" r="-216" b="-1311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CA7D3EF-8E9F-19D4-DAE1-C24C0FD303F7}"/>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59819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104AD-5861-682C-4B21-33D78A3999E3}"/>
              </a:ext>
            </a:extLst>
          </p:cNvPr>
          <p:cNvSpPr txBox="1"/>
          <p:nvPr/>
        </p:nvSpPr>
        <p:spPr>
          <a:xfrm>
            <a:off x="895528" y="460690"/>
            <a:ext cx="4628194" cy="64633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3DE7CF-8D32-C5E3-7D40-661D7F4F04D8}"/>
              </a:ext>
            </a:extLst>
          </p:cNvPr>
          <p:cNvSpPr txBox="1"/>
          <p:nvPr/>
        </p:nvSpPr>
        <p:spPr>
          <a:xfrm>
            <a:off x="895528" y="1445435"/>
            <a:ext cx="10842382" cy="3477875"/>
          </a:xfrm>
          <a:prstGeom prst="rect">
            <a:avLst/>
          </a:prstGeom>
          <a:noFill/>
          <a:ln>
            <a:solidFill>
              <a:schemeClr val="tx1"/>
            </a:solidFill>
          </a:ln>
        </p:spPr>
        <p:txBody>
          <a:bodyPr wrap="square">
            <a:spAutoFit/>
          </a:bodyPr>
          <a:lstStyle/>
          <a:p>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predict_model3,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0.9014"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predict_model2,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0.7608"</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p1,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dirty="0"/>
          </a:p>
        </p:txBody>
      </p:sp>
      <p:sp>
        <p:nvSpPr>
          <p:cNvPr id="7" name="TextBox 6">
            <a:extLst>
              <a:ext uri="{FF2B5EF4-FFF2-40B4-BE49-F238E27FC236}">
                <a16:creationId xmlns:a16="http://schemas.microsoft.com/office/drawing/2014/main" id="{F1FEAD71-F4E6-0EEC-7F12-C2BF703ABAD4}"/>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719636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56849C89-0520-D805-2D0D-4B22881AB17E}"/>
              </a:ext>
            </a:extLst>
          </p:cNvPr>
          <p:cNvPicPr/>
          <p:nvPr/>
        </p:nvPicPr>
        <p:blipFill>
          <a:blip r:embed="rId2"/>
          <a:stretch>
            <a:fillRect/>
          </a:stretch>
        </p:blipFill>
        <p:spPr bwMode="auto">
          <a:xfrm>
            <a:off x="1851440" y="732785"/>
            <a:ext cx="7676018" cy="5392430"/>
          </a:xfrm>
          <a:prstGeom prst="rect">
            <a:avLst/>
          </a:prstGeom>
          <a:noFill/>
          <a:ln w="9525">
            <a:noFill/>
            <a:headEnd/>
            <a:tailEnd/>
          </a:ln>
        </p:spPr>
      </p:pic>
      <p:sp>
        <p:nvSpPr>
          <p:cNvPr id="5" name="TextBox 4">
            <a:extLst>
              <a:ext uri="{FF2B5EF4-FFF2-40B4-BE49-F238E27FC236}">
                <a16:creationId xmlns:a16="http://schemas.microsoft.com/office/drawing/2014/main" id="{05021D60-5541-7F61-F70A-EDD6402B52B5}"/>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257317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16A4-A14D-DED8-9C62-B44A78F0BD02}"/>
              </a:ext>
            </a:extLst>
          </p:cNvPr>
          <p:cNvSpPr txBox="1"/>
          <p:nvPr/>
        </p:nvSpPr>
        <p:spPr>
          <a:xfrm>
            <a:off x="671804" y="687224"/>
            <a:ext cx="8518849" cy="5483552"/>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amount ~ time)</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-19.065 -10.029  -2.058   5.107  40.447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84.5534     5.0277   16.82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time         -2.8272     0.2879   -9.82 9.94e-11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14.34 on 29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0.7688, Adjusted R-squared:  0.7608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96.44 on 1 and 29 DF,  p-value: 9.939e-11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9FFFF0-3626-7B77-7B7E-9CA9207D5EE1}"/>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148645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79D7-49E3-C1C7-C5F7-50E7CB0C5083}"/>
              </a:ext>
            </a:extLst>
          </p:cNvPr>
          <p:cNvSpPr txBox="1"/>
          <p:nvPr/>
        </p:nvSpPr>
        <p:spPr>
          <a:xfrm>
            <a:off x="653142" y="476427"/>
            <a:ext cx="8640147" cy="5760551"/>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amount ~ time + I(time^2))</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-22.302  -6.044  -1.603   4.224  20.581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106.38880    4.65627  22.849  &lt; 2e-16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time         -7.34485    0.71844 -10.223 5.90e-11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I(time^2)     0.15059    0.02314   6.507 4.73e-07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9.205 on 28 degrees of freedom</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0.908,  Adjusted R-squared:  0.9014 </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138.1 on 2 and 28 DF,  p-value: 3.122e-15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D84F22-057C-16B0-541B-D92DC1F7B0C6}"/>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98639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DFCC9F-F6A0-D047-2208-F0B66C94302F}"/>
              </a:ext>
            </a:extLst>
          </p:cNvPr>
          <p:cNvSpPr txBox="1"/>
          <p:nvPr/>
        </p:nvSpPr>
        <p:spPr>
          <a:xfrm>
            <a:off x="613486" y="671747"/>
            <a:ext cx="10704545" cy="4247317"/>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predict_model4,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0.9055, model3"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model5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predict_model5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data.frame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predict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 data),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data,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'blue'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geom_line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color=</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predict_model5,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time,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amount_pred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ggtitle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"R^2 = 0.9069, model4"</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p4,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A29AAE-014C-B02A-1A53-6026DC4FD1FD}"/>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274565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754D4-32C5-8331-9B2F-6823D2771FB7}"/>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pic>
        <p:nvPicPr>
          <p:cNvPr id="7" name="Picture">
            <a:extLst>
              <a:ext uri="{FF2B5EF4-FFF2-40B4-BE49-F238E27FC236}">
                <a16:creationId xmlns:a16="http://schemas.microsoft.com/office/drawing/2014/main" id="{D5440912-F936-5BD2-290D-1C0EEADB03A4}"/>
              </a:ext>
            </a:extLst>
          </p:cNvPr>
          <p:cNvPicPr/>
          <p:nvPr/>
        </p:nvPicPr>
        <p:blipFill>
          <a:blip r:embed="rId2"/>
          <a:stretch>
            <a:fillRect/>
          </a:stretch>
        </p:blipFill>
        <p:spPr bwMode="auto">
          <a:xfrm>
            <a:off x="757852" y="568428"/>
            <a:ext cx="7383258" cy="5616062"/>
          </a:xfrm>
          <a:prstGeom prst="rect">
            <a:avLst/>
          </a:prstGeom>
          <a:noFill/>
          <a:ln w="9525">
            <a:noFill/>
            <a:headEnd/>
            <a:tailEnd/>
          </a:ln>
        </p:spPr>
      </p:pic>
    </p:spTree>
    <p:extLst>
      <p:ext uri="{BB962C8B-B14F-4D97-AF65-F5344CB8AC3E}">
        <p14:creationId xmlns:p14="http://schemas.microsoft.com/office/powerpoint/2010/main" val="4151955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CF07-04B9-65AE-1015-646F6F378614}"/>
              </a:ext>
            </a:extLst>
          </p:cNvPr>
          <p:cNvSpPr>
            <a:spLocks noGrp="1"/>
          </p:cNvSpPr>
          <p:nvPr>
            <p:ph type="title"/>
          </p:nvPr>
        </p:nvSpPr>
        <p:spPr/>
        <p:txBody>
          <a:bodyPr/>
          <a:lstStyle/>
          <a:p>
            <a:r>
              <a:rPr lang="en-US" dirty="0"/>
              <a:t>Model fitting</a:t>
            </a:r>
          </a:p>
        </p:txBody>
      </p:sp>
      <p:sp>
        <p:nvSpPr>
          <p:cNvPr id="3" name="Content Placeholder 2">
            <a:extLst>
              <a:ext uri="{FF2B5EF4-FFF2-40B4-BE49-F238E27FC236}">
                <a16:creationId xmlns:a16="http://schemas.microsoft.com/office/drawing/2014/main" id="{88E901A9-C7F0-EB02-53AB-385CBAB7E5A5}"/>
              </a:ext>
            </a:extLst>
          </p:cNvPr>
          <p:cNvSpPr>
            <a:spLocks noGrp="1"/>
          </p:cNvSpPr>
          <p:nvPr>
            <p:ph idx="1"/>
          </p:nvPr>
        </p:nvSpPr>
        <p:spPr>
          <a:xfrm>
            <a:off x="838200" y="1825625"/>
            <a:ext cx="10515600" cy="1197493"/>
          </a:xfrm>
        </p:spPr>
        <p:txBody>
          <a:bodyPr/>
          <a:lstStyle/>
          <a:p>
            <a:r>
              <a:rPr lang="en-US" dirty="0"/>
              <a:t>If we keep adding more complexity to the polynomial equation, we can make the model fit exactly the line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813176-C755-F78D-5898-92D7CB8A662E}"/>
                  </a:ext>
                </a:extLst>
              </p:cNvPr>
              <p:cNvSpPr txBox="1"/>
              <p:nvPr/>
            </p:nvSpPr>
            <p:spPr>
              <a:xfrm>
                <a:off x="2647561" y="3792538"/>
                <a:ext cx="6097554" cy="465833"/>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𝑦</m:t>
                    </m:r>
                    <m:r>
                      <a:rPr lang="pt-BR" sz="240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𝑏𝑥</m:t>
                    </m:r>
                    <m:r>
                      <a:rPr lang="en-US" sz="2400" b="0" i="1" smtClean="0">
                        <a:latin typeface="Cambria Math" panose="02040503050406030204" pitchFamily="18" charset="0"/>
                      </a:rPr>
                      <m:t>+</m:t>
                    </m:r>
                    <m:r>
                      <a:rPr lang="en-US" sz="2400" b="0" i="1" smtClean="0">
                        <a:latin typeface="Cambria Math" panose="02040503050406030204" pitchFamily="18" charset="0"/>
                      </a:rPr>
                      <m:t>𝑐</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𝑑</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oMath>
                </a14:m>
                <a:r>
                  <a:rPr lang="en-US" sz="2400" dirty="0"/>
                  <a:t> </a:t>
                </a:r>
                <a14:m>
                  <m:oMath xmlns:m="http://schemas.openxmlformats.org/officeDocument/2006/math">
                    <m:r>
                      <a:rPr lang="en-US" sz="2400" b="0" i="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𝑒</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4</m:t>
                        </m:r>
                      </m:sup>
                    </m:sSup>
                    <m:r>
                      <a:rPr lang="en-US" sz="2400" b="0" i="1" smtClean="0">
                        <a:latin typeface="Cambria Math" panose="02040503050406030204" pitchFamily="18" charset="0"/>
                      </a:rPr>
                      <m:t>+</m:t>
                    </m:r>
                    <m:r>
                      <a:rPr lang="en-US" sz="2400" b="0" i="1" smtClean="0">
                        <a:latin typeface="Cambria Math" panose="02040503050406030204" pitchFamily="18" charset="0"/>
                      </a:rPr>
                      <m:t>𝑓</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5</m:t>
                        </m:r>
                      </m:sup>
                    </m:sSup>
                    <m:r>
                      <a:rPr lang="en-US" sz="2400" b="0" i="1" smtClean="0">
                        <a:latin typeface="Cambria Math" panose="02040503050406030204" pitchFamily="18" charset="0"/>
                      </a:rPr>
                      <m:t> …</m:t>
                    </m:r>
                  </m:oMath>
                </a14:m>
                <a:endParaRPr lang="en-US" sz="2400" dirty="0"/>
              </a:p>
            </p:txBody>
          </p:sp>
        </mc:Choice>
        <mc:Fallback xmlns="">
          <p:sp>
            <p:nvSpPr>
              <p:cNvPr id="5" name="TextBox 4">
                <a:extLst>
                  <a:ext uri="{FF2B5EF4-FFF2-40B4-BE49-F238E27FC236}">
                    <a16:creationId xmlns:a16="http://schemas.microsoft.com/office/drawing/2014/main" id="{41813176-C755-F78D-5898-92D7CB8A662E}"/>
                  </a:ext>
                </a:extLst>
              </p:cNvPr>
              <p:cNvSpPr txBox="1">
                <a:spLocks noRot="1" noChangeAspect="1" noMove="1" noResize="1" noEditPoints="1" noAdjustHandles="1" noChangeArrowheads="1" noChangeShapeType="1" noTextEdit="1"/>
              </p:cNvSpPr>
              <p:nvPr/>
            </p:nvSpPr>
            <p:spPr>
              <a:xfrm>
                <a:off x="2647561" y="3792538"/>
                <a:ext cx="6097554" cy="465833"/>
              </a:xfrm>
              <a:prstGeom prst="rect">
                <a:avLst/>
              </a:prstGeom>
              <a:blipFill>
                <a:blip r:embed="rId2"/>
                <a:stretch>
                  <a:fillRect l="-300" b="-1688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0CA938-9A51-AEF1-8FCA-E223F6154B96}"/>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308940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3A06-6FAA-B14C-780B-BA12975A55BA}"/>
              </a:ext>
            </a:extLst>
          </p:cNvPr>
          <p:cNvSpPr>
            <a:spLocks noGrp="1"/>
          </p:cNvSpPr>
          <p:nvPr>
            <p:ph type="title"/>
          </p:nvPr>
        </p:nvSpPr>
        <p:spPr/>
        <p:txBody>
          <a:bodyPr/>
          <a:lstStyle/>
          <a:p>
            <a:r>
              <a:rPr lang="en-US" dirty="0"/>
              <a:t>Akaike Information Criterion</a:t>
            </a:r>
          </a:p>
        </p:txBody>
      </p:sp>
      <p:sp>
        <p:nvSpPr>
          <p:cNvPr id="3" name="Content Placeholder 2">
            <a:extLst>
              <a:ext uri="{FF2B5EF4-FFF2-40B4-BE49-F238E27FC236}">
                <a16:creationId xmlns:a16="http://schemas.microsoft.com/office/drawing/2014/main" id="{6157D50E-3F5C-7316-3687-3A3EFE9E5BC4}"/>
              </a:ext>
            </a:extLst>
          </p:cNvPr>
          <p:cNvSpPr>
            <a:spLocks noGrp="1"/>
          </p:cNvSpPr>
          <p:nvPr>
            <p:ph idx="1"/>
          </p:nvPr>
        </p:nvSpPr>
        <p:spPr/>
        <p:txBody>
          <a:bodyPr/>
          <a:lstStyle/>
          <a:p>
            <a:r>
              <a:rPr lang="en-US" dirty="0"/>
              <a:t>Complex models tend to not extend beyond the data they are modelling</a:t>
            </a:r>
          </a:p>
          <a:p>
            <a:endParaRPr lang="en-US" dirty="0"/>
          </a:p>
          <a:p>
            <a:r>
              <a:rPr lang="en-US" dirty="0"/>
              <a:t>We should ask to what extent are we modelling noise (deviations due to error by adding a parameter.</a:t>
            </a:r>
          </a:p>
          <a:p>
            <a:endParaRPr lang="en-US" dirty="0"/>
          </a:p>
          <a:p>
            <a:r>
              <a:rPr lang="en-US" dirty="0"/>
              <a:t>Akaike information criterion is a criterion for model selection that makes the model incur penalties for its complexity.</a:t>
            </a:r>
          </a:p>
        </p:txBody>
      </p:sp>
      <p:sp>
        <p:nvSpPr>
          <p:cNvPr id="4" name="TextBox 3">
            <a:extLst>
              <a:ext uri="{FF2B5EF4-FFF2-40B4-BE49-F238E27FC236}">
                <a16:creationId xmlns:a16="http://schemas.microsoft.com/office/drawing/2014/main" id="{1C339946-C114-2C63-9397-12F2655C094B}"/>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Tree>
    <p:extLst>
      <p:ext uri="{BB962C8B-B14F-4D97-AF65-F5344CB8AC3E}">
        <p14:creationId xmlns:p14="http://schemas.microsoft.com/office/powerpoint/2010/main" val="3542441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26E5-E86A-FCAC-36E7-6FD77F999196}"/>
              </a:ext>
            </a:extLst>
          </p:cNvPr>
          <p:cNvSpPr>
            <a:spLocks noGrp="1"/>
          </p:cNvSpPr>
          <p:nvPr>
            <p:ph type="title"/>
          </p:nvPr>
        </p:nvSpPr>
        <p:spPr/>
        <p:txBody>
          <a:bodyPr/>
          <a:lstStyle/>
          <a:p>
            <a:r>
              <a:rPr lang="en-US" dirty="0"/>
              <a:t>Akaike Information Criterion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0D0101-8D6B-B44D-375E-2A6EBBEFB821}"/>
                  </a:ext>
                </a:extLst>
              </p:cNvPr>
              <p:cNvSpPr>
                <a:spLocks noGrp="1"/>
              </p:cNvSpPr>
              <p:nvPr>
                <p:ph idx="1"/>
              </p:nvPr>
            </p:nvSpPr>
            <p:spPr>
              <a:xfrm>
                <a:off x="838200" y="1825625"/>
                <a:ext cx="10515600" cy="1738669"/>
              </a:xfrm>
            </p:spPr>
            <p:txBody>
              <a:bodyPr/>
              <a:lstStyle/>
              <a:p>
                <a:r>
                  <a:rPr lang="en-US" dirty="0"/>
                  <a:t>k = the number of parameters</a:t>
                </a:r>
              </a:p>
              <a:p>
                <a:endParaRPr lang="en-US" dirty="0"/>
              </a:p>
              <a:p>
                <a:r>
                  <a:rPr lang="en-US" i="1" dirty="0"/>
                  <a:t>ln(</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𝐿</m:t>
                        </m:r>
                      </m:e>
                    </m:acc>
                  </m:oMath>
                </a14:m>
                <a:r>
                  <a:rPr lang="en-US" i="1" dirty="0"/>
                  <a:t>) = </a:t>
                </a:r>
                <a:r>
                  <a:rPr lang="en-US" dirty="0"/>
                  <a:t>the loglikelihood</a:t>
                </a:r>
                <a:endParaRPr lang="en-US" i="1" dirty="0"/>
              </a:p>
            </p:txBody>
          </p:sp>
        </mc:Choice>
        <mc:Fallback xmlns="">
          <p:sp>
            <p:nvSpPr>
              <p:cNvPr id="3" name="Content Placeholder 2">
                <a:extLst>
                  <a:ext uri="{FF2B5EF4-FFF2-40B4-BE49-F238E27FC236}">
                    <a16:creationId xmlns:a16="http://schemas.microsoft.com/office/drawing/2014/main" id="{B10D0101-8D6B-B44D-375E-2A6EBBEFB821}"/>
                  </a:ext>
                </a:extLst>
              </p:cNvPr>
              <p:cNvSpPr>
                <a:spLocks noGrp="1" noRot="1" noChangeAspect="1" noMove="1" noResize="1" noEditPoints="1" noAdjustHandles="1" noChangeArrowheads="1" noChangeShapeType="1" noTextEdit="1"/>
              </p:cNvSpPr>
              <p:nvPr>
                <p:ph idx="1"/>
              </p:nvPr>
            </p:nvSpPr>
            <p:spPr>
              <a:xfrm>
                <a:off x="838200" y="1825625"/>
                <a:ext cx="10515600" cy="1738669"/>
              </a:xfrm>
              <a:blipFill>
                <a:blip r:embed="rId2"/>
                <a:stretch>
                  <a:fillRect l="-1043" t="-5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FA902D-F713-F672-0F53-FAA52317D107}"/>
                  </a:ext>
                </a:extLst>
              </p:cNvPr>
              <p:cNvSpPr txBox="1"/>
              <p:nvPr/>
            </p:nvSpPr>
            <p:spPr>
              <a:xfrm>
                <a:off x="4163940" y="4275109"/>
                <a:ext cx="2658035" cy="37920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𝐼𝐶</m:t>
                      </m:r>
                      <m:r>
                        <a:rPr lang="en-US" sz="240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𝐾</m:t>
                      </m:r>
                      <m:r>
                        <a:rPr lang="en-US" sz="2400" b="0" i="1" smtClean="0">
                          <a:latin typeface="Cambria Math" panose="02040503050406030204" pitchFamily="18" charset="0"/>
                        </a:rPr>
                        <m:t> −2</m:t>
                      </m:r>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𝐿</m:t>
                          </m:r>
                        </m:e>
                      </m:acc>
                      <m:r>
                        <a:rPr lang="en-US" sz="2400" b="0" i="1" smtClean="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02FA902D-F713-F672-0F53-FAA52317D107}"/>
                  </a:ext>
                </a:extLst>
              </p:cNvPr>
              <p:cNvSpPr txBox="1">
                <a:spLocks noRot="1" noChangeAspect="1" noMove="1" noResize="1" noEditPoints="1" noAdjustHandles="1" noChangeArrowheads="1" noChangeShapeType="1" noTextEdit="1"/>
              </p:cNvSpPr>
              <p:nvPr/>
            </p:nvSpPr>
            <p:spPr>
              <a:xfrm>
                <a:off x="4163940" y="4275109"/>
                <a:ext cx="2658035" cy="379206"/>
              </a:xfrm>
              <a:prstGeom prst="rect">
                <a:avLst/>
              </a:prstGeom>
              <a:blipFill>
                <a:blip r:embed="rId3"/>
                <a:stretch>
                  <a:fillRect l="-2064" t="-17460" r="-11009" b="-3333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DCE1-A583-F940-2701-88BF0F6835B7}"/>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Tree>
    <p:extLst>
      <p:ext uri="{BB962C8B-B14F-4D97-AF65-F5344CB8AC3E}">
        <p14:creationId xmlns:p14="http://schemas.microsoft.com/office/powerpoint/2010/main" val="317254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A6546-DEE5-3463-1E62-BC0849571836}"/>
                  </a:ext>
                </a:extLst>
              </p:cNvPr>
              <p:cNvSpPr txBox="1"/>
              <p:nvPr/>
            </p:nvSpPr>
            <p:spPr>
              <a:xfrm>
                <a:off x="4267476" y="5107987"/>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Cambria Math" panose="02040503050406030204" pitchFamily="18" charset="0"/>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Cambria Math" panose="02040503050406030204" pitchFamily="18" charset="0"/>
                        </a:rPr>
                        <m:t>~ </m:t>
                      </m:r>
                      <m:r>
                        <a:rPr lang="es-BO" sz="2400" i="1">
                          <a:latin typeface="Cambria Math" panose="02040503050406030204" pitchFamily="18" charset="0"/>
                        </a:rPr>
                        <m:t>𝑁</m:t>
                      </m:r>
                      <m:r>
                        <a:rPr lang="es-BO" sz="2400" i="0">
                          <a:latin typeface="Cambria Math" panose="02040503050406030204" pitchFamily="18" charset="0"/>
                        </a:rPr>
                        <m:t>(0,</m:t>
                      </m:r>
                      <m:r>
                        <m:rPr>
                          <m:sty m:val="p"/>
                        </m:rPr>
                        <a:rPr lang="en-US" sz="2400" b="0" i="0" smtClean="0">
                          <a:latin typeface="Cambria Math" panose="02040503050406030204" pitchFamily="18" charset="0"/>
                        </a:rPr>
                        <m:t>s</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Math Cambria"/>
                </a:endParaRPr>
              </a:p>
            </p:txBody>
          </p:sp>
        </mc:Choice>
        <mc:Fallback xmlns="">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4267476" y="5107987"/>
                <a:ext cx="2081595" cy="369332"/>
              </a:xfrm>
              <a:prstGeom prst="rect">
                <a:avLst/>
              </a:prstGeom>
              <a:blipFill>
                <a:blip r:embed="rId3"/>
                <a:stretch>
                  <a:fillRect b="-32787"/>
                </a:stretch>
              </a:blipFill>
              <a:ln cap="flat">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8A16CAE-58DC-2F27-CE7C-532420B570F1}"/>
              </a:ext>
            </a:extLst>
          </p:cNvPr>
          <p:cNvSpPr txBox="1"/>
          <p:nvPr/>
        </p:nvSpPr>
        <p:spPr>
          <a:xfrm>
            <a:off x="373224" y="5061334"/>
            <a:ext cx="3368352" cy="369332"/>
          </a:xfrm>
          <a:prstGeom prst="rect">
            <a:avLst/>
          </a:prstGeom>
          <a:noFill/>
        </p:spPr>
        <p:txBody>
          <a:bodyPr wrap="square" rtlCol="0">
            <a:spAutoFit/>
          </a:bodyPr>
          <a:lstStyle/>
          <a:p>
            <a:r>
              <a:rPr lang="en-US" b="1" dirty="0">
                <a:solidFill>
                  <a:srgbClr val="C00000"/>
                </a:solidFill>
              </a:rPr>
              <a:t>Dependent variable</a:t>
            </a:r>
          </a:p>
        </p:txBody>
      </p:sp>
      <p:sp>
        <p:nvSpPr>
          <p:cNvPr id="7" name="TextBox 6">
            <a:extLst>
              <a:ext uri="{FF2B5EF4-FFF2-40B4-BE49-F238E27FC236}">
                <a16:creationId xmlns:a16="http://schemas.microsoft.com/office/drawing/2014/main" id="{48794D45-88BF-7C71-7977-011A0508CDEA}"/>
              </a:ext>
            </a:extLst>
          </p:cNvPr>
          <p:cNvSpPr txBox="1"/>
          <p:nvPr/>
        </p:nvSpPr>
        <p:spPr>
          <a:xfrm>
            <a:off x="6874971" y="4923321"/>
            <a:ext cx="3368352" cy="369332"/>
          </a:xfrm>
          <a:prstGeom prst="rect">
            <a:avLst/>
          </a:prstGeom>
          <a:noFill/>
        </p:spPr>
        <p:txBody>
          <a:bodyPr wrap="square" rtlCol="0">
            <a:spAutoFit/>
          </a:bodyPr>
          <a:lstStyle/>
          <a:p>
            <a:r>
              <a:rPr lang="en-US" b="1" dirty="0">
                <a:solidFill>
                  <a:srgbClr val="C00000"/>
                </a:solidFill>
              </a:rPr>
              <a:t>Independent variables</a:t>
            </a:r>
          </a:p>
        </p:txBody>
      </p:sp>
      <p:sp>
        <p:nvSpPr>
          <p:cNvPr id="8" name="TextBox 7">
            <a:extLst>
              <a:ext uri="{FF2B5EF4-FFF2-40B4-BE49-F238E27FC236}">
                <a16:creationId xmlns:a16="http://schemas.microsoft.com/office/drawing/2014/main" id="{92A9B3CB-77FE-8AE8-6E1B-510AEB5FBE9E}"/>
              </a:ext>
            </a:extLst>
          </p:cNvPr>
          <p:cNvSpPr txBox="1"/>
          <p:nvPr/>
        </p:nvSpPr>
        <p:spPr>
          <a:xfrm>
            <a:off x="6874971" y="5441786"/>
            <a:ext cx="3368352" cy="923330"/>
          </a:xfrm>
          <a:prstGeom prst="rect">
            <a:avLst/>
          </a:prstGeom>
          <a:noFill/>
        </p:spPr>
        <p:txBody>
          <a:bodyPr wrap="square" rtlCol="0">
            <a:spAutoFit/>
          </a:bodyPr>
          <a:lstStyle/>
          <a:p>
            <a:r>
              <a:rPr lang="en-US" b="1" dirty="0"/>
              <a:t>Coefficients</a:t>
            </a:r>
          </a:p>
          <a:p>
            <a:endParaRPr lang="en-US" b="1" dirty="0"/>
          </a:p>
          <a:p>
            <a:r>
              <a:rPr lang="en-US" b="1" dirty="0"/>
              <a:t>Normally distributed error term</a:t>
            </a:r>
          </a:p>
        </p:txBody>
      </p:sp>
      <p:cxnSp>
        <p:nvCxnSpPr>
          <p:cNvPr id="10" name="Straight Arrow Connector 9">
            <a:extLst>
              <a:ext uri="{FF2B5EF4-FFF2-40B4-BE49-F238E27FC236}">
                <a16:creationId xmlns:a16="http://schemas.microsoft.com/office/drawing/2014/main" id="{B98FABF0-92C0-CB6D-B593-BE1D8C3E5307}"/>
              </a:ext>
            </a:extLst>
          </p:cNvPr>
          <p:cNvCxnSpPr>
            <a:stCxn id="6" idx="0"/>
            <a:endCxn id="4" idx="1"/>
          </p:cNvCxnSpPr>
          <p:nvPr/>
        </p:nvCxnSpPr>
        <p:spPr>
          <a:xfrm flipV="1">
            <a:off x="2057400" y="4358940"/>
            <a:ext cx="335618" cy="7023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F7E1F9-4333-38C2-2A44-2F0416BDBC2F}"/>
              </a:ext>
            </a:extLst>
          </p:cNvPr>
          <p:cNvCxnSpPr>
            <a:cxnSpLocks/>
          </p:cNvCxnSpPr>
          <p:nvPr/>
        </p:nvCxnSpPr>
        <p:spPr>
          <a:xfrm flipH="1" flipV="1">
            <a:off x="4581331" y="4358939"/>
            <a:ext cx="2125831" cy="605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D29969-5009-7306-BBA6-7658CAF0EBEA}"/>
              </a:ext>
            </a:extLst>
          </p:cNvPr>
          <p:cNvCxnSpPr>
            <a:cxnSpLocks/>
          </p:cNvCxnSpPr>
          <p:nvPr/>
        </p:nvCxnSpPr>
        <p:spPr>
          <a:xfrm flipH="1" flipV="1">
            <a:off x="5794310" y="4358939"/>
            <a:ext cx="912852" cy="605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80DE7D-AE69-39A7-2F1F-FD9D4ADFBCC5}"/>
              </a:ext>
            </a:extLst>
          </p:cNvPr>
          <p:cNvCxnSpPr>
            <a:cxnSpLocks/>
          </p:cNvCxnSpPr>
          <p:nvPr/>
        </p:nvCxnSpPr>
        <p:spPr>
          <a:xfrm flipV="1">
            <a:off x="6740104" y="4358939"/>
            <a:ext cx="790386" cy="5723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362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A2CC44-093B-401B-A854-58267BDBFCAE}"/>
              </a:ext>
            </a:extLst>
          </p:cNvPr>
          <p:cNvSpPr txBox="1"/>
          <p:nvPr/>
        </p:nvSpPr>
        <p:spPr>
          <a:xfrm>
            <a:off x="793621" y="6123543"/>
            <a:ext cx="10881049" cy="369332"/>
          </a:xfrm>
          <a:prstGeom prst="rect">
            <a:avLst/>
          </a:prstGeom>
          <a:noFill/>
        </p:spPr>
        <p:txBody>
          <a:bodyPr wrap="square" rtlCol="0">
            <a:spAutoFit/>
          </a:bodyPr>
          <a:lstStyle/>
          <a:p>
            <a:r>
              <a:rPr lang="en-US" dirty="0"/>
              <a:t>Akaike, H. A new look at the statistical model identification. </a:t>
            </a:r>
            <a:r>
              <a:rPr lang="en-US" i="1" dirty="0"/>
              <a:t>IEEE Transactions of Automatic Control </a:t>
            </a:r>
            <a:r>
              <a:rPr lang="en-US" dirty="0"/>
              <a:t>19: 6: 716-723.</a:t>
            </a:r>
          </a:p>
        </p:txBody>
      </p:sp>
      <p:sp>
        <p:nvSpPr>
          <p:cNvPr id="6" name="TextBox 5">
            <a:extLst>
              <a:ext uri="{FF2B5EF4-FFF2-40B4-BE49-F238E27FC236}">
                <a16:creationId xmlns:a16="http://schemas.microsoft.com/office/drawing/2014/main" id="{7C202205-45FF-CCA8-89AA-916A7AF4C75F}"/>
              </a:ext>
            </a:extLst>
          </p:cNvPr>
          <p:cNvSpPr txBox="1"/>
          <p:nvPr/>
        </p:nvSpPr>
        <p:spPr>
          <a:xfrm>
            <a:off x="976604" y="1054014"/>
            <a:ext cx="2587690" cy="3206006"/>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257.0016</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230.4445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(model4)</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229.9901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(model5)</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230.3781</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844FA34-960C-C6E3-EE60-CBE4D0DAB79F}"/>
              </a:ext>
            </a:extLst>
          </p:cNvPr>
          <p:cNvSpPr>
            <a:spLocks noGrp="1"/>
          </p:cNvSpPr>
          <p:nvPr>
            <p:ph idx="1"/>
          </p:nvPr>
        </p:nvSpPr>
        <p:spPr>
          <a:xfrm>
            <a:off x="5252884" y="918348"/>
            <a:ext cx="5424948" cy="1738669"/>
          </a:xfrm>
        </p:spPr>
        <p:txBody>
          <a:bodyPr/>
          <a:lstStyle/>
          <a:p>
            <a:r>
              <a:rPr lang="en-US" dirty="0"/>
              <a:t>The AIC is based on </a:t>
            </a:r>
            <a:r>
              <a:rPr lang="en-US" b="1" dirty="0"/>
              <a:t>information theory, </a:t>
            </a:r>
            <a:r>
              <a:rPr lang="en-US" dirty="0"/>
              <a:t>concerned with entropy, the degree of disorder in a system</a:t>
            </a:r>
          </a:p>
        </p:txBody>
      </p:sp>
    </p:spTree>
    <p:extLst>
      <p:ext uri="{BB962C8B-B14F-4D97-AF65-F5344CB8AC3E}">
        <p14:creationId xmlns:p14="http://schemas.microsoft.com/office/powerpoint/2010/main" val="1278312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8D2A-CBFE-331B-7897-A80C3E99A16B}"/>
              </a:ext>
            </a:extLst>
          </p:cNvPr>
          <p:cNvSpPr>
            <a:spLocks noGrp="1"/>
          </p:cNvSpPr>
          <p:nvPr>
            <p:ph type="title"/>
          </p:nvPr>
        </p:nvSpPr>
        <p:spPr/>
        <p:txBody>
          <a:bodyPr/>
          <a:lstStyle/>
          <a:p>
            <a:r>
              <a:rPr lang="en-US" dirty="0"/>
              <a:t>‘Basic’ model fitting</a:t>
            </a:r>
          </a:p>
        </p:txBody>
      </p:sp>
      <p:sp>
        <p:nvSpPr>
          <p:cNvPr id="3" name="Content Placeholder 2">
            <a:extLst>
              <a:ext uri="{FF2B5EF4-FFF2-40B4-BE49-F238E27FC236}">
                <a16:creationId xmlns:a16="http://schemas.microsoft.com/office/drawing/2014/main" id="{AC28D33F-AD8E-A9C2-1452-7DBFC128B0E0}"/>
              </a:ext>
            </a:extLst>
          </p:cNvPr>
          <p:cNvSpPr>
            <a:spLocks noGrp="1"/>
          </p:cNvSpPr>
          <p:nvPr>
            <p:ph idx="1"/>
          </p:nvPr>
        </p:nvSpPr>
        <p:spPr/>
        <p:txBody>
          <a:bodyPr/>
          <a:lstStyle/>
          <a:p>
            <a:r>
              <a:rPr lang="en-US" dirty="0"/>
              <a:t>Once one understands the causal relationships we are interested in, we need some methodology for weighing simplicity against accuracy/fit.</a:t>
            </a:r>
          </a:p>
          <a:p>
            <a:endParaRPr lang="en-US" dirty="0"/>
          </a:p>
          <a:p>
            <a:r>
              <a:rPr lang="en-US" dirty="0"/>
              <a:t>The simplest way of doing this is by starting with a maximal model and moving to a minimal adequate model</a:t>
            </a:r>
          </a:p>
        </p:txBody>
      </p:sp>
      <p:sp>
        <p:nvSpPr>
          <p:cNvPr id="4" name="TextBox 3">
            <a:extLst>
              <a:ext uri="{FF2B5EF4-FFF2-40B4-BE49-F238E27FC236}">
                <a16:creationId xmlns:a16="http://schemas.microsoft.com/office/drawing/2014/main" id="{D2996914-4F42-6533-12F7-30AB7512A06B}"/>
              </a:ext>
            </a:extLst>
          </p:cNvPr>
          <p:cNvSpPr txBox="1"/>
          <p:nvPr/>
        </p:nvSpPr>
        <p:spPr>
          <a:xfrm>
            <a:off x="984041" y="6475615"/>
            <a:ext cx="639647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66235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D039-FCE8-FB19-44B7-F4CA7F032FC9}"/>
              </a:ext>
            </a:extLst>
          </p:cNvPr>
          <p:cNvSpPr>
            <a:spLocks noGrp="1"/>
          </p:cNvSpPr>
          <p:nvPr>
            <p:ph type="title"/>
          </p:nvPr>
        </p:nvSpPr>
        <p:spPr/>
        <p:txBody>
          <a:bodyPr/>
          <a:lstStyle/>
          <a:p>
            <a:r>
              <a:rPr lang="en-US" dirty="0"/>
              <a:t>Basic types of models</a:t>
            </a:r>
          </a:p>
        </p:txBody>
      </p:sp>
      <p:sp>
        <p:nvSpPr>
          <p:cNvPr id="3" name="Content Placeholder 2">
            <a:extLst>
              <a:ext uri="{FF2B5EF4-FFF2-40B4-BE49-F238E27FC236}">
                <a16:creationId xmlns:a16="http://schemas.microsoft.com/office/drawing/2014/main" id="{0A68906D-70D0-3AFA-4AF4-67B9D4B476AD}"/>
              </a:ext>
            </a:extLst>
          </p:cNvPr>
          <p:cNvSpPr>
            <a:spLocks noGrp="1"/>
          </p:cNvSpPr>
          <p:nvPr>
            <p:ph idx="1"/>
          </p:nvPr>
        </p:nvSpPr>
        <p:spPr>
          <a:xfrm>
            <a:off x="838200" y="1825624"/>
            <a:ext cx="10515600" cy="4276595"/>
          </a:xfrm>
        </p:spPr>
        <p:txBody>
          <a:bodyPr>
            <a:normAutofit lnSpcReduction="10000"/>
          </a:bodyPr>
          <a:lstStyle/>
          <a:p>
            <a:r>
              <a:rPr lang="en-US" b="1" dirty="0"/>
              <a:t>Saturated model:</a:t>
            </a:r>
            <a:r>
              <a:rPr lang="en-US" dirty="0"/>
              <a:t> There is one parameter for every data (perfect fit)</a:t>
            </a:r>
          </a:p>
          <a:p>
            <a:endParaRPr lang="en-US" b="1" dirty="0"/>
          </a:p>
          <a:p>
            <a:r>
              <a:rPr lang="en-US" b="1" dirty="0"/>
              <a:t>Maximal model</a:t>
            </a:r>
            <a:r>
              <a:rPr lang="en-US" dirty="0"/>
              <a:t>: Contains all factors, interactions and covariates that might be of interest (+ and that should be added considering their causal relations).</a:t>
            </a:r>
          </a:p>
          <a:p>
            <a:endParaRPr lang="en-US" dirty="0"/>
          </a:p>
          <a:p>
            <a:r>
              <a:rPr lang="en-US" b="1" dirty="0"/>
              <a:t>Minimal adequate model: </a:t>
            </a:r>
            <a:r>
              <a:rPr lang="en-US" dirty="0"/>
              <a:t>A simplified model which has removed superfluous variables.</a:t>
            </a:r>
          </a:p>
          <a:p>
            <a:endParaRPr lang="en-US" dirty="0"/>
          </a:p>
          <a:p>
            <a:r>
              <a:rPr lang="en-US" b="1" dirty="0"/>
              <a:t>Null model: </a:t>
            </a:r>
            <a:r>
              <a:rPr lang="en-US" dirty="0"/>
              <a:t>Just one parameter, the overall mean.</a:t>
            </a:r>
            <a:endParaRPr lang="en-US" b="1" dirty="0"/>
          </a:p>
          <a:p>
            <a:endParaRPr lang="en-US" dirty="0"/>
          </a:p>
          <a:p>
            <a:endParaRPr lang="en-US" dirty="0"/>
          </a:p>
        </p:txBody>
      </p:sp>
      <p:sp>
        <p:nvSpPr>
          <p:cNvPr id="4" name="TextBox 3">
            <a:extLst>
              <a:ext uri="{FF2B5EF4-FFF2-40B4-BE49-F238E27FC236}">
                <a16:creationId xmlns:a16="http://schemas.microsoft.com/office/drawing/2014/main" id="{7494055C-6EAA-DE90-9D12-03EDFEBD968F}"/>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98275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9E29-AF88-FB40-6994-9010BA2332A3}"/>
              </a:ext>
            </a:extLst>
          </p:cNvPr>
          <p:cNvSpPr>
            <a:spLocks noGrp="1"/>
          </p:cNvSpPr>
          <p:nvPr>
            <p:ph type="title"/>
          </p:nvPr>
        </p:nvSpPr>
        <p:spPr/>
        <p:txBody>
          <a:bodyPr/>
          <a:lstStyle/>
          <a:p>
            <a:r>
              <a:rPr lang="en-US" dirty="0"/>
              <a:t>Classic model selection process (simplified)</a:t>
            </a:r>
          </a:p>
        </p:txBody>
      </p:sp>
      <p:sp>
        <p:nvSpPr>
          <p:cNvPr id="3" name="Content Placeholder 2">
            <a:extLst>
              <a:ext uri="{FF2B5EF4-FFF2-40B4-BE49-F238E27FC236}">
                <a16:creationId xmlns:a16="http://schemas.microsoft.com/office/drawing/2014/main" id="{FA56E5CC-E024-8E1A-2CF1-91FE6F75629A}"/>
              </a:ext>
            </a:extLst>
          </p:cNvPr>
          <p:cNvSpPr>
            <a:spLocks noGrp="1"/>
          </p:cNvSpPr>
          <p:nvPr>
            <p:ph idx="1"/>
          </p:nvPr>
        </p:nvSpPr>
        <p:spPr/>
        <p:txBody>
          <a:bodyPr>
            <a:normAutofit fontScale="85000" lnSpcReduction="10000"/>
          </a:bodyPr>
          <a:lstStyle/>
          <a:p>
            <a:r>
              <a:rPr lang="en-US" b="1" dirty="0"/>
              <a:t>Fit maximal model: </a:t>
            </a:r>
            <a:r>
              <a:rPr lang="en-US" dirty="0"/>
              <a:t>Fit all the factors, interactions and covariates of interest. Note the Akaike Information Criterion</a:t>
            </a:r>
          </a:p>
          <a:p>
            <a:endParaRPr lang="en-US" b="1" dirty="0"/>
          </a:p>
          <a:p>
            <a:r>
              <a:rPr lang="en-US" b="1" dirty="0"/>
              <a:t>Begin model simplification: </a:t>
            </a:r>
            <a:r>
              <a:rPr lang="en-US" dirty="0"/>
              <a:t>Inspect the parameter estimates using summary(). Remove the least significant terms first, using update(), starting with highest order interactions.</a:t>
            </a:r>
          </a:p>
          <a:p>
            <a:endParaRPr lang="en-US" dirty="0"/>
          </a:p>
          <a:p>
            <a:r>
              <a:rPr lang="en-US" b="1" dirty="0"/>
              <a:t>What does the deletion do to the AIC?</a:t>
            </a:r>
          </a:p>
          <a:p>
            <a:pPr lvl="1"/>
            <a:r>
              <a:rPr lang="en-US" dirty="0"/>
              <a:t>If it increases the AIC &gt; Keep the interaction term and go back to step one looking at another term</a:t>
            </a:r>
          </a:p>
          <a:p>
            <a:pPr lvl="1"/>
            <a:r>
              <a:rPr lang="en-US" dirty="0"/>
              <a:t>If it decreases the AIC -&gt; Leave the parameter deleted and continue to simplify the model</a:t>
            </a:r>
          </a:p>
          <a:p>
            <a:pPr lvl="1"/>
            <a:r>
              <a:rPr lang="en-US" b="1" dirty="0"/>
              <a:t>Check assumptions: </a:t>
            </a:r>
            <a:r>
              <a:rPr lang="en-US" dirty="0"/>
              <a:t>Use plot() to check model assumptions making sure there is no heteroskedasticity (unequal scatter of residuals)</a:t>
            </a:r>
            <a:endParaRPr lang="en-US" b="1" dirty="0"/>
          </a:p>
          <a:p>
            <a:endParaRPr lang="en-US" b="1" dirty="0"/>
          </a:p>
        </p:txBody>
      </p:sp>
      <p:sp>
        <p:nvSpPr>
          <p:cNvPr id="4" name="TextBox 3">
            <a:extLst>
              <a:ext uri="{FF2B5EF4-FFF2-40B4-BE49-F238E27FC236}">
                <a16:creationId xmlns:a16="http://schemas.microsoft.com/office/drawing/2014/main" id="{DF00547F-19A4-2AD4-5885-20A94DAB4C18}"/>
              </a:ext>
            </a:extLst>
          </p:cNvPr>
          <p:cNvSpPr txBox="1"/>
          <p:nvPr/>
        </p:nvSpPr>
        <p:spPr>
          <a:xfrm>
            <a:off x="984040" y="6475615"/>
            <a:ext cx="924473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CA" sz="1800" b="0" i="0" u="none" strike="noStrike" kern="1200" cap="none" spc="0" baseline="0" dirty="0">
                <a:solidFill>
                  <a:srgbClr val="000000"/>
                </a:solidFill>
                <a:uFillTx/>
                <a:latin typeface="Calibri"/>
              </a:rPr>
              <a:t>Crawley, Michael J. 2015. </a:t>
            </a:r>
            <a:r>
              <a:rPr lang="en-CA" sz="1800" b="0" i="1" u="none" strike="noStrike" kern="1200" cap="none" spc="0" baseline="0" dirty="0">
                <a:solidFill>
                  <a:srgbClr val="000000"/>
                </a:solidFill>
                <a:uFillTx/>
                <a:latin typeface="Calibri"/>
              </a:rPr>
              <a:t>Statistics: An Introduction using R. </a:t>
            </a:r>
            <a:r>
              <a:rPr lang="en-CA" sz="1800" b="0" i="0" u="none" strike="noStrike" kern="1200" cap="none" spc="0" baseline="0" dirty="0">
                <a:solidFill>
                  <a:srgbClr val="000000"/>
                </a:solidFill>
                <a:uFillTx/>
                <a:latin typeface="Calibri"/>
              </a:rPr>
              <a:t>Wiley. </a:t>
            </a:r>
            <a:endParaRPr lang="es-BO"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890228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CA70-BDF0-E9AD-DFDB-375494151932}"/>
              </a:ext>
            </a:extLst>
          </p:cNvPr>
          <p:cNvSpPr>
            <a:spLocks noGrp="1"/>
          </p:cNvSpPr>
          <p:nvPr>
            <p:ph type="title"/>
          </p:nvPr>
        </p:nvSpPr>
        <p:spPr/>
        <p:txBody>
          <a:bodyPr/>
          <a:lstStyle/>
          <a:p>
            <a:r>
              <a:rPr lang="en-US" dirty="0"/>
              <a:t>Classic model selection process (simplified)</a:t>
            </a:r>
          </a:p>
        </p:txBody>
      </p:sp>
      <p:sp>
        <p:nvSpPr>
          <p:cNvPr id="3" name="Content Placeholder 2">
            <a:extLst>
              <a:ext uri="{FF2B5EF4-FFF2-40B4-BE49-F238E27FC236}">
                <a16:creationId xmlns:a16="http://schemas.microsoft.com/office/drawing/2014/main" id="{8B263E3D-06D7-EF40-DCC3-5635F0C32A65}"/>
              </a:ext>
            </a:extLst>
          </p:cNvPr>
          <p:cNvSpPr>
            <a:spLocks noGrp="1"/>
          </p:cNvSpPr>
          <p:nvPr>
            <p:ph idx="1"/>
          </p:nvPr>
        </p:nvSpPr>
        <p:spPr>
          <a:xfrm>
            <a:off x="838200" y="1825624"/>
            <a:ext cx="10515600" cy="4833967"/>
          </a:xfrm>
        </p:spPr>
        <p:txBody>
          <a:bodyPr>
            <a:normAutofit fontScale="92500"/>
          </a:bodyPr>
          <a:lstStyle/>
          <a:p>
            <a:r>
              <a:rPr lang="en-US" dirty="0"/>
              <a:t>Main problems / issues / questions for the trad-stat modelling practice:</a:t>
            </a:r>
          </a:p>
          <a:p>
            <a:endParaRPr lang="en-US" dirty="0"/>
          </a:p>
          <a:p>
            <a:r>
              <a:rPr lang="en-US" dirty="0"/>
              <a:t>What should go in the maximal model? Does it incorporate confounds? By adding one variable do we confound our ability to assess the causal effect of another?</a:t>
            </a:r>
          </a:p>
          <a:p>
            <a:endParaRPr lang="en-US" dirty="0"/>
          </a:p>
          <a:p>
            <a:r>
              <a:rPr lang="en-US" dirty="0"/>
              <a:t>Controversial: To what extent does the process of deleting variables result in an informative statistical model vis-a-vis causes? Are we really removing confounds? </a:t>
            </a:r>
          </a:p>
          <a:p>
            <a:endParaRPr lang="en-US" dirty="0"/>
          </a:p>
          <a:p>
            <a:r>
              <a:rPr lang="en-US" dirty="0"/>
              <a:t>Can’t we fit more than one model to assess our causal relationships?</a:t>
            </a:r>
          </a:p>
        </p:txBody>
      </p:sp>
    </p:spTree>
    <p:extLst>
      <p:ext uri="{BB962C8B-B14F-4D97-AF65-F5344CB8AC3E}">
        <p14:creationId xmlns:p14="http://schemas.microsoft.com/office/powerpoint/2010/main" val="929364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2245-244B-02FC-1FAC-9B7BD11C1C2D}"/>
              </a:ext>
            </a:extLst>
          </p:cNvPr>
          <p:cNvSpPr>
            <a:spLocks noGrp="1"/>
          </p:cNvSpPr>
          <p:nvPr>
            <p:ph type="title"/>
          </p:nvPr>
        </p:nvSpPr>
        <p:spPr/>
        <p:txBody>
          <a:bodyPr/>
          <a:lstStyle/>
          <a:p>
            <a:r>
              <a:rPr lang="en-US" dirty="0"/>
              <a:t>Iconicity data</a:t>
            </a:r>
          </a:p>
        </p:txBody>
      </p:sp>
      <p:sp>
        <p:nvSpPr>
          <p:cNvPr id="3" name="Content Placeholder 2">
            <a:extLst>
              <a:ext uri="{FF2B5EF4-FFF2-40B4-BE49-F238E27FC236}">
                <a16:creationId xmlns:a16="http://schemas.microsoft.com/office/drawing/2014/main" id="{A4A5E035-D8B1-467A-964C-D555BDB0F1C4}"/>
              </a:ext>
            </a:extLst>
          </p:cNvPr>
          <p:cNvSpPr>
            <a:spLocks noGrp="1"/>
          </p:cNvSpPr>
          <p:nvPr>
            <p:ph idx="1"/>
          </p:nvPr>
        </p:nvSpPr>
        <p:spPr>
          <a:xfrm>
            <a:off x="838200" y="1825625"/>
            <a:ext cx="10515600" cy="1178832"/>
          </a:xfrm>
        </p:spPr>
        <p:txBody>
          <a:bodyPr/>
          <a:lstStyle/>
          <a:p>
            <a:r>
              <a:rPr lang="en-US" dirty="0"/>
              <a:t>Let’s practice with the iconicity data of Winter (2017)</a:t>
            </a:r>
          </a:p>
        </p:txBody>
      </p:sp>
      <p:sp>
        <p:nvSpPr>
          <p:cNvPr id="5" name="TextBox 4">
            <a:extLst>
              <a:ext uri="{FF2B5EF4-FFF2-40B4-BE49-F238E27FC236}">
                <a16:creationId xmlns:a16="http://schemas.microsoft.com/office/drawing/2014/main" id="{35822013-D6EA-5A05-64DD-A25CF890A71D}"/>
              </a:ext>
            </a:extLst>
          </p:cNvPr>
          <p:cNvSpPr txBox="1"/>
          <p:nvPr/>
        </p:nvSpPr>
        <p:spPr>
          <a:xfrm>
            <a:off x="838200" y="5937389"/>
            <a:ext cx="10515600" cy="830997"/>
          </a:xfrm>
          <a:prstGeom prst="rect">
            <a:avLst/>
          </a:prstGeom>
          <a:noFill/>
        </p:spPr>
        <p:txBody>
          <a:bodyPr wrap="square">
            <a:spAutoFit/>
          </a:bodyPr>
          <a:lstStyle/>
          <a:p>
            <a:r>
              <a:rPr lang="en-US" sz="1600" dirty="0"/>
              <a:t>Winter, B., Perlman, M., Perry, L. K., &amp; </a:t>
            </a:r>
            <a:r>
              <a:rPr lang="en-US" sz="1600" dirty="0" err="1"/>
              <a:t>Lupyan</a:t>
            </a:r>
            <a:r>
              <a:rPr lang="en-US" sz="1600" dirty="0"/>
              <a:t>, G. (2017). Which words are most iconic? Iconicity in English sensory words. </a:t>
            </a:r>
            <a:r>
              <a:rPr lang="en-US" sz="1600" i="1" dirty="0"/>
              <a:t>Interaction Studies: Social </a:t>
            </a:r>
            <a:r>
              <a:rPr lang="en-US" sz="1600" i="1" dirty="0" err="1"/>
              <a:t>Behaviour</a:t>
            </a:r>
            <a:r>
              <a:rPr lang="en-US" sz="1600" i="1" dirty="0"/>
              <a:t> and Communication in Biological and Artificial Systems, 18</a:t>
            </a:r>
            <a:r>
              <a:rPr lang="en-US" sz="1600" dirty="0"/>
              <a:t>(3), 443–464. </a:t>
            </a:r>
            <a:r>
              <a:rPr lang="en-US" sz="1600" dirty="0">
                <a:hlinkClick r:id="rId2"/>
              </a:rPr>
              <a:t>https://</a:t>
            </a:r>
            <a:r>
              <a:rPr lang="en-US" sz="1600" dirty="0" err="1">
                <a:hlinkClick r:id="rId2"/>
              </a:rPr>
              <a:t>doi.org</a:t>
            </a:r>
            <a:r>
              <a:rPr lang="en-US" sz="1600" dirty="0">
                <a:hlinkClick r:id="rId2"/>
              </a:rPr>
              <a:t>/10.1075/is.18.3.07win</a:t>
            </a:r>
            <a:endParaRPr lang="en-US" sz="1600" dirty="0"/>
          </a:p>
        </p:txBody>
      </p:sp>
      <p:sp>
        <p:nvSpPr>
          <p:cNvPr id="7" name="TextBox 6">
            <a:extLst>
              <a:ext uri="{FF2B5EF4-FFF2-40B4-BE49-F238E27FC236}">
                <a16:creationId xmlns:a16="http://schemas.microsoft.com/office/drawing/2014/main" id="{C1AD7EA8-2DCE-24EE-D037-6DB8D2716C56}"/>
              </a:ext>
            </a:extLst>
          </p:cNvPr>
          <p:cNvSpPr txBox="1"/>
          <p:nvPr/>
        </p:nvSpPr>
        <p:spPr>
          <a:xfrm>
            <a:off x="986712" y="2607870"/>
            <a:ext cx="9143222" cy="271356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read.csv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YourPathWay</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/perry_winter_2017_iconicity.csv"</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head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Word         POS  SER </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CorteseImag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Syst    Freq  Iconicity</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a Grammatical   NA          NA 1.46   NA 1041179  0.4615385</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    abide        Verb   NA          NA 1.68   NA     138  0.2500000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     able   Adjective 1.73          NA 2.38   NA    8155  0.4666667</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    about Grammatical 1.20          NA 1.77   NA  185206 -0.1000000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5    above Grammatical 2.91          NA 3.33   NA    2493  1.0625000</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6 abrasive   Adjective   NA          NA 3.03   NA      23  1.3125000</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41694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5AFC-C4F2-A080-7A2D-5642208C8D54}"/>
              </a:ext>
            </a:extLst>
          </p:cNvPr>
          <p:cNvSpPr>
            <a:spLocks noGrp="1"/>
          </p:cNvSpPr>
          <p:nvPr>
            <p:ph type="title"/>
          </p:nvPr>
        </p:nvSpPr>
        <p:spPr/>
        <p:txBody>
          <a:bodyPr/>
          <a:lstStyle/>
          <a:p>
            <a:r>
              <a:rPr lang="en-US" dirty="0"/>
              <a:t>Iconicity data</a:t>
            </a:r>
          </a:p>
        </p:txBody>
      </p:sp>
      <p:sp>
        <p:nvSpPr>
          <p:cNvPr id="3" name="Content Placeholder 2">
            <a:extLst>
              <a:ext uri="{FF2B5EF4-FFF2-40B4-BE49-F238E27FC236}">
                <a16:creationId xmlns:a16="http://schemas.microsoft.com/office/drawing/2014/main" id="{4054BC54-B76A-8ABD-F405-E1C3B54C69E1}"/>
              </a:ext>
            </a:extLst>
          </p:cNvPr>
          <p:cNvSpPr>
            <a:spLocks noGrp="1"/>
          </p:cNvSpPr>
          <p:nvPr>
            <p:ph idx="1"/>
          </p:nvPr>
        </p:nvSpPr>
        <p:spPr>
          <a:xfrm>
            <a:off x="838200" y="1683177"/>
            <a:ext cx="10515600" cy="4351338"/>
          </a:xfrm>
        </p:spPr>
        <p:txBody>
          <a:bodyPr>
            <a:normAutofit fontScale="85000" lnSpcReduction="20000"/>
          </a:bodyPr>
          <a:lstStyle/>
          <a:p>
            <a:r>
              <a:rPr lang="en-US" dirty="0"/>
              <a:t>POS: part of speech</a:t>
            </a:r>
          </a:p>
          <a:p>
            <a:endParaRPr lang="en-US" dirty="0"/>
          </a:p>
          <a:p>
            <a:r>
              <a:rPr lang="en-US" dirty="0"/>
              <a:t>SER: Sensory experience rating (does the word evoke a sensory experience)</a:t>
            </a:r>
          </a:p>
          <a:p>
            <a:endParaRPr lang="en-US" dirty="0"/>
          </a:p>
          <a:p>
            <a:r>
              <a:rPr lang="en-US" dirty="0"/>
              <a:t>Conc: Concreteness</a:t>
            </a:r>
          </a:p>
          <a:p>
            <a:endParaRPr lang="en-US" dirty="0"/>
          </a:p>
          <a:p>
            <a:r>
              <a:rPr lang="en-US" dirty="0"/>
              <a:t>Syst: Systematicity, overall contribution to form meaning correlation</a:t>
            </a:r>
          </a:p>
          <a:p>
            <a:endParaRPr lang="en-US" dirty="0"/>
          </a:p>
          <a:p>
            <a:r>
              <a:rPr lang="en-US" dirty="0"/>
              <a:t>Freq: Frequency</a:t>
            </a:r>
          </a:p>
          <a:p>
            <a:endParaRPr lang="en-US" dirty="0"/>
          </a:p>
          <a:p>
            <a:r>
              <a:rPr lang="en-US" dirty="0"/>
              <a:t>Iconicity: how much does the form sound like the word</a:t>
            </a:r>
          </a:p>
        </p:txBody>
      </p:sp>
      <p:sp>
        <p:nvSpPr>
          <p:cNvPr id="4" name="TextBox 3">
            <a:extLst>
              <a:ext uri="{FF2B5EF4-FFF2-40B4-BE49-F238E27FC236}">
                <a16:creationId xmlns:a16="http://schemas.microsoft.com/office/drawing/2014/main" id="{DBB37F62-F170-DBEA-1796-40DC25EA5F99}"/>
              </a:ext>
            </a:extLst>
          </p:cNvPr>
          <p:cNvSpPr txBox="1"/>
          <p:nvPr/>
        </p:nvSpPr>
        <p:spPr>
          <a:xfrm>
            <a:off x="838200" y="6027003"/>
            <a:ext cx="10515600" cy="830997"/>
          </a:xfrm>
          <a:prstGeom prst="rect">
            <a:avLst/>
          </a:prstGeom>
          <a:noFill/>
        </p:spPr>
        <p:txBody>
          <a:bodyPr wrap="square">
            <a:spAutoFit/>
          </a:bodyPr>
          <a:lstStyle/>
          <a:p>
            <a:r>
              <a:rPr lang="en-US" sz="1600" dirty="0"/>
              <a:t>Winter, B., Perlman, M., Perry, L. K., &amp; </a:t>
            </a:r>
            <a:r>
              <a:rPr lang="en-US" sz="1600" dirty="0" err="1"/>
              <a:t>Lupyan</a:t>
            </a:r>
            <a:r>
              <a:rPr lang="en-US" sz="1600" dirty="0"/>
              <a:t>, G. (2017). Which words are most iconic? Iconicity in English sensory words. </a:t>
            </a:r>
            <a:r>
              <a:rPr lang="en-US" sz="1600" i="1" dirty="0"/>
              <a:t>Interaction Studies: Social </a:t>
            </a:r>
            <a:r>
              <a:rPr lang="en-US" sz="1600" i="1" dirty="0" err="1"/>
              <a:t>Behaviour</a:t>
            </a:r>
            <a:r>
              <a:rPr lang="en-US" sz="1600" i="1" dirty="0"/>
              <a:t> and Communication in Biological and Artificial Systems, 18</a:t>
            </a:r>
            <a:r>
              <a:rPr lang="en-US" sz="1600" dirty="0"/>
              <a:t>(3), 443–464. </a:t>
            </a:r>
            <a:r>
              <a:rPr lang="en-US" sz="1600" dirty="0">
                <a:hlinkClick r:id="rId2"/>
              </a:rPr>
              <a:t>https://</a:t>
            </a:r>
            <a:r>
              <a:rPr lang="en-US" sz="1600" dirty="0" err="1">
                <a:hlinkClick r:id="rId2"/>
              </a:rPr>
              <a:t>doi.org</a:t>
            </a:r>
            <a:r>
              <a:rPr lang="en-US" sz="1600" dirty="0">
                <a:hlinkClick r:id="rId2"/>
              </a:rPr>
              <a:t>/10.1075/is.18.3.07win</a:t>
            </a:r>
            <a:endParaRPr lang="en-US" sz="1600" dirty="0"/>
          </a:p>
        </p:txBody>
      </p:sp>
    </p:spTree>
    <p:extLst>
      <p:ext uri="{BB962C8B-B14F-4D97-AF65-F5344CB8AC3E}">
        <p14:creationId xmlns:p14="http://schemas.microsoft.com/office/powerpoint/2010/main" val="1364506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03CF-FA61-BF85-02D2-B9FFE2A05A7D}"/>
              </a:ext>
            </a:extLst>
          </p:cNvPr>
          <p:cNvSpPr>
            <a:spLocks noGrp="1"/>
          </p:cNvSpPr>
          <p:nvPr>
            <p:ph type="title"/>
          </p:nvPr>
        </p:nvSpPr>
        <p:spPr/>
        <p:txBody>
          <a:bodyPr/>
          <a:lstStyle/>
          <a:p>
            <a:r>
              <a:rPr lang="en-US" dirty="0"/>
              <a:t>Data exploration</a:t>
            </a:r>
          </a:p>
        </p:txBody>
      </p:sp>
      <p:sp>
        <p:nvSpPr>
          <p:cNvPr id="5" name="TextBox 4">
            <a:extLst>
              <a:ext uri="{FF2B5EF4-FFF2-40B4-BE49-F238E27FC236}">
                <a16:creationId xmlns:a16="http://schemas.microsoft.com/office/drawing/2014/main" id="{E3BBAE65-6879-BA02-52F2-7AE04DA0AB08}"/>
              </a:ext>
            </a:extLst>
          </p:cNvPr>
          <p:cNvSpPr txBox="1"/>
          <p:nvPr/>
        </p:nvSpPr>
        <p:spPr>
          <a:xfrm>
            <a:off x="118765" y="2970610"/>
            <a:ext cx="6953638" cy="369331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"Frequency"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Syst))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"Systematicity"</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p3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"Sensory Experience Rating"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p4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geom_point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"Concreteness"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p2, p3, p4,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nrow</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4666684F-DACD-547D-1D4F-E6B557BE38BD}"/>
              </a:ext>
            </a:extLst>
          </p:cNvPr>
          <p:cNvPicPr/>
          <p:nvPr/>
        </p:nvPicPr>
        <p:blipFill>
          <a:blip r:embed="rId2"/>
          <a:stretch>
            <a:fillRect/>
          </a:stretch>
        </p:blipFill>
        <p:spPr bwMode="auto">
          <a:xfrm>
            <a:off x="6381135" y="365125"/>
            <a:ext cx="5135383" cy="3921740"/>
          </a:xfrm>
          <a:prstGeom prst="rect">
            <a:avLst/>
          </a:prstGeom>
          <a:noFill/>
          <a:ln w="9525">
            <a:noFill/>
            <a:headEnd/>
            <a:tailEnd/>
          </a:ln>
        </p:spPr>
      </p:pic>
    </p:spTree>
    <p:extLst>
      <p:ext uri="{BB962C8B-B14F-4D97-AF65-F5344CB8AC3E}">
        <p14:creationId xmlns:p14="http://schemas.microsoft.com/office/powerpoint/2010/main" val="1303636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2E11-E4D2-FFC1-F444-E75F536AF7D9}"/>
              </a:ext>
            </a:extLst>
          </p:cNvPr>
          <p:cNvSpPr>
            <a:spLocks noGrp="1"/>
          </p:cNvSpPr>
          <p:nvPr>
            <p:ph type="title"/>
          </p:nvPr>
        </p:nvSpPr>
        <p:spPr/>
        <p:txBody>
          <a:bodyPr/>
          <a:lstStyle/>
          <a:p>
            <a:r>
              <a:rPr lang="en-US" dirty="0"/>
              <a:t>Data exploration</a:t>
            </a:r>
          </a:p>
        </p:txBody>
      </p:sp>
      <p:sp>
        <p:nvSpPr>
          <p:cNvPr id="5" name="TextBox 4">
            <a:extLst>
              <a:ext uri="{FF2B5EF4-FFF2-40B4-BE49-F238E27FC236}">
                <a16:creationId xmlns:a16="http://schemas.microsoft.com/office/drawing/2014/main" id="{4C54F2D4-30C6-1A44-831B-1C9F88B69821}"/>
              </a:ext>
            </a:extLst>
          </p:cNvPr>
          <p:cNvSpPr txBox="1"/>
          <p:nvPr/>
        </p:nvSpPr>
        <p:spPr>
          <a:xfrm>
            <a:off x="492967" y="5292546"/>
            <a:ext cx="6096000" cy="120032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aes</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POS, </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Iconicity))</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geom_boxplot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xlab</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"Part of Speech"</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theme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axis.text.x</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element_text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angle =</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90</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84B6534C-C1BA-6558-25B1-00FB92E2C48E}"/>
              </a:ext>
            </a:extLst>
          </p:cNvPr>
          <p:cNvPicPr/>
          <p:nvPr/>
        </p:nvPicPr>
        <p:blipFill>
          <a:blip r:embed="rId2"/>
          <a:stretch>
            <a:fillRect/>
          </a:stretch>
        </p:blipFill>
        <p:spPr bwMode="auto">
          <a:xfrm>
            <a:off x="5859626" y="279120"/>
            <a:ext cx="5895878" cy="4831228"/>
          </a:xfrm>
          <a:prstGeom prst="rect">
            <a:avLst/>
          </a:prstGeom>
          <a:noFill/>
          <a:ln w="9525">
            <a:noFill/>
            <a:headEnd/>
            <a:tailEnd/>
          </a:ln>
        </p:spPr>
      </p:pic>
    </p:spTree>
    <p:extLst>
      <p:ext uri="{BB962C8B-B14F-4D97-AF65-F5344CB8AC3E}">
        <p14:creationId xmlns:p14="http://schemas.microsoft.com/office/powerpoint/2010/main" val="1313028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B464-CEB7-C2DD-58E5-50EA4A5EFAB3}"/>
              </a:ext>
            </a:extLst>
          </p:cNvPr>
          <p:cNvSpPr>
            <a:spLocks noGrp="1"/>
          </p:cNvSpPr>
          <p:nvPr>
            <p:ph type="title"/>
          </p:nvPr>
        </p:nvSpPr>
        <p:spPr/>
        <p:txBody>
          <a:bodyPr/>
          <a:lstStyle/>
          <a:p>
            <a:r>
              <a:rPr lang="en-US" dirty="0"/>
              <a:t>Data transformation</a:t>
            </a:r>
          </a:p>
        </p:txBody>
      </p:sp>
      <p:sp>
        <p:nvSpPr>
          <p:cNvPr id="5" name="TextBox 4">
            <a:extLst>
              <a:ext uri="{FF2B5EF4-FFF2-40B4-BE49-F238E27FC236}">
                <a16:creationId xmlns:a16="http://schemas.microsoft.com/office/drawing/2014/main" id="{A9313599-AE62-0CF2-96C5-6989EA0664D0}"/>
              </a:ext>
            </a:extLst>
          </p:cNvPr>
          <p:cNvSpPr txBox="1"/>
          <p:nvPr/>
        </p:nvSpPr>
        <p:spPr>
          <a:xfrm>
            <a:off x="838201" y="1515254"/>
            <a:ext cx="4312298" cy="132856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qplot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log</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p2 </a:t>
            </a:r>
            <a:r>
              <a:rPr lang="en-US" sz="18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qplot</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r>
              <a:rPr lang="en-US" sz="18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8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grid.arrange</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(p1, p2, </a:t>
            </a:r>
            <a:r>
              <a:rPr lang="en-US" sz="1800"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ncol</a:t>
            </a:r>
            <a:r>
              <a:rPr lang="en-US" sz="18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14E38333-0892-6FFF-77FD-FF968914F641}"/>
              </a:ext>
            </a:extLst>
          </p:cNvPr>
          <p:cNvPicPr/>
          <p:nvPr/>
        </p:nvPicPr>
        <p:blipFill>
          <a:blip r:embed="rId2"/>
          <a:stretch>
            <a:fillRect/>
          </a:stretch>
        </p:blipFill>
        <p:spPr bwMode="auto">
          <a:xfrm>
            <a:off x="5682343" y="1898780"/>
            <a:ext cx="6045168" cy="4594095"/>
          </a:xfrm>
          <a:prstGeom prst="rect">
            <a:avLst/>
          </a:prstGeom>
          <a:noFill/>
          <a:ln w="9525">
            <a:noFill/>
            <a:headEnd/>
            <a:tailEnd/>
          </a:ln>
        </p:spPr>
      </p:pic>
    </p:spTree>
    <p:extLst>
      <p:ext uri="{BB962C8B-B14F-4D97-AF65-F5344CB8AC3E}">
        <p14:creationId xmlns:p14="http://schemas.microsoft.com/office/powerpoint/2010/main" val="69796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9FDB-8626-01C9-2F59-A32142427DDF}"/>
              </a:ext>
            </a:extLst>
          </p:cNvPr>
          <p:cNvSpPr>
            <a:spLocks noGrp="1"/>
          </p:cNvSpPr>
          <p:nvPr>
            <p:ph type="title"/>
          </p:nvPr>
        </p:nvSpPr>
        <p:spPr/>
        <p:txBody>
          <a:bodyPr/>
          <a:lstStyle/>
          <a:p>
            <a:r>
              <a:rPr lang="en-US" dirty="0"/>
              <a:t>Multivariate regression</a:t>
            </a:r>
          </a:p>
        </p:txBody>
      </p:sp>
      <p:sp>
        <p:nvSpPr>
          <p:cNvPr id="3" name="Content Placeholder 2">
            <a:extLst>
              <a:ext uri="{FF2B5EF4-FFF2-40B4-BE49-F238E27FC236}">
                <a16:creationId xmlns:a16="http://schemas.microsoft.com/office/drawing/2014/main" id="{6650F146-3709-F7AF-3EA9-6EDA8CCB1337}"/>
              </a:ext>
            </a:extLst>
          </p:cNvPr>
          <p:cNvSpPr>
            <a:spLocks noGrp="1"/>
          </p:cNvSpPr>
          <p:nvPr>
            <p:ph idx="1"/>
          </p:nvPr>
        </p:nvSpPr>
        <p:spPr>
          <a:xfrm>
            <a:off x="838200" y="1825625"/>
            <a:ext cx="10515600" cy="1784267"/>
          </a:xfrm>
        </p:spPr>
        <p:txBody>
          <a:bodyPr/>
          <a:lstStyle/>
          <a:p>
            <a:r>
              <a:rPr lang="en-US" dirty="0"/>
              <a:t>We have thus far considered models with a single predictor</a:t>
            </a:r>
          </a:p>
          <a:p>
            <a:endParaRPr lang="en-US" dirty="0"/>
          </a:p>
          <a:p>
            <a:r>
              <a:rPr lang="en-US" dirty="0"/>
              <a:t>A multivariate model has the following structure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611646-C367-833C-06A2-A529605EC8E6}"/>
                  </a:ext>
                </a:extLst>
              </p:cNvPr>
              <p:cNvSpPr txBox="1"/>
              <p:nvPr/>
            </p:nvSpPr>
            <p:spPr>
              <a:xfrm>
                <a:off x="2393018" y="3943441"/>
                <a:ext cx="6116483"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2 </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𝑒</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B4611646-C367-833C-06A2-A529605EC8E6}"/>
                  </a:ext>
                </a:extLst>
              </p:cNvPr>
              <p:cNvSpPr txBox="1">
                <a:spLocks noRot="1" noChangeAspect="1" noMove="1" noResize="1" noEditPoints="1" noAdjustHandles="1" noChangeArrowheads="1" noChangeShapeType="1" noTextEdit="1"/>
              </p:cNvSpPr>
              <p:nvPr/>
            </p:nvSpPr>
            <p:spPr>
              <a:xfrm>
                <a:off x="2393018" y="3943441"/>
                <a:ext cx="6116483" cy="830997"/>
              </a:xfrm>
              <a:prstGeom prst="rect">
                <a:avLst/>
              </a:prstGeom>
              <a:blipFill>
                <a:blip r:embed="rId2"/>
                <a:stretch>
                  <a:fillRect l="-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A6546-DEE5-3463-1E62-BC0849571836}"/>
                  </a:ext>
                </a:extLst>
              </p:cNvPr>
              <p:cNvSpPr txBox="1"/>
              <p:nvPr/>
            </p:nvSpPr>
            <p:spPr>
              <a:xfrm>
                <a:off x="8970105" y="3966281"/>
                <a:ext cx="2081595" cy="369332"/>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14:m>
                  <m:oMathPara xmlns:m="http://schemas.openxmlformats.org/officeDocument/2006/math">
                    <m:oMathParaPr>
                      <m:jc m:val="centerGroup"/>
                    </m:oMathParaPr>
                    <m:oMath xmlns:m="http://schemas.openxmlformats.org/officeDocument/2006/math">
                      <m:r>
                        <a:rPr lang="es-BO" sz="2400" i="0" smtClean="0">
                          <a:latin typeface="Cambria Math" panose="02040503050406030204" pitchFamily="18" charset="0"/>
                        </a:rPr>
                        <m:t> </m:t>
                      </m:r>
                      <m:r>
                        <a:rPr lang="en-US" sz="2400" b="0" i="1" smtClean="0">
                          <a:latin typeface="Cambria Math" panose="02040503050406030204" pitchFamily="18" charset="0"/>
                        </a:rPr>
                        <m:t>𝑒</m:t>
                      </m:r>
                      <m:r>
                        <a:rPr lang="en-US" sz="2400" b="0" i="0" smtClean="0">
                          <a:latin typeface="Cambria Math" panose="02040503050406030204" pitchFamily="18" charset="0"/>
                        </a:rPr>
                        <m:t> </m:t>
                      </m:r>
                      <m:r>
                        <a:rPr lang="es-BO" sz="2400" i="0">
                          <a:latin typeface="Cambria Math" panose="02040503050406030204" pitchFamily="18" charset="0"/>
                        </a:rPr>
                        <m:t>~ </m:t>
                      </m:r>
                      <m:r>
                        <a:rPr lang="es-BO" sz="2400" i="1">
                          <a:latin typeface="Cambria Math" panose="02040503050406030204" pitchFamily="18" charset="0"/>
                        </a:rPr>
                        <m:t>𝑁</m:t>
                      </m:r>
                      <m:r>
                        <a:rPr lang="es-BO" sz="2400" i="0">
                          <a:latin typeface="Cambria Math" panose="02040503050406030204" pitchFamily="18" charset="0"/>
                        </a:rPr>
                        <m:t>(0,</m:t>
                      </m:r>
                      <m:r>
                        <m:rPr>
                          <m:sty m:val="p"/>
                        </m:rPr>
                        <a:rPr lang="en-US" sz="2400" b="0" i="0" smtClean="0">
                          <a:latin typeface="Cambria Math" panose="02040503050406030204" pitchFamily="18" charset="0"/>
                        </a:rPr>
                        <m:t>s</m:t>
                      </m:r>
                      <m:r>
                        <a:rPr lang="es-BO" sz="2400" i="0">
                          <a:latin typeface="Cambria Math" panose="02040503050406030204" pitchFamily="18" charset="0"/>
                        </a:rPr>
                        <m:t>)</m:t>
                      </m:r>
                    </m:oMath>
                  </m:oMathPara>
                </a14:m>
                <a:endParaRPr lang="es-BO" sz="3200" b="0" i="0" u="none" strike="noStrike" kern="1200" cap="none" spc="0" baseline="0" dirty="0">
                  <a:solidFill>
                    <a:srgbClr val="000000"/>
                  </a:solidFill>
                  <a:uFillTx/>
                  <a:latin typeface="Math Cambria"/>
                </a:endParaRPr>
              </a:p>
            </p:txBody>
          </p:sp>
        </mc:Choice>
        <mc:Fallback xmlns="">
          <p:sp>
            <p:nvSpPr>
              <p:cNvPr id="5" name="TextBox 4">
                <a:extLst>
                  <a:ext uri="{FF2B5EF4-FFF2-40B4-BE49-F238E27FC236}">
                    <a16:creationId xmlns:a16="http://schemas.microsoft.com/office/drawing/2014/main" id="{FCAA6546-DEE5-3463-1E62-BC0849571836}"/>
                  </a:ext>
                </a:extLst>
              </p:cNvPr>
              <p:cNvSpPr txBox="1">
                <a:spLocks noRot="1" noChangeAspect="1" noMove="1" noResize="1" noEditPoints="1" noAdjustHandles="1" noChangeArrowheads="1" noChangeShapeType="1" noTextEdit="1"/>
              </p:cNvSpPr>
              <p:nvPr/>
            </p:nvSpPr>
            <p:spPr>
              <a:xfrm>
                <a:off x="8970105" y="3966281"/>
                <a:ext cx="2081595" cy="369332"/>
              </a:xfrm>
              <a:prstGeom prst="rect">
                <a:avLst/>
              </a:prstGeom>
              <a:blipFill>
                <a:blip r:embed="rId3"/>
                <a:stretch>
                  <a:fillRect b="-35000"/>
                </a:stretch>
              </a:blipFill>
              <a:ln cap="flat">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8A16CAE-58DC-2F27-CE7C-532420B570F1}"/>
              </a:ext>
            </a:extLst>
          </p:cNvPr>
          <p:cNvSpPr txBox="1"/>
          <p:nvPr/>
        </p:nvSpPr>
        <p:spPr>
          <a:xfrm>
            <a:off x="373224" y="5061334"/>
            <a:ext cx="3368352" cy="369332"/>
          </a:xfrm>
          <a:prstGeom prst="rect">
            <a:avLst/>
          </a:prstGeom>
          <a:noFill/>
        </p:spPr>
        <p:txBody>
          <a:bodyPr wrap="square" rtlCol="0">
            <a:spAutoFit/>
          </a:bodyPr>
          <a:lstStyle/>
          <a:p>
            <a:r>
              <a:rPr lang="en-US" b="1" dirty="0"/>
              <a:t>Dependent variable</a:t>
            </a:r>
          </a:p>
        </p:txBody>
      </p:sp>
      <p:sp>
        <p:nvSpPr>
          <p:cNvPr id="7" name="TextBox 6">
            <a:extLst>
              <a:ext uri="{FF2B5EF4-FFF2-40B4-BE49-F238E27FC236}">
                <a16:creationId xmlns:a16="http://schemas.microsoft.com/office/drawing/2014/main" id="{48794D45-88BF-7C71-7977-011A0508CDEA}"/>
              </a:ext>
            </a:extLst>
          </p:cNvPr>
          <p:cNvSpPr txBox="1"/>
          <p:nvPr/>
        </p:nvSpPr>
        <p:spPr>
          <a:xfrm>
            <a:off x="6874971" y="4923321"/>
            <a:ext cx="3368352" cy="369332"/>
          </a:xfrm>
          <a:prstGeom prst="rect">
            <a:avLst/>
          </a:prstGeom>
          <a:noFill/>
        </p:spPr>
        <p:txBody>
          <a:bodyPr wrap="square" rtlCol="0">
            <a:spAutoFit/>
          </a:bodyPr>
          <a:lstStyle/>
          <a:p>
            <a:r>
              <a:rPr lang="en-US" b="1" dirty="0"/>
              <a:t>Independent variables</a:t>
            </a:r>
          </a:p>
        </p:txBody>
      </p:sp>
      <p:sp>
        <p:nvSpPr>
          <p:cNvPr id="8" name="TextBox 7">
            <a:extLst>
              <a:ext uri="{FF2B5EF4-FFF2-40B4-BE49-F238E27FC236}">
                <a16:creationId xmlns:a16="http://schemas.microsoft.com/office/drawing/2014/main" id="{92A9B3CB-77FE-8AE8-6E1B-510AEB5FBE9E}"/>
              </a:ext>
            </a:extLst>
          </p:cNvPr>
          <p:cNvSpPr txBox="1"/>
          <p:nvPr/>
        </p:nvSpPr>
        <p:spPr>
          <a:xfrm>
            <a:off x="6874971" y="5441786"/>
            <a:ext cx="3368352" cy="923330"/>
          </a:xfrm>
          <a:prstGeom prst="rect">
            <a:avLst/>
          </a:prstGeom>
          <a:noFill/>
        </p:spPr>
        <p:txBody>
          <a:bodyPr wrap="square" rtlCol="0">
            <a:spAutoFit/>
          </a:bodyPr>
          <a:lstStyle/>
          <a:p>
            <a:r>
              <a:rPr lang="en-US" b="1" dirty="0">
                <a:solidFill>
                  <a:srgbClr val="C00000"/>
                </a:solidFill>
              </a:rPr>
              <a:t>Coefficients</a:t>
            </a:r>
          </a:p>
          <a:p>
            <a:endParaRPr lang="en-US" b="1" dirty="0">
              <a:solidFill>
                <a:srgbClr val="C00000"/>
              </a:solidFill>
            </a:endParaRPr>
          </a:p>
          <a:p>
            <a:r>
              <a:rPr lang="en-US" b="1" dirty="0">
                <a:solidFill>
                  <a:srgbClr val="C00000"/>
                </a:solidFill>
              </a:rPr>
              <a:t>Normally distributed error term</a:t>
            </a:r>
          </a:p>
        </p:txBody>
      </p:sp>
      <p:cxnSp>
        <p:nvCxnSpPr>
          <p:cNvPr id="11" name="Straight Arrow Connector 10">
            <a:extLst>
              <a:ext uri="{FF2B5EF4-FFF2-40B4-BE49-F238E27FC236}">
                <a16:creationId xmlns:a16="http://schemas.microsoft.com/office/drawing/2014/main" id="{C7F7E1F9-4333-38C2-2A44-2F0416BDBC2F}"/>
              </a:ext>
            </a:extLst>
          </p:cNvPr>
          <p:cNvCxnSpPr>
            <a:cxnSpLocks/>
          </p:cNvCxnSpPr>
          <p:nvPr/>
        </p:nvCxnSpPr>
        <p:spPr>
          <a:xfrm flipH="1" flipV="1">
            <a:off x="4572000" y="4469363"/>
            <a:ext cx="2266576" cy="9724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D29969-5009-7306-BBA6-7658CAF0EBEA}"/>
              </a:ext>
            </a:extLst>
          </p:cNvPr>
          <p:cNvCxnSpPr>
            <a:cxnSpLocks/>
          </p:cNvCxnSpPr>
          <p:nvPr/>
        </p:nvCxnSpPr>
        <p:spPr>
          <a:xfrm flipH="1" flipV="1">
            <a:off x="5909680" y="4469363"/>
            <a:ext cx="912852" cy="9486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80DE7D-AE69-39A7-2F1F-FD9D4ADFBCC5}"/>
              </a:ext>
            </a:extLst>
          </p:cNvPr>
          <p:cNvCxnSpPr>
            <a:cxnSpLocks/>
          </p:cNvCxnSpPr>
          <p:nvPr/>
        </p:nvCxnSpPr>
        <p:spPr>
          <a:xfrm flipV="1">
            <a:off x="6812155" y="4433830"/>
            <a:ext cx="689657" cy="9842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42A2C7-6E43-9019-9CB7-AFC751D8C443}"/>
              </a:ext>
            </a:extLst>
          </p:cNvPr>
          <p:cNvCxnSpPr>
            <a:cxnSpLocks/>
          </p:cNvCxnSpPr>
          <p:nvPr/>
        </p:nvCxnSpPr>
        <p:spPr>
          <a:xfrm flipH="1" flipV="1">
            <a:off x="8347134" y="4433830"/>
            <a:ext cx="167624" cy="1469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072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37E74-3364-9157-C9CF-4470D752FE91}"/>
              </a:ext>
            </a:extLst>
          </p:cNvPr>
          <p:cNvSpPr txBox="1"/>
          <p:nvPr/>
        </p:nvSpPr>
        <p:spPr>
          <a:xfrm>
            <a:off x="384500" y="153663"/>
            <a:ext cx="8737730" cy="649921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Iconicity</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Syst</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Conc</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Iconicity ~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Syst + Conc + SER, data = 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-3.12346 -0.73861 -0.07942  0.66380  2.82933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1.88197    0.22289   8.443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-0.13414    0.01717  -7.813 1.43e-14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Syst        376.62000  270.60854   1.392    0.164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-0.34187    0.03967  -8.618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           0.47043    0.04128  11.396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1.021 on 976 degrees of freedom</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(2020 observations deleted due to missingness)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0.1859, Adjusted R-squared:  0.1826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55.71 on 4 and 976 DF,  p-value: &lt; 2.2e-16</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20003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DF7FF3-2FD3-F4D0-32F6-60C6BD6FC832}"/>
              </a:ext>
            </a:extLst>
          </p:cNvPr>
          <p:cNvSpPr txBox="1"/>
          <p:nvPr/>
        </p:nvSpPr>
        <p:spPr>
          <a:xfrm>
            <a:off x="326572" y="266452"/>
            <a:ext cx="8567057" cy="6237605"/>
          </a:xfrm>
          <a:prstGeom prst="rect">
            <a:avLst/>
          </a:prstGeom>
          <a:noFill/>
          <a:ln>
            <a:solidFill>
              <a:schemeClr val="tx1"/>
            </a:solidFill>
          </a:ln>
        </p:spPr>
        <p:txBody>
          <a:bodyPr wrap="square">
            <a:spAutoFit/>
          </a:bodyPr>
          <a:lstStyle/>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 </a:t>
            </a:r>
            <a:r>
              <a:rPr lang="en-US" sz="17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Iconicity</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Conc</a:t>
            </a:r>
            <a:r>
              <a:rPr lang="en-US" sz="1700" b="1" dirty="0" err="1">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SER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data=</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summary</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Iconicity ~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Conc + SER, data = icon)</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-3.2650 -0.7107 -0.0936  0.6282  3.3881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1.37487    0.15695   8.760  &lt; 2e-16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logFreq</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-0.09372    0.01244  -7.535 7.75e-14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Conc        -0.13750    0.02771  -4.962 7.65e-07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          0.19445    0.02764   7.035 2.84e-12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7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1.051 on 1761 degrees of freedom</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(1236 observations deleted due to missingness)</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0.06841,    Adjusted R-squared:  0.06683 </a:t>
            </a:r>
            <a:b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7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43.11 on 3 and 1761 DF,  p-value: &lt; 2.2e-16</a:t>
            </a:r>
            <a:endParaRPr lang="en-US" sz="17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71002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B9CA-272C-93BA-979F-30E882485AAB}"/>
              </a:ext>
            </a:extLst>
          </p:cNvPr>
          <p:cNvSpPr>
            <a:spLocks noGrp="1"/>
          </p:cNvSpPr>
          <p:nvPr>
            <p:ph type="title"/>
          </p:nvPr>
        </p:nvSpPr>
        <p:spPr/>
        <p:txBody>
          <a:bodyPr/>
          <a:lstStyle/>
          <a:p>
            <a:r>
              <a:rPr lang="en-US" dirty="0"/>
              <a:t>AIC</a:t>
            </a:r>
          </a:p>
        </p:txBody>
      </p:sp>
      <p:sp>
        <p:nvSpPr>
          <p:cNvPr id="5" name="TextBox 4">
            <a:extLst>
              <a:ext uri="{FF2B5EF4-FFF2-40B4-BE49-F238E27FC236}">
                <a16:creationId xmlns:a16="http://schemas.microsoft.com/office/drawing/2014/main" id="{F22E94FD-2B37-B644-3880-5EC24E61C7C4}"/>
              </a:ext>
            </a:extLst>
          </p:cNvPr>
          <p:cNvSpPr txBox="1"/>
          <p:nvPr/>
        </p:nvSpPr>
        <p:spPr>
          <a:xfrm>
            <a:off x="838200" y="1843951"/>
            <a:ext cx="2808514" cy="1585049"/>
          </a:xfrm>
          <a:prstGeom prst="rect">
            <a:avLst/>
          </a:prstGeom>
          <a:noFill/>
          <a:ln>
            <a:solidFill>
              <a:schemeClr val="tx1"/>
            </a:solidFill>
          </a:ln>
        </p:spPr>
        <p:txBody>
          <a:bodyPr wrap="square">
            <a:spAutoFit/>
          </a:bodyPr>
          <a:lstStyle/>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model.saturated</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2831.413</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8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 5188.832</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4408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588D-C135-9673-B7A8-070E5E53B459}"/>
              </a:ext>
            </a:extLst>
          </p:cNvPr>
          <p:cNvSpPr>
            <a:spLocks noGrp="1"/>
          </p:cNvSpPr>
          <p:nvPr>
            <p:ph type="title"/>
          </p:nvPr>
        </p:nvSpPr>
        <p:spPr/>
        <p:txBody>
          <a:bodyPr/>
          <a:lstStyle/>
          <a:p>
            <a:r>
              <a:rPr lang="en-US" dirty="0"/>
              <a:t>Correlations and confounds</a:t>
            </a:r>
          </a:p>
        </p:txBody>
      </p:sp>
      <p:sp>
        <p:nvSpPr>
          <p:cNvPr id="3" name="Content Placeholder 2">
            <a:extLst>
              <a:ext uri="{FF2B5EF4-FFF2-40B4-BE49-F238E27FC236}">
                <a16:creationId xmlns:a16="http://schemas.microsoft.com/office/drawing/2014/main" id="{BBBA1CE6-202F-A75E-2376-8F999C62A3DD}"/>
              </a:ext>
            </a:extLst>
          </p:cNvPr>
          <p:cNvSpPr>
            <a:spLocks noGrp="1"/>
          </p:cNvSpPr>
          <p:nvPr>
            <p:ph idx="1"/>
          </p:nvPr>
        </p:nvSpPr>
        <p:spPr/>
        <p:txBody>
          <a:bodyPr/>
          <a:lstStyle/>
          <a:p>
            <a:r>
              <a:rPr lang="en-US" dirty="0"/>
              <a:t>Multivariate regression is a powerful research because it can allow us to better distinguish between cause and effect.</a:t>
            </a:r>
          </a:p>
          <a:p>
            <a:endParaRPr lang="en-US" dirty="0"/>
          </a:p>
          <a:p>
            <a:r>
              <a:rPr lang="en-US" dirty="0"/>
              <a:t>Why is this the case?</a:t>
            </a:r>
          </a:p>
          <a:p>
            <a:endParaRPr lang="en-US" dirty="0"/>
          </a:p>
          <a:p>
            <a:r>
              <a:rPr lang="en-US" dirty="0"/>
              <a:t>What is the reason that causation cannot always be inferred from correlation?</a:t>
            </a:r>
          </a:p>
        </p:txBody>
      </p:sp>
    </p:spTree>
    <p:extLst>
      <p:ext uri="{BB962C8B-B14F-4D97-AF65-F5344CB8AC3E}">
        <p14:creationId xmlns:p14="http://schemas.microsoft.com/office/powerpoint/2010/main" val="78899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7C66-682E-162E-CF9F-6FA6A434022E}"/>
              </a:ext>
            </a:extLst>
          </p:cNvPr>
          <p:cNvSpPr>
            <a:spLocks noGrp="1"/>
          </p:cNvSpPr>
          <p:nvPr>
            <p:ph type="title"/>
          </p:nvPr>
        </p:nvSpPr>
        <p:spPr/>
        <p:txBody>
          <a:bodyPr/>
          <a:lstStyle/>
          <a:p>
            <a:r>
              <a:rPr lang="en-US" dirty="0"/>
              <a:t>Confounds or confounding</a:t>
            </a:r>
          </a:p>
        </p:txBody>
      </p:sp>
      <p:sp>
        <p:nvSpPr>
          <p:cNvPr id="3" name="Content Placeholder 2">
            <a:extLst>
              <a:ext uri="{FF2B5EF4-FFF2-40B4-BE49-F238E27FC236}">
                <a16:creationId xmlns:a16="http://schemas.microsoft.com/office/drawing/2014/main" id="{F6A34304-230B-3200-EDFD-8C31415E3A54}"/>
              </a:ext>
            </a:extLst>
          </p:cNvPr>
          <p:cNvSpPr>
            <a:spLocks noGrp="1"/>
          </p:cNvSpPr>
          <p:nvPr>
            <p:ph idx="1"/>
          </p:nvPr>
        </p:nvSpPr>
        <p:spPr/>
        <p:txBody>
          <a:bodyPr>
            <a:normAutofit fontScale="77500" lnSpcReduction="20000"/>
          </a:bodyPr>
          <a:lstStyle/>
          <a:p>
            <a:r>
              <a:rPr lang="en-US" dirty="0"/>
              <a:t>1. to perplex or amaze , esp. by a sudden disturbance or surprise; bewilder; confuse </a:t>
            </a:r>
          </a:p>
          <a:p>
            <a:pPr marL="0" indent="0">
              <a:buNone/>
            </a:pPr>
            <a:r>
              <a:rPr lang="en-US" i="1" dirty="0"/>
              <a:t>	The complicated directions confounded him </a:t>
            </a:r>
          </a:p>
          <a:p>
            <a:r>
              <a:rPr lang="en-US" dirty="0"/>
              <a:t>2. to throw into confusion or disorder </a:t>
            </a:r>
          </a:p>
          <a:p>
            <a:pPr marL="0" indent="0">
              <a:buNone/>
            </a:pPr>
            <a:r>
              <a:rPr lang="en-US" i="1" dirty="0"/>
              <a:t>	The revolution confounded the people </a:t>
            </a:r>
          </a:p>
          <a:p>
            <a:r>
              <a:rPr lang="en-US" dirty="0"/>
              <a:t>3. to throw into increased confusion or disorder </a:t>
            </a:r>
          </a:p>
          <a:p>
            <a:r>
              <a:rPr lang="en-US" dirty="0"/>
              <a:t>4. to treat or regard erroneously as identical; mix or associate by mistake </a:t>
            </a:r>
          </a:p>
          <a:p>
            <a:pPr marL="0" indent="0">
              <a:buNone/>
            </a:pPr>
            <a:r>
              <a:rPr lang="en-US" i="1" dirty="0"/>
              <a:t>	truth confounded with error </a:t>
            </a:r>
          </a:p>
          <a:p>
            <a:r>
              <a:rPr lang="en-US" dirty="0"/>
              <a:t>5. to mingle so that the elements cannot be distinguished or separated </a:t>
            </a:r>
          </a:p>
          <a:p>
            <a:r>
              <a:rPr lang="en-US" dirty="0"/>
              <a:t>6. to damn (used in mild imprecations) </a:t>
            </a:r>
          </a:p>
          <a:p>
            <a:pPr marL="0" indent="0">
              <a:buNone/>
            </a:pPr>
            <a:r>
              <a:rPr lang="en-US" i="1" dirty="0"/>
              <a:t>	Confound it! </a:t>
            </a:r>
          </a:p>
          <a:p>
            <a:r>
              <a:rPr lang="en-US" dirty="0"/>
              <a:t>7. to contradict or refute </a:t>
            </a:r>
          </a:p>
          <a:p>
            <a:pPr marL="0" indent="0">
              <a:buNone/>
            </a:pPr>
            <a:r>
              <a:rPr lang="en-US" i="1" dirty="0"/>
              <a:t>	to confound their arguments</a:t>
            </a:r>
          </a:p>
        </p:txBody>
      </p:sp>
      <p:sp>
        <p:nvSpPr>
          <p:cNvPr id="5" name="TextBox 4">
            <a:extLst>
              <a:ext uri="{FF2B5EF4-FFF2-40B4-BE49-F238E27FC236}">
                <a16:creationId xmlns:a16="http://schemas.microsoft.com/office/drawing/2014/main" id="{8BE8C0C0-3E57-0712-C457-C49E2AA7A689}"/>
              </a:ext>
            </a:extLst>
          </p:cNvPr>
          <p:cNvSpPr txBox="1"/>
          <p:nvPr/>
        </p:nvSpPr>
        <p:spPr>
          <a:xfrm>
            <a:off x="838200" y="6311900"/>
            <a:ext cx="8222601" cy="369332"/>
          </a:xfrm>
          <a:prstGeom prst="rect">
            <a:avLst/>
          </a:prstGeom>
          <a:noFill/>
        </p:spPr>
        <p:txBody>
          <a:bodyPr wrap="square">
            <a:spAutoFit/>
          </a:bodyPr>
          <a:lstStyle/>
          <a:p>
            <a:r>
              <a:rPr lang="en-US" dirty="0"/>
              <a:t>https://</a:t>
            </a:r>
            <a:r>
              <a:rPr lang="en-US" dirty="0" err="1"/>
              <a:t>www.collinsdictionary.com</a:t>
            </a:r>
            <a:r>
              <a:rPr lang="en-US" dirty="0"/>
              <a:t>/de/</a:t>
            </a:r>
            <a:r>
              <a:rPr lang="en-US" dirty="0" err="1"/>
              <a:t>worterbuch</a:t>
            </a:r>
            <a:r>
              <a:rPr lang="en-US" dirty="0"/>
              <a:t>/</a:t>
            </a:r>
            <a:r>
              <a:rPr lang="en-US" dirty="0" err="1"/>
              <a:t>englisch</a:t>
            </a:r>
            <a:r>
              <a:rPr lang="en-US" dirty="0"/>
              <a:t>/confound</a:t>
            </a:r>
          </a:p>
        </p:txBody>
      </p:sp>
    </p:spTree>
    <p:extLst>
      <p:ext uri="{BB962C8B-B14F-4D97-AF65-F5344CB8AC3E}">
        <p14:creationId xmlns:p14="http://schemas.microsoft.com/office/powerpoint/2010/main" val="326180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6261-57D7-7BB0-77A7-E25FD91F3C51}"/>
              </a:ext>
            </a:extLst>
          </p:cNvPr>
          <p:cNvSpPr>
            <a:spLocks noGrp="1"/>
          </p:cNvSpPr>
          <p:nvPr>
            <p:ph type="title"/>
          </p:nvPr>
        </p:nvSpPr>
        <p:spPr/>
        <p:txBody>
          <a:bodyPr/>
          <a:lstStyle/>
          <a:p>
            <a:r>
              <a:rPr lang="en-US" dirty="0"/>
              <a:t>Confounds or confounding</a:t>
            </a:r>
          </a:p>
        </p:txBody>
      </p:sp>
      <p:sp>
        <p:nvSpPr>
          <p:cNvPr id="4" name="TextBox 3">
            <a:extLst>
              <a:ext uri="{FF2B5EF4-FFF2-40B4-BE49-F238E27FC236}">
                <a16:creationId xmlns:a16="http://schemas.microsoft.com/office/drawing/2014/main" id="{62F2E03A-9621-1F6E-B370-984EF9A68C02}"/>
              </a:ext>
            </a:extLst>
          </p:cNvPr>
          <p:cNvSpPr txBox="1"/>
          <p:nvPr/>
        </p:nvSpPr>
        <p:spPr>
          <a:xfrm>
            <a:off x="1054358" y="1978089"/>
            <a:ext cx="9004041" cy="3785652"/>
          </a:xfrm>
          <a:prstGeom prst="rect">
            <a:avLst/>
          </a:prstGeom>
          <a:noFill/>
        </p:spPr>
        <p:txBody>
          <a:bodyPr wrap="square" rtlCol="0">
            <a:spAutoFit/>
          </a:bodyPr>
          <a:lstStyle/>
          <a:p>
            <a:pPr algn="just"/>
            <a:r>
              <a:rPr lang="en-US" sz="2400" dirty="0"/>
              <a:t>“If we undertake to estimate the effect of one variable (X) on another (Y) by examining the statistical association between the two, we ought to ensure that the association is not produced by factors other than the effect under study. The presence of spurious association – due, for example, to the influence of extraneous variables – is called </a:t>
            </a:r>
            <a:r>
              <a:rPr lang="en-US" sz="2400" i="1" dirty="0"/>
              <a:t>confounding </a:t>
            </a:r>
            <a:r>
              <a:rPr lang="en-US" sz="2400" dirty="0"/>
              <a:t>because it tends to confound our reading and to bias our estimate of the effect studied. Conceptually, therefore, we can say that </a:t>
            </a:r>
            <a:r>
              <a:rPr lang="en-US" sz="2400" i="1" dirty="0"/>
              <a:t>X </a:t>
            </a:r>
            <a:r>
              <a:rPr lang="en-US" sz="2400" dirty="0"/>
              <a:t>and </a:t>
            </a:r>
            <a:r>
              <a:rPr lang="en-US" sz="2400" i="1" dirty="0"/>
              <a:t>Y </a:t>
            </a:r>
            <a:r>
              <a:rPr lang="en-US" sz="2400" dirty="0"/>
              <a:t>are confounded when there is a third variable </a:t>
            </a:r>
            <a:r>
              <a:rPr lang="en-US" sz="2400" i="1" dirty="0"/>
              <a:t>Z </a:t>
            </a:r>
            <a:r>
              <a:rPr lang="en-US" sz="2400" dirty="0"/>
              <a:t>that influences both </a:t>
            </a:r>
            <a:r>
              <a:rPr lang="en-US" sz="2400" i="1" dirty="0"/>
              <a:t>X </a:t>
            </a:r>
            <a:r>
              <a:rPr lang="en-US" sz="2400" dirty="0"/>
              <a:t>and </a:t>
            </a:r>
            <a:r>
              <a:rPr lang="en-US" sz="2400" i="1" dirty="0"/>
              <a:t>Y; </a:t>
            </a:r>
            <a:r>
              <a:rPr lang="en-US" sz="2400" dirty="0"/>
              <a:t>such a variable is then called a </a:t>
            </a:r>
            <a:r>
              <a:rPr lang="en-US" sz="2400" i="1" dirty="0"/>
              <a:t>confounder </a:t>
            </a:r>
            <a:r>
              <a:rPr lang="en-US" sz="2400" dirty="0"/>
              <a:t>of </a:t>
            </a:r>
            <a:r>
              <a:rPr lang="en-US" sz="2400" i="1" dirty="0"/>
              <a:t>X </a:t>
            </a:r>
            <a:r>
              <a:rPr lang="en-US" sz="2400" dirty="0"/>
              <a:t>and </a:t>
            </a:r>
            <a:r>
              <a:rPr lang="en-US" sz="2400" i="1" dirty="0"/>
              <a:t>Y.”</a:t>
            </a:r>
          </a:p>
          <a:p>
            <a:pPr algn="just"/>
            <a:r>
              <a:rPr lang="en-US" sz="2400" dirty="0"/>
              <a:t>Pearl 2009: 183</a:t>
            </a:r>
          </a:p>
        </p:txBody>
      </p:sp>
      <p:sp>
        <p:nvSpPr>
          <p:cNvPr id="5" name="TextBox 4">
            <a:extLst>
              <a:ext uri="{FF2B5EF4-FFF2-40B4-BE49-F238E27FC236}">
                <a16:creationId xmlns:a16="http://schemas.microsoft.com/office/drawing/2014/main" id="{995C9144-7C67-B7F7-0ABD-51B0F65708AD}"/>
              </a:ext>
            </a:extLst>
          </p:cNvPr>
          <p:cNvSpPr txBox="1"/>
          <p:nvPr/>
        </p:nvSpPr>
        <p:spPr>
          <a:xfrm>
            <a:off x="1054358" y="6308209"/>
            <a:ext cx="9209314" cy="369332"/>
          </a:xfrm>
          <a:prstGeom prst="rect">
            <a:avLst/>
          </a:prstGeom>
          <a:noFill/>
        </p:spPr>
        <p:txBody>
          <a:bodyPr wrap="square" rtlCol="0">
            <a:spAutoFit/>
          </a:bodyPr>
          <a:lstStyle/>
          <a:p>
            <a:r>
              <a:rPr lang="en-US" dirty="0"/>
              <a:t>Pearl, Judea. 2009. </a:t>
            </a:r>
            <a:r>
              <a:rPr lang="en-US" i="1" dirty="0"/>
              <a:t>Causality: Models, Reasoning and Inference (Second Edition). </a:t>
            </a:r>
            <a:r>
              <a:rPr lang="en-US" dirty="0"/>
              <a:t>Cambridge.</a:t>
            </a:r>
          </a:p>
        </p:txBody>
      </p:sp>
    </p:spTree>
    <p:extLst>
      <p:ext uri="{BB962C8B-B14F-4D97-AF65-F5344CB8AC3E}">
        <p14:creationId xmlns:p14="http://schemas.microsoft.com/office/powerpoint/2010/main" val="338929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7367-EEC8-1FD9-7824-FAC7D9C033E8}"/>
              </a:ext>
            </a:extLst>
          </p:cNvPr>
          <p:cNvSpPr>
            <a:spLocks noGrp="1"/>
          </p:cNvSpPr>
          <p:nvPr>
            <p:ph type="title"/>
          </p:nvPr>
        </p:nvSpPr>
        <p:spPr/>
        <p:txBody>
          <a:bodyPr/>
          <a:lstStyle/>
          <a:p>
            <a:r>
              <a:rPr lang="en-US" dirty="0"/>
              <a:t>Fork</a:t>
            </a:r>
          </a:p>
        </p:txBody>
      </p:sp>
      <p:pic>
        <p:nvPicPr>
          <p:cNvPr id="5" name="Picture 4">
            <a:extLst>
              <a:ext uri="{FF2B5EF4-FFF2-40B4-BE49-F238E27FC236}">
                <a16:creationId xmlns:a16="http://schemas.microsoft.com/office/drawing/2014/main" id="{A1DBD72C-F841-CD43-25FE-2B919EF7268B}"/>
              </a:ext>
            </a:extLst>
          </p:cNvPr>
          <p:cNvPicPr>
            <a:picLocks noChangeAspect="1"/>
          </p:cNvPicPr>
          <p:nvPr/>
        </p:nvPicPr>
        <p:blipFill>
          <a:blip r:embed="rId2"/>
          <a:stretch>
            <a:fillRect/>
          </a:stretch>
        </p:blipFill>
        <p:spPr>
          <a:xfrm>
            <a:off x="461395" y="1472007"/>
            <a:ext cx="6375611" cy="5100490"/>
          </a:xfrm>
          <a:prstGeom prst="rect">
            <a:avLst/>
          </a:prstGeom>
        </p:spPr>
      </p:pic>
      <p:sp>
        <p:nvSpPr>
          <p:cNvPr id="9" name="TextBox 8">
            <a:extLst>
              <a:ext uri="{FF2B5EF4-FFF2-40B4-BE49-F238E27FC236}">
                <a16:creationId xmlns:a16="http://schemas.microsoft.com/office/drawing/2014/main" id="{F56606F3-9195-9330-B17C-A31E92825D91}"/>
              </a:ext>
            </a:extLst>
          </p:cNvPr>
          <p:cNvSpPr txBox="1"/>
          <p:nvPr/>
        </p:nvSpPr>
        <p:spPr>
          <a:xfrm>
            <a:off x="7039170" y="2816013"/>
            <a:ext cx="5152830" cy="2062103"/>
          </a:xfrm>
          <a:prstGeom prst="rect">
            <a:avLst/>
          </a:prstGeom>
          <a:noFill/>
          <a:ln>
            <a:solidFill>
              <a:schemeClr val="tx1"/>
            </a:solidFill>
          </a:ln>
        </p:spPr>
        <p:txBody>
          <a:bodyPr wrap="square">
            <a:spAutoFit/>
          </a:bodyPr>
          <a:lstStyle/>
          <a:p>
            <a:pPr marL="0" marR="0" latinLnBrk="1">
              <a:spcBef>
                <a:spcPts val="0"/>
              </a:spcBef>
              <a:spcAft>
                <a:spcPts val="1000"/>
              </a:spcAft>
            </a:pP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list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X=</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dagify</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(Y</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X,</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coords =</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coord_dag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b="1" dirty="0">
                <a:solidFill>
                  <a:srgbClr val="CE5C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b="1" dirty="0" err="1">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ggdag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6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our_dag</a:t>
            </a:r>
            <a:r>
              <a:rPr lang="en-US" sz="16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543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4952</Words>
  <Application>Microsoft Office PowerPoint</Application>
  <PresentationFormat>Widescreen</PresentationFormat>
  <Paragraphs>250</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Cambria</vt:lpstr>
      <vt:lpstr>Cambria Math</vt:lpstr>
      <vt:lpstr>Consolas</vt:lpstr>
      <vt:lpstr>Math Cambria</vt:lpstr>
      <vt:lpstr>Office Theme</vt:lpstr>
      <vt:lpstr>Statistics for linguists</vt:lpstr>
      <vt:lpstr>Packages for today</vt:lpstr>
      <vt:lpstr>Multivariate regression</vt:lpstr>
      <vt:lpstr>Multivariate regression</vt:lpstr>
      <vt:lpstr>Multivariate regression</vt:lpstr>
      <vt:lpstr>Correlations and confounds</vt:lpstr>
      <vt:lpstr>Confounds or confounding</vt:lpstr>
      <vt:lpstr>Confounds or confounding</vt:lpstr>
      <vt:lpstr>Fork</vt:lpstr>
      <vt:lpstr>Fork</vt:lpstr>
      <vt:lpstr>Fork</vt:lpstr>
      <vt:lpstr>PowerPoint Presentation</vt:lpstr>
      <vt:lpstr>PowerPoint Presentation</vt:lpstr>
      <vt:lpstr>PowerPoint Presentation</vt:lpstr>
      <vt:lpstr>Colliders and causal salad</vt:lpstr>
      <vt:lpstr>PowerPoint Presentation</vt:lpstr>
      <vt:lpstr>Confounding types</vt:lpstr>
      <vt:lpstr>Interactions</vt:lpstr>
      <vt:lpstr>Interactions</vt:lpstr>
      <vt:lpstr>Interactions</vt:lpstr>
      <vt:lpstr>Interactions</vt:lpstr>
      <vt:lpstr>Interactions</vt:lpstr>
      <vt:lpstr>Interaction plot</vt:lpstr>
      <vt:lpstr>Interaction plot</vt:lpstr>
      <vt:lpstr>PowerPoint Presentation</vt:lpstr>
      <vt:lpstr>PowerPoint Presentation</vt:lpstr>
      <vt:lpstr>Model fitting and overfitting</vt:lpstr>
      <vt:lpstr>Code</vt:lpstr>
      <vt:lpstr>Model fitting and overfitting</vt:lpstr>
      <vt:lpstr>Model fitting and overfitting</vt:lpstr>
      <vt:lpstr>PowerPoint Presentation</vt:lpstr>
      <vt:lpstr>PowerPoint Presentation</vt:lpstr>
      <vt:lpstr>PowerPoint Presentation</vt:lpstr>
      <vt:lpstr>PowerPoint Presentation</vt:lpstr>
      <vt:lpstr>PowerPoint Presentation</vt:lpstr>
      <vt:lpstr>PowerPoint Presentation</vt:lpstr>
      <vt:lpstr>Model fitting</vt:lpstr>
      <vt:lpstr>Akaike Information Criterion</vt:lpstr>
      <vt:lpstr>Akaike Information Criterion</vt:lpstr>
      <vt:lpstr>PowerPoint Presentation</vt:lpstr>
      <vt:lpstr>‘Basic’ model fitting</vt:lpstr>
      <vt:lpstr>Basic types of models</vt:lpstr>
      <vt:lpstr>Classic model selection process (simplified)</vt:lpstr>
      <vt:lpstr>Classic model selection process (simplified)</vt:lpstr>
      <vt:lpstr>Iconicity data</vt:lpstr>
      <vt:lpstr>Iconicity data</vt:lpstr>
      <vt:lpstr>Data exploration</vt:lpstr>
      <vt:lpstr>Data exploration</vt:lpstr>
      <vt:lpstr>Data transformation</vt:lpstr>
      <vt:lpstr>PowerPoint Presentation</vt:lpstr>
      <vt:lpstr>PowerPoint Presentation</vt:lpstr>
      <vt:lpstr>AIC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linguists</dc:title>
  <dc:creator>Adam James Ross Tallman</dc:creator>
  <cp:lastModifiedBy>Adam James Ross Tallman</cp:lastModifiedBy>
  <cp:revision>4</cp:revision>
  <dcterms:created xsi:type="dcterms:W3CDTF">2023-12-11T11:43:55Z</dcterms:created>
  <dcterms:modified xsi:type="dcterms:W3CDTF">2023-12-12T13:23:59Z</dcterms:modified>
</cp:coreProperties>
</file>