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14AD6-B046-4D2B-A660-3EBC1682FEFB}" type="datetimeFigureOut">
              <a:rPr lang="es-BO" smtClean="0"/>
              <a:t>20/10/2023</a:t>
            </a:fld>
            <a:endParaRPr lang="es-B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399B7-76CD-41BF-9E9D-D2370078647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77483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Bickel, Balthasar. 2007.  Typology in the 21</a:t>
            </a:r>
            <a:r>
              <a:rPr lang="en-CA" baseline="30000" dirty="0"/>
              <a:t>st</a:t>
            </a:r>
            <a:r>
              <a:rPr lang="en-CA" dirty="0"/>
              <a:t> century: major current developments. </a:t>
            </a:r>
            <a:endParaRPr lang="es-B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399B7-76CD-41BF-9E9D-D2370078647F}" type="slidenum">
              <a:rPr lang="es-BO" smtClean="0"/>
              <a:t>2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9892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3BE5-6562-DDA5-A565-85935D911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9BCF7-F8DC-2493-E717-4F8484890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1545D-4C0E-EC07-E851-9C71FA06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410F-71D3-4F97-8E01-C94869F764E6}" type="datetimeFigureOut">
              <a:rPr lang="es-BO" smtClean="0"/>
              <a:t>20/10/2023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5B1D1-6BA7-817D-9C85-EC0A3BD6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A1C78-4769-71EC-1831-EBE51A31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F9F1-F006-4904-A616-D8CDF4D83945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1700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8570-16DD-4FF2-A9F9-C8D9B798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5AECA-957A-CD1F-5A49-BF31282A3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72AA-B578-F74B-85A9-8FF7508F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410F-71D3-4F97-8E01-C94869F764E6}" type="datetimeFigureOut">
              <a:rPr lang="es-BO" smtClean="0"/>
              <a:t>20/10/2023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AEC6A-58C4-3346-78BC-F830C81A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00EBA-FEBB-E2FA-AAE0-24DFEE76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F9F1-F006-4904-A616-D8CDF4D83945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6419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007AC-EE16-6757-D0A7-14D718904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8B8CC-63C4-6BD0-7ABD-9FF618780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9C169-BFDD-E67F-D023-0D24BE70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410F-71D3-4F97-8E01-C94869F764E6}" type="datetimeFigureOut">
              <a:rPr lang="es-BO" smtClean="0"/>
              <a:t>20/10/2023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B8540-B35F-2C5B-FFD6-AE357E77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8FFB8-2BA3-907A-272A-6A175659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F9F1-F006-4904-A616-D8CDF4D83945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1521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E2D6-C15D-0C56-7AEF-53FC6306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AAA4-2CD7-D899-1517-6E0875B79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8F787-FC5C-3787-B593-55E255B0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410F-71D3-4F97-8E01-C94869F764E6}" type="datetimeFigureOut">
              <a:rPr lang="es-BO" smtClean="0"/>
              <a:t>20/10/2023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759C9-07BC-F98C-4DA9-5953B471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675C4-776A-3E4E-4D18-12ED6061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F9F1-F006-4904-A616-D8CDF4D83945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9094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D7C5-8430-4D5E-EDBE-5AA09732A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90D32-9F47-05AD-364B-A290EC86C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582F1-7152-220E-4FE5-29FE8A44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410F-71D3-4F97-8E01-C94869F764E6}" type="datetimeFigureOut">
              <a:rPr lang="es-BO" smtClean="0"/>
              <a:t>20/10/2023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D0413-3121-9C4C-7655-471E8CB8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C003-CFA0-E0C6-F785-F820FC01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F9F1-F006-4904-A616-D8CDF4D83945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1401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1BC6-7F88-D739-37BC-5C2629DB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2A09F-8528-4238-038B-0D6ADD55C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5438A-C054-E345-AA36-215F598A7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F2B76-847A-AC67-1FDA-314259FF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410F-71D3-4F97-8E01-C94869F764E6}" type="datetimeFigureOut">
              <a:rPr lang="es-BO" smtClean="0"/>
              <a:t>20/10/2023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21F1B-3E96-2403-80E9-D41E7652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E5312-1EC4-6F66-F3A0-A7C0D5E3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F9F1-F006-4904-A616-D8CDF4D83945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0425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F123-1C3A-961D-56A1-476E20A5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D1310-A3AE-5D19-E7F8-0C75AAA7A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78A6A-6E9E-1826-94BE-0EC9464F9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4A440-086C-3C7B-003A-64CEE2481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BF1A3-181E-8DAC-1063-6D0EA78DD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DCDA6-4674-BBDF-39E0-5A02A294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410F-71D3-4F97-8E01-C94869F764E6}" type="datetimeFigureOut">
              <a:rPr lang="es-BO" smtClean="0"/>
              <a:t>20/10/2023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7E754-5905-A9CD-8E71-434B2287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460E3-F1B0-F4FC-295E-854D4AF7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F9F1-F006-4904-A616-D8CDF4D83945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4554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B5F9-8B42-314E-8D62-786E2A38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374C7-789A-155F-2568-62BEB53B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410F-71D3-4F97-8E01-C94869F764E6}" type="datetimeFigureOut">
              <a:rPr lang="es-BO" smtClean="0"/>
              <a:t>20/10/2023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851BB-8F2B-EDA9-6C1B-FEFAC840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3DABC-5CFC-E3DC-9E37-3AED1DBC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F9F1-F006-4904-A616-D8CDF4D83945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9819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DEB15-D7AE-8E1B-DB69-656C6833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410F-71D3-4F97-8E01-C94869F764E6}" type="datetimeFigureOut">
              <a:rPr lang="es-BO" smtClean="0"/>
              <a:t>20/10/2023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6B1E5-6B81-A8E0-A2C5-098A8139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A6934-B9DB-7617-2C7E-580A78D7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F9F1-F006-4904-A616-D8CDF4D83945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0269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6F0F-784D-BBB9-7AF7-9138465B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05D4-8EEB-9BF4-00E2-B05D068C0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DD041-4358-8A3F-E7E5-9F066B61D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72C2D-DCFB-4624-0686-9061B15B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410F-71D3-4F97-8E01-C94869F764E6}" type="datetimeFigureOut">
              <a:rPr lang="es-BO" smtClean="0"/>
              <a:t>20/10/2023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61711-9672-1787-5E5C-D35B3972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C4338-86FE-6980-A703-CC6C8597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F9F1-F006-4904-A616-D8CDF4D83945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0189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F163-7CA2-B46F-FBD1-7A4A1E86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D8D90-C5C9-CF31-CD38-FDEFADF03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37DC7-4B10-3D05-33BA-B4E5A4948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C3202-D425-8F83-F71B-AA3D0B7B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410F-71D3-4F97-8E01-C94869F764E6}" type="datetimeFigureOut">
              <a:rPr lang="es-BO" smtClean="0"/>
              <a:t>20/10/2023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715D4-492A-F88E-EAD6-00A408C5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B5227-4AA8-88FF-FF96-4C321376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F9F1-F006-4904-A616-D8CDF4D83945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711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4F2B4-C697-B441-7DCD-31CAD59F0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E0600-DA51-6B5B-D456-568A0C806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D2744-559E-3856-1838-38F0A9467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5410F-71D3-4F97-8E01-C94869F764E6}" type="datetimeFigureOut">
              <a:rPr lang="es-BO" smtClean="0"/>
              <a:t>20/10/2023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3F222-7924-3984-7EE0-77D5B0ECA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4AD65-2DCD-7C30-0DEA-4476552D5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2F9F1-F006-4904-A616-D8CDF4D83945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8845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3B2C-F8F3-D9A5-E889-ED3F88710F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Introduction to Typology (methods)</a:t>
            </a:r>
            <a:endParaRPr lang="es-B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34EF3-885E-2846-A246-BB3758CDD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Friedrich Schiller </a:t>
            </a:r>
            <a:r>
              <a:rPr lang="en-CA" dirty="0" err="1"/>
              <a:t>Universit</a:t>
            </a:r>
            <a:r>
              <a:rPr lang="smn-FI" dirty="0"/>
              <a:t>ät - Jena</a:t>
            </a:r>
            <a:endParaRPr lang="en-CA" dirty="0"/>
          </a:p>
          <a:p>
            <a:r>
              <a:rPr lang="en-CA" dirty="0"/>
              <a:t>Adam J.R. Tallman</a:t>
            </a:r>
          </a:p>
          <a:p>
            <a:r>
              <a:rPr lang="en-CA" dirty="0"/>
              <a:t>2023-10-20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527013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3D67-D804-7FC9-7688-7D4F729A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next class you need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65535-EA80-EC26-1639-C950DE532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8290" cy="4351338"/>
          </a:xfrm>
        </p:spPr>
        <p:txBody>
          <a:bodyPr/>
          <a:lstStyle/>
          <a:p>
            <a:r>
              <a:rPr lang="en-CA" dirty="0"/>
              <a:t>Notebook (preferably hardback)</a:t>
            </a:r>
          </a:p>
          <a:p>
            <a:endParaRPr lang="en-CA" dirty="0"/>
          </a:p>
          <a:p>
            <a:r>
              <a:rPr lang="en-CA" dirty="0"/>
              <a:t>BIC black pen(s)</a:t>
            </a:r>
          </a:p>
          <a:p>
            <a:endParaRPr lang="en-CA" dirty="0"/>
          </a:p>
          <a:p>
            <a:r>
              <a:rPr lang="en-CA" dirty="0"/>
              <a:t>Do readings (syllabus will be updated incrementally)</a:t>
            </a:r>
            <a:endParaRPr lang="es-BO" dirty="0"/>
          </a:p>
        </p:txBody>
      </p:sp>
      <p:pic>
        <p:nvPicPr>
          <p:cNvPr id="5" name="Picture 4" descr="Close-up of a purple flower&#10;&#10;Description automatically generated">
            <a:extLst>
              <a:ext uri="{FF2B5EF4-FFF2-40B4-BE49-F238E27FC236}">
                <a16:creationId xmlns:a16="http://schemas.microsoft.com/office/drawing/2014/main" id="{603917B0-09F2-61A3-0674-7325D97F7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714" y="0"/>
            <a:ext cx="4574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0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BDCE-B4F1-C173-DCD9-1222B5E7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Things you need to learn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1453F-FB91-D71D-CB83-142144DF7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IPA transcription</a:t>
            </a:r>
          </a:p>
          <a:p>
            <a:endParaRPr lang="en-CA" dirty="0"/>
          </a:p>
          <a:p>
            <a:r>
              <a:rPr lang="en-CA" dirty="0"/>
              <a:t>Data management</a:t>
            </a:r>
          </a:p>
          <a:p>
            <a:endParaRPr lang="en-CA" dirty="0"/>
          </a:p>
          <a:p>
            <a:r>
              <a:rPr lang="en-CA" dirty="0"/>
              <a:t>Interlinear glossing (I will post a guide)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72465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7339-F807-B88F-4640-B4BDBE0D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management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DC66-4AAE-6AE9-CA97-2C2E7DB96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will be seven </a:t>
            </a:r>
            <a:r>
              <a:rPr lang="en-CA" dirty="0" err="1"/>
              <a:t>homeworks</a:t>
            </a:r>
            <a:r>
              <a:rPr lang="en-CA" dirty="0"/>
              <a:t>, you must do all of them</a:t>
            </a:r>
          </a:p>
          <a:p>
            <a:pPr lvl="1"/>
            <a:r>
              <a:rPr lang="en-CA" dirty="0"/>
              <a:t>Rough guide: 8-12 pages each, Times New Roman</a:t>
            </a:r>
          </a:p>
          <a:p>
            <a:endParaRPr lang="en-CA" dirty="0"/>
          </a:p>
          <a:p>
            <a:r>
              <a:rPr lang="en-CA" dirty="0"/>
              <a:t>There will be a final term paper</a:t>
            </a:r>
          </a:p>
          <a:p>
            <a:endParaRPr lang="en-CA" dirty="0"/>
          </a:p>
          <a:p>
            <a:r>
              <a:rPr lang="en-CA" dirty="0"/>
              <a:t>You can get slight extensions on </a:t>
            </a:r>
            <a:r>
              <a:rPr lang="en-CA" dirty="0" err="1"/>
              <a:t>homeworks</a:t>
            </a:r>
            <a:r>
              <a:rPr lang="en-CA" dirty="0"/>
              <a:t> if you email me</a:t>
            </a:r>
          </a:p>
          <a:p>
            <a:endParaRPr lang="en-CA" dirty="0"/>
          </a:p>
          <a:p>
            <a:r>
              <a:rPr lang="en-CA" dirty="0"/>
              <a:t>You have to prepare for each class</a:t>
            </a:r>
          </a:p>
        </p:txBody>
      </p:sp>
    </p:spTree>
    <p:extLst>
      <p:ext uri="{BB962C8B-B14F-4D97-AF65-F5344CB8AC3E}">
        <p14:creationId xmlns:p14="http://schemas.microsoft.com/office/powerpoint/2010/main" val="316744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DBC-A5B5-5CEF-69D4-94DD18AA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Typology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C123B-FB6E-9A6C-CABA-927FC4724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The study of how languages vary (and what is universal)</a:t>
            </a:r>
          </a:p>
          <a:p>
            <a:endParaRPr lang="en-CA" dirty="0"/>
          </a:p>
          <a:p>
            <a:r>
              <a:rPr lang="en-CA" dirty="0"/>
              <a:t>Universalist typology</a:t>
            </a:r>
          </a:p>
          <a:p>
            <a:pPr lvl="1"/>
            <a:r>
              <a:rPr lang="en-CA" dirty="0"/>
              <a:t>What do all languages have in common (universals)?</a:t>
            </a:r>
          </a:p>
          <a:p>
            <a:pPr lvl="1"/>
            <a:r>
              <a:rPr lang="en-CA" dirty="0"/>
              <a:t>Implicational universals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 err="1"/>
              <a:t>Distirbutional</a:t>
            </a:r>
            <a:r>
              <a:rPr lang="en-CA" dirty="0"/>
              <a:t> typology</a:t>
            </a:r>
            <a:endParaRPr lang="es-BO" dirty="0"/>
          </a:p>
          <a:p>
            <a:pPr lvl="1"/>
            <a:r>
              <a:rPr lang="es-BO" dirty="0" err="1"/>
              <a:t>How</a:t>
            </a:r>
            <a:r>
              <a:rPr lang="es-BO" dirty="0"/>
              <a:t> </a:t>
            </a:r>
            <a:r>
              <a:rPr lang="es-BO" dirty="0" err="1"/>
              <a:t>much</a:t>
            </a:r>
            <a:r>
              <a:rPr lang="es-BO" dirty="0"/>
              <a:t> do </a:t>
            </a:r>
            <a:r>
              <a:rPr lang="es-BO" dirty="0" err="1"/>
              <a:t>languages</a:t>
            </a:r>
            <a:r>
              <a:rPr lang="es-BO" dirty="0"/>
              <a:t> </a:t>
            </a:r>
            <a:r>
              <a:rPr lang="es-BO" dirty="0" err="1"/>
              <a:t>vary</a:t>
            </a:r>
            <a:r>
              <a:rPr lang="es-BO" dirty="0"/>
              <a:t>?</a:t>
            </a:r>
          </a:p>
          <a:p>
            <a:pPr lvl="1"/>
            <a:r>
              <a:rPr lang="es-BO" dirty="0" err="1"/>
              <a:t>What</a:t>
            </a:r>
            <a:r>
              <a:rPr lang="es-BO" dirty="0"/>
              <a:t> are </a:t>
            </a:r>
            <a:r>
              <a:rPr lang="es-BO" dirty="0" err="1"/>
              <a:t>the</a:t>
            </a:r>
            <a:r>
              <a:rPr lang="es-BO" dirty="0"/>
              <a:t> </a:t>
            </a:r>
            <a:r>
              <a:rPr lang="es-BO" dirty="0" err="1"/>
              <a:t>statistical</a:t>
            </a:r>
            <a:r>
              <a:rPr lang="es-BO" dirty="0"/>
              <a:t> </a:t>
            </a:r>
            <a:r>
              <a:rPr lang="es-BO" dirty="0" err="1"/>
              <a:t>distributions</a:t>
            </a:r>
            <a:r>
              <a:rPr lang="es-BO" dirty="0"/>
              <a:t> </a:t>
            </a:r>
            <a:r>
              <a:rPr lang="es-BO" dirty="0" err="1"/>
              <a:t>of</a:t>
            </a:r>
            <a:r>
              <a:rPr lang="es-BO" dirty="0"/>
              <a:t> </a:t>
            </a:r>
            <a:r>
              <a:rPr lang="es-BO" dirty="0" err="1"/>
              <a:t>properties</a:t>
            </a:r>
            <a:r>
              <a:rPr lang="es-BO" dirty="0"/>
              <a:t>?</a:t>
            </a:r>
          </a:p>
          <a:p>
            <a:pPr lvl="1"/>
            <a:r>
              <a:rPr lang="es-BO" dirty="0" err="1"/>
              <a:t>What’s</a:t>
            </a:r>
            <a:r>
              <a:rPr lang="es-BO" dirty="0"/>
              <a:t> </a:t>
            </a:r>
            <a:r>
              <a:rPr lang="es-BO" dirty="0" err="1"/>
              <a:t>where</a:t>
            </a:r>
            <a:r>
              <a:rPr lang="es-BO" dirty="0"/>
              <a:t> and </a:t>
            </a:r>
            <a:r>
              <a:rPr lang="es-BO" dirty="0" err="1"/>
              <a:t>why</a:t>
            </a:r>
            <a:r>
              <a:rPr lang="es-BO" dirty="0"/>
              <a:t>?</a:t>
            </a:r>
          </a:p>
          <a:p>
            <a:pPr marL="457200" lvl="1" indent="0">
              <a:buNone/>
            </a:pPr>
            <a:endParaRPr lang="es-BO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A082B-9070-FFE3-24FA-D82C662E12AA}"/>
              </a:ext>
            </a:extLst>
          </p:cNvPr>
          <p:cNvSpPr txBox="1"/>
          <p:nvPr/>
        </p:nvSpPr>
        <p:spPr>
          <a:xfrm>
            <a:off x="8922774" y="2698955"/>
            <a:ext cx="2993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Reading: </a:t>
            </a:r>
          </a:p>
          <a:p>
            <a:r>
              <a:rPr lang="en-CA" dirty="0"/>
              <a:t>Bickel, Balthasar. 2007.  Typology in the 21</a:t>
            </a:r>
            <a:r>
              <a:rPr lang="en-CA" baseline="30000" dirty="0"/>
              <a:t>st</a:t>
            </a:r>
            <a:r>
              <a:rPr lang="en-CA" dirty="0"/>
              <a:t> century: major current developments. </a:t>
            </a:r>
            <a:endParaRPr lang="es-BO" dirty="0"/>
          </a:p>
          <a:p>
            <a:endParaRPr lang="en-CA" dirty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52158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0D54-7840-F5D6-59B6-80CD4A451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Typology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61758-1E7A-F8F8-F7BF-1A11E5EB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Typology methods</a:t>
            </a:r>
          </a:p>
          <a:p>
            <a:endParaRPr lang="en-CA" dirty="0"/>
          </a:p>
          <a:p>
            <a:pPr lvl="1"/>
            <a:r>
              <a:rPr lang="en-CA" dirty="0"/>
              <a:t>How to compare languages (comparative concepts, typological variables)</a:t>
            </a:r>
          </a:p>
          <a:p>
            <a:endParaRPr lang="en-CA" dirty="0"/>
          </a:p>
          <a:p>
            <a:pPr lvl="1"/>
            <a:r>
              <a:rPr lang="en-CA" dirty="0"/>
              <a:t>How to get reliable descriptions / documentation (e.g. corpus) of a variety of languages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Quantitative methods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259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0D54-7840-F5D6-59B6-80CD4A451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Typology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61758-1E7A-F8F8-F7BF-1A11E5EB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Typology methods</a:t>
            </a:r>
          </a:p>
          <a:p>
            <a:endParaRPr lang="en-CA" dirty="0"/>
          </a:p>
          <a:p>
            <a:pPr lvl="1"/>
            <a:r>
              <a:rPr lang="en-CA" dirty="0"/>
              <a:t>How to compare languages (comparative concepts, typological variables)</a:t>
            </a:r>
          </a:p>
          <a:p>
            <a:endParaRPr lang="en-CA" dirty="0"/>
          </a:p>
          <a:p>
            <a:pPr lvl="1"/>
            <a:r>
              <a:rPr lang="en-CA" b="1" dirty="0"/>
              <a:t>How to get reliably descriptions / documentation (e.g. corpus) of a variety of languages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Quantitative methods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066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CE89-3A2F-0BCC-86FD-27D613B7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Documentation and description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D4410-A506-EAE1-2955-2BCA8497A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Old term: “field methods”</a:t>
            </a:r>
          </a:p>
          <a:p>
            <a:endParaRPr lang="en-CA" dirty="0"/>
          </a:p>
          <a:p>
            <a:r>
              <a:rPr lang="en-CA" dirty="0"/>
              <a:t>The methodology for describing and documenting a language that has little or no information on it (?)</a:t>
            </a:r>
          </a:p>
          <a:p>
            <a:endParaRPr lang="en-CA" dirty="0"/>
          </a:p>
          <a:p>
            <a:r>
              <a:rPr lang="en-CA" dirty="0"/>
              <a:t>Documentary linguistics: creating a lasting record of a language.</a:t>
            </a:r>
          </a:p>
          <a:p>
            <a:endParaRPr lang="en-CA" dirty="0"/>
          </a:p>
          <a:p>
            <a:r>
              <a:rPr lang="en-CA" dirty="0"/>
              <a:t>Why is it necessary?</a:t>
            </a:r>
          </a:p>
          <a:p>
            <a:pPr lvl="1"/>
            <a:r>
              <a:rPr lang="en-CA" dirty="0"/>
              <a:t>There’s a problem with studying constraints on diversity if we don’t know what that diversity is 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0814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25F6-9346-CD9E-1CE8-1F212C24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Readings on documentary linguistics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3A0BD-C25C-152B-C242-B98F48486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Woodbury, Anthony C. 2003. Defining documentary linguistics. 	</a:t>
            </a:r>
            <a:r>
              <a:rPr lang="en-CA" i="1" dirty="0"/>
              <a:t>Language documentation and description, </a:t>
            </a:r>
            <a:r>
              <a:rPr lang="en-CA" dirty="0"/>
              <a:t>vol. 1. 35-51.</a:t>
            </a:r>
            <a:endParaRPr lang="es-BO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Austin, Peter K. 2014. Language documentation in the 21</a:t>
            </a:r>
            <a:r>
              <a:rPr lang="en-CA" baseline="30000" dirty="0"/>
              <a:t>st</a:t>
            </a:r>
            <a:r>
              <a:rPr lang="en-CA" dirty="0"/>
              <a:t> century. 	</a:t>
            </a:r>
            <a:r>
              <a:rPr lang="en-CA" i="1" dirty="0" err="1"/>
              <a:t>JournalLIPP</a:t>
            </a:r>
            <a:r>
              <a:rPr lang="en-CA" i="1" dirty="0"/>
              <a:t> </a:t>
            </a:r>
            <a:r>
              <a:rPr lang="en-CA" dirty="0"/>
              <a:t>3. 57-71.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309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DB64-08CB-A8CD-648A-61B17651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Typology and language documentation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0522C-68D1-EA94-5174-BFF37C37C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What’s the relationship?</a:t>
            </a:r>
          </a:p>
          <a:p>
            <a:endParaRPr lang="en-CA" dirty="0"/>
          </a:p>
          <a:p>
            <a:pPr lvl="1"/>
            <a:r>
              <a:rPr lang="en-CA" dirty="0"/>
              <a:t>You need data from a wide variety of languages to make typological claims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Typological findings inform language description and what should or could be documented.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Documentation tools (e.g. surveys, elicitation videos) come from advances in linguistic typology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Criticisms and development of concepts in linguistic typology come from detailed descriptions of individual languages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69799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C114-A30F-3517-8B8F-776F5102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Readings on typology and language documentation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D1CC5-91F1-F4F7-313B-09A30071E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Epps, Patience. 2013 Linguistic typology and language documentation. 	In </a:t>
            </a:r>
            <a:r>
              <a:rPr lang="en-CA" i="1" dirty="0"/>
              <a:t>Handbook of Linguistic Typology. </a:t>
            </a:r>
            <a:r>
              <a:rPr lang="en-CA" dirty="0"/>
              <a:t>Sun, Jae Jung (ed)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Bond, Oliver. Language documentation and language typology. 	</a:t>
            </a:r>
            <a:r>
              <a:rPr lang="en-CA" i="1" dirty="0"/>
              <a:t>Language Documentation and Description. </a:t>
            </a:r>
            <a:r>
              <a:rPr lang="en-CA" dirty="0"/>
              <a:t>vol. 7 238-261.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99058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4A6D-8815-A33B-778B-8783F40B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will do in this course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1A294-D60B-F437-3C4B-9F224A71A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Elicit data from native speaker (of Ho Chi Minh Vietnamese)</a:t>
            </a:r>
          </a:p>
          <a:p>
            <a:endParaRPr lang="en-CA" dirty="0"/>
          </a:p>
          <a:p>
            <a:r>
              <a:rPr lang="en-CA" dirty="0"/>
              <a:t>Write descriptive sketches of aspects of Ho Chi Minh grammar based on data gathered in the class</a:t>
            </a:r>
          </a:p>
          <a:p>
            <a:endParaRPr lang="en-CA" dirty="0"/>
          </a:p>
          <a:p>
            <a:r>
              <a:rPr lang="en-CA" dirty="0"/>
              <a:t>Learn the basic techniques of documentary linguistics (corpus building, analyzing data for description etc.)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18072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542</Words>
  <Application>Microsoft Office PowerPoint</Application>
  <PresentationFormat>Widescreen</PresentationFormat>
  <Paragraphs>93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 to Typology (methods)</vt:lpstr>
      <vt:lpstr>Typology</vt:lpstr>
      <vt:lpstr>Typology</vt:lpstr>
      <vt:lpstr>Typology</vt:lpstr>
      <vt:lpstr>Documentation and description</vt:lpstr>
      <vt:lpstr>Readings on documentary linguistics</vt:lpstr>
      <vt:lpstr>Typology and language documentation</vt:lpstr>
      <vt:lpstr>Readings on typology and language documentation</vt:lpstr>
      <vt:lpstr>What we will do in this course</vt:lpstr>
      <vt:lpstr>For next class you need</vt:lpstr>
      <vt:lpstr>Things you need to learn</vt:lpstr>
      <vt:lpstr>Course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Typology (methods)</dc:title>
  <dc:creator>Adam Tallman</dc:creator>
  <cp:lastModifiedBy>Adam Tallman</cp:lastModifiedBy>
  <cp:revision>6</cp:revision>
  <dcterms:created xsi:type="dcterms:W3CDTF">2023-10-20T11:05:13Z</dcterms:created>
  <dcterms:modified xsi:type="dcterms:W3CDTF">2023-10-21T12:22:37Z</dcterms:modified>
</cp:coreProperties>
</file>