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openxmlformats-officedocument.wordprocessingml.document" Extension="docx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wordprocessingml.document" PartName="/ppt/embeddings/Microsoft_Office_Word_Document1.docx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qRyjgAjVoCTmVVRpexOYIdOpl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GillSans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9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1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6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2000"/>
              <a:buFont typeface="Gill Sans"/>
              <a:buNone/>
              <a:defRPr b="0" sz="2000"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6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package" Target="../embeddings/Microsoft_Office_Word_Document1.docx"/><Relationship Id="rId7" Type="http://schemas.openxmlformats.org/officeDocument/2006/relationships/package" Target="../embeddings/Microsoft_Office_Word_Document1.docx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eerj.com/articles/7359/" TargetMode="External"/><Relationship Id="rId4" Type="http://schemas.openxmlformats.org/officeDocument/2006/relationships/hyperlink" Target="https://doi.org/10.1186/s12859-020-03667-3" TargetMode="External"/><Relationship Id="rId5" Type="http://schemas.openxmlformats.org/officeDocument/2006/relationships/hyperlink" Target="https://www.frontiersin.org/articles/10.3389/fmicb.2012.00410/full" TargetMode="External"/><Relationship Id="rId6" Type="http://schemas.openxmlformats.org/officeDocument/2006/relationships/hyperlink" Target="https://astrobiomike.github.io/genomics/metagen_anvio#building-up-our-contigs-database" TargetMode="External"/><Relationship Id="rId7" Type="http://schemas.openxmlformats.org/officeDocument/2006/relationships/hyperlink" Target="https://genome.cshlp.org/content/25/7/1043.ful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4449960" y="1507414"/>
            <a:ext cx="7295507" cy="370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Gill Sans"/>
              <a:buNone/>
            </a:pPr>
            <a:r>
              <a:rPr lang="en-US" sz="4800"/>
              <a:t>METAGENOMIC BINNING USING METABAT 2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444342" y="1507414"/>
            <a:ext cx="3330781" cy="370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ECES-650/450: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TUTORIAL 7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ADITYA SHAH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MRIDUL AWASTHI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 flipH="1" rot="5400000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ANALYZING BINNING DATA</a:t>
            </a:r>
            <a:endParaRPr/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2495" y="1870309"/>
            <a:ext cx="4841119" cy="489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391680" y="2508893"/>
            <a:ext cx="5427230" cy="1439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Quality of genomes recovered from assembly data.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Estimate of genome completeness and contamination data.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Analysis using charts and graphs.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688923" y="1954061"/>
            <a:ext cx="45360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57575"/>
                </a:solidFill>
                <a:latin typeface="Gill Sans"/>
                <a:ea typeface="Gill Sans"/>
                <a:cs typeface="Gill Sans"/>
                <a:sym typeface="Gill Sans"/>
              </a:rPr>
              <a:t>CheckM </a:t>
            </a:r>
            <a:r>
              <a:rPr lang="en-US" sz="1400">
                <a:solidFill>
                  <a:srgbClr val="757575"/>
                </a:solidFill>
                <a:latin typeface="Gill Sans"/>
                <a:ea typeface="Gill Sans"/>
                <a:cs typeface="Gill Sans"/>
                <a:sym typeface="Gill Sans"/>
              </a:rPr>
              <a:t>[5]</a:t>
            </a:r>
            <a:r>
              <a:rPr lang="en-US" sz="2800">
                <a:solidFill>
                  <a:srgbClr val="757575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INTERACTING WITH CHECKM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580858" y="1934666"/>
            <a:ext cx="45360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57575"/>
                </a:solidFill>
                <a:latin typeface="Gill Sans"/>
                <a:ea typeface="Gill Sans"/>
                <a:cs typeface="Gill Sans"/>
                <a:sym typeface="Gill Sans"/>
              </a:rPr>
              <a:t>Running CheckM:</a:t>
            </a:r>
            <a:endParaRPr/>
          </a:p>
        </p:txBody>
      </p:sp>
      <p:sp>
        <p:nvSpPr>
          <p:cNvPr id="200" name="Google Shape;200;p11"/>
          <p:cNvSpPr txBox="1"/>
          <p:nvPr>
            <p:ph idx="1" type="body"/>
          </p:nvPr>
        </p:nvSpPr>
        <p:spPr>
          <a:xfrm>
            <a:off x="479593" y="2593064"/>
            <a:ext cx="4914444" cy="3562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Long and complicated installation process.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We have prepared a guide on installation (incomplete).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Over 40 hours of effort with no results.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pplacer related issues: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Many dependencies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Especially with OCAML switches.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1944" y="2593064"/>
            <a:ext cx="6480463" cy="214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485" y="5289117"/>
            <a:ext cx="5444515" cy="13980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11"/>
          <p:cNvGraphicFramePr/>
          <p:nvPr/>
        </p:nvGraphicFramePr>
        <p:xfrm>
          <a:off x="8589819" y="5384319"/>
          <a:ext cx="914400" cy="771525"/>
        </p:xfrm>
        <a:graphic>
          <a:graphicData uri="http://schemas.openxmlformats.org/presentationml/2006/ole">
            <mc:AlternateContent>
              <mc:Choice Requires="v">
                <p:oleObj r:id="rId6" imgH="771525" imgW="914400" progId="Word.Document.12" spid="_x0000_s1">
                  <p:embed/>
                </p:oleObj>
              </mc:Choice>
              <mc:Fallback>
                <p:oleObj r:id="rId7" imgH="771525" imgW="914400" progId="Word.Document.12">
                  <p:embed/>
                  <p:pic>
                    <p:nvPicPr>
                      <p:cNvPr id="203" name="Google Shape;203;p11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589819" y="5384319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CHECKM ALTERNATIVE #1: KBASE</a:t>
            </a:r>
            <a:endParaRPr/>
          </a:p>
        </p:txBody>
      </p:sp>
      <p:pic>
        <p:nvPicPr>
          <p:cNvPr id="209" name="Google Shape;2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363" y="3089491"/>
            <a:ext cx="8403273" cy="352374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581192" y="1930399"/>
            <a:ext cx="7934735" cy="132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Easy to use; create a pipeline as follows</a:t>
            </a:r>
            <a:endParaRPr/>
          </a:p>
          <a:p>
            <a:pPr indent="-306000" lvl="0" marL="306000" rtl="0" algn="l">
              <a:spcBef>
                <a:spcPts val="906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Binning tool requires read files that were not available</a:t>
            </a:r>
            <a:endParaRPr/>
          </a:p>
          <a:p>
            <a:pPr indent="-306000" lvl="0" marL="306000" rtl="0" algn="l">
              <a:spcBef>
                <a:spcPts val="906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CheckM in KBase is not able to read the .bin.xx.fa bin files as binned contigs</a:t>
            </a:r>
            <a:endParaRPr/>
          </a:p>
          <a:p>
            <a:pPr indent="-306000" lvl="0" marL="306000" rtl="0" algn="l">
              <a:spcBef>
                <a:spcPts val="906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Works best if the whole pipeline is used in KBase, from reads to binning. </a:t>
            </a:r>
            <a:endParaRPr/>
          </a:p>
          <a:p>
            <a:pPr indent="-216617" lvl="0" marL="30600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CHECKM ALTERNATIVE #2: PATRIC</a:t>
            </a:r>
            <a:endParaRPr/>
          </a:p>
        </p:txBody>
      </p:sp>
      <p:sp>
        <p:nvSpPr>
          <p:cNvPr id="216" name="Google Shape;216;p13"/>
          <p:cNvSpPr txBox="1"/>
          <p:nvPr>
            <p:ph idx="1" type="body"/>
          </p:nvPr>
        </p:nvSpPr>
        <p:spPr>
          <a:xfrm>
            <a:off x="581192" y="1581264"/>
            <a:ext cx="7934735" cy="132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Pipeline includes Binning and analysis automatically.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Analysis based on CheckM algorithms.</a:t>
            </a:r>
            <a:endParaRPr/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3073400"/>
            <a:ext cx="5211750" cy="3013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5682" y="2595064"/>
            <a:ext cx="5685126" cy="343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EXPECTED RESULTS FROM CHECKM USING R FOR ANALYSIS</a:t>
            </a:r>
            <a:endParaRPr/>
          </a:p>
        </p:txBody>
      </p:sp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8148898" y="2146220"/>
            <a:ext cx="2494517" cy="279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Recall and Precision data.</a:t>
            </a:r>
            <a:endParaRPr/>
          </a:p>
        </p:txBody>
      </p:sp>
      <p:sp>
        <p:nvSpPr>
          <p:cNvPr id="225" name="Google Shape;225;p14"/>
          <p:cNvSpPr txBox="1"/>
          <p:nvPr/>
        </p:nvSpPr>
        <p:spPr>
          <a:xfrm>
            <a:off x="1012036" y="4922559"/>
            <a:ext cx="41833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80"/>
              <a:buFont typeface="Noto Sans Symbols"/>
              <a:buChar char="◼"/>
            </a:pPr>
            <a:r>
              <a:rPr lang="en-US" sz="15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diffPerf(calcPerbySCG) or two different results.</a:t>
            </a:r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04" y="2601567"/>
            <a:ext cx="6377551" cy="224222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/>
        </p:nvSpPr>
        <p:spPr>
          <a:xfrm>
            <a:off x="1035166" y="2232235"/>
            <a:ext cx="6097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80"/>
              <a:buFont typeface="Noto Sans Symbols"/>
              <a:buChar char="◼"/>
            </a:pPr>
            <a:r>
              <a:rPr lang="en-US" sz="15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calcPerfBySCG function in R to analyze the CheckM file.</a:t>
            </a:r>
            <a:endParaRPr/>
          </a:p>
        </p:txBody>
      </p:sp>
      <p:pic>
        <p:nvPicPr>
          <p:cNvPr id="228" name="Google Shape;22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7211" y="2605742"/>
            <a:ext cx="3155718" cy="123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8898" y="3845488"/>
            <a:ext cx="3155718" cy="135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7384" y="5360494"/>
            <a:ext cx="89154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4"/>
          <p:cNvSpPr txBox="1"/>
          <p:nvPr/>
        </p:nvSpPr>
        <p:spPr>
          <a:xfrm>
            <a:off x="581192" y="1618775"/>
            <a:ext cx="6551358" cy="668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Recall: CheckM is used for completeness and contamination data.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RESULTS FROM PATRIC</a:t>
            </a:r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865" y="1931944"/>
            <a:ext cx="8892700" cy="4770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RESULTS FROM PATRIC CONT’D:</a:t>
            </a:r>
            <a:endParaRPr/>
          </a:p>
        </p:txBody>
      </p:sp>
      <p:pic>
        <p:nvPicPr>
          <p:cNvPr id="243" name="Google Shape;2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675" y="2228164"/>
            <a:ext cx="11256649" cy="318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9" name="Google Shape;249;p17"/>
          <p:cNvSpPr txBox="1"/>
          <p:nvPr>
            <p:ph idx="1" type="body"/>
          </p:nvPr>
        </p:nvSpPr>
        <p:spPr>
          <a:xfrm>
            <a:off x="479592" y="1854200"/>
            <a:ext cx="11029615" cy="4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[1] Dongwan D. Kang, Feng Li, Edward Kiroton, Ashleigh Thomas, Rob Egan, Hong An, Zhong Wang. “</a:t>
            </a:r>
            <a:r>
              <a:rPr i="1"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MetaBAT 2: an adaptive binning algorithm for robust and efficient genome reconstruction from metagenome assemblies”</a:t>
            </a:r>
            <a:r>
              <a:rPr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Peerj – Life &amp; Environment (2019). url: </a:t>
            </a:r>
            <a:r>
              <a:rPr lang="en-US" sz="12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https://peerj.com/articles/7359/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b="0" i="0"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Yue, Y., Huang, H., Qi, Z. </a:t>
            </a:r>
            <a:r>
              <a:rPr b="0" i="1"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et al.</a:t>
            </a:r>
            <a:r>
              <a:rPr b="0" i="0"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Evaluating metagenomics tools for genome binning with real metagenomic datasets and CAMI datasets. </a:t>
            </a:r>
            <a:r>
              <a:rPr b="0" i="1"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BMC Bioinformatics</a:t>
            </a:r>
            <a:r>
              <a:rPr b="0" i="0"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21, </a:t>
            </a:r>
            <a:r>
              <a:rPr b="0" i="0"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334 (2020). </a:t>
            </a:r>
            <a:r>
              <a:rPr b="0" i="0" lang="en-US" sz="12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https://doi.org/10.1186/s12859-020-03667-3</a:t>
            </a:r>
            <a:endParaRPr b="0" i="0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[3] Marc Strous, Beate Kraft, Regina Bisdorf, Halina E. Tegetmeyer. </a:t>
            </a:r>
            <a:r>
              <a:rPr i="1"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“The binning of metagenomic contigs for microbial physiology of mixed cultures”</a:t>
            </a:r>
            <a:r>
              <a:rPr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 Front. Microbiol. (2012). url: </a:t>
            </a:r>
            <a:r>
              <a:rPr lang="en-US" sz="12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https://www.frontiersin.org/articles/10.3389/fmicb.2012.00410/full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[4] Lee, Michael D., </a:t>
            </a:r>
            <a:r>
              <a:rPr i="1"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“Assembling a metagenome and recovering “genomes” with Anvi’o”</a:t>
            </a:r>
            <a:r>
              <a:rPr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Happy Belly Informatics (2019). url.: </a:t>
            </a:r>
            <a:r>
              <a:rPr lang="en-US" sz="12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https://astrobiomike.github.io/genomics/metagen_anvio#building-up-our-contigs-database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[5] Donovan H. Parks, Michael Imelfort, Connor T. Skennerton, Philip Hugenholtz, Gene W. Tyson. </a:t>
            </a:r>
            <a:r>
              <a:rPr i="1"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“CheckM: assessing the quality of microbial genomes recovered from isolates, single cells, and metagenomes”</a:t>
            </a:r>
            <a:r>
              <a:rPr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(2015). url: </a:t>
            </a:r>
            <a:r>
              <a:rPr lang="en-US" sz="120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https://genome.cshlp.org/content/25/7/1043.full</a:t>
            </a:r>
            <a:r>
              <a:rPr lang="en-U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doi: 10.1101/gr.186072.114</a:t>
            </a:r>
            <a:endParaRPr/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EFF"/>
                </a:solidFill>
              </a:rPr>
              <a:t>REVIEW OF METAGENOMICS AND ASSEMBLY</a:t>
            </a:r>
            <a:endParaRPr/>
          </a:p>
        </p:txBody>
      </p:sp>
      <p:grpSp>
        <p:nvGrpSpPr>
          <p:cNvPr id="107" name="Google Shape;107;p2"/>
          <p:cNvGrpSpPr/>
          <p:nvPr/>
        </p:nvGrpSpPr>
        <p:grpSpPr>
          <a:xfrm>
            <a:off x="581025" y="2510865"/>
            <a:ext cx="11029950" cy="2290625"/>
            <a:chOff x="0" y="13761"/>
            <a:chExt cx="11029950" cy="2290625"/>
          </a:xfrm>
        </p:grpSpPr>
        <p:sp>
          <p:nvSpPr>
            <p:cNvPr id="108" name="Google Shape;108;p2"/>
            <p:cNvSpPr/>
            <p:nvPr/>
          </p:nvSpPr>
          <p:spPr>
            <a:xfrm>
              <a:off x="0" y="13761"/>
              <a:ext cx="11029950" cy="722474"/>
            </a:xfrm>
            <a:prstGeom prst="roundRect">
              <a:avLst>
                <a:gd fmla="val 16667" name="adj"/>
              </a:avLst>
            </a:prstGeom>
            <a:solidFill>
              <a:srgbClr val="EB8327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35268" y="49029"/>
              <a:ext cx="10959414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Study of genetic materials from a mixed community of organisms.</a:t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0" y="790956"/>
              <a:ext cx="11029950" cy="722474"/>
            </a:xfrm>
            <a:prstGeom prst="roundRect">
              <a:avLst>
                <a:gd fmla="val 16667" name="adj"/>
              </a:avLst>
            </a:prstGeom>
            <a:solidFill>
              <a:srgbClr val="E7A74A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35268" y="826224"/>
              <a:ext cx="10959414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Analyzing genomes of microorganisms present in environments where it may not be possible differentiate between organisms. </a:t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0" y="1581912"/>
              <a:ext cx="11029950" cy="722474"/>
            </a:xfrm>
            <a:prstGeom prst="roundRect">
              <a:avLst>
                <a:gd fmla="val 16667" name="adj"/>
              </a:avLst>
            </a:prstGeom>
            <a:solidFill>
              <a:srgbClr val="E5C26B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35268" y="1617180"/>
              <a:ext cx="10959414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May not be possible to obtain cultured samples in order to study the community of microorganisms present and find out how they are related.</a:t>
              </a: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580858" y="5457285"/>
            <a:ext cx="11029950" cy="1010900"/>
            <a:chOff x="0" y="0"/>
            <a:chExt cx="11029950" cy="1010900"/>
          </a:xfrm>
        </p:grpSpPr>
        <p:sp>
          <p:nvSpPr>
            <p:cNvPr id="115" name="Google Shape;115;p2"/>
            <p:cNvSpPr/>
            <p:nvPr/>
          </p:nvSpPr>
          <p:spPr>
            <a:xfrm>
              <a:off x="0" y="0"/>
              <a:ext cx="11029950" cy="468000"/>
            </a:xfrm>
            <a:prstGeom prst="roundRect">
              <a:avLst>
                <a:gd fmla="val 16667" name="adj"/>
              </a:avLst>
            </a:prstGeom>
            <a:solidFill>
              <a:srgbClr val="EB8327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22846" y="22846"/>
              <a:ext cx="10984258" cy="422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Computational step to reconstruct the genome from its reads, after sequencing.</a:t>
              </a:r>
              <a:endPara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0" y="542900"/>
              <a:ext cx="11029950" cy="468000"/>
            </a:xfrm>
            <a:prstGeom prst="roundRect">
              <a:avLst>
                <a:gd fmla="val 16667" name="adj"/>
              </a:avLst>
            </a:prstGeom>
            <a:solidFill>
              <a:srgbClr val="E5C26B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22846" y="565746"/>
              <a:ext cx="10984258" cy="422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Stiches together smaller genomic sequences into larger pieces (contigs, scaffolds, etc.).</a:t>
              </a:r>
              <a:endParaRPr/>
            </a:p>
          </p:txBody>
        </p:sp>
      </p:grpSp>
      <p:sp>
        <p:nvSpPr>
          <p:cNvPr id="119" name="Google Shape;119;p2"/>
          <p:cNvSpPr txBox="1"/>
          <p:nvPr/>
        </p:nvSpPr>
        <p:spPr>
          <a:xfrm>
            <a:off x="580858" y="1934666"/>
            <a:ext cx="22620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757575"/>
                </a:solidFill>
                <a:latin typeface="Gill Sans"/>
                <a:ea typeface="Gill Sans"/>
                <a:cs typeface="Gill Sans"/>
                <a:sym typeface="Gill Sans"/>
              </a:rPr>
              <a:t>Metagenomics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583624" y="4871829"/>
            <a:ext cx="22620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57575"/>
                </a:solidFill>
                <a:latin typeface="Gill Sans"/>
                <a:ea typeface="Gill Sans"/>
                <a:cs typeface="Gill Sans"/>
                <a:sym typeface="Gill Sans"/>
              </a:rPr>
              <a:t>Assembly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EFF"/>
                </a:solidFill>
              </a:rPr>
              <a:t>INTRODUCTION  TO  METAGENOMIC BINNING</a:t>
            </a:r>
            <a:endParaRPr/>
          </a:p>
        </p:txBody>
      </p:sp>
      <p:grpSp>
        <p:nvGrpSpPr>
          <p:cNvPr id="126" name="Google Shape;126;p3"/>
          <p:cNvGrpSpPr/>
          <p:nvPr/>
        </p:nvGrpSpPr>
        <p:grpSpPr>
          <a:xfrm>
            <a:off x="580858" y="2274486"/>
            <a:ext cx="11029950" cy="1572480"/>
            <a:chOff x="0" y="1821"/>
            <a:chExt cx="11029950" cy="1572480"/>
          </a:xfrm>
        </p:grpSpPr>
        <p:sp>
          <p:nvSpPr>
            <p:cNvPr id="127" name="Google Shape;127;p3"/>
            <p:cNvSpPr/>
            <p:nvPr/>
          </p:nvSpPr>
          <p:spPr>
            <a:xfrm>
              <a:off x="0" y="1821"/>
              <a:ext cx="11029950" cy="730080"/>
            </a:xfrm>
            <a:prstGeom prst="roundRect">
              <a:avLst>
                <a:gd fmla="val 16667" name="adj"/>
              </a:avLst>
            </a:prstGeom>
            <a:solidFill>
              <a:srgbClr val="EB8327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35640" y="37461"/>
              <a:ext cx="10958670" cy="6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In metagenomics, binning is the process of grouping reads or contigs and assigning them to individual genome “bin” that they most closely relate to. </a:t>
              </a:r>
              <a:r>
                <a:rPr lang="en-US" sz="1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[1]</a:t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0" y="844221"/>
              <a:ext cx="11029950" cy="730080"/>
            </a:xfrm>
            <a:prstGeom prst="roundRect">
              <a:avLst>
                <a:gd fmla="val 16667" name="adj"/>
              </a:avLst>
            </a:prstGeom>
            <a:solidFill>
              <a:srgbClr val="E5C26B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35640" y="879861"/>
              <a:ext cx="10958670" cy="6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Modern tools assemble billions of short sequence reads derived from deep metagenome sequencing into larger fragments (contigs), and subsequently group them into draft genome containers by metagenome binning.</a:t>
              </a:r>
              <a:endParaRPr/>
            </a:p>
          </p:txBody>
        </p:sp>
      </p:grpSp>
      <p:sp>
        <p:nvSpPr>
          <p:cNvPr id="131" name="Google Shape;131;p3"/>
          <p:cNvSpPr txBox="1"/>
          <p:nvPr/>
        </p:nvSpPr>
        <p:spPr>
          <a:xfrm>
            <a:off x="580858" y="1760093"/>
            <a:ext cx="22620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57575"/>
                </a:solidFill>
                <a:latin typeface="Gill Sans"/>
                <a:ea typeface="Gill Sans"/>
                <a:cs typeface="Gill Sans"/>
                <a:sym typeface="Gill Sans"/>
              </a:rPr>
              <a:t>Binning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580691" y="3865973"/>
            <a:ext cx="22620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57575"/>
                </a:solidFill>
                <a:latin typeface="Gill Sans"/>
                <a:ea typeface="Gill Sans"/>
                <a:cs typeface="Gill Sans"/>
                <a:sym typeface="Gill Sans"/>
              </a:rPr>
              <a:t>Challenges</a:t>
            </a:r>
            <a:endParaRPr/>
          </a:p>
        </p:txBody>
      </p:sp>
      <p:grpSp>
        <p:nvGrpSpPr>
          <p:cNvPr id="133" name="Google Shape;133;p3"/>
          <p:cNvGrpSpPr/>
          <p:nvPr/>
        </p:nvGrpSpPr>
        <p:grpSpPr>
          <a:xfrm>
            <a:off x="580691" y="4389193"/>
            <a:ext cx="11029950" cy="2304387"/>
            <a:chOff x="0" y="0"/>
            <a:chExt cx="11029950" cy="2304387"/>
          </a:xfrm>
        </p:grpSpPr>
        <p:sp>
          <p:nvSpPr>
            <p:cNvPr id="134" name="Google Shape;134;p3"/>
            <p:cNvSpPr/>
            <p:nvPr/>
          </p:nvSpPr>
          <p:spPr>
            <a:xfrm>
              <a:off x="0" y="0"/>
              <a:ext cx="11029950" cy="720720"/>
            </a:xfrm>
            <a:prstGeom prst="roundRect">
              <a:avLst>
                <a:gd fmla="val 16667" name="adj"/>
              </a:avLst>
            </a:prstGeom>
            <a:solidFill>
              <a:srgbClr val="EB8327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35183" y="35183"/>
              <a:ext cx="10959584" cy="650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b="0" i="0"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Binning of the assembled contigs or unassembled reads is a major bottleneck and existing methods are slow, produce poor results, are error prone, and are based on non-standard platforms. </a:t>
              </a:r>
              <a:r>
                <a:rPr lang="en-US" sz="16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[2] </a:t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0" y="791833"/>
              <a:ext cx="11029950" cy="720720"/>
            </a:xfrm>
            <a:prstGeom prst="roundRect">
              <a:avLst>
                <a:gd fmla="val 16667" name="adj"/>
              </a:avLst>
            </a:prstGeom>
            <a:solidFill>
              <a:srgbClr val="E7A74A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35183" y="827016"/>
              <a:ext cx="10959584" cy="650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“…one reason for this is the lack of </a:t>
              </a:r>
              <a:r>
                <a:rPr b="0" i="0"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accurate quality evaluation reports of binning results. “ As such “…a general standard for comparing binning results is necessary.” </a:t>
              </a:r>
              <a:r>
                <a:rPr lang="en-US" sz="16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[3]</a:t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0" y="1583667"/>
              <a:ext cx="11029950" cy="720720"/>
            </a:xfrm>
            <a:prstGeom prst="roundRect">
              <a:avLst>
                <a:gd fmla="val 16667" name="adj"/>
              </a:avLst>
            </a:prstGeom>
            <a:solidFill>
              <a:srgbClr val="E5C26B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35183" y="1618850"/>
              <a:ext cx="10959584" cy="650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CAMI is a community-led initiative to address this standardization. The community helps “compare metagenomic tools independently and comprehensively” including several binning tools. </a:t>
              </a:r>
              <a:r>
                <a:rPr lang="en-US" sz="16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[3]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BINNING IN THE GENERIC METAGENOMIC WORKFLOW</a:t>
            </a:r>
            <a:endParaRPr/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414938" y="1616364"/>
            <a:ext cx="11029615" cy="1034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  <a:p>
            <a:pPr indent="-306000" lvl="1" marL="630000" rtl="0" algn="l"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1900"/>
              <a:t>Mapping metagenomic binning in a generic metagenomic workflow.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1391846" y="6345382"/>
            <a:ext cx="83681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Overview of generic* metagenomic workflow [4]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914" y="2789376"/>
            <a:ext cx="85915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TOOLS FOR METAGENOMIC BINNING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581192" y="1704104"/>
            <a:ext cx="11029615" cy="3937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solidFill>
                  <a:srgbClr val="757575"/>
                </a:solidFill>
              </a:rPr>
              <a:t>Purpose of binning tools: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Adaptive algorithms to categorize genomes from mixed microbial communities to the associated microbial species. </a:t>
            </a:r>
            <a:r>
              <a:rPr lang="en-US"/>
              <a:t>[1]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solidFill>
                  <a:srgbClr val="757575"/>
                </a:solidFill>
              </a:rPr>
              <a:t>Various binning tools </a:t>
            </a:r>
            <a:r>
              <a:rPr lang="en-US" sz="1400">
                <a:solidFill>
                  <a:srgbClr val="757575"/>
                </a:solidFill>
              </a:rPr>
              <a:t>[2]</a:t>
            </a:r>
            <a:r>
              <a:rPr lang="en-US" sz="2400">
                <a:solidFill>
                  <a:srgbClr val="757575"/>
                </a:solidFill>
              </a:rPr>
              <a:t>: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Taxanomic Binning (i.e., matches sequence against an existing database):</a:t>
            </a:r>
            <a:endParaRPr sz="1400"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Using alignment algorithms such as blast, bowtie, bwa, minimap, etc.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Genomic Binning (unsupervised method, sometimes using machine learning):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GroopM, MetaBat 1/2, MaxBin, MetaWatt, Autometa, etc.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581192" y="5786512"/>
            <a:ext cx="60973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Gill Sans"/>
              <a:buNone/>
            </a:pPr>
            <a:r>
              <a:rPr lang="en-US" sz="2400">
                <a:solidFill>
                  <a:srgbClr val="757575"/>
                </a:solidFill>
                <a:latin typeface="Gill Sans"/>
                <a:ea typeface="Gill Sans"/>
                <a:cs typeface="Gill Sans"/>
                <a:sym typeface="Gill Sans"/>
              </a:rPr>
              <a:t>In this tutorial, we explore MetaBat 2.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INTRODUCTION TO METABAT2</a:t>
            </a:r>
            <a:endParaRPr/>
          </a:p>
        </p:txBody>
      </p: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362251" y="1803864"/>
            <a:ext cx="11029615" cy="521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Use case: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Automated binning tool based on abundance and tetraneuclotide frequency. 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Developed jointly by the DOE, Lawrence Berkley National Laboratory, University of Science and Technology of China.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MetaBat1</a:t>
            </a:r>
            <a:endParaRPr sz="1400"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Fastest and most robust algorithm but not the most accurate (CAMI challenge).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Many parameters to manually optimize, thus lack of consistent binning performance.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Optimized for larger contigs (&gt;2500 bases).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MetaBat2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New algorithm to address the accuracy issues with MetaBat1.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Parameters optimized by default and based on a standardized data set – this is the time limiting step in the algorithm.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Allows for smaller contigs to be used (&lt;200 bases).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Improves computational efficiency thus gained efficiencies in computation power and memory usage.</a:t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INTERACTING WITH METABAT2</a:t>
            </a:r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581192" y="2063400"/>
            <a:ext cx="11029615" cy="6184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Input and Output Files: 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Input: </a:t>
            </a:r>
            <a:endParaRPr/>
          </a:p>
          <a:p>
            <a:pPr indent="-270000" lvl="2" marL="90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/>
              <a:t>Fasta file with assembled contigs.</a:t>
            </a:r>
            <a:endParaRPr/>
          </a:p>
          <a:p>
            <a:pPr indent="-270000" lvl="2" marL="90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/>
              <a:t>Depth file: mean and variance of base coverage depth.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Output: Fasta file for each “binnedcontig”.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Contig Parameters: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/>
              <a:t>Minimum size of contigs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/>
              <a:t>Minimum edge score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/>
              <a:t>Edges per node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/>
              <a:t>Binning for lost contigs</a:t>
            </a:r>
            <a:endParaRPr/>
          </a:p>
          <a:p>
            <a:pPr indent="-306000" lvl="1" marL="630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/>
              <a:t>Mean coverage of contigs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Bin Parameters: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Minimum size of bin</a:t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METABAT2 VS METABAT1 PARAMETER OPTIMIZATION</a:t>
            </a:r>
            <a:endParaRPr/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8627" y="1891816"/>
            <a:ext cx="3557155" cy="438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2197" y="1882583"/>
            <a:ext cx="3557155" cy="198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5">
            <a:alphaModFix/>
          </a:blip>
          <a:srcRect b="0" l="224" r="559" t="0"/>
          <a:stretch/>
        </p:blipFill>
        <p:spPr>
          <a:xfrm>
            <a:off x="442648" y="1882583"/>
            <a:ext cx="4270972" cy="2597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INTERACTING WITH METABAT: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2460568" y="6553479"/>
            <a:ext cx="28493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MetaBat2 Pipeline Output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1439182" y="3057237"/>
            <a:ext cx="83681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MetaBat2 Pipeline Input</a:t>
            </a:r>
            <a:endParaRPr/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 b="4011" l="0" r="0" t="0"/>
          <a:stretch/>
        </p:blipFill>
        <p:spPr>
          <a:xfrm>
            <a:off x="581191" y="1952227"/>
            <a:ext cx="11014804" cy="1105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809" y="3334236"/>
            <a:ext cx="69818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2273" y="3874000"/>
            <a:ext cx="3858535" cy="228184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/>
          <p:cNvSpPr txBox="1"/>
          <p:nvPr/>
        </p:nvSpPr>
        <p:spPr>
          <a:xfrm>
            <a:off x="8149245" y="6139451"/>
            <a:ext cx="28493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Assembled.bin.2.fa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2021-04-30T01:20:47Z</dcterms:created>
  <dc:creator>Shah, Aditya</dc:creator>
</cp:coreProperties>
</file>