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sldIdLst>
    <p:sldId id="276" r:id="rId2"/>
    <p:sldId id="256" r:id="rId3"/>
    <p:sldId id="283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61" r:id="rId12"/>
    <p:sldId id="262" r:id="rId13"/>
    <p:sldId id="260" r:id="rId14"/>
    <p:sldId id="265" r:id="rId15"/>
    <p:sldId id="264" r:id="rId16"/>
    <p:sldId id="268" r:id="rId17"/>
    <p:sldId id="272" r:id="rId18"/>
    <p:sldId id="271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2130" y="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E45E-9A53-4A63-8D7C-D1108AF2163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C1303-C72F-4E9A-9731-7EBF322E0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1303-C72F-4E9A-9731-7EBF322E09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5959127"/>
              </p:ext>
            </p:extLst>
          </p:nvPr>
        </p:nvGraphicFramePr>
        <p:xfrm>
          <a:off x="99037" y="95032"/>
          <a:ext cx="8960868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프로젝트 명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ooooo</a:t>
                      </a:r>
                      <a:r>
                        <a:rPr lang="ko-KR" altLang="en-US" sz="1000" dirty="0" smtClean="0"/>
                        <a:t> 홈페이지 구축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화면설계서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화면명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Ver.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27829" y="692696"/>
            <a:ext cx="1832074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308304" y="1196752"/>
            <a:ext cx="1681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7714214" y="901315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Description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8F0F-4E23-426F-ADC9-F3183D7DB246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B303-AF03-4753-B95F-8BF02DDCD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0010" y="1522095"/>
            <a:ext cx="9144000" cy="105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맥도리아</a:t>
            </a:r>
            <a:r>
              <a:rPr lang="ko-KR" altLang="en-US" dirty="0" smtClean="0"/>
              <a:t> 화면 설계서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0010" y="2654935"/>
            <a:ext cx="9144635" cy="579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8" name="그림 7" descr="C:/Users/Ahnjunsu/AppData/Roaming/PolarisOffice/ETemp/11964_24354896/image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0" y="3927475"/>
            <a:ext cx="1600835" cy="14611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19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16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17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18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>
            <a:spLocks/>
          </p:cNvSpPr>
          <p:nvPr/>
        </p:nvSpPr>
        <p:spPr>
          <a:xfrm>
            <a:off x="251460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햄버거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547495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사이드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84353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디저트</a:t>
            </a:r>
          </a:p>
        </p:txBody>
      </p:sp>
      <p:grpSp>
        <p:nvGrpSpPr>
          <p:cNvPr id="16" name="그룹 16"/>
          <p:cNvGrpSpPr/>
          <p:nvPr/>
        </p:nvGrpSpPr>
        <p:grpSpPr>
          <a:xfrm>
            <a:off x="251460" y="2493010"/>
            <a:ext cx="1656080" cy="1511935"/>
            <a:chOff x="251460" y="2493010"/>
            <a:chExt cx="1656080" cy="1511935"/>
          </a:xfrm>
        </p:grpSpPr>
        <p:sp>
          <p:nvSpPr>
            <p:cNvPr id="17" name="직사각형 16"/>
            <p:cNvSpPr>
              <a:spLocks/>
            </p:cNvSpPr>
            <p:nvPr/>
          </p:nvSpPr>
          <p:spPr>
            <a:xfrm>
              <a:off x="251460" y="2493010"/>
              <a:ext cx="1656715" cy="1512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51460" y="2493010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251460" y="2493010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6"/>
          <p:cNvGrpSpPr/>
          <p:nvPr/>
        </p:nvGrpSpPr>
        <p:grpSpPr>
          <a:xfrm>
            <a:off x="251460" y="4797425"/>
            <a:ext cx="1656080" cy="1511935"/>
            <a:chOff x="251460" y="4797425"/>
            <a:chExt cx="1656080" cy="1511935"/>
          </a:xfrm>
        </p:grpSpPr>
        <p:sp>
          <p:nvSpPr>
            <p:cNvPr id="21" name="직사각형 20"/>
            <p:cNvSpPr>
              <a:spLocks/>
            </p:cNvSpPr>
            <p:nvPr/>
          </p:nvSpPr>
          <p:spPr>
            <a:xfrm>
              <a:off x="251460" y="4797425"/>
              <a:ext cx="1656715" cy="1512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51460" y="4797425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51460" y="4797425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16"/>
          <p:cNvGrpSpPr/>
          <p:nvPr/>
        </p:nvGrpSpPr>
        <p:grpSpPr>
          <a:xfrm>
            <a:off x="3707765" y="4797425"/>
            <a:ext cx="1656080" cy="1511935"/>
            <a:chOff x="3707765" y="4797425"/>
            <a:chExt cx="1656080" cy="1511935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>
              <a:off x="3707765" y="4797425"/>
              <a:ext cx="1656715" cy="1512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3707765" y="4797425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707765" y="4797425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16"/>
          <p:cNvGrpSpPr/>
          <p:nvPr/>
        </p:nvGrpSpPr>
        <p:grpSpPr>
          <a:xfrm>
            <a:off x="3707765" y="2493010"/>
            <a:ext cx="1656080" cy="1511935"/>
            <a:chOff x="3707765" y="2493010"/>
            <a:chExt cx="1656080" cy="1511935"/>
          </a:xfrm>
        </p:grpSpPr>
        <p:sp>
          <p:nvSpPr>
            <p:cNvPr id="39" name="직사각형 38"/>
            <p:cNvSpPr>
              <a:spLocks/>
            </p:cNvSpPr>
            <p:nvPr/>
          </p:nvSpPr>
          <p:spPr>
            <a:xfrm>
              <a:off x="3707765" y="2493010"/>
              <a:ext cx="1656715" cy="1512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707765" y="2493010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707765" y="2493010"/>
              <a:ext cx="1656715" cy="151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>
            <a:spLocks/>
          </p:cNvSpPr>
          <p:nvPr/>
        </p:nvSpPr>
        <p:spPr>
          <a:xfrm>
            <a:off x="1978660" y="2493010"/>
            <a:ext cx="165798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400"/>
              <a:t>치킨버거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978660" y="2842260"/>
            <a:ext cx="165798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바삭한 치킨패티</a:t>
            </a:r>
            <a:r>
              <a:rPr lang="en-US" altLang="ko-KR" sz="1200">
                <a:latin typeface="맑은 고딕" charset="0"/>
                <a:ea typeface="맑은 고딕" charset="0"/>
                <a:cs typeface="맑은 고딕 Semilight" charset="0"/>
              </a:rPr>
              <a:t>! </a:t>
            </a:r>
            <a:endParaRPr lang="ko-KR" altLang="en-US" sz="1200">
              <a:latin typeface="맑은 고딕" charset="0"/>
              <a:ea typeface="맑은 고딕" charset="0"/>
              <a:cs typeface="맑은 고딕 Semilight" charset="0"/>
            </a:endParaRPr>
          </a:p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고소한 화이트 마요</a:t>
            </a:r>
          </a:p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소스와 함께 즐기는 정통 치킨버거</a:t>
            </a: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1978660" y="4879340"/>
            <a:ext cx="165798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400"/>
              <a:t>치즈버거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5443855" y="4879340"/>
            <a:ext cx="165798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400"/>
              <a:t>불고기버거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5443855" y="5229225"/>
            <a:ext cx="165798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육즙가득 불고기패티에 고소한 불고기소스가 가득한 불고기버거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5443855" y="2493010"/>
            <a:ext cx="165798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400"/>
              <a:t>새우버거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5443855" y="2853055"/>
            <a:ext cx="1657985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탱글한 통새우살이 일품인 명실상부 </a:t>
            </a:r>
            <a:r>
              <a:rPr lang="en-US" altLang="ko-KR" sz="1200">
                <a:latin typeface="맑은 고딕" charset="0"/>
                <a:ea typeface="맑은 고딕" charset="0"/>
                <a:cs typeface="맑은 고딕 Semilight" charset="0"/>
              </a:rPr>
              <a:t>1</a:t>
            </a: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등 새우버거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1978025" y="5229225"/>
            <a:ext cx="165798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진한 치즈소스와</a:t>
            </a:r>
          </a:p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두툼한 통다리살 </a:t>
            </a:r>
          </a:p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맑은 고딕 Semilight" charset="0"/>
              </a:rPr>
              <a:t>의 환상적인 조화가 어우러진 치즈버거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251460" y="1934845"/>
            <a:ext cx="1656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햄버거</a:t>
            </a:r>
          </a:p>
        </p:txBody>
      </p:sp>
      <p:pic>
        <p:nvPicPr>
          <p:cNvPr id="1043" name="그림 180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44" name="텍스트 상자 181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5" name="텍스트 상자 182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6" name="텍스트 상자 183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47" name="텍스트 상자 184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48" name="텍스트 상자 185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49" name="텍스트 상자 186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50" name="텍스트 상자 187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51" name="텍스트 상자 188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52" name="텍스트 상자 189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23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20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21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22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37" name="TextBox 36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25146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햄버거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1547495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사이드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84353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디저트</a:t>
            </a:r>
          </a:p>
        </p:txBody>
      </p:sp>
      <p:grpSp>
        <p:nvGrpSpPr>
          <p:cNvPr id="52" name="그룹 16"/>
          <p:cNvGrpSpPr/>
          <p:nvPr/>
        </p:nvGrpSpPr>
        <p:grpSpPr>
          <a:xfrm>
            <a:off x="251460" y="2493010"/>
            <a:ext cx="1656080" cy="1511935"/>
            <a:chOff x="251460" y="2493010"/>
            <a:chExt cx="1656080" cy="1511935"/>
          </a:xfrm>
        </p:grpSpPr>
        <p:sp>
          <p:nvSpPr>
            <p:cNvPr id="53" name="직사각형 52"/>
            <p:cNvSpPr/>
            <p:nvPr/>
          </p:nvSpPr>
          <p:spPr>
            <a:xfrm>
              <a:off x="251460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16"/>
          <p:cNvGrpSpPr/>
          <p:nvPr/>
        </p:nvGrpSpPr>
        <p:grpSpPr>
          <a:xfrm>
            <a:off x="251460" y="4797425"/>
            <a:ext cx="1656080" cy="1511935"/>
            <a:chOff x="251460" y="4797425"/>
            <a:chExt cx="1656080" cy="1511935"/>
          </a:xfrm>
        </p:grpSpPr>
        <p:sp>
          <p:nvSpPr>
            <p:cNvPr id="57" name="직사각형 56"/>
            <p:cNvSpPr/>
            <p:nvPr/>
          </p:nvSpPr>
          <p:spPr>
            <a:xfrm>
              <a:off x="251460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16"/>
          <p:cNvGrpSpPr/>
          <p:nvPr/>
        </p:nvGrpSpPr>
        <p:grpSpPr>
          <a:xfrm>
            <a:off x="3707765" y="4797425"/>
            <a:ext cx="1656080" cy="1511935"/>
            <a:chOff x="3707765" y="4797425"/>
            <a:chExt cx="1656080" cy="1511935"/>
          </a:xfrm>
        </p:grpSpPr>
        <p:sp>
          <p:nvSpPr>
            <p:cNvPr id="61" name="직사각형 60"/>
            <p:cNvSpPr/>
            <p:nvPr/>
          </p:nvSpPr>
          <p:spPr>
            <a:xfrm>
              <a:off x="3707765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16"/>
          <p:cNvGrpSpPr/>
          <p:nvPr/>
        </p:nvGrpSpPr>
        <p:grpSpPr>
          <a:xfrm>
            <a:off x="3707765" y="2493010"/>
            <a:ext cx="1656080" cy="1511935"/>
            <a:chOff x="3707765" y="2493010"/>
            <a:chExt cx="1656080" cy="1511935"/>
          </a:xfrm>
        </p:grpSpPr>
        <p:sp>
          <p:nvSpPr>
            <p:cNvPr id="65" name="직사각형 64"/>
            <p:cNvSpPr/>
            <p:nvPr/>
          </p:nvSpPr>
          <p:spPr>
            <a:xfrm>
              <a:off x="3707765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978660" y="249301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감자튀김</a:t>
            </a:r>
            <a:endParaRPr lang="en-US" altLang="ko-KR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978660" y="2842260"/>
            <a:ext cx="16573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통으로 썰어낸 감자를 맥도리아만의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노하우로 튀겨낸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감자튀김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78660" y="487934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치즈스틱</a:t>
            </a:r>
            <a:endParaRPr lang="en-US" altLang="ko-KR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443855" y="487934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치킨너겟</a:t>
            </a:r>
            <a:endParaRPr lang="en-US" altLang="ko-KR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443855" y="5229225"/>
            <a:ext cx="16573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맥도리아만의 방법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으로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튀겨낸 바삭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하고 촉촉한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너겟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3855" y="249301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코울슬로</a:t>
            </a:r>
            <a:endParaRPr lang="en-US" altLang="ko-KR" sz="14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443855" y="2853055"/>
            <a:ext cx="16573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양배추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당근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양파와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마요소스가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어우러진 아삭한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코울슬로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78025" y="5229225"/>
            <a:ext cx="16573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자연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모짜렐라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치즈의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쫀득함과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튀김의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바삭함이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일품인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치즈스틱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251460" y="1934845"/>
            <a:ext cx="1656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사이드</a:t>
            </a:r>
          </a:p>
        </p:txBody>
      </p:sp>
      <p:sp>
        <p:nvSpPr>
          <p:cNvPr id="1043" name="텍스트 상자 192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193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194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53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50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51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52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5146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햄버거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547495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사이드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843530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디저트</a:t>
            </a:r>
          </a:p>
        </p:txBody>
      </p:sp>
      <p:grpSp>
        <p:nvGrpSpPr>
          <p:cNvPr id="32" name="그룹 16"/>
          <p:cNvGrpSpPr/>
          <p:nvPr/>
        </p:nvGrpSpPr>
        <p:grpSpPr>
          <a:xfrm>
            <a:off x="251460" y="2493010"/>
            <a:ext cx="1656080" cy="1511935"/>
            <a:chOff x="251460" y="2493010"/>
            <a:chExt cx="1656080" cy="1511935"/>
          </a:xfrm>
        </p:grpSpPr>
        <p:sp>
          <p:nvSpPr>
            <p:cNvPr id="33" name="직사각형 32"/>
            <p:cNvSpPr/>
            <p:nvPr/>
          </p:nvSpPr>
          <p:spPr>
            <a:xfrm>
              <a:off x="251460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16"/>
          <p:cNvGrpSpPr/>
          <p:nvPr/>
        </p:nvGrpSpPr>
        <p:grpSpPr>
          <a:xfrm>
            <a:off x="251460" y="4797425"/>
            <a:ext cx="1656080" cy="1511935"/>
            <a:chOff x="251460" y="4797425"/>
            <a:chExt cx="1656080" cy="1511935"/>
          </a:xfrm>
        </p:grpSpPr>
        <p:sp>
          <p:nvSpPr>
            <p:cNvPr id="37" name="직사각형 36"/>
            <p:cNvSpPr/>
            <p:nvPr/>
          </p:nvSpPr>
          <p:spPr>
            <a:xfrm>
              <a:off x="251460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16"/>
          <p:cNvGrpSpPr/>
          <p:nvPr/>
        </p:nvGrpSpPr>
        <p:grpSpPr>
          <a:xfrm>
            <a:off x="3707765" y="4797425"/>
            <a:ext cx="1656080" cy="1511935"/>
            <a:chOff x="3707765" y="4797425"/>
            <a:chExt cx="1656080" cy="1511935"/>
          </a:xfrm>
        </p:grpSpPr>
        <p:sp>
          <p:nvSpPr>
            <p:cNvPr id="41" name="직사각형 40"/>
            <p:cNvSpPr/>
            <p:nvPr/>
          </p:nvSpPr>
          <p:spPr>
            <a:xfrm>
              <a:off x="3707765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16"/>
          <p:cNvGrpSpPr/>
          <p:nvPr/>
        </p:nvGrpSpPr>
        <p:grpSpPr>
          <a:xfrm>
            <a:off x="3707765" y="2493010"/>
            <a:ext cx="1656080" cy="1511935"/>
            <a:chOff x="3707765" y="2493010"/>
            <a:chExt cx="1656080" cy="1511935"/>
          </a:xfrm>
        </p:grpSpPr>
        <p:sp>
          <p:nvSpPr>
            <p:cNvPr id="45" name="직사각형 44"/>
            <p:cNvSpPr/>
            <p:nvPr/>
          </p:nvSpPr>
          <p:spPr>
            <a:xfrm>
              <a:off x="3707765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978660" y="249301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레모네이드</a:t>
            </a:r>
            <a:endParaRPr lang="en-US" altLang="ko-KR" sz="1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978660" y="2842260"/>
            <a:ext cx="16573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풍부한 </a:t>
            </a:r>
            <a:r>
              <a:rPr lang="ko-KR" altLang="en-US" sz="1200" dirty="0"/>
              <a:t>레몬의 맛과 청량감을 느낄 수 </a:t>
            </a:r>
            <a:endParaRPr lang="en-US" altLang="ko-KR" sz="1200" dirty="0" smtClean="0"/>
          </a:p>
          <a:p>
            <a:r>
              <a:rPr lang="ko-KR" altLang="en-US" sz="1200" dirty="0" smtClean="0"/>
              <a:t>있는 </a:t>
            </a:r>
            <a:r>
              <a:rPr lang="ko-KR" altLang="en-US" sz="1200" dirty="0"/>
              <a:t>레몬 에이드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78660" y="487934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핫초코</a:t>
            </a:r>
            <a:endParaRPr lang="en-US" altLang="ko-KR" sz="14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443855" y="487934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아이스초코</a:t>
            </a:r>
            <a:endParaRPr lang="en-US" altLang="ko-KR" sz="1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443855" y="5229225"/>
            <a:ext cx="16573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차갑게 즐기는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리얼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초콜릿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3855" y="2493010"/>
            <a:ext cx="165735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청포도에이드</a:t>
            </a:r>
            <a:endParaRPr lang="en-US" altLang="ko-KR" sz="14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43855" y="2853055"/>
            <a:ext cx="16573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청포도알맹이가 </a:t>
            </a:r>
            <a:endParaRPr lang="en-US" altLang="ko-KR" sz="1200" dirty="0" smtClean="0"/>
          </a:p>
          <a:p>
            <a:r>
              <a:rPr lang="ko-KR" altLang="en-US" sz="1200" dirty="0" smtClean="0"/>
              <a:t>쏙쏙</a:t>
            </a:r>
            <a:r>
              <a:rPr lang="en-US" altLang="ko-KR" sz="1200" dirty="0"/>
              <a:t>~ </a:t>
            </a:r>
            <a:r>
              <a:rPr lang="ko-KR" altLang="en-US" sz="1200" dirty="0"/>
              <a:t>상큼한 청포도에이드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78025" y="5229225"/>
            <a:ext cx="16573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따뜻하게 즐기는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리얼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초콜릿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디저트</a:t>
            </a:r>
            <a:endParaRPr lang="ko-KR" altLang="en-US" dirty="0"/>
          </a:p>
        </p:txBody>
      </p:sp>
      <p:sp>
        <p:nvSpPr>
          <p:cNvPr id="1043" name="텍스트 상자 195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196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197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57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54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55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56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91592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배달서비스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619885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매장찾기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2413635"/>
            <a:ext cx="6037580" cy="31756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7375" y="5755005"/>
            <a:ext cx="210185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서울시 중구 명동 을지로 </a:t>
            </a:r>
            <a:r>
              <a:rPr lang="en-US" altLang="ko-KR" sz="1000" dirty="0" smtClean="0"/>
              <a:t>50 20</a:t>
            </a:r>
            <a:r>
              <a:rPr lang="ko-KR" altLang="en-US" sz="1000" dirty="0" smtClean="0"/>
              <a:t>층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대표전화  </a:t>
            </a:r>
            <a:r>
              <a:rPr lang="en-US" altLang="ko-KR" sz="1000" dirty="0" smtClean="0"/>
              <a:t>02-1234-4567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매장찾기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90220" y="2336165"/>
            <a:ext cx="215900" cy="2159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9" name="타원 18"/>
          <p:cNvSpPr/>
          <p:nvPr/>
        </p:nvSpPr>
        <p:spPr>
          <a:xfrm>
            <a:off x="7380605" y="1613535"/>
            <a:ext cx="215900" cy="2159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6505" y="1581785"/>
            <a:ext cx="136271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네이버지도와 연동</a:t>
            </a:r>
            <a:endParaRPr lang="ko-KR" altLang="en-US" sz="1100" dirty="0"/>
          </a:p>
        </p:txBody>
      </p:sp>
      <p:sp>
        <p:nvSpPr>
          <p:cNvPr id="1043" name="텍스트 상자 198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199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00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61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58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59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60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251460" y="2420620"/>
            <a:ext cx="6696710" cy="2160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7" name="TextBox 16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915920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배달서비스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619885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매장찾기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460" y="1934845"/>
            <a:ext cx="35286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배달서비스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8300" y="2569845"/>
            <a:ext cx="4347845" cy="431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주소를 입력</a:t>
            </a:r>
            <a:r>
              <a:rPr lang="ko-KR" altLang="en-US" sz="1600" dirty="0"/>
              <a:t>하</a:t>
            </a:r>
            <a:r>
              <a:rPr lang="ko-KR" altLang="en-US" sz="1600" dirty="0" smtClean="0"/>
              <a:t>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832350" y="2569845"/>
            <a:ext cx="1783080" cy="431800"/>
            <a:chOff x="4832350" y="2569845"/>
            <a:chExt cx="1783080" cy="43180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832350" y="2569845"/>
              <a:ext cx="1783080" cy="431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주소찾기</a:t>
              </a:r>
              <a:endParaRPr lang="ko-KR" altLang="en-US" sz="16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350" y="2633345"/>
              <a:ext cx="304165" cy="30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68300" y="3207385"/>
            <a:ext cx="3123565" cy="431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상세주소를</a:t>
            </a:r>
            <a:r>
              <a:rPr lang="ko-KR" altLang="en-US" sz="1600" dirty="0" smtClean="0"/>
              <a:t> 입력하세요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67810" y="3207385"/>
            <a:ext cx="819785" cy="431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7595" y="3215005"/>
            <a:ext cx="2603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36235" y="3207385"/>
            <a:ext cx="819785" cy="431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83325" y="3215005"/>
            <a:ext cx="26035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00020" y="3846830"/>
            <a:ext cx="1490980" cy="431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검색하기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460" y="5057140"/>
            <a:ext cx="6835775" cy="93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매장 별 무료 배달 주문 금액 및 소액주문비는 다르게 운영될 수 있으며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주문 시 결제 페이지에서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미리 </a:t>
            </a:r>
            <a:r>
              <a:rPr lang="ko-KR" altLang="en-US" sz="1100" dirty="0">
                <a:latin typeface="+mn-ea"/>
              </a:rPr>
              <a:t>확인 하실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배달 </a:t>
            </a:r>
            <a:r>
              <a:rPr lang="ko-KR" altLang="en-US" sz="1100" dirty="0">
                <a:latin typeface="+mn-ea"/>
              </a:rPr>
              <a:t>가능 구역 내에서도 기상조건이나 기타 매장의 사정에 따라 배달 서비스 이용이 어려울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메뉴 </a:t>
            </a:r>
            <a:r>
              <a:rPr lang="ko-KR" altLang="en-US" sz="1100" dirty="0">
                <a:latin typeface="+mn-ea"/>
              </a:rPr>
              <a:t>주문 시 제공 되는 </a:t>
            </a:r>
            <a:r>
              <a:rPr lang="ko-KR" altLang="en-US" sz="1100" dirty="0" err="1">
                <a:latin typeface="+mn-ea"/>
              </a:rPr>
              <a:t>케찹류나</a:t>
            </a:r>
            <a:r>
              <a:rPr lang="ko-KR" altLang="en-US" sz="1100" dirty="0">
                <a:latin typeface="+mn-ea"/>
              </a:rPr>
              <a:t> 기타 물품의 경우 기본 제공 수량 기준으로 배달하여 드립니다</a:t>
            </a:r>
          </a:p>
          <a:p>
            <a:endParaRPr lang="ko-KR" altLang="en-US" sz="1100" dirty="0">
              <a:latin typeface="+mn-ea"/>
            </a:endParaRPr>
          </a:p>
        </p:txBody>
      </p:sp>
      <p:sp>
        <p:nvSpPr>
          <p:cNvPr id="1043" name="텍스트 상자 201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02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03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65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62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63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64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45" name="TextBox 44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987675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새 소식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428371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프로모션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소식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04602"/>
              </p:ext>
            </p:extLst>
          </p:nvPr>
        </p:nvGraphicFramePr>
        <p:xfrm>
          <a:off x="395535" y="2581405"/>
          <a:ext cx="6480720" cy="315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1922934642"/>
                    </a:ext>
                  </a:extLst>
                </a:gridCol>
                <a:gridCol w="3629775">
                  <a:extLst>
                    <a:ext uri="{9D8B030D-6E8A-4147-A177-3AD203B41FA5}">
                      <a16:colId xmlns:a16="http://schemas.microsoft.com/office/drawing/2014/main" val="897159078"/>
                    </a:ext>
                  </a:extLst>
                </a:gridCol>
                <a:gridCol w="765524">
                  <a:extLst>
                    <a:ext uri="{9D8B030D-6E8A-4147-A177-3AD203B41FA5}">
                      <a16:colId xmlns:a16="http://schemas.microsoft.com/office/drawing/2014/main" val="3936027034"/>
                    </a:ext>
                  </a:extLst>
                </a:gridCol>
                <a:gridCol w="765524">
                  <a:extLst>
                    <a:ext uri="{9D8B030D-6E8A-4147-A177-3AD203B41FA5}">
                      <a16:colId xmlns:a16="http://schemas.microsoft.com/office/drawing/2014/main" val="4083601716"/>
                    </a:ext>
                  </a:extLst>
                </a:gridCol>
                <a:gridCol w="815840">
                  <a:extLst>
                    <a:ext uri="{9D8B030D-6E8A-4147-A177-3AD203B41FA5}">
                      <a16:colId xmlns:a16="http://schemas.microsoft.com/office/drawing/2014/main" val="1373143636"/>
                    </a:ext>
                  </a:extLst>
                </a:gridCol>
              </a:tblGrid>
              <a:tr h="389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84391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80972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3665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014067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327102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655596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627466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 소식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2023-1-1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5979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605" y="5877560"/>
            <a:ext cx="64808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600" dirty="0"/>
              <a:t>&lt;</a:t>
            </a:r>
            <a:r>
              <a:rPr lang="en-US" altLang="ko-KR" spc="600" dirty="0" smtClean="0"/>
              <a:t>12345&gt;</a:t>
            </a:r>
            <a:endParaRPr lang="ko-KR" altLang="en-US" spc="600" dirty="0"/>
          </a:p>
        </p:txBody>
      </p:sp>
      <p:sp>
        <p:nvSpPr>
          <p:cNvPr id="1043" name="텍스트 상자 204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05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06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69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66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67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68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44" name="TextBox 43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2987675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새 소식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4283710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프로모션</a:t>
            </a:r>
          </a:p>
        </p:txBody>
      </p:sp>
      <p:grpSp>
        <p:nvGrpSpPr>
          <p:cNvPr id="53" name="그룹 16"/>
          <p:cNvGrpSpPr/>
          <p:nvPr/>
        </p:nvGrpSpPr>
        <p:grpSpPr>
          <a:xfrm>
            <a:off x="251460" y="2493010"/>
            <a:ext cx="1656080" cy="1511935"/>
            <a:chOff x="251460" y="2493010"/>
            <a:chExt cx="1656080" cy="1511935"/>
          </a:xfrm>
        </p:grpSpPr>
        <p:sp>
          <p:nvSpPr>
            <p:cNvPr id="54" name="직사각형 53"/>
            <p:cNvSpPr/>
            <p:nvPr/>
          </p:nvSpPr>
          <p:spPr>
            <a:xfrm>
              <a:off x="251460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251460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16"/>
          <p:cNvGrpSpPr/>
          <p:nvPr/>
        </p:nvGrpSpPr>
        <p:grpSpPr>
          <a:xfrm>
            <a:off x="251460" y="4797425"/>
            <a:ext cx="1656080" cy="1511935"/>
            <a:chOff x="251460" y="4797425"/>
            <a:chExt cx="1656080" cy="1511935"/>
          </a:xfrm>
        </p:grpSpPr>
        <p:sp>
          <p:nvSpPr>
            <p:cNvPr id="58" name="직사각형 57"/>
            <p:cNvSpPr/>
            <p:nvPr/>
          </p:nvSpPr>
          <p:spPr>
            <a:xfrm>
              <a:off x="251460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51460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16"/>
          <p:cNvGrpSpPr/>
          <p:nvPr/>
        </p:nvGrpSpPr>
        <p:grpSpPr>
          <a:xfrm>
            <a:off x="3707765" y="4797425"/>
            <a:ext cx="1656080" cy="1511935"/>
            <a:chOff x="3707765" y="4797425"/>
            <a:chExt cx="1656080" cy="1511935"/>
          </a:xfrm>
        </p:grpSpPr>
        <p:sp>
          <p:nvSpPr>
            <p:cNvPr id="62" name="직사각형 61"/>
            <p:cNvSpPr/>
            <p:nvPr/>
          </p:nvSpPr>
          <p:spPr>
            <a:xfrm>
              <a:off x="3707765" y="4797425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3707765" y="4797425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16"/>
          <p:cNvGrpSpPr/>
          <p:nvPr/>
        </p:nvGrpSpPr>
        <p:grpSpPr>
          <a:xfrm>
            <a:off x="3707765" y="2493010"/>
            <a:ext cx="1656080" cy="1511935"/>
            <a:chOff x="3707765" y="2493010"/>
            <a:chExt cx="1656080" cy="1511935"/>
          </a:xfrm>
        </p:grpSpPr>
        <p:sp>
          <p:nvSpPr>
            <p:cNvPr id="66" name="직사각형 65"/>
            <p:cNvSpPr/>
            <p:nvPr/>
          </p:nvSpPr>
          <p:spPr>
            <a:xfrm>
              <a:off x="3707765" y="2493010"/>
              <a:ext cx="1656080" cy="1511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707765" y="2493010"/>
              <a:ext cx="1656080" cy="151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978660" y="2493010"/>
            <a:ext cx="16573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12/24~1/2 </a:t>
            </a:r>
          </a:p>
          <a:p>
            <a:r>
              <a:rPr lang="ko-KR" altLang="en-US" sz="1400" dirty="0" smtClean="0"/>
              <a:t>크리스마스 세일</a:t>
            </a:r>
            <a:endParaRPr lang="en-US" altLang="ko-KR" sz="1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978660" y="2989580"/>
            <a:ext cx="165735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크리스마스를 맞아 </a:t>
            </a:r>
            <a:r>
              <a:rPr lang="ko-KR" altLang="en-US" sz="1200" dirty="0" err="1" smtClean="0"/>
              <a:t>맥도리아가</a:t>
            </a:r>
            <a:r>
              <a:rPr lang="ko-KR" altLang="en-US" sz="1200" dirty="0" smtClean="0"/>
              <a:t> 할인을</a:t>
            </a:r>
            <a:endParaRPr lang="en-US" altLang="ko-KR" sz="1200" dirty="0" smtClean="0"/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크리스마스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맥도리아를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함께즐겨보세요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78660" y="4879340"/>
            <a:ext cx="172783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한라봉에이드 출시</a:t>
            </a:r>
            <a:endParaRPr lang="en-US" altLang="ko-KR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443855" y="4850130"/>
            <a:ext cx="16573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리그오브레전드</a:t>
            </a:r>
            <a:r>
              <a:rPr lang="en-US" altLang="ko-KR" sz="1400" dirty="0" smtClean="0"/>
              <a:t>X</a:t>
            </a:r>
          </a:p>
          <a:p>
            <a:r>
              <a:rPr lang="ko-KR" altLang="en-US" sz="1400" dirty="0" err="1" smtClean="0"/>
              <a:t>맥도리아</a:t>
            </a:r>
            <a:endParaRPr lang="en-US" altLang="ko-KR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443855" y="5402580"/>
            <a:ext cx="165735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인기게임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리그오브</a:t>
            </a:r>
            <a:endParaRPr lang="en-US" altLang="ko-KR" sz="1200" dirty="0" smtClean="0"/>
          </a:p>
          <a:p>
            <a:r>
              <a:rPr lang="ko-KR" altLang="en-US" sz="1200" dirty="0" smtClean="0"/>
              <a:t>레전드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와 </a:t>
            </a:r>
            <a:r>
              <a:rPr lang="ko-KR" altLang="en-US" sz="1200" dirty="0" err="1" smtClean="0"/>
              <a:t>맥도리아가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콜라보하여</a:t>
            </a:r>
            <a:r>
              <a:rPr lang="ko-KR" altLang="en-US" sz="1200" dirty="0" smtClean="0"/>
              <a:t> 새로운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버거를</a:t>
            </a:r>
            <a:r>
              <a:rPr lang="ko-KR" altLang="en-US" sz="1200" dirty="0" smtClean="0"/>
              <a:t> 출시합니다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3855" y="2493010"/>
            <a:ext cx="16573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1/19~1/25</a:t>
            </a:r>
          </a:p>
          <a:p>
            <a:r>
              <a:rPr lang="ko-KR" altLang="en-US" sz="1400" dirty="0" smtClean="0"/>
              <a:t>설날 세일</a:t>
            </a:r>
            <a:endParaRPr lang="en-US" altLang="ko-KR" sz="14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5443855" y="2985770"/>
            <a:ext cx="16573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까치까치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설날은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~”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민족대명절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설날을 맞아 할인이벤트를 진행합니다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78025" y="5229225"/>
            <a:ext cx="16573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제주도의 명물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한라봉이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맥도리아에</a:t>
            </a:r>
            <a:r>
              <a:rPr lang="ko-KR" altLang="en-US" sz="1200" dirty="0" smtClean="0"/>
              <a:t> 에이드로 찾아옵니다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프로모션</a:t>
            </a:r>
            <a:endParaRPr lang="ko-KR" altLang="en-US" dirty="0"/>
          </a:p>
        </p:txBody>
      </p:sp>
      <p:sp>
        <p:nvSpPr>
          <p:cNvPr id="1043" name="텍스트 상자 207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08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09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77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74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75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76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_x273788328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24" name="TextBox 23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349750" y="1116965"/>
            <a:ext cx="1225550" cy="278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</a:t>
            </a:r>
            <a:r>
              <a:rPr lang="en-US" altLang="ko-KR" sz="1200"/>
              <a:t>FAQ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가맹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5605" y="2581275"/>
          <a:ext cx="6481445" cy="31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가맹질문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2023-1-1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95605" y="5877560"/>
            <a:ext cx="648081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pc="600" dirty="0"/>
              <a:t>&lt;</a:t>
            </a:r>
            <a:r>
              <a:rPr lang="en-US" altLang="ko-KR" spc="600" dirty="0" smtClean="0"/>
              <a:t>12&gt;</a:t>
            </a:r>
            <a:endParaRPr lang="ko-KR" altLang="en-US" spc="600" dirty="0"/>
          </a:p>
        </p:txBody>
      </p:sp>
      <p:sp>
        <p:nvSpPr>
          <p:cNvPr id="1043" name="텍스트 상자 213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14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15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81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78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79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80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4427855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브랜드스토리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5723890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연혁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브랜드스토리</a:t>
            </a:r>
            <a:endParaRPr lang="ko-KR" altLang="en-US" dirty="0"/>
          </a:p>
        </p:txBody>
      </p:sp>
      <p:grpSp>
        <p:nvGrpSpPr>
          <p:cNvPr id="16" name="그룹 16"/>
          <p:cNvGrpSpPr/>
          <p:nvPr/>
        </p:nvGrpSpPr>
        <p:grpSpPr>
          <a:xfrm>
            <a:off x="4427855" y="2420620"/>
            <a:ext cx="2448560" cy="1631950"/>
            <a:chOff x="4427855" y="2420620"/>
            <a:chExt cx="2448560" cy="1631950"/>
          </a:xfrm>
        </p:grpSpPr>
        <p:sp>
          <p:nvSpPr>
            <p:cNvPr id="17" name="직사각형 16"/>
            <p:cNvSpPr/>
            <p:nvPr/>
          </p:nvSpPr>
          <p:spPr>
            <a:xfrm>
              <a:off x="4427855" y="2420620"/>
              <a:ext cx="2448560" cy="163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427855" y="2420620"/>
              <a:ext cx="2448560" cy="163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427855" y="2420620"/>
              <a:ext cx="2448560" cy="163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2575" y="2493010"/>
            <a:ext cx="6600190" cy="3139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맥도리아만의 스토리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국내 </a:t>
            </a:r>
            <a:r>
              <a:rPr lang="en-US" altLang="ko-KR" sz="1100" dirty="0" smtClean="0"/>
              <a:t>400</a:t>
            </a:r>
            <a:r>
              <a:rPr lang="ko-KR" altLang="en-US" sz="1100" dirty="0" smtClean="0"/>
              <a:t>여개의 점포에서 </a:t>
            </a:r>
            <a:r>
              <a:rPr lang="ko-KR" altLang="en-US" sz="1100" dirty="0"/>
              <a:t>매일 </a:t>
            </a:r>
            <a:r>
              <a:rPr lang="en-US" altLang="ko-KR" sz="1100" dirty="0" smtClean="0"/>
              <a:t>15000</a:t>
            </a:r>
            <a:r>
              <a:rPr lang="ko-KR" altLang="en-US" sz="1100" dirty="0" smtClean="0"/>
              <a:t>여명의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고객들에게 </a:t>
            </a:r>
            <a:r>
              <a:rPr lang="ko-KR" altLang="en-US" sz="1100" dirty="0"/>
              <a:t>제품과 서비스를 제공하고 있는 </a:t>
            </a:r>
            <a:r>
              <a:rPr lang="ko-KR" altLang="en-US" sz="1100" dirty="0" err="1" smtClean="0"/>
              <a:t>맥도리아는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한국인이 사랑하는 패스트푸드 </a:t>
            </a:r>
            <a:r>
              <a:rPr lang="ko-KR" altLang="en-US" sz="1100" dirty="0" err="1" smtClean="0"/>
              <a:t>음식점이자</a:t>
            </a:r>
            <a:r>
              <a:rPr lang="ko-KR" altLang="en-US" sz="1100" dirty="0" smtClean="0"/>
              <a:t> 국내 </a:t>
            </a:r>
            <a:r>
              <a:rPr lang="en-US" altLang="ko-KR" sz="1100" dirty="0"/>
              <a:t>1</a:t>
            </a:r>
            <a:r>
              <a:rPr lang="ko-KR" altLang="en-US" sz="1100" dirty="0"/>
              <a:t>위의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푸드서비스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기업으로</a:t>
            </a:r>
            <a:r>
              <a:rPr lang="en-US" altLang="ko-KR" sz="1100" dirty="0"/>
              <a:t>, </a:t>
            </a:r>
            <a:r>
              <a:rPr lang="ko-KR" altLang="en-US" sz="1100" dirty="0"/>
              <a:t>고객에게 더 나은 경험을 제공함으로써</a:t>
            </a:r>
            <a:br>
              <a:rPr lang="ko-KR" altLang="en-US" sz="1100" dirty="0"/>
            </a:br>
            <a:r>
              <a:rPr lang="ko-KR" altLang="en-US" sz="1100" dirty="0" smtClean="0"/>
              <a:t>고객이 </a:t>
            </a:r>
            <a:r>
              <a:rPr lang="ko-KR" altLang="en-US" sz="1100" dirty="0"/>
              <a:t>가장 </a:t>
            </a:r>
            <a:r>
              <a:rPr lang="ko-KR" altLang="en-US" sz="1100" dirty="0" smtClean="0"/>
              <a:t>사랑하는 </a:t>
            </a:r>
            <a:r>
              <a:rPr lang="ko-KR" altLang="en-US" sz="1100" dirty="0"/>
              <a:t>장소이자 </a:t>
            </a:r>
            <a:r>
              <a:rPr lang="ko-KR" altLang="en-US" sz="1100" dirty="0" smtClean="0"/>
              <a:t>햄버거를 </a:t>
            </a:r>
            <a:r>
              <a:rPr lang="ko-KR" altLang="en-US" sz="1100" dirty="0"/>
              <a:t>즐기는 최고의 </a:t>
            </a:r>
            <a:r>
              <a:rPr lang="ko-KR" altLang="en-US" sz="1100" dirty="0" smtClean="0"/>
              <a:t>방법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 </a:t>
            </a:r>
            <a:r>
              <a:rPr lang="ko-KR" altLang="en-US" sz="1100" dirty="0"/>
              <a:t>되기 위해 노력하고 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국내 최고의 브랜드 </a:t>
            </a:r>
            <a:r>
              <a:rPr lang="ko-KR" altLang="en-US" sz="1100" dirty="0"/>
              <a:t>중 하나인 </a:t>
            </a:r>
            <a:r>
              <a:rPr lang="ko-KR" altLang="en-US" sz="1100" dirty="0" err="1" smtClean="0"/>
              <a:t>맥도리아는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2003</a:t>
            </a:r>
            <a:r>
              <a:rPr lang="ko-KR" altLang="en-US" sz="1100" dirty="0" smtClean="0"/>
              <a:t>년 서울 명동에서 첫 발돋움을 시작했습니다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맥도리아는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현재 </a:t>
            </a:r>
            <a:r>
              <a:rPr lang="en-US" altLang="ko-KR" sz="1100" dirty="0" smtClean="0"/>
              <a:t>400</a:t>
            </a:r>
            <a:r>
              <a:rPr lang="ko-KR" altLang="en-US" sz="1100" dirty="0" smtClean="0"/>
              <a:t>개 </a:t>
            </a:r>
            <a:r>
              <a:rPr lang="ko-KR" altLang="en-US" sz="1100" dirty="0"/>
              <a:t>이상의 매장을 </a:t>
            </a:r>
            <a:r>
              <a:rPr lang="ko-KR" altLang="en-US" sz="1100" dirty="0" smtClean="0"/>
              <a:t>운영하고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있으며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맥도리아는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고기를 직접 불에 구워 조리하는 </a:t>
            </a:r>
            <a:r>
              <a:rPr lang="ko-KR" altLang="en-US" sz="1100" dirty="0" err="1"/>
              <a:t>직화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방식으로 </a:t>
            </a:r>
            <a:r>
              <a:rPr lang="ko-KR" altLang="en-US" sz="1100" dirty="0"/>
              <a:t>담백하고 풍부한 맛과 </a:t>
            </a:r>
            <a:r>
              <a:rPr lang="ko-KR" altLang="en-US" sz="1100" dirty="0" smtClean="0"/>
              <a:t>향으로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정통 </a:t>
            </a:r>
            <a:r>
              <a:rPr lang="ko-KR" altLang="en-US" sz="1100" dirty="0"/>
              <a:t>햄버거의 풍미를 선보이고 </a:t>
            </a:r>
            <a:r>
              <a:rPr lang="ko-KR" altLang="en-US" sz="1100" dirty="0" smtClean="0"/>
              <a:t>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맥도리아의</a:t>
            </a:r>
            <a:r>
              <a:rPr lang="ko-KR" altLang="en-US" sz="1100" dirty="0" smtClean="0"/>
              <a:t> 햄버거는 </a:t>
            </a:r>
            <a:r>
              <a:rPr lang="en-US" altLang="ko-KR" sz="1100" dirty="0"/>
              <a:t>100% </a:t>
            </a:r>
            <a:r>
              <a:rPr lang="ko-KR" altLang="en-US" sz="1100" dirty="0"/>
              <a:t>순 쇠고기 패티와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함께 </a:t>
            </a:r>
            <a:r>
              <a:rPr lang="ko-KR" altLang="en-US" sz="1100" dirty="0"/>
              <a:t>양상추</a:t>
            </a:r>
            <a:r>
              <a:rPr lang="en-US" altLang="ko-KR" sz="1100" dirty="0"/>
              <a:t>, </a:t>
            </a:r>
            <a:r>
              <a:rPr lang="ko-KR" altLang="en-US" sz="1100" dirty="0"/>
              <a:t>토마토</a:t>
            </a:r>
            <a:r>
              <a:rPr lang="en-US" altLang="ko-KR" sz="1100" dirty="0"/>
              <a:t>, </a:t>
            </a:r>
            <a:r>
              <a:rPr lang="ko-KR" altLang="en-US" sz="1100" dirty="0"/>
              <a:t>양파</a:t>
            </a:r>
            <a:r>
              <a:rPr lang="en-US" altLang="ko-KR" sz="1100" dirty="0"/>
              <a:t>, </a:t>
            </a:r>
            <a:r>
              <a:rPr lang="ko-KR" altLang="en-US" sz="1100" dirty="0"/>
              <a:t>피클 등 </a:t>
            </a:r>
            <a:r>
              <a:rPr lang="en-US" altLang="ko-KR" sz="1100" dirty="0"/>
              <a:t>4</a:t>
            </a:r>
            <a:r>
              <a:rPr lang="ko-KR" altLang="en-US" sz="1100" dirty="0"/>
              <a:t>가지 신선한 야채가 어우러진 풍부한 맛으로 </a:t>
            </a:r>
            <a:r>
              <a:rPr lang="ko-KR" altLang="en-US" sz="1100" dirty="0" smtClean="0"/>
              <a:t>많은 </a:t>
            </a:r>
            <a:r>
              <a:rPr lang="ko-KR" altLang="en-US" sz="1100" dirty="0"/>
              <a:t>고객에게 사랑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받고 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7380605" y="1484630"/>
            <a:ext cx="215900" cy="2159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1" name="타원 20"/>
          <p:cNvSpPr/>
          <p:nvPr/>
        </p:nvSpPr>
        <p:spPr>
          <a:xfrm>
            <a:off x="4319905" y="2281555"/>
            <a:ext cx="215900" cy="2159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44130" y="1452880"/>
            <a:ext cx="108077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매장사진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1043" name="텍스트 상자 216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17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18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85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82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83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84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_x273788328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25146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61988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987675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4356100" y="721360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5723890" y="721360"/>
            <a:ext cx="1224915" cy="30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4427855" y="1116965"/>
            <a:ext cx="1224915" cy="2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브랜드스토리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5723890" y="1116965"/>
            <a:ext cx="1224915" cy="27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연혁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460" y="193484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연혁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795" y="2493010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2022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99795" y="3074035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2020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9795" y="3695700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2019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795" y="4316730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2014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99795" y="4946015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2007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795" y="5567680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2002</a:t>
            </a:r>
            <a:endParaRPr lang="ko-KR" altLang="en-US" sz="24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971550" y="2983230"/>
            <a:ext cx="5185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71550" y="3587115"/>
            <a:ext cx="5185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71550" y="4208780"/>
            <a:ext cx="5185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71550" y="4839335"/>
            <a:ext cx="5185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71550" y="5461000"/>
            <a:ext cx="5185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20570" y="2576195"/>
            <a:ext cx="296418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국가브랜드대상 패스트푸드점 부문 대상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20570" y="3152140"/>
            <a:ext cx="265620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한국 프랜차이즈대상 대통령상 수상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0570" y="3668395"/>
            <a:ext cx="236474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매일경제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대 프랜차이즈 선정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맥도리아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300</a:t>
            </a:r>
            <a:r>
              <a:rPr lang="ko-KR" altLang="en-US" sz="1200" dirty="0" err="1" smtClean="0"/>
              <a:t>호점</a:t>
            </a:r>
            <a:r>
              <a:rPr lang="ko-KR" altLang="en-US" sz="1200" dirty="0" smtClean="0"/>
              <a:t> 개점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020570" y="4404360"/>
            <a:ext cx="234886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하반기 네티즌 </a:t>
            </a:r>
            <a:r>
              <a:rPr lang="ko-KR" altLang="en-US" sz="1200" dirty="0" err="1" smtClean="0"/>
              <a:t>파워브랜드</a:t>
            </a:r>
            <a:r>
              <a:rPr lang="ko-KR" altLang="en-US" sz="1200" dirty="0" smtClean="0"/>
              <a:t> 선정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0570" y="4919345"/>
            <a:ext cx="37738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서울타임스</a:t>
            </a:r>
            <a:r>
              <a:rPr lang="ko-KR" altLang="en-US" sz="1200" dirty="0" smtClean="0"/>
              <a:t> 상반기 고객만족도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위 프랜차이즈 선정</a:t>
            </a:r>
            <a:endParaRPr lang="en-US" altLang="ko-KR" sz="1200" dirty="0" smtClean="0"/>
          </a:p>
          <a:p>
            <a:r>
              <a:rPr lang="ko-KR" altLang="en-US" sz="1200" dirty="0" smtClean="0"/>
              <a:t>조선일보 </a:t>
            </a:r>
            <a:r>
              <a:rPr lang="en-US" altLang="ko-KR" sz="1200" dirty="0" smtClean="0"/>
              <a:t>2007 </a:t>
            </a:r>
            <a:r>
              <a:rPr lang="ko-KR" altLang="en-US" sz="1200" dirty="0" err="1" smtClean="0"/>
              <a:t>서비스만족</a:t>
            </a:r>
            <a:r>
              <a:rPr lang="ko-KR" altLang="en-US" sz="1200" dirty="0" smtClean="0"/>
              <a:t> 대상 수상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20570" y="5645785"/>
            <a:ext cx="167894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맥도리아</a:t>
            </a:r>
            <a:r>
              <a:rPr lang="ko-KR" altLang="en-US" sz="1200" dirty="0" smtClean="0"/>
              <a:t>㈜ 법인 설립</a:t>
            </a:r>
            <a:endParaRPr lang="ko-KR" altLang="en-US" sz="1200" dirty="0"/>
          </a:p>
        </p:txBody>
      </p:sp>
      <p:sp>
        <p:nvSpPr>
          <p:cNvPr id="1043" name="텍스트 상자 219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44" name="텍스트 상자 220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45" name="텍스트 상자 221"/>
          <p:cNvSpPr txBox="1">
            <a:spLocks/>
          </p:cNvSpPr>
          <p:nvPr/>
        </p:nvSpPr>
        <p:spPr>
          <a:xfrm>
            <a:off x="6005830" y="340360"/>
            <a:ext cx="936625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도형 527"/>
          <p:cNvCxnSpPr>
            <a:endCxn id="55" idx="2"/>
          </p:cNvCxnSpPr>
          <p:nvPr/>
        </p:nvCxnSpPr>
        <p:spPr>
          <a:xfrm>
            <a:off x="4573905" y="2134870"/>
            <a:ext cx="635" cy="90995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260" y="476885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999490" y="4543425"/>
            <a:ext cx="635" cy="153606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786380" y="4543425"/>
            <a:ext cx="635" cy="93789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73905" y="4543425"/>
            <a:ext cx="635" cy="144145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148320" y="4543425"/>
            <a:ext cx="1270" cy="93789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 noGrp="1"/>
          </p:cNvSpPr>
          <p:nvPr>
            <p:ph type="title"/>
          </p:nvPr>
        </p:nvSpPr>
        <p:spPr>
          <a:xfrm>
            <a:off x="-684530" y="119697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>
              <a:buFontTx/>
              <a:buNone/>
            </a:pPr>
            <a:r>
              <a:rPr lang="ko-KR" altLang="en-US" b="1">
                <a:latin typeface="맑은 고딕" charset="0"/>
              </a:rPr>
              <a:t>맥도리아</a:t>
            </a: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92405" y="454342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햄버거</a:t>
            </a:r>
          </a:p>
          <a:p>
            <a:pPr marL="0" indent="0" algn="ctr">
              <a:buFontTx/>
              <a:buNone/>
            </a:pPr>
            <a:endParaRPr lang="ko-KR" altLang="en-US" sz="1600" b="1"/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92405" y="514159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사이드</a:t>
            </a: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192405" y="5740400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디저트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979295" y="3721100"/>
            <a:ext cx="1613535" cy="540385"/>
          </a:xfrm>
          <a:prstGeom prst="rect">
            <a:avLst/>
          </a:prstGeom>
          <a:solidFill>
            <a:schemeClr val="bg1">
              <a:lumMod val="85000"/>
            </a:schemeClr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매장문의</a:t>
            </a: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1979295" y="454342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매장찾기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1979295" y="514159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배달서비스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3766820" y="3721100"/>
            <a:ext cx="1613535" cy="540385"/>
          </a:xfrm>
          <a:prstGeom prst="rect">
            <a:avLst/>
          </a:prstGeom>
          <a:solidFill>
            <a:schemeClr val="bg1">
              <a:lumMod val="85000"/>
            </a:schemeClr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이야깃거리</a:t>
            </a: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766820" y="454342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새 소식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3766820" y="5142230"/>
            <a:ext cx="1614805" cy="33845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프로모션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5554345" y="3721100"/>
            <a:ext cx="1613535" cy="540385"/>
          </a:xfrm>
          <a:prstGeom prst="rect">
            <a:avLst/>
          </a:prstGeom>
          <a:solidFill>
            <a:schemeClr val="bg1">
              <a:lumMod val="85000"/>
            </a:schemeClr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창업안내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5554345" y="4531995"/>
            <a:ext cx="1615440" cy="33972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가맹</a:t>
            </a:r>
            <a:r>
              <a:rPr lang="en-US" altLang="ko-KR" sz="1600" b="1"/>
              <a:t>FAQ</a:t>
            </a:r>
            <a:endParaRPr lang="ko-KR" altLang="en-US" sz="1600" b="1"/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7341235" y="3721100"/>
            <a:ext cx="1613535" cy="540385"/>
          </a:xfrm>
          <a:prstGeom prst="rect">
            <a:avLst/>
          </a:prstGeom>
          <a:solidFill>
            <a:schemeClr val="bg1">
              <a:lumMod val="85000"/>
            </a:schemeClr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가게이야기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7341235" y="454342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브랜드스토리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7341235" y="514159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연혁</a:t>
            </a: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92405" y="3721100"/>
            <a:ext cx="1614805" cy="540385"/>
          </a:xfrm>
          <a:prstGeom prst="rect">
            <a:avLst/>
          </a:prstGeom>
          <a:solidFill>
            <a:schemeClr val="bg1">
              <a:lumMod val="85000"/>
            </a:schemeClr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메뉴</a:t>
            </a:r>
          </a:p>
        </p:txBody>
      </p:sp>
      <p:sp>
        <p:nvSpPr>
          <p:cNvPr id="54" name="텍스트 상자 525"/>
          <p:cNvSpPr txBox="1">
            <a:spLocks/>
          </p:cNvSpPr>
          <p:nvPr/>
        </p:nvSpPr>
        <p:spPr>
          <a:xfrm>
            <a:off x="3766820" y="2134870"/>
            <a:ext cx="1614805" cy="33845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로그인</a:t>
            </a:r>
          </a:p>
        </p:txBody>
      </p:sp>
      <p:sp>
        <p:nvSpPr>
          <p:cNvPr id="55" name="텍스트 상자 526"/>
          <p:cNvSpPr txBox="1">
            <a:spLocks/>
          </p:cNvSpPr>
          <p:nvPr/>
        </p:nvSpPr>
        <p:spPr>
          <a:xfrm>
            <a:off x="3766820" y="2706370"/>
            <a:ext cx="1614805" cy="33845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회원가입</a:t>
            </a:r>
          </a:p>
        </p:txBody>
      </p:sp>
      <p:sp>
        <p:nvSpPr>
          <p:cNvPr id="57" name="텍스트 상자 2"/>
          <p:cNvSpPr txBox="1">
            <a:spLocks/>
          </p:cNvSpPr>
          <p:nvPr/>
        </p:nvSpPr>
        <p:spPr>
          <a:xfrm>
            <a:off x="1979295" y="4543425"/>
            <a:ext cx="1614805" cy="3390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600" b="1">
                <a:latin typeface="맑은 고딕" charset="0"/>
                <a:ea typeface="맑은 고딕" charset="0"/>
              </a:rPr>
              <a:t>매장찾기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"/>
          <p:cNvSpPr txBox="1">
            <a:spLocks/>
          </p:cNvSpPr>
          <p:nvPr/>
        </p:nvSpPr>
        <p:spPr>
          <a:xfrm>
            <a:off x="3769360" y="5723255"/>
            <a:ext cx="1615440" cy="33972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 b="1"/>
              <a:t>새 소식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15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70" name="도형 1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텍스트 상자 10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2" name="도형 11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_x273788328" descr="C:/Users/Ahnjunsu/AppData/Roaming/PolarisOffice/ETemp/4340_16498456/image5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125730"/>
            <a:ext cx="434975" cy="40005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467360" y="6389370"/>
            <a:ext cx="15106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맥도리아</a:t>
            </a:r>
            <a:endParaRPr lang="ko-KR" altLang="en-US" dirty="0"/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4081145" y="236220"/>
            <a:ext cx="850265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5014595" y="23622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6047105" y="23622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>
            <a:off x="264795" y="64452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1647190" y="64452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014980" y="64452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>
            <a:off x="4383405" y="64452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5751195" y="64452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248285" y="1100455"/>
            <a:ext cx="6732905" cy="18008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/>
              <a:t>배너이미지</a:t>
            </a: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264795" y="5821680"/>
            <a:ext cx="1224915" cy="262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050"/>
              <a:t>치킨버거</a:t>
            </a:r>
          </a:p>
        </p:txBody>
      </p:sp>
      <p:grpSp>
        <p:nvGrpSpPr>
          <p:cNvPr id="85" name="그룹 16"/>
          <p:cNvGrpSpPr/>
          <p:nvPr/>
        </p:nvGrpSpPr>
        <p:grpSpPr>
          <a:xfrm>
            <a:off x="264795" y="5001895"/>
            <a:ext cx="1224280" cy="721360"/>
            <a:chOff x="264795" y="5001895"/>
            <a:chExt cx="1224280" cy="721360"/>
          </a:xfrm>
        </p:grpSpPr>
        <p:sp>
          <p:nvSpPr>
            <p:cNvPr id="86" name="직사각형 85"/>
            <p:cNvSpPr>
              <a:spLocks/>
            </p:cNvSpPr>
            <p:nvPr/>
          </p:nvSpPr>
          <p:spPr>
            <a:xfrm>
              <a:off x="264795" y="5001895"/>
              <a:ext cx="1224915" cy="721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264795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264795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16"/>
          <p:cNvGrpSpPr/>
          <p:nvPr/>
        </p:nvGrpSpPr>
        <p:grpSpPr>
          <a:xfrm>
            <a:off x="2078990" y="5001895"/>
            <a:ext cx="1224280" cy="721360"/>
            <a:chOff x="2078990" y="5001895"/>
            <a:chExt cx="1224280" cy="721360"/>
          </a:xfrm>
        </p:grpSpPr>
        <p:sp>
          <p:nvSpPr>
            <p:cNvPr id="90" name="직사각형 89"/>
            <p:cNvSpPr>
              <a:spLocks/>
            </p:cNvSpPr>
            <p:nvPr/>
          </p:nvSpPr>
          <p:spPr>
            <a:xfrm>
              <a:off x="2078990" y="5001895"/>
              <a:ext cx="1224915" cy="721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07899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7899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16"/>
          <p:cNvGrpSpPr/>
          <p:nvPr/>
        </p:nvGrpSpPr>
        <p:grpSpPr>
          <a:xfrm>
            <a:off x="3950970" y="5001895"/>
            <a:ext cx="1224280" cy="721360"/>
            <a:chOff x="3950970" y="5001895"/>
            <a:chExt cx="1224280" cy="721360"/>
          </a:xfrm>
        </p:grpSpPr>
        <p:sp>
          <p:nvSpPr>
            <p:cNvPr id="94" name="직사각형 93"/>
            <p:cNvSpPr>
              <a:spLocks/>
            </p:cNvSpPr>
            <p:nvPr/>
          </p:nvSpPr>
          <p:spPr>
            <a:xfrm>
              <a:off x="3950970" y="5001895"/>
              <a:ext cx="1224915" cy="721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95097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395097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16"/>
          <p:cNvGrpSpPr/>
          <p:nvPr/>
        </p:nvGrpSpPr>
        <p:grpSpPr>
          <a:xfrm>
            <a:off x="5748020" y="5001895"/>
            <a:ext cx="1224280" cy="721360"/>
            <a:chOff x="5748020" y="5001895"/>
            <a:chExt cx="1224280" cy="721360"/>
          </a:xfrm>
        </p:grpSpPr>
        <p:sp>
          <p:nvSpPr>
            <p:cNvPr id="98" name="직사각형 97"/>
            <p:cNvSpPr>
              <a:spLocks/>
            </p:cNvSpPr>
            <p:nvPr/>
          </p:nvSpPr>
          <p:spPr>
            <a:xfrm>
              <a:off x="5748020" y="5001895"/>
              <a:ext cx="1224915" cy="721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574802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5748020" y="5001895"/>
              <a:ext cx="1224915" cy="72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>
            <a:spLocks/>
          </p:cNvSpPr>
          <p:nvPr/>
        </p:nvSpPr>
        <p:spPr>
          <a:xfrm>
            <a:off x="2075180" y="5821680"/>
            <a:ext cx="1224915" cy="262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050"/>
              <a:t>치즈버거</a:t>
            </a: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3961765" y="5821680"/>
            <a:ext cx="1224915" cy="262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050"/>
              <a:t>새우버거</a:t>
            </a:r>
          </a:p>
        </p:txBody>
      </p:sp>
      <p:sp>
        <p:nvSpPr>
          <p:cNvPr id="103" name="TextBox 102"/>
          <p:cNvSpPr txBox="1">
            <a:spLocks/>
          </p:cNvSpPr>
          <p:nvPr/>
        </p:nvSpPr>
        <p:spPr>
          <a:xfrm>
            <a:off x="5732780" y="5821680"/>
            <a:ext cx="1224915" cy="262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050"/>
              <a:t>불고기버거</a:t>
            </a: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251460" y="4551045"/>
            <a:ext cx="1224915" cy="30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햄버거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0" y="6309360"/>
            <a:ext cx="7237730" cy="1270"/>
          </a:xfrm>
          <a:prstGeom prst="line">
            <a:avLst/>
          </a:prstGeom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_x2737883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" y="6363970"/>
            <a:ext cx="4337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>
            <a:spLocks/>
          </p:cNvSpPr>
          <p:nvPr/>
        </p:nvSpPr>
        <p:spPr>
          <a:xfrm>
            <a:off x="467360" y="16002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75740" y="6362065"/>
            <a:ext cx="405003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서울특별시 중구 을지로</a:t>
            </a:r>
            <a:r>
              <a:rPr lang="en-US" altLang="ko-KR" sz="800" dirty="0" smtClean="0"/>
              <a:t>50 20</a:t>
            </a:r>
            <a:r>
              <a:rPr lang="ko-KR" altLang="en-US" sz="800" dirty="0" smtClean="0"/>
              <a:t>층 </a:t>
            </a:r>
            <a:r>
              <a:rPr lang="en-US" altLang="ko-KR" sz="800" dirty="0" smtClean="0"/>
              <a:t>TEL. 02-558-0396 </a:t>
            </a:r>
          </a:p>
          <a:p>
            <a:r>
              <a:rPr lang="ko-KR" altLang="en-US" sz="800" dirty="0" smtClean="0"/>
              <a:t>대표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홍길동 사업자 번호 </a:t>
            </a:r>
            <a:r>
              <a:rPr lang="en-US" altLang="ko-KR" sz="800" dirty="0" smtClean="0"/>
              <a:t>: 000-00000</a:t>
            </a:r>
          </a:p>
          <a:p>
            <a:r>
              <a:rPr lang="en-US" altLang="ko-KR" sz="800" dirty="0" smtClean="0"/>
              <a:t>Copyright © 00000000. All Rights Reserved.</a:t>
            </a:r>
            <a:endParaRPr lang="ko-KR" altLang="en-US" sz="800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70" y="6357620"/>
            <a:ext cx="360045" cy="3556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40" y="6359525"/>
            <a:ext cx="360045" cy="350520"/>
          </a:xfrm>
          <a:prstGeom prst="rect">
            <a:avLst/>
          </a:prstGeom>
        </p:spPr>
      </p:pic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45" y="6350000"/>
            <a:ext cx="374650" cy="3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5439410" y="6685915"/>
            <a:ext cx="56197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Facebook</a:t>
            </a:r>
            <a:endParaRPr lang="ko-KR" altLang="en-US" sz="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978525" y="6685915"/>
            <a:ext cx="56197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Instagram</a:t>
            </a:r>
            <a:endParaRPr lang="ko-KR" altLang="en-US" sz="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30340" y="6676390"/>
            <a:ext cx="56197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/>
              <a:t>Youtube</a:t>
            </a:r>
            <a:endParaRPr lang="ko-KR" altLang="en-US" sz="600" dirty="0"/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676015" y="3952240"/>
            <a:ext cx="100901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100" b="1"/>
              <a:t>햄버거</a:t>
            </a:r>
          </a:p>
        </p:txBody>
      </p:sp>
      <p:graphicFrame>
        <p:nvGraphicFramePr>
          <p:cNvPr id="116" name="표 115"/>
          <p:cNvGraphicFramePr>
            <a:graphicFrameLocks noGrp="1"/>
          </p:cNvGraphicFramePr>
          <p:nvPr/>
        </p:nvGraphicFramePr>
        <p:xfrm>
          <a:off x="251460" y="3094990"/>
          <a:ext cx="3114675" cy="127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b="1" kern="1200">
                          <a:solidFill>
                            <a:schemeClr val="tx1"/>
                          </a:solidFill>
                        </a:rPr>
                        <a:t>새 소식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새 소식                                           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새 소식                                           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새 소식                                           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2023-11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7" name="직선 연결선 116"/>
          <p:cNvCxnSpPr/>
          <p:nvPr/>
        </p:nvCxnSpPr>
        <p:spPr>
          <a:xfrm>
            <a:off x="243840" y="3392805"/>
            <a:ext cx="31153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52730" y="3717290"/>
            <a:ext cx="31153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61620" y="4016375"/>
            <a:ext cx="31153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61620" y="4333875"/>
            <a:ext cx="31153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>
            <a:spLocks/>
          </p:cNvSpPr>
          <p:nvPr/>
        </p:nvSpPr>
        <p:spPr>
          <a:xfrm>
            <a:off x="5268595" y="3942080"/>
            <a:ext cx="100901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100" b="1"/>
              <a:t>배달서비스</a:t>
            </a: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6245860" y="3934460"/>
            <a:ext cx="100901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100" b="1"/>
              <a:t>새 소식</a:t>
            </a:r>
          </a:p>
        </p:txBody>
      </p:sp>
      <p:sp>
        <p:nvSpPr>
          <p:cNvPr id="123" name="TextBox 122"/>
          <p:cNvSpPr txBox="1">
            <a:spLocks/>
          </p:cNvSpPr>
          <p:nvPr/>
        </p:nvSpPr>
        <p:spPr>
          <a:xfrm>
            <a:off x="4467860" y="3952240"/>
            <a:ext cx="100901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100" b="1"/>
              <a:t>매장찾기</a:t>
            </a:r>
          </a:p>
        </p:txBody>
      </p:sp>
      <p:sp>
        <p:nvSpPr>
          <p:cNvPr id="124" name="타원 123"/>
          <p:cNvSpPr>
            <a:spLocks/>
          </p:cNvSpPr>
          <p:nvPr/>
        </p:nvSpPr>
        <p:spPr>
          <a:xfrm>
            <a:off x="4248150" y="1635125"/>
            <a:ext cx="216535" cy="216535"/>
          </a:xfrm>
          <a:prstGeom prst="ellipse">
            <a:avLst/>
          </a:prstGeom>
          <a:solidFill>
            <a:srgbClr val="FF0000"/>
          </a:solidFill>
          <a:ln w="127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125" name="타원 124"/>
          <p:cNvSpPr>
            <a:spLocks/>
          </p:cNvSpPr>
          <p:nvPr/>
        </p:nvSpPr>
        <p:spPr>
          <a:xfrm>
            <a:off x="1043305" y="3145155"/>
            <a:ext cx="216535" cy="216535"/>
          </a:xfrm>
          <a:prstGeom prst="ellipse">
            <a:avLst/>
          </a:prstGeom>
          <a:solidFill>
            <a:srgbClr val="FF0000"/>
          </a:solidFill>
          <a:ln w="127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126" name="타원 125"/>
          <p:cNvSpPr>
            <a:spLocks/>
          </p:cNvSpPr>
          <p:nvPr/>
        </p:nvSpPr>
        <p:spPr>
          <a:xfrm>
            <a:off x="7436485" y="1191260"/>
            <a:ext cx="217170" cy="217170"/>
          </a:xfrm>
          <a:prstGeom prst="ellipse">
            <a:avLst/>
          </a:prstGeom>
          <a:solidFill>
            <a:srgbClr val="FF0000"/>
          </a:solidFill>
          <a:ln w="127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127" name="TextBox 126"/>
          <p:cNvSpPr txBox="1">
            <a:spLocks/>
          </p:cNvSpPr>
          <p:nvPr/>
        </p:nvSpPr>
        <p:spPr>
          <a:xfrm>
            <a:off x="7652385" y="1154430"/>
            <a:ext cx="1171575" cy="11093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100"/>
              <a:t>3</a:t>
            </a:r>
            <a:r>
              <a:rPr lang="ko-KR" altLang="en-US" sz="1100"/>
              <a:t>개의 이미지 </a:t>
            </a:r>
          </a:p>
          <a:p>
            <a:pPr marL="0" indent="0">
              <a:buFontTx/>
              <a:buNone/>
            </a:pPr>
            <a:r>
              <a:rPr lang="ko-KR" altLang="en-US" sz="1100"/>
              <a:t>슬라이드</a:t>
            </a:r>
          </a:p>
          <a:p>
            <a:pPr marL="0" indent="0">
              <a:buFontTx/>
              <a:buNone/>
            </a:pPr>
            <a:r>
              <a:rPr lang="ko-KR" altLang="en-US" sz="1100"/>
              <a:t>카피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/>
              <a:t>건강한 재료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/>
              <a:t>건강한 버거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/>
              <a:t>맛있는 음식</a:t>
            </a:r>
          </a:p>
        </p:txBody>
      </p:sp>
      <p:sp>
        <p:nvSpPr>
          <p:cNvPr id="128" name="타원 127"/>
          <p:cNvSpPr>
            <a:spLocks/>
          </p:cNvSpPr>
          <p:nvPr/>
        </p:nvSpPr>
        <p:spPr>
          <a:xfrm>
            <a:off x="7436485" y="2501900"/>
            <a:ext cx="217170" cy="217170"/>
          </a:xfrm>
          <a:prstGeom prst="ellipse">
            <a:avLst/>
          </a:prstGeom>
          <a:solidFill>
            <a:srgbClr val="FF0000"/>
          </a:solidFill>
          <a:ln w="127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129" name="TextBox 128"/>
          <p:cNvSpPr txBox="1">
            <a:spLocks/>
          </p:cNvSpPr>
          <p:nvPr/>
        </p:nvSpPr>
        <p:spPr>
          <a:xfrm>
            <a:off x="7652385" y="2462530"/>
            <a:ext cx="1471295" cy="4324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100"/>
              <a:t>이야깃거리</a:t>
            </a:r>
            <a:r>
              <a:rPr lang="en-US" altLang="ko-KR" sz="1100"/>
              <a:t>-</a:t>
            </a:r>
            <a:r>
              <a:rPr lang="ko-KR" altLang="en-US" sz="1100"/>
              <a:t>새 소식 </a:t>
            </a:r>
          </a:p>
          <a:p>
            <a:pPr marL="0" indent="0">
              <a:buFontTx/>
              <a:buNone/>
            </a:pPr>
            <a:r>
              <a:rPr lang="ko-KR" altLang="en-US" sz="1100"/>
              <a:t>연동</a:t>
            </a: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0" y="3248025"/>
            <a:ext cx="575945" cy="575945"/>
          </a:xfrm>
          <a:prstGeom prst="rect">
            <a:avLst/>
          </a:prstGeom>
          <a:noFill/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5475" y="3105150"/>
            <a:ext cx="791845" cy="791845"/>
          </a:xfrm>
          <a:prstGeom prst="rect">
            <a:avLst/>
          </a:prstGeom>
          <a:noFill/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6225" y="3161665"/>
            <a:ext cx="735330" cy="735330"/>
          </a:xfrm>
          <a:prstGeom prst="rect">
            <a:avLst/>
          </a:prstGeom>
          <a:noFill/>
        </p:spPr>
      </p:pic>
      <p:pic>
        <p:nvPicPr>
          <p:cNvPr id="133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9500" y="3098800"/>
            <a:ext cx="789305" cy="789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2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그룹 100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0" name="도형 97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1" name="텍스트 상자 98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2" name="도형 99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텍스트 상자 111"/>
          <p:cNvSpPr txBox="1">
            <a:spLocks/>
          </p:cNvSpPr>
          <p:nvPr/>
        </p:nvSpPr>
        <p:spPr>
          <a:xfrm>
            <a:off x="2867660" y="1646555"/>
            <a:ext cx="1565910" cy="6470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>
                <a:latin typeface="맑은 고딕" charset="0"/>
                <a:ea typeface="맑은 고딕" charset="0"/>
              </a:rPr>
              <a:t>로그인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112"/>
          <p:cNvSpPr txBox="1">
            <a:spLocks/>
          </p:cNvSpPr>
          <p:nvPr/>
        </p:nvSpPr>
        <p:spPr>
          <a:xfrm>
            <a:off x="1773555" y="2667000"/>
            <a:ext cx="3709035" cy="505460"/>
          </a:xfrm>
          <a:prstGeom prst="rect">
            <a:avLst/>
          </a:prstGeom>
          <a:ln w="3175" cap="flat" cmpd="sng"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ctr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아이디 입력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116"/>
          <p:cNvSpPr txBox="1">
            <a:spLocks/>
          </p:cNvSpPr>
          <p:nvPr/>
        </p:nvSpPr>
        <p:spPr>
          <a:xfrm>
            <a:off x="1773555" y="3374390"/>
            <a:ext cx="3709035" cy="505460"/>
          </a:xfrm>
          <a:prstGeom prst="rect">
            <a:avLst/>
          </a:prstGeom>
          <a:ln w="3175" cap="flat" cmpd="sng"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ctr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6" name="도형 117"/>
          <p:cNvSpPr>
            <a:spLocks/>
          </p:cNvSpPr>
          <p:nvPr/>
        </p:nvSpPr>
        <p:spPr>
          <a:xfrm>
            <a:off x="2784475" y="4786630"/>
            <a:ext cx="1732280" cy="541020"/>
          </a:xfrm>
          <a:prstGeom prst="roundRect">
            <a:avLst/>
          </a:prstGeom>
          <a:solidFill>
            <a:schemeClr val="bg2">
              <a:lumMod val="75000"/>
              <a:lumOff val="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latin typeface="맑은 고딕" charset="0"/>
                <a:ea typeface="맑은 고딕" charset="0"/>
              </a:rPr>
              <a:t>로그인</a:t>
            </a:r>
            <a:endParaRPr lang="ko-KR" altLang="en-US" sz="2000" b="1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1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58" name="텍스트 상자 142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59" name="텍스트 상자 143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60" name="텍스트 상자 144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61" name="텍스트 상자 145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62" name="텍스트 상자 146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63" name="텍스트 상자 147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64" name="텍스트 상자 148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65" name="텍스트 상자 149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66" name="텍스트 상자 150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pic>
        <p:nvPicPr>
          <p:cNvPr id="1070" name="그림 161" descr="C:/Users/Ahnjunsu/AppData/Roaming/PolarisOffice/ETemp/11964_24354896/fImage1367758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85" y="4105910"/>
            <a:ext cx="351790" cy="3486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71" name="텍스트 상자 175"/>
          <p:cNvSpPr txBox="1">
            <a:spLocks/>
          </p:cNvSpPr>
          <p:nvPr/>
        </p:nvSpPr>
        <p:spPr>
          <a:xfrm>
            <a:off x="2040255" y="4119245"/>
            <a:ext cx="1403985" cy="30924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아이디 저장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226"/>
          <p:cNvSpPr txBox="1">
            <a:spLocks/>
          </p:cNvSpPr>
          <p:nvPr/>
        </p:nvSpPr>
        <p:spPr>
          <a:xfrm>
            <a:off x="1699895" y="5578475"/>
            <a:ext cx="4464685" cy="30861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회원가입     |     아이디 찾기     |     비밀번호 찾기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그룹 230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4" name="도형 227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5" name="텍스트 상자 228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46" name="도형 229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8" name="그림 244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59" name="텍스트 상자 245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60" name="텍스트 상자 246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61" name="텍스트 상자 247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62" name="텍스트 상자 248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63" name="텍스트 상자 249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64" name="텍스트 상자 250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65" name="텍스트 상자 251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66" name="텍스트 상자 252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67" name="텍스트 상자 253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1068" name="텍스트 상자 256"/>
          <p:cNvSpPr txBox="1">
            <a:spLocks/>
          </p:cNvSpPr>
          <p:nvPr/>
        </p:nvSpPr>
        <p:spPr>
          <a:xfrm>
            <a:off x="2554605" y="1646555"/>
            <a:ext cx="2099310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>
                <a:latin typeface="맑은 고딕" charset="0"/>
                <a:ea typeface="맑은 고딕" charset="0"/>
              </a:rPr>
              <a:t>회원가입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1069" name="도형 257"/>
          <p:cNvSpPr>
            <a:spLocks/>
          </p:cNvSpPr>
          <p:nvPr/>
        </p:nvSpPr>
        <p:spPr>
          <a:xfrm>
            <a:off x="911860" y="2516505"/>
            <a:ext cx="1170940" cy="11715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약관동의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70" name="도형 265"/>
          <p:cNvSpPr>
            <a:spLocks/>
          </p:cNvSpPr>
          <p:nvPr/>
        </p:nvSpPr>
        <p:spPr>
          <a:xfrm>
            <a:off x="3051810" y="2533650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정보입</a:t>
            </a:r>
            <a:r>
              <a:rPr lang="ko-KR" sz="1800" b="1">
                <a:latin typeface="맑은 고딕" charset="0"/>
                <a:ea typeface="맑은 고딕" charset="0"/>
              </a:rPr>
              <a:t>력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71" name="도형 271"/>
          <p:cNvSpPr>
            <a:spLocks/>
          </p:cNvSpPr>
          <p:nvPr/>
        </p:nvSpPr>
        <p:spPr>
          <a:xfrm>
            <a:off x="5164455" y="2537460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가입완</a:t>
            </a:r>
            <a:r>
              <a:rPr lang="ko-KR" sz="1800" b="1">
                <a:latin typeface="맑은 고딕" charset="0"/>
                <a:ea typeface="맑은 고딕" charset="0"/>
              </a:rPr>
              <a:t>료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275"/>
          <p:cNvSpPr txBox="1">
            <a:spLocks/>
          </p:cNvSpPr>
          <p:nvPr/>
        </p:nvSpPr>
        <p:spPr>
          <a:xfrm>
            <a:off x="1007110" y="4395470"/>
            <a:ext cx="4572635" cy="55499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1200" b="0" i="0" spc="-30">
                <a:solidFill>
                  <a:srgbClr val="2C251E"/>
                </a:solidFill>
                <a:latin typeface="맑은 고딕" charset="0"/>
                <a:ea typeface="맑은 고딕" charset="0"/>
              </a:rPr>
              <a:t>맥도리아</a:t>
            </a:r>
            <a:r>
              <a:rPr sz="1200" b="0" i="0" spc="-30">
                <a:solidFill>
                  <a:srgbClr val="2C251E"/>
                </a:solidFill>
                <a:latin typeface="맑은 고딕" charset="0"/>
                <a:ea typeface="맑은 고딕" charset="0"/>
              </a:rPr>
              <a:t>서비스 이용약관 및 개인 정보 수집 약관, 제3자 개인 정보 활용동의 내용을 확인했으며, 아래 내용에 동의합니다.선택 동의를 하지 않은 경우, 일부 서비스 이용에 제한이 있을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2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9675" y="4489450"/>
            <a:ext cx="351155" cy="34798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74" name="도형 277"/>
          <p:cNvCxnSpPr/>
          <p:nvPr/>
        </p:nvCxnSpPr>
        <p:spPr>
          <a:xfrm>
            <a:off x="612140" y="4095750"/>
            <a:ext cx="6096635" cy="635"/>
          </a:xfrm>
          <a:prstGeom prst="line">
            <a:avLst/>
          </a:prstGeom>
          <a:ln w="9525" cap="flat" cmpd="sng">
            <a:solidFill>
              <a:srgbClr val="C9CACD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도형 280"/>
          <p:cNvCxnSpPr/>
          <p:nvPr/>
        </p:nvCxnSpPr>
        <p:spPr>
          <a:xfrm>
            <a:off x="612140" y="5279390"/>
            <a:ext cx="6096635" cy="635"/>
          </a:xfrm>
          <a:prstGeom prst="line">
            <a:avLst/>
          </a:prstGeom>
          <a:ln w="9525" cap="flat" cmpd="sng">
            <a:solidFill>
              <a:srgbClr val="C9CACD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281"/>
          <p:cNvSpPr txBox="1">
            <a:spLocks/>
          </p:cNvSpPr>
          <p:nvPr/>
        </p:nvSpPr>
        <p:spPr>
          <a:xfrm>
            <a:off x="913765" y="5687060"/>
            <a:ext cx="253809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서비스 이용약관 </a:t>
            </a:r>
            <a:r>
              <a:rPr lang="ko-KR" sz="1800">
                <a:solidFill>
                  <a:srgbClr val="FC6600"/>
                </a:solidFill>
                <a:latin typeface="맑은 고딕" charset="0"/>
                <a:ea typeface="맑은 고딕" charset="0"/>
              </a:rPr>
              <a:t>(필수)</a:t>
            </a:r>
            <a:endParaRPr lang="ko-KR" altLang="en-US" sz="1800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그룹 286"/>
          <p:cNvGrpSpPr>
            <a:grpSpLocks/>
          </p:cNvGrpSpPr>
          <p:nvPr/>
        </p:nvGrpSpPr>
        <p:grpSpPr>
          <a:xfrm>
            <a:off x="7299960" y="27940"/>
            <a:ext cx="1843405" cy="6816090"/>
            <a:chOff x="7299960" y="27940"/>
            <a:chExt cx="1843405" cy="6816090"/>
          </a:xfrm>
        </p:grpSpPr>
        <p:sp>
          <p:nvSpPr>
            <p:cNvPr id="1048" name="도형 283"/>
            <p:cNvSpPr>
              <a:spLocks/>
            </p:cNvSpPr>
            <p:nvPr/>
          </p:nvSpPr>
          <p:spPr>
            <a:xfrm>
              <a:off x="7299960" y="27940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9" name="텍스트 상자 284"/>
            <p:cNvSpPr txBox="1">
              <a:spLocks/>
            </p:cNvSpPr>
            <p:nvPr/>
          </p:nvSpPr>
          <p:spPr>
            <a:xfrm>
              <a:off x="7508240" y="305435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50" name="도형 285"/>
            <p:cNvCxnSpPr/>
            <p:nvPr/>
          </p:nvCxnSpPr>
          <p:spPr>
            <a:xfrm>
              <a:off x="7425055" y="775970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1" name="그림 300" descr="C:/Users/Ahnjunsu/AppData/Roaming/PolarisOffice/ETemp/4340_16498456/fImage1367770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9675" y="1277620"/>
            <a:ext cx="351155" cy="3479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65" name="그림 305" descr="C:/Users/Ahnjunsu/AppData/Roaming/PolarisOffice/ETemp/4340_16498456/fImage1367770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9675" y="2981325"/>
            <a:ext cx="351155" cy="3479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6" name="텍스트 상자 309"/>
          <p:cNvSpPr txBox="1">
            <a:spLocks/>
          </p:cNvSpPr>
          <p:nvPr/>
        </p:nvSpPr>
        <p:spPr>
          <a:xfrm>
            <a:off x="1012190" y="954405"/>
            <a:ext cx="4621530" cy="1080770"/>
          </a:xfrm>
          <a:prstGeom prst="rect">
            <a:avLst/>
          </a:prstGeom>
          <a:noFill/>
          <a:ln w="0" cap="flat" cmpd="sng">
            <a:solidFill>
              <a:srgbClr val="C9CACD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 b="1" u="sng">
                <a:latin typeface="맑은 고딕" charset="0"/>
                <a:ea typeface="맑은 고딕" charset="0"/>
              </a:rPr>
              <a:t>서비스 이용약관</a:t>
            </a:r>
            <a:endParaRPr lang="ko-KR" altLang="en-US" sz="1000" b="1" u="sng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b="1" u="sng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0">
                <a:latin typeface="맑은 고딕" charset="0"/>
                <a:ea typeface="맑은 고딕" charset="0"/>
              </a:rPr>
              <a:t>제 1조(목적)</a:t>
            </a:r>
            <a:endParaRPr lang="ko-KR" altLang="en-US" sz="10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0">
                <a:latin typeface="맑은 고딕" charset="0"/>
                <a:ea typeface="맑은 고딕" charset="0"/>
              </a:rPr>
              <a:t>본 약관은 맥도리아 웹사이트 회원이 주식회사 맥도리아에서 제공하는</a:t>
            </a:r>
            <a:endParaRPr lang="ko-KR" altLang="en-US" sz="10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0">
                <a:latin typeface="맑은 고딕" charset="0"/>
                <a:ea typeface="맑은 고딕" charset="0"/>
              </a:rPr>
              <a:t>맥도리아 웹사이트 서비스를 이용함에 있어 맥도리아 웹사이트 회원과 </a:t>
            </a:r>
            <a:endParaRPr lang="ko-KR" altLang="en-US" sz="10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0">
                <a:latin typeface="맑은 고딕" charset="0"/>
                <a:ea typeface="맑은 고딕" charset="0"/>
              </a:rPr>
              <a:t>회사의 제반 권리의무 및 관련 절차 등을 규정하는데 그 목적이 있습니다.</a:t>
            </a:r>
            <a:endParaRPr lang="ko-KR" altLang="en-US" sz="1000" b="0">
              <a:latin typeface="맑은 고딕" charset="0"/>
              <a:ea typeface="맑은 고딕" charset="0"/>
            </a:endParaRPr>
          </a:p>
        </p:txBody>
      </p:sp>
      <p:sp>
        <p:nvSpPr>
          <p:cNvPr id="1067" name="텍스트 상자 314"/>
          <p:cNvSpPr txBox="1">
            <a:spLocks/>
          </p:cNvSpPr>
          <p:nvPr/>
        </p:nvSpPr>
        <p:spPr>
          <a:xfrm>
            <a:off x="1012190" y="2697480"/>
            <a:ext cx="4621530" cy="1080770"/>
          </a:xfrm>
          <a:prstGeom prst="rect">
            <a:avLst/>
          </a:prstGeom>
          <a:noFill/>
          <a:ln w="0" cap="flat" cmpd="sng">
            <a:solidFill>
              <a:srgbClr val="C9CACD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r>
              <a:rPr sz="1000" b="1" i="0" spc="-45">
                <a:solidFill>
                  <a:srgbClr val="222222"/>
                </a:solidFill>
                <a:latin typeface="notokr" charset="0"/>
                <a:ea typeface="notokr" charset="0"/>
              </a:rPr>
              <a:t>개인정보 처리 방침</a:t>
            </a:r>
            <a:endParaRPr lang="ko-KR" altLang="en-US" sz="1000" b="1" i="0">
              <a:solidFill>
                <a:srgbClr val="222222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sz="1000" b="1" i="0" spc="-45">
                <a:solidFill>
                  <a:srgbClr val="222222"/>
                </a:solidFill>
                <a:latin typeface="notokr" charset="0"/>
                <a:ea typeface="notokr" charset="0"/>
              </a:rPr>
              <a:t> </a:t>
            </a:r>
            <a:endParaRPr lang="ko-KR" altLang="en-US" sz="1000" b="1" i="0">
              <a:solidFill>
                <a:srgbClr val="222222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주식회사 맥도리</a:t>
            </a:r>
            <a:r>
              <a:rPr lang="ko-KR"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아</a:t>
            </a:r>
            <a:r>
              <a:rPr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(이하 "회사"라 합니다)는 이용자들의 개인정보보호를 </a:t>
            </a:r>
            <a:endParaRPr lang="ko-KR" altLang="en-US" sz="1000" b="0" i="0">
              <a:solidFill>
                <a:srgbClr val="222222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매우 중요시하며, 이용자가 회사의 서비스를 이용함과 동시에 온라인상에서 </a:t>
            </a:r>
            <a:endParaRPr lang="ko-KR" altLang="en-US" sz="1000" b="0" i="0">
              <a:solidFill>
                <a:srgbClr val="222222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회사에 제공한 개인정보가 보호받을 수 있도록 최선을 다하고 있습니</a:t>
            </a:r>
            <a:r>
              <a:rPr lang="ko-KR" sz="1000" b="0" i="0" spc="-45">
                <a:solidFill>
                  <a:srgbClr val="222222"/>
                </a:solidFill>
                <a:latin typeface="notokr" charset="0"/>
                <a:ea typeface="notokr" charset="0"/>
              </a:rPr>
              <a:t>다.</a:t>
            </a:r>
            <a:endParaRPr lang="ko-KR" altLang="en-US" sz="1000" b="0">
              <a:latin typeface="맑은 고딕" charset="0"/>
              <a:ea typeface="맑은 고딕" charset="0"/>
            </a:endParaRPr>
          </a:p>
        </p:txBody>
      </p:sp>
      <p:sp>
        <p:nvSpPr>
          <p:cNvPr id="1069" name="텍스트 상자 317"/>
          <p:cNvSpPr txBox="1">
            <a:spLocks/>
          </p:cNvSpPr>
          <p:nvPr/>
        </p:nvSpPr>
        <p:spPr>
          <a:xfrm>
            <a:off x="913765" y="2199640"/>
            <a:ext cx="276669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개인정보 처리방침 </a:t>
            </a:r>
            <a:r>
              <a:rPr lang="ko-KR" sz="1800">
                <a:solidFill>
                  <a:srgbClr val="FC6600"/>
                </a:solidFill>
                <a:latin typeface="맑은 고딕" charset="0"/>
                <a:ea typeface="맑은 고딕" charset="0"/>
              </a:rPr>
              <a:t>(필수)</a:t>
            </a:r>
            <a:endParaRPr lang="ko-KR" altLang="en-US" sz="1800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72" name="그룹 325"/>
          <p:cNvGrpSpPr>
            <a:grpSpLocks/>
          </p:cNvGrpSpPr>
          <p:nvPr/>
        </p:nvGrpSpPr>
        <p:grpSpPr>
          <a:xfrm>
            <a:off x="5364480" y="1005205"/>
            <a:ext cx="119380" cy="941070"/>
            <a:chOff x="5364480" y="1005205"/>
            <a:chExt cx="119380" cy="941070"/>
          </a:xfrm>
        </p:grpSpPr>
        <p:cxnSp>
          <p:nvCxnSpPr>
            <p:cNvPr id="1071" name="도형 323"/>
            <p:cNvCxnSpPr/>
            <p:nvPr/>
          </p:nvCxnSpPr>
          <p:spPr>
            <a:xfrm>
              <a:off x="5424170" y="1005205"/>
              <a:ext cx="635" cy="941070"/>
            </a:xfrm>
            <a:prstGeom prst="line">
              <a:avLst/>
            </a:prstGeom>
            <a:ln w="9525" cap="flat" cmpd="sng">
              <a:solidFill>
                <a:srgbClr val="C9CACD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도형 320"/>
            <p:cNvSpPr>
              <a:spLocks/>
            </p:cNvSpPr>
            <p:nvPr/>
          </p:nvSpPr>
          <p:spPr>
            <a:xfrm>
              <a:off x="5364480" y="1064260"/>
              <a:ext cx="119380" cy="250825"/>
            </a:xfrm>
            <a:prstGeom prst="rect">
              <a:avLst/>
            </a:prstGeom>
            <a:solidFill>
              <a:schemeClr val="bg1">
                <a:lumMod val="85000"/>
                <a:lumOff val="0"/>
              </a:schemeClr>
            </a:solidFill>
            <a:ln w="25400" cap="flat" cmpd="sng">
              <a:solidFill>
                <a:srgbClr val="C9CAC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073" name="그룹 331"/>
          <p:cNvGrpSpPr>
            <a:grpSpLocks/>
          </p:cNvGrpSpPr>
          <p:nvPr/>
        </p:nvGrpSpPr>
        <p:grpSpPr>
          <a:xfrm>
            <a:off x="5391785" y="2733675"/>
            <a:ext cx="119380" cy="941070"/>
            <a:chOff x="5391785" y="2733675"/>
            <a:chExt cx="119380" cy="941070"/>
          </a:xfrm>
        </p:grpSpPr>
        <p:cxnSp>
          <p:nvCxnSpPr>
            <p:cNvPr id="1074" name="도형 329"/>
            <p:cNvCxnSpPr/>
            <p:nvPr/>
          </p:nvCxnSpPr>
          <p:spPr>
            <a:xfrm>
              <a:off x="5451475" y="2733675"/>
              <a:ext cx="635" cy="941070"/>
            </a:xfrm>
            <a:prstGeom prst="line">
              <a:avLst/>
            </a:prstGeom>
            <a:ln w="9525" cap="flat" cmpd="sng">
              <a:solidFill>
                <a:srgbClr val="C9CACD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도형 330"/>
            <p:cNvSpPr>
              <a:spLocks/>
            </p:cNvSpPr>
            <p:nvPr/>
          </p:nvSpPr>
          <p:spPr>
            <a:xfrm>
              <a:off x="5391785" y="2792730"/>
              <a:ext cx="119380" cy="250825"/>
            </a:xfrm>
            <a:prstGeom prst="rect">
              <a:avLst/>
            </a:prstGeom>
            <a:solidFill>
              <a:schemeClr val="bg1">
                <a:lumMod val="85000"/>
                <a:lumOff val="0"/>
              </a:schemeClr>
            </a:solidFill>
            <a:ln w="25400" cap="flat" cmpd="sng">
              <a:solidFill>
                <a:srgbClr val="C9CAC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76" name="텍스트 상자 332"/>
          <p:cNvSpPr txBox="1">
            <a:spLocks/>
          </p:cNvSpPr>
          <p:nvPr/>
        </p:nvSpPr>
        <p:spPr>
          <a:xfrm>
            <a:off x="1012190" y="4425315"/>
            <a:ext cx="4622800" cy="1080770"/>
          </a:xfrm>
          <a:prstGeom prst="rect">
            <a:avLst/>
          </a:prstGeom>
          <a:noFill/>
          <a:ln w="0" cap="flat" cmpd="sng">
            <a:solidFill>
              <a:srgbClr val="C9CACD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r>
              <a:rPr sz="1000" b="1" i="0" u="sng" spc="-3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kr" charset="0"/>
                <a:ea typeface="notokr" charset="0"/>
              </a:rPr>
              <a:t>개인정보제3자제공동의</a:t>
            </a:r>
            <a:endParaRPr lang="ko-KR" altLang="en-US" sz="1000" b="1" i="0" u="sng">
              <a:solidFill>
                <a:srgbClr val="000000"/>
              </a:solidFill>
              <a:latin typeface="notokr" charset="0"/>
              <a:ea typeface="notokr" charset="0"/>
            </a:endParaRPr>
          </a:p>
          <a:p>
            <a:pPr marL="0" indent="0" algn="l"/>
            <a:endParaRPr lang="ko-KR" altLang="en-US" sz="1000" b="1" i="0" u="sng">
              <a:solidFill>
                <a:srgbClr val="000000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lang="ko-KR" sz="1000" b="0" i="0" spc="-30">
                <a:solidFill>
                  <a:srgbClr val="000000"/>
                </a:solidFill>
                <a:latin typeface="notokr" charset="0"/>
                <a:ea typeface="notokr" charset="0"/>
              </a:rPr>
              <a:t>본인은 본 신청서에 기재된 내용이 사실임을 확인하고 본 개인정보의 제공 </a:t>
            </a:r>
            <a:endParaRPr lang="ko-KR" altLang="en-US" sz="1000" b="0" i="0">
              <a:solidFill>
                <a:srgbClr val="000000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lang="ko-KR" sz="1000" b="0" i="0" spc="-30">
                <a:solidFill>
                  <a:srgbClr val="000000"/>
                </a:solidFill>
                <a:latin typeface="notokr" charset="0"/>
                <a:ea typeface="notokr" charset="0"/>
              </a:rPr>
              <a:t>및 활용동의서에 기재된 목적과 범위 내에서 주식회사 맥도리아가 아래의 </a:t>
            </a:r>
            <a:endParaRPr lang="ko-KR" altLang="en-US" sz="1000" b="0" i="0">
              <a:solidFill>
                <a:srgbClr val="000000"/>
              </a:solidFill>
              <a:latin typeface="notokr" charset="0"/>
              <a:ea typeface="notokr" charset="0"/>
            </a:endParaRPr>
          </a:p>
          <a:p>
            <a:pPr marL="0" indent="0" algn="l"/>
            <a:r>
              <a:rPr lang="ko-KR" sz="1000" b="0" i="0" spc="-30">
                <a:solidFill>
                  <a:srgbClr val="000000"/>
                </a:solidFill>
                <a:latin typeface="notokr" charset="0"/>
                <a:ea typeface="notokr" charset="0"/>
              </a:rPr>
              <a:t>정보를 직접 사용하거나 본 서비스의 개발 및 유지보수 업체인 (주)굿네트</a:t>
            </a:r>
            <a:endParaRPr lang="ko-KR" altLang="en-US" sz="1000" b="0">
              <a:latin typeface="맑은 고딕" charset="0"/>
              <a:ea typeface="맑은 고딕" charset="0"/>
            </a:endParaRPr>
          </a:p>
        </p:txBody>
      </p:sp>
      <p:sp>
        <p:nvSpPr>
          <p:cNvPr id="1077" name="텍스트 상자 333"/>
          <p:cNvSpPr txBox="1">
            <a:spLocks/>
          </p:cNvSpPr>
          <p:nvPr/>
        </p:nvSpPr>
        <p:spPr>
          <a:xfrm>
            <a:off x="913765" y="3927475"/>
            <a:ext cx="326898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개인정보제3자제공동의 </a:t>
            </a:r>
            <a:r>
              <a:rPr lang="ko-KR" sz="1800">
                <a:solidFill>
                  <a:srgbClr val="FC6600"/>
                </a:solidFill>
                <a:latin typeface="맑은 고딕" charset="0"/>
                <a:ea typeface="맑은 고딕" charset="0"/>
              </a:rPr>
              <a:t>(필수)</a:t>
            </a:r>
            <a:endParaRPr lang="ko-KR" altLang="en-US" sz="1800"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78" name="그룹 336"/>
          <p:cNvGrpSpPr>
            <a:grpSpLocks/>
          </p:cNvGrpSpPr>
          <p:nvPr/>
        </p:nvGrpSpPr>
        <p:grpSpPr>
          <a:xfrm>
            <a:off x="5391785" y="4461510"/>
            <a:ext cx="119380" cy="941070"/>
            <a:chOff x="5391785" y="4461510"/>
            <a:chExt cx="119380" cy="941070"/>
          </a:xfrm>
        </p:grpSpPr>
        <p:cxnSp>
          <p:nvCxnSpPr>
            <p:cNvPr id="1079" name="도형 334"/>
            <p:cNvCxnSpPr/>
            <p:nvPr/>
          </p:nvCxnSpPr>
          <p:spPr>
            <a:xfrm>
              <a:off x="5451475" y="4461510"/>
              <a:ext cx="635" cy="941070"/>
            </a:xfrm>
            <a:prstGeom prst="line">
              <a:avLst/>
            </a:prstGeom>
            <a:ln w="9525" cap="flat" cmpd="sng">
              <a:solidFill>
                <a:srgbClr val="C9CACD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도형 335"/>
            <p:cNvSpPr>
              <a:spLocks/>
            </p:cNvSpPr>
            <p:nvPr/>
          </p:nvSpPr>
          <p:spPr>
            <a:xfrm>
              <a:off x="5391785" y="4520565"/>
              <a:ext cx="119380" cy="250825"/>
            </a:xfrm>
            <a:prstGeom prst="rect">
              <a:avLst/>
            </a:prstGeom>
            <a:solidFill>
              <a:schemeClr val="bg1">
                <a:lumMod val="85000"/>
                <a:lumOff val="0"/>
              </a:schemeClr>
            </a:solidFill>
            <a:ln w="25400" cap="flat" cmpd="sng">
              <a:solidFill>
                <a:srgbClr val="C9CAC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81" name="그림 339" descr="C:/Users/Ahnjunsu/AppData/Roaming/PolarisOffice/ETemp/4340_16498456/fImage1367773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9675" y="4709160"/>
            <a:ext cx="351155" cy="3479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82" name="도형 340"/>
          <p:cNvSpPr>
            <a:spLocks/>
          </p:cNvSpPr>
          <p:nvPr/>
        </p:nvSpPr>
        <p:spPr>
          <a:xfrm>
            <a:off x="3251835" y="5715000"/>
            <a:ext cx="789940" cy="381635"/>
          </a:xfrm>
          <a:prstGeom prst="roundRect">
            <a:avLst/>
          </a:prstGeom>
          <a:noFill/>
          <a:ln w="25400" cap="flat" cmpd="sng">
            <a:solidFill>
              <a:srgbClr val="696B7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그룹 351"/>
          <p:cNvGrpSpPr>
            <a:grpSpLocks/>
          </p:cNvGrpSpPr>
          <p:nvPr/>
        </p:nvGrpSpPr>
        <p:grpSpPr>
          <a:xfrm>
            <a:off x="7313295" y="41275"/>
            <a:ext cx="1843405" cy="6816090"/>
            <a:chOff x="7313295" y="41275"/>
            <a:chExt cx="1843405" cy="6816090"/>
          </a:xfrm>
        </p:grpSpPr>
        <p:sp>
          <p:nvSpPr>
            <p:cNvPr id="1052" name="도형 348"/>
            <p:cNvSpPr>
              <a:spLocks/>
            </p:cNvSpPr>
            <p:nvPr/>
          </p:nvSpPr>
          <p:spPr>
            <a:xfrm>
              <a:off x="7313295" y="41275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3" name="텍스트 상자 349"/>
            <p:cNvSpPr txBox="1">
              <a:spLocks/>
            </p:cNvSpPr>
            <p:nvPr/>
          </p:nvSpPr>
          <p:spPr>
            <a:xfrm>
              <a:off x="7521575" y="318770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54" name="도형 350"/>
            <p:cNvCxnSpPr/>
            <p:nvPr/>
          </p:nvCxnSpPr>
          <p:spPr>
            <a:xfrm>
              <a:off x="7438390" y="789305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5" name="그림 352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56" name="텍스트 상자 353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57" name="텍스트 상자 354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58" name="텍스트 상자 355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59" name="텍스트 상자 356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60" name="텍스트 상자 357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61" name="텍스트 상자 358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62" name="텍스트 상자 359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63" name="텍스트 상자 360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64" name="텍스트 상자 361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1065" name="텍스트 상자 362"/>
          <p:cNvSpPr txBox="1">
            <a:spLocks/>
          </p:cNvSpPr>
          <p:nvPr/>
        </p:nvSpPr>
        <p:spPr>
          <a:xfrm>
            <a:off x="2554605" y="1646555"/>
            <a:ext cx="2099310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>
                <a:latin typeface="맑은 고딕" charset="0"/>
                <a:ea typeface="맑은 고딕" charset="0"/>
              </a:rPr>
              <a:t>회원가입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1066" name="도형 363"/>
          <p:cNvSpPr>
            <a:spLocks/>
          </p:cNvSpPr>
          <p:nvPr/>
        </p:nvSpPr>
        <p:spPr>
          <a:xfrm>
            <a:off x="911860" y="2516505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약관동의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67" name="도형 364"/>
          <p:cNvSpPr>
            <a:spLocks/>
          </p:cNvSpPr>
          <p:nvPr/>
        </p:nvSpPr>
        <p:spPr>
          <a:xfrm>
            <a:off x="3051810" y="2533650"/>
            <a:ext cx="1170940" cy="11715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정보입</a:t>
            </a:r>
            <a:r>
              <a:rPr lang="ko-KR" sz="1800" b="1">
                <a:latin typeface="맑은 고딕" charset="0"/>
                <a:ea typeface="맑은 고딕" charset="0"/>
              </a:rPr>
              <a:t>력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68" name="도형 365"/>
          <p:cNvSpPr>
            <a:spLocks/>
          </p:cNvSpPr>
          <p:nvPr/>
        </p:nvSpPr>
        <p:spPr>
          <a:xfrm>
            <a:off x="5164455" y="2537460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가입완</a:t>
            </a:r>
            <a:r>
              <a:rPr lang="ko-KR" sz="1800" b="1">
                <a:latin typeface="맑은 고딕" charset="0"/>
                <a:ea typeface="맑은 고딕" charset="0"/>
              </a:rPr>
              <a:t>료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69" name="텍스트 상자 368"/>
          <p:cNvSpPr txBox="1">
            <a:spLocks/>
          </p:cNvSpPr>
          <p:nvPr/>
        </p:nvSpPr>
        <p:spPr>
          <a:xfrm>
            <a:off x="598805" y="4027170"/>
            <a:ext cx="1889760" cy="4006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>
                <a:latin typeface="맑은 고딕" charset="0"/>
                <a:ea typeface="맑은 고딕" charset="0"/>
              </a:rPr>
              <a:t>계정정</a:t>
            </a:r>
            <a:r>
              <a:rPr lang="ko-KR" sz="2000" b="1">
                <a:latin typeface="맑은 고딕" charset="0"/>
                <a:ea typeface="맑은 고딕" charset="0"/>
              </a:rPr>
              <a:t>보 입력</a:t>
            </a:r>
            <a:endParaRPr lang="ko-KR" altLang="en-US" sz="200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70" name="표 377"/>
          <p:cNvGraphicFramePr>
            <a:graphicFrameLocks noGrp="1"/>
          </p:cNvGraphicFramePr>
          <p:nvPr/>
        </p:nvGraphicFramePr>
        <p:xfrm>
          <a:off x="598805" y="4558665"/>
          <a:ext cx="6096000" cy="1906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밀번호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 확인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생년월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1" name="텍스트 상자 378"/>
          <p:cNvSpPr txBox="1">
            <a:spLocks/>
          </p:cNvSpPr>
          <p:nvPr/>
        </p:nvSpPr>
        <p:spPr>
          <a:xfrm>
            <a:off x="2095500" y="4625975"/>
            <a:ext cx="2966720" cy="368300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386"/>
          <p:cNvSpPr txBox="1">
            <a:spLocks/>
          </p:cNvSpPr>
          <p:nvPr/>
        </p:nvSpPr>
        <p:spPr>
          <a:xfrm>
            <a:off x="2095500" y="5102225"/>
            <a:ext cx="2966720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C9CACD"/>
                </a:solidFill>
                <a:latin typeface="맑은 고딕" charset="0"/>
                <a:ea typeface="맑은 고딕" charset="0"/>
              </a:rPr>
              <a:t>8~16자리 / 영문, 숫자조합</a:t>
            </a:r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3" name="텍스트 상자 387"/>
          <p:cNvSpPr txBox="1">
            <a:spLocks/>
          </p:cNvSpPr>
          <p:nvPr/>
        </p:nvSpPr>
        <p:spPr>
          <a:xfrm>
            <a:off x="2095500" y="5578475"/>
            <a:ext cx="2966720" cy="368300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4" name="텍스트 상자 388"/>
          <p:cNvSpPr txBox="1">
            <a:spLocks/>
          </p:cNvSpPr>
          <p:nvPr/>
        </p:nvSpPr>
        <p:spPr>
          <a:xfrm>
            <a:off x="2095500" y="6054725"/>
            <a:ext cx="1402080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년도 선택 V</a:t>
            </a:r>
            <a:endParaRPr lang="ko-KR" altLang="en-US" sz="1800">
              <a:solidFill>
                <a:srgbClr val="2B2B2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5" name="도형 432"/>
          <p:cNvSpPr>
            <a:spLocks/>
          </p:cNvSpPr>
          <p:nvPr/>
        </p:nvSpPr>
        <p:spPr>
          <a:xfrm>
            <a:off x="5274945" y="4623435"/>
            <a:ext cx="887095" cy="352425"/>
          </a:xfrm>
          <a:prstGeom prst="roundRect">
            <a:avLst>
              <a:gd name="adj" fmla="val 31218"/>
            </a:avLst>
          </a:prstGeom>
          <a:ln w="6350" cap="flat" cmpd="sng">
            <a:solidFill>
              <a:srgbClr val="696B71">
                <a:alpha val="100000"/>
              </a:srgb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중복확</a:t>
            </a:r>
            <a:r>
              <a:rPr lang="ko-KR" sz="1200">
                <a:latin typeface="맑은 고딕" charset="0"/>
                <a:ea typeface="맑은 고딕" charset="0"/>
              </a:rPr>
              <a:t>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46"/>
          <p:cNvSpPr txBox="1">
            <a:spLocks/>
          </p:cNvSpPr>
          <p:nvPr/>
        </p:nvSpPr>
        <p:spPr>
          <a:xfrm>
            <a:off x="3660775" y="6054725"/>
            <a:ext cx="122491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월 선택 V</a:t>
            </a:r>
            <a:endParaRPr lang="ko-KR" altLang="en-US" sz="1800">
              <a:solidFill>
                <a:srgbClr val="2B2B2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7" name="텍스트 상자 447"/>
          <p:cNvSpPr txBox="1">
            <a:spLocks/>
          </p:cNvSpPr>
          <p:nvPr/>
        </p:nvSpPr>
        <p:spPr>
          <a:xfrm>
            <a:off x="5062220" y="6054725"/>
            <a:ext cx="1278890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일 선택 V</a:t>
            </a:r>
            <a:endParaRPr lang="ko-KR" altLang="en-US" sz="1800">
              <a:solidFill>
                <a:srgbClr val="2B2B2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40"/>
          <p:cNvGraphicFramePr>
            <a:graphicFrameLocks noGrp="1"/>
          </p:cNvGraphicFramePr>
          <p:nvPr/>
        </p:nvGraphicFramePr>
        <p:xfrm>
          <a:off x="598805" y="1690370"/>
          <a:ext cx="6096000" cy="1438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별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 주소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텍스트 상자 442"/>
          <p:cNvSpPr txBox="1">
            <a:spLocks/>
          </p:cNvSpPr>
          <p:nvPr/>
        </p:nvSpPr>
        <p:spPr>
          <a:xfrm>
            <a:off x="2095500" y="2233930"/>
            <a:ext cx="123888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43"/>
          <p:cNvSpPr txBox="1">
            <a:spLocks/>
          </p:cNvSpPr>
          <p:nvPr/>
        </p:nvSpPr>
        <p:spPr>
          <a:xfrm>
            <a:off x="2095500" y="2710180"/>
            <a:ext cx="2966720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696B71"/>
                </a:solidFill>
                <a:latin typeface="맑은 고딕" charset="0"/>
                <a:ea typeface="맑은 고딕" charset="0"/>
              </a:rPr>
              <a:t>한글 10자리</a:t>
            </a:r>
            <a:endParaRPr lang="ko-KR" altLang="en-US" sz="1800">
              <a:solidFill>
                <a:srgbClr val="696B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448"/>
          <p:cNvSpPr>
            <a:spLocks/>
          </p:cNvSpPr>
          <p:nvPr/>
        </p:nvSpPr>
        <p:spPr>
          <a:xfrm>
            <a:off x="2176780" y="1852930"/>
            <a:ext cx="177800" cy="177800"/>
          </a:xfrm>
          <a:prstGeom prst="ellipse">
            <a:avLst/>
          </a:prstGeom>
          <a:noFill/>
          <a:ln w="25400" cap="flat" cmpd="sng">
            <a:solidFill>
              <a:srgbClr val="696B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51"/>
          <p:cNvSpPr txBox="1">
            <a:spLocks/>
          </p:cNvSpPr>
          <p:nvPr/>
        </p:nvSpPr>
        <p:spPr>
          <a:xfrm>
            <a:off x="2353310" y="1771015"/>
            <a:ext cx="636905" cy="3397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latin typeface="맑은 고딕" charset="0"/>
                <a:ea typeface="맑은 고딕" charset="0"/>
              </a:rPr>
              <a:t>남</a:t>
            </a:r>
            <a:r>
              <a:rPr lang="ko-KR" sz="1600">
                <a:latin typeface="맑은 고딕" charset="0"/>
                <a:ea typeface="맑은 고딕" charset="0"/>
              </a:rPr>
              <a:t>자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도형 452"/>
          <p:cNvSpPr>
            <a:spLocks/>
          </p:cNvSpPr>
          <p:nvPr/>
        </p:nvSpPr>
        <p:spPr>
          <a:xfrm>
            <a:off x="3224530" y="1852930"/>
            <a:ext cx="177800" cy="177800"/>
          </a:xfrm>
          <a:prstGeom prst="ellipse">
            <a:avLst/>
          </a:prstGeom>
          <a:noFill/>
          <a:ln w="25400" cap="flat" cmpd="sng">
            <a:solidFill>
              <a:srgbClr val="696B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53"/>
          <p:cNvSpPr txBox="1">
            <a:spLocks/>
          </p:cNvSpPr>
          <p:nvPr/>
        </p:nvSpPr>
        <p:spPr>
          <a:xfrm>
            <a:off x="3401060" y="1771015"/>
            <a:ext cx="58674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여자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456"/>
          <p:cNvSpPr txBox="1">
            <a:spLocks/>
          </p:cNvSpPr>
          <p:nvPr/>
        </p:nvSpPr>
        <p:spPr>
          <a:xfrm>
            <a:off x="3304540" y="2247265"/>
            <a:ext cx="379095" cy="3397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latin typeface="맑은 고딕" charset="0"/>
                <a:ea typeface="맑은 고딕" charset="0"/>
              </a:rPr>
              <a:t>@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457"/>
          <p:cNvSpPr txBox="1">
            <a:spLocks/>
          </p:cNvSpPr>
          <p:nvPr/>
        </p:nvSpPr>
        <p:spPr>
          <a:xfrm>
            <a:off x="3672840" y="2233930"/>
            <a:ext cx="137604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58"/>
          <p:cNvSpPr txBox="1">
            <a:spLocks/>
          </p:cNvSpPr>
          <p:nvPr/>
        </p:nvSpPr>
        <p:spPr>
          <a:xfrm>
            <a:off x="5183505" y="2233930"/>
            <a:ext cx="1470660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solidFill>
                  <a:srgbClr val="696B71"/>
                </a:solidFill>
                <a:latin typeface="맑은 고딕" charset="0"/>
                <a:ea typeface="맑은 고딕" charset="0"/>
              </a:rPr>
              <a:t>직접입</a:t>
            </a:r>
            <a:r>
              <a:rPr lang="ko-KR" sz="1800">
                <a:solidFill>
                  <a:srgbClr val="696B71"/>
                </a:solidFill>
                <a:latin typeface="맑은 고딕" charset="0"/>
                <a:ea typeface="맑은 고딕" charset="0"/>
              </a:rPr>
              <a:t>력  V</a:t>
            </a:r>
            <a:endParaRPr lang="ko-KR" altLang="en-US" sz="1800">
              <a:solidFill>
                <a:srgbClr val="696B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460"/>
          <p:cNvSpPr txBox="1">
            <a:spLocks/>
          </p:cNvSpPr>
          <p:nvPr/>
        </p:nvSpPr>
        <p:spPr>
          <a:xfrm>
            <a:off x="598805" y="3363595"/>
            <a:ext cx="1889760" cy="40068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>
                <a:latin typeface="맑은 고딕" charset="0"/>
                <a:ea typeface="맑은 고딕" charset="0"/>
              </a:rPr>
              <a:t>휴대</a:t>
            </a:r>
            <a:r>
              <a:rPr lang="ko-KR" sz="2000" b="1">
                <a:latin typeface="맑은 고딕" charset="0"/>
                <a:ea typeface="맑은 고딕" charset="0"/>
              </a:rPr>
              <a:t>폰 인증</a:t>
            </a:r>
            <a:endParaRPr lang="ko-KR" altLang="en-US" sz="200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461"/>
          <p:cNvGraphicFramePr>
            <a:graphicFrameLocks noGrp="1"/>
          </p:cNvGraphicFramePr>
          <p:nvPr/>
        </p:nvGraphicFramePr>
        <p:xfrm>
          <a:off x="598805" y="4003675"/>
          <a:ext cx="6096000" cy="972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</a:t>
                      </a: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처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인증번호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3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텍스트 상자 462"/>
          <p:cNvSpPr txBox="1">
            <a:spLocks/>
          </p:cNvSpPr>
          <p:nvPr/>
        </p:nvSpPr>
        <p:spPr>
          <a:xfrm>
            <a:off x="2095500" y="4070985"/>
            <a:ext cx="78676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010</a:t>
            </a:r>
            <a:r>
              <a:rPr lang="ko-KR"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rgbClr val="2B2B2B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800">
              <a:solidFill>
                <a:srgbClr val="2B2B2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463"/>
          <p:cNvSpPr txBox="1">
            <a:spLocks/>
          </p:cNvSpPr>
          <p:nvPr/>
        </p:nvSpPr>
        <p:spPr>
          <a:xfrm>
            <a:off x="2830195" y="4057015"/>
            <a:ext cx="262890" cy="3397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-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64"/>
          <p:cNvSpPr txBox="1">
            <a:spLocks/>
          </p:cNvSpPr>
          <p:nvPr/>
        </p:nvSpPr>
        <p:spPr>
          <a:xfrm>
            <a:off x="3066415" y="4070985"/>
            <a:ext cx="76263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467"/>
          <p:cNvSpPr txBox="1">
            <a:spLocks/>
          </p:cNvSpPr>
          <p:nvPr/>
        </p:nvSpPr>
        <p:spPr>
          <a:xfrm>
            <a:off x="3792855" y="4057015"/>
            <a:ext cx="262890" cy="3397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-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68"/>
          <p:cNvSpPr txBox="1">
            <a:spLocks/>
          </p:cNvSpPr>
          <p:nvPr/>
        </p:nvSpPr>
        <p:spPr>
          <a:xfrm>
            <a:off x="4023995" y="4070985"/>
            <a:ext cx="76263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469"/>
          <p:cNvSpPr>
            <a:spLocks/>
          </p:cNvSpPr>
          <p:nvPr/>
        </p:nvSpPr>
        <p:spPr>
          <a:xfrm>
            <a:off x="4965065" y="4076700"/>
            <a:ext cx="887095" cy="352425"/>
          </a:xfrm>
          <a:prstGeom prst="roundRect">
            <a:avLst>
              <a:gd name="adj" fmla="val 31218"/>
            </a:avLst>
          </a:prstGeom>
          <a:ln w="6350" cap="flat" cmpd="sng">
            <a:solidFill>
              <a:srgbClr val="696B71">
                <a:alpha val="100000"/>
              </a:srgb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인증하</a:t>
            </a:r>
            <a:r>
              <a:rPr lang="ko-KR" sz="1200">
                <a:latin typeface="맑은 고딕" charset="0"/>
                <a:ea typeface="맑은 고딕" charset="0"/>
              </a:rPr>
              <a:t>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470"/>
          <p:cNvSpPr txBox="1">
            <a:spLocks/>
          </p:cNvSpPr>
          <p:nvPr/>
        </p:nvSpPr>
        <p:spPr>
          <a:xfrm>
            <a:off x="2095500" y="4555490"/>
            <a:ext cx="2025015" cy="370205"/>
          </a:xfrm>
          <a:prstGeom prst="rect">
            <a:avLst/>
          </a:prstGeom>
          <a:noFill/>
          <a:ln w="0" cap="flat" cmpd="sng">
            <a:solidFill>
              <a:srgbClr val="B6B6B6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solidFill>
                <a:srgbClr val="C9CAC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471"/>
          <p:cNvSpPr txBox="1">
            <a:spLocks/>
          </p:cNvSpPr>
          <p:nvPr/>
        </p:nvSpPr>
        <p:spPr>
          <a:xfrm>
            <a:off x="4126865" y="4556760"/>
            <a:ext cx="671195" cy="3397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600">
                <a:solidFill>
                  <a:srgbClr val="FC4700"/>
                </a:solidFill>
                <a:latin typeface="맑은 고딕" charset="0"/>
                <a:ea typeface="맑은 고딕" charset="0"/>
              </a:rPr>
              <a:t>03:00</a:t>
            </a:r>
            <a:endParaRPr lang="ko-KR" altLang="en-US" sz="1600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73"/>
          <p:cNvSpPr>
            <a:spLocks/>
          </p:cNvSpPr>
          <p:nvPr/>
        </p:nvSpPr>
        <p:spPr>
          <a:xfrm>
            <a:off x="3251835" y="5687695"/>
            <a:ext cx="789940" cy="381635"/>
          </a:xfrm>
          <a:prstGeom prst="roundRect">
            <a:avLst/>
          </a:prstGeom>
          <a:noFill/>
          <a:ln w="25400" cap="flat" cmpd="sng">
            <a:solidFill>
              <a:srgbClr val="696B71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55" name="그룹 491"/>
          <p:cNvGrpSpPr>
            <a:grpSpLocks/>
          </p:cNvGrpSpPr>
          <p:nvPr/>
        </p:nvGrpSpPr>
        <p:grpSpPr>
          <a:xfrm>
            <a:off x="7313295" y="41275"/>
            <a:ext cx="1843405" cy="6816090"/>
            <a:chOff x="7313295" y="41275"/>
            <a:chExt cx="1843405" cy="6816090"/>
          </a:xfrm>
        </p:grpSpPr>
        <p:sp>
          <p:nvSpPr>
            <p:cNvPr id="1056" name="도형 488"/>
            <p:cNvSpPr>
              <a:spLocks/>
            </p:cNvSpPr>
            <p:nvPr/>
          </p:nvSpPr>
          <p:spPr>
            <a:xfrm>
              <a:off x="7313295" y="41275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7" name="텍스트 상자 489"/>
            <p:cNvSpPr txBox="1">
              <a:spLocks/>
            </p:cNvSpPr>
            <p:nvPr/>
          </p:nvSpPr>
          <p:spPr>
            <a:xfrm>
              <a:off x="7521575" y="318770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58" name="도형 490"/>
            <p:cNvCxnSpPr/>
            <p:nvPr/>
          </p:nvCxnSpPr>
          <p:spPr>
            <a:xfrm>
              <a:off x="7438390" y="789305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9" name="그림 492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60" name="텍스트 상자 493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61" name="텍스트 상자 494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62" name="텍스트 상자 495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63" name="텍스트 상자 496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64" name="텍스트 상자 497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65" name="텍스트 상자 498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66" name="텍스트 상자 499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67" name="텍스트 상자 500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68" name="텍스트 상자 501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02"/>
          <p:cNvSpPr txBox="1">
            <a:spLocks/>
          </p:cNvSpPr>
          <p:nvPr/>
        </p:nvSpPr>
        <p:spPr>
          <a:xfrm>
            <a:off x="2554605" y="1646555"/>
            <a:ext cx="2099310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3600">
                <a:latin typeface="맑은 고딕" charset="0"/>
                <a:ea typeface="맑은 고딕" charset="0"/>
              </a:rPr>
              <a:t>가입완</a:t>
            </a:r>
            <a:r>
              <a:rPr lang="ko-KR" sz="3600">
                <a:latin typeface="맑은 고딕" charset="0"/>
                <a:ea typeface="맑은 고딕" charset="0"/>
              </a:rPr>
              <a:t>료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3" name="도형 503"/>
          <p:cNvSpPr>
            <a:spLocks/>
          </p:cNvSpPr>
          <p:nvPr/>
        </p:nvSpPr>
        <p:spPr>
          <a:xfrm>
            <a:off x="911860" y="2516505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약관동의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" name="도형 504"/>
          <p:cNvSpPr>
            <a:spLocks/>
          </p:cNvSpPr>
          <p:nvPr/>
        </p:nvSpPr>
        <p:spPr>
          <a:xfrm>
            <a:off x="3051810" y="2533650"/>
            <a:ext cx="1170305" cy="1170940"/>
          </a:xfrm>
          <a:prstGeom prst="ellipse">
            <a:avLst/>
          </a:prstGeom>
          <a:solidFill>
            <a:srgbClr val="C9CAC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정보입</a:t>
            </a:r>
            <a:r>
              <a:rPr lang="ko-KR" sz="1800" b="1">
                <a:latin typeface="맑은 고딕" charset="0"/>
                <a:ea typeface="맑은 고딕" charset="0"/>
              </a:rPr>
              <a:t>력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5" name="도형 505"/>
          <p:cNvSpPr>
            <a:spLocks/>
          </p:cNvSpPr>
          <p:nvPr/>
        </p:nvSpPr>
        <p:spPr>
          <a:xfrm>
            <a:off x="5164455" y="2537460"/>
            <a:ext cx="1170940" cy="11715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가입완</a:t>
            </a:r>
            <a:r>
              <a:rPr lang="ko-KR" sz="1800" b="1">
                <a:latin typeface="맑은 고딕" charset="0"/>
                <a:ea typeface="맑은 고딕" charset="0"/>
              </a:rPr>
              <a:t>료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grpSp>
        <p:nvGrpSpPr>
          <p:cNvPr id="1059" name="그룹 509"/>
          <p:cNvGrpSpPr>
            <a:grpSpLocks/>
          </p:cNvGrpSpPr>
          <p:nvPr/>
        </p:nvGrpSpPr>
        <p:grpSpPr>
          <a:xfrm>
            <a:off x="7313295" y="41275"/>
            <a:ext cx="1843405" cy="6816090"/>
            <a:chOff x="7313295" y="41275"/>
            <a:chExt cx="1843405" cy="6816090"/>
          </a:xfrm>
        </p:grpSpPr>
        <p:sp>
          <p:nvSpPr>
            <p:cNvPr id="1060" name="도형 506"/>
            <p:cNvSpPr>
              <a:spLocks/>
            </p:cNvSpPr>
            <p:nvPr/>
          </p:nvSpPr>
          <p:spPr>
            <a:xfrm>
              <a:off x="7313295" y="41275"/>
              <a:ext cx="1843405" cy="6816090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61" name="텍스트 상자 507"/>
            <p:cNvSpPr txBox="1">
              <a:spLocks/>
            </p:cNvSpPr>
            <p:nvPr/>
          </p:nvSpPr>
          <p:spPr>
            <a:xfrm>
              <a:off x="7521575" y="318770"/>
              <a:ext cx="1469390" cy="3702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62" name="도형 508"/>
            <p:cNvCxnSpPr/>
            <p:nvPr/>
          </p:nvCxnSpPr>
          <p:spPr>
            <a:xfrm>
              <a:off x="7438390" y="789305"/>
              <a:ext cx="1551940" cy="635"/>
            </a:xfrm>
            <a:prstGeom prst="line">
              <a:avLst/>
            </a:prstGeom>
            <a:ln w="952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3" name="그림 510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195" y="229870"/>
            <a:ext cx="434340" cy="399415"/>
          </a:xfrm>
          <a:prstGeom prst="rect">
            <a:avLst/>
          </a:prstGeom>
          <a:noFill/>
        </p:spPr>
      </p:pic>
      <p:sp>
        <p:nvSpPr>
          <p:cNvPr id="1064" name="텍스트 상자 511"/>
          <p:cNvSpPr txBox="1">
            <a:spLocks/>
          </p:cNvSpPr>
          <p:nvPr/>
        </p:nvSpPr>
        <p:spPr>
          <a:xfrm>
            <a:off x="4039870" y="340360"/>
            <a:ext cx="84963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로그인</a:t>
            </a:r>
          </a:p>
        </p:txBody>
      </p:sp>
      <p:sp>
        <p:nvSpPr>
          <p:cNvPr id="1065" name="텍스트 상자 512"/>
          <p:cNvSpPr txBox="1">
            <a:spLocks/>
          </p:cNvSpPr>
          <p:nvPr/>
        </p:nvSpPr>
        <p:spPr>
          <a:xfrm>
            <a:off x="4973320" y="340360"/>
            <a:ext cx="961390" cy="27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회원가입</a:t>
            </a:r>
          </a:p>
        </p:txBody>
      </p:sp>
      <p:sp>
        <p:nvSpPr>
          <p:cNvPr id="1066" name="텍스트 상자 513"/>
          <p:cNvSpPr txBox="1">
            <a:spLocks/>
          </p:cNvSpPr>
          <p:nvPr/>
        </p:nvSpPr>
        <p:spPr>
          <a:xfrm>
            <a:off x="6005830" y="340360"/>
            <a:ext cx="936625" cy="277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200"/>
              <a:t>가맹문의</a:t>
            </a:r>
          </a:p>
        </p:txBody>
      </p:sp>
      <p:sp>
        <p:nvSpPr>
          <p:cNvPr id="1067" name="텍스트 상자 514"/>
          <p:cNvSpPr txBox="1">
            <a:spLocks/>
          </p:cNvSpPr>
          <p:nvPr/>
        </p:nvSpPr>
        <p:spPr>
          <a:xfrm>
            <a:off x="251460" y="721360"/>
            <a:ext cx="1224915" cy="3073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메뉴</a:t>
            </a:r>
          </a:p>
        </p:txBody>
      </p:sp>
      <p:sp>
        <p:nvSpPr>
          <p:cNvPr id="1068" name="텍스트 상자 515"/>
          <p:cNvSpPr txBox="1">
            <a:spLocks/>
          </p:cNvSpPr>
          <p:nvPr/>
        </p:nvSpPr>
        <p:spPr>
          <a:xfrm>
            <a:off x="161988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매장문의</a:t>
            </a:r>
          </a:p>
        </p:txBody>
      </p:sp>
      <p:sp>
        <p:nvSpPr>
          <p:cNvPr id="1069" name="텍스트 상자 516"/>
          <p:cNvSpPr txBox="1">
            <a:spLocks/>
          </p:cNvSpPr>
          <p:nvPr/>
        </p:nvSpPr>
        <p:spPr>
          <a:xfrm>
            <a:off x="2987675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이야깃거리</a:t>
            </a:r>
          </a:p>
        </p:txBody>
      </p:sp>
      <p:sp>
        <p:nvSpPr>
          <p:cNvPr id="1070" name="텍스트 상자 517"/>
          <p:cNvSpPr txBox="1">
            <a:spLocks/>
          </p:cNvSpPr>
          <p:nvPr/>
        </p:nvSpPr>
        <p:spPr>
          <a:xfrm>
            <a:off x="435610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창업안내</a:t>
            </a:r>
          </a:p>
        </p:txBody>
      </p:sp>
      <p:sp>
        <p:nvSpPr>
          <p:cNvPr id="1071" name="텍스트 상자 518"/>
          <p:cNvSpPr txBox="1">
            <a:spLocks/>
          </p:cNvSpPr>
          <p:nvPr/>
        </p:nvSpPr>
        <p:spPr>
          <a:xfrm>
            <a:off x="5723890" y="721360"/>
            <a:ext cx="1224915" cy="307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400"/>
              <a:t>가게이야기</a:t>
            </a:r>
          </a:p>
        </p:txBody>
      </p:sp>
      <p:sp>
        <p:nvSpPr>
          <p:cNvPr id="1072" name="텍스트 상자 519"/>
          <p:cNvSpPr txBox="1">
            <a:spLocks/>
          </p:cNvSpPr>
          <p:nvPr/>
        </p:nvSpPr>
        <p:spPr>
          <a:xfrm>
            <a:off x="467360" y="264160"/>
            <a:ext cx="151130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/>
              <a:t>맥도리아</a:t>
            </a:r>
          </a:p>
        </p:txBody>
      </p:sp>
      <p:sp>
        <p:nvSpPr>
          <p:cNvPr id="1073" name="텍스트 상자 523"/>
          <p:cNvSpPr txBox="1">
            <a:spLocks/>
          </p:cNvSpPr>
          <p:nvPr/>
        </p:nvSpPr>
        <p:spPr>
          <a:xfrm>
            <a:off x="694055" y="4554855"/>
            <a:ext cx="5892800" cy="7086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가입해주셔서 감사합니다.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맥도리아의 서비스를 마음껏 이용해보세요.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074" name="도형 5"/>
          <p:cNvSpPr>
            <a:spLocks/>
          </p:cNvSpPr>
          <p:nvPr/>
        </p:nvSpPr>
        <p:spPr>
          <a:xfrm>
            <a:off x="2323465" y="5687695"/>
            <a:ext cx="2552700" cy="382270"/>
          </a:xfrm>
          <a:prstGeom prst="roundRect">
            <a:avLst/>
          </a:prstGeom>
          <a:noFill/>
          <a:ln w="3175" cap="flat" cmpd="sng">
            <a:solidFill>
              <a:srgbClr val="FC66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19</Pages>
  <Words>975</Words>
  <Characters>0</Characters>
  <Application>Microsoft Office PowerPoint</Application>
  <DocSecurity>0</DocSecurity>
  <PresentationFormat>화면 슬라이드 쇼(4:3)</PresentationFormat>
  <Lines>0</Lines>
  <Paragraphs>506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notokr</vt:lpstr>
      <vt:lpstr>맑은 고딕</vt:lpstr>
      <vt:lpstr>맑은 고딕 Semilight</vt:lpstr>
      <vt:lpstr>Arial</vt:lpstr>
      <vt:lpstr>Office 테마</vt:lpstr>
      <vt:lpstr>PowerPoint 프레젠테이션</vt:lpstr>
      <vt:lpstr>맥도리아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BlackEdition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USER</cp:lastModifiedBy>
  <cp:revision>4</cp:revision>
  <dcterms:modified xsi:type="dcterms:W3CDTF">2024-05-23T01:19:48Z</dcterms:modified>
  <cp:version>10.105.228.52576</cp:version>
</cp:coreProperties>
</file>