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11/19/2019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11/19/2019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11/19/2019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11/19/2019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11/19/2019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11/19/2019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11/19/2019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11/19/2019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3200" b="1" dirty="0"/>
              <a:t>A Recommender System for </a:t>
            </a:r>
            <a:r>
              <a:rPr lang="en-US" sz="3200" b="1" dirty="0" smtClean="0"/>
              <a:t>starting retail Shop</a:t>
            </a:r>
            <a:endParaRPr lang="en-IN" sz="3200" dirty="0"/>
          </a:p>
        </p:txBody>
      </p:sp>
      <p:sp>
        <p:nvSpPr>
          <p:cNvPr id="3" name="Subtitle 2"/>
          <p:cNvSpPr>
            <a:spLocks noGrp="1"/>
          </p:cNvSpPr>
          <p:nvPr>
            <p:ph type="subTitle" idx="1"/>
          </p:nvPr>
        </p:nvSpPr>
        <p:spPr/>
        <p:txBody>
          <a:bodyPr>
            <a:normAutofit fontScale="70000" lnSpcReduction="20000"/>
          </a:bodyPr>
          <a:lstStyle/>
          <a:p>
            <a:r>
              <a:rPr lang="en-US" dirty="0"/>
              <a:t>Applied Data Science Capstone</a:t>
            </a:r>
          </a:p>
          <a:p>
            <a:endParaRPr lang="en-US" dirty="0"/>
          </a:p>
          <a:p>
            <a:pPr algn="r"/>
            <a:r>
              <a:rPr lang="en-US" b="1" dirty="0"/>
              <a:t> </a:t>
            </a:r>
            <a:r>
              <a:rPr lang="en-US" b="1" dirty="0" smtClean="0"/>
              <a:t>Muhammed </a:t>
            </a:r>
            <a:r>
              <a:rPr lang="en-US" b="1" dirty="0" err="1" smtClean="0"/>
              <a:t>ajsal</a:t>
            </a:r>
            <a:r>
              <a:rPr lang="en-US" b="1" dirty="0" smtClean="0"/>
              <a:t> </a:t>
            </a:r>
            <a:r>
              <a:rPr lang="en-US" b="1" dirty="0" err="1" smtClean="0"/>
              <a:t>k.p</a:t>
            </a:r>
            <a:endParaRPr lang="en-US" b="1" dirty="0"/>
          </a:p>
          <a:p>
            <a:endParaRPr lang="en-IN" dirty="0"/>
          </a:p>
        </p:txBody>
      </p:sp>
    </p:spTree>
    <p:extLst>
      <p:ext uri="{BB962C8B-B14F-4D97-AF65-F5344CB8AC3E}">
        <p14:creationId xmlns:p14="http://schemas.microsoft.com/office/powerpoint/2010/main" val="17618122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468357" cy="1079868"/>
          </a:xfrm>
        </p:spPr>
        <p:txBody>
          <a:bodyPr/>
          <a:lstStyle/>
          <a:p>
            <a:r>
              <a:rPr lang="en-US" sz="2000" b="1" dirty="0"/>
              <a:t>Now, the dataset is fully ready to be used for machine learning (and statistical analysis) purposes.</a:t>
            </a:r>
            <a:br>
              <a:rPr lang="en-US" sz="2000" b="1" dirty="0"/>
            </a:br>
            <a:endParaRPr lang="en-IN" sz="2000" dirty="0"/>
          </a:p>
        </p:txBody>
      </p:sp>
      <p:pic>
        <p:nvPicPr>
          <p:cNvPr id="4" name="Content Placeholder 3"/>
          <p:cNvPicPr>
            <a:picLocks noGrp="1" noChangeAspect="1"/>
          </p:cNvPicPr>
          <p:nvPr>
            <p:ph idx="1"/>
          </p:nvPr>
        </p:nvPicPr>
        <p:blipFill>
          <a:blip r:embed="rId2"/>
          <a:stretch>
            <a:fillRect/>
          </a:stretch>
        </p:blipFill>
        <p:spPr>
          <a:xfrm>
            <a:off x="1749616" y="2052638"/>
            <a:ext cx="7654543" cy="4195762"/>
          </a:xfrm>
          <a:prstGeom prst="rect">
            <a:avLst/>
          </a:prstGeom>
        </p:spPr>
      </p:pic>
    </p:spTree>
    <p:extLst>
      <p:ext uri="{BB962C8B-B14F-4D97-AF65-F5344CB8AC3E}">
        <p14:creationId xmlns:p14="http://schemas.microsoft.com/office/powerpoint/2010/main" val="1152188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Main Article</a:t>
            </a:r>
            <a:endParaRPr lang="en-IN" dirty="0"/>
          </a:p>
        </p:txBody>
      </p:sp>
      <p:sp>
        <p:nvSpPr>
          <p:cNvPr id="3" name="Content Placeholder 2"/>
          <p:cNvSpPr>
            <a:spLocks noGrp="1"/>
          </p:cNvSpPr>
          <p:nvPr>
            <p:ph idx="1"/>
          </p:nvPr>
        </p:nvSpPr>
        <p:spPr/>
        <p:txBody>
          <a:bodyPr/>
          <a:lstStyle/>
          <a:p>
            <a:r>
              <a:rPr lang="en-US" b="1" dirty="0"/>
              <a:t>Part 4: Applying one of Machine Learning Techniques (K-Means Clustering)</a:t>
            </a:r>
          </a:p>
          <a:p>
            <a:endParaRPr lang="en-IN" dirty="0"/>
          </a:p>
        </p:txBody>
      </p:sp>
      <p:pic>
        <p:nvPicPr>
          <p:cNvPr id="4" name="Picture 3"/>
          <p:cNvPicPr>
            <a:picLocks noChangeAspect="1"/>
          </p:cNvPicPr>
          <p:nvPr/>
        </p:nvPicPr>
        <p:blipFill>
          <a:blip r:embed="rId2"/>
          <a:stretch>
            <a:fillRect/>
          </a:stretch>
        </p:blipFill>
        <p:spPr>
          <a:xfrm>
            <a:off x="1259193" y="2716918"/>
            <a:ext cx="9129526" cy="1935528"/>
          </a:xfrm>
          <a:prstGeom prst="rect">
            <a:avLst/>
          </a:prstGeom>
        </p:spPr>
      </p:pic>
      <p:pic>
        <p:nvPicPr>
          <p:cNvPr id="5" name="Picture 4"/>
          <p:cNvPicPr>
            <a:picLocks noChangeAspect="1"/>
          </p:cNvPicPr>
          <p:nvPr/>
        </p:nvPicPr>
        <p:blipFill>
          <a:blip r:embed="rId3"/>
          <a:stretch>
            <a:fillRect/>
          </a:stretch>
        </p:blipFill>
        <p:spPr>
          <a:xfrm>
            <a:off x="1259193" y="4496417"/>
            <a:ext cx="9203141" cy="1672370"/>
          </a:xfrm>
          <a:prstGeom prst="rect">
            <a:avLst/>
          </a:prstGeom>
        </p:spPr>
      </p:pic>
    </p:spTree>
    <p:extLst>
      <p:ext uri="{BB962C8B-B14F-4D97-AF65-F5344CB8AC3E}">
        <p14:creationId xmlns:p14="http://schemas.microsoft.com/office/powerpoint/2010/main" val="1661078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Decision Making and Reporting Results</a:t>
            </a:r>
            <a:endParaRPr lang="en-IN" dirty="0"/>
          </a:p>
        </p:txBody>
      </p:sp>
      <p:sp>
        <p:nvSpPr>
          <p:cNvPr id="3" name="Content Placeholder 2"/>
          <p:cNvSpPr>
            <a:spLocks noGrp="1"/>
          </p:cNvSpPr>
          <p:nvPr>
            <p:ph idx="1"/>
          </p:nvPr>
        </p:nvSpPr>
        <p:spPr/>
        <p:txBody>
          <a:bodyPr/>
          <a:lstStyle/>
          <a:p>
            <a:pPr marL="0" indent="0">
              <a:buNone/>
            </a:pPr>
            <a:r>
              <a:rPr lang="en-US" b="1" dirty="0"/>
              <a:t>Now, we focus on the centers of clusters and compare them for their "Total Restaurants" and their "Total Joints". The group which its center has the highest "Total Sum" will be our best recommendation to the contractor. {Note: Total Sum = Total Restaurants + Total Joints.} This algorithm although is pretty straightforward yet is strongly powerful.</a:t>
            </a:r>
          </a:p>
          <a:p>
            <a:pPr marL="0" indent="0">
              <a:buNone/>
            </a:pPr>
            <a:endParaRPr lang="en-US" b="1" dirty="0"/>
          </a:p>
          <a:p>
            <a:endParaRPr lang="en-IN" dirty="0"/>
          </a:p>
        </p:txBody>
      </p:sp>
    </p:spTree>
    <p:extLst>
      <p:ext uri="{BB962C8B-B14F-4D97-AF65-F5344CB8AC3E}">
        <p14:creationId xmlns:p14="http://schemas.microsoft.com/office/powerpoint/2010/main" val="661824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220" y="465597"/>
            <a:ext cx="9404723" cy="1170020"/>
          </a:xfrm>
        </p:spPr>
        <p:txBody>
          <a:bodyPr/>
          <a:lstStyle/>
          <a:p>
            <a:r>
              <a:rPr lang="en-US" sz="3600" b="1" dirty="0"/>
              <a:t>Decision Making and Reporting Results</a:t>
            </a:r>
            <a:endParaRPr lang="en-IN" sz="3600" dirty="0"/>
          </a:p>
        </p:txBody>
      </p:sp>
      <p:pic>
        <p:nvPicPr>
          <p:cNvPr id="4" name="Content Placeholder 3"/>
          <p:cNvPicPr>
            <a:picLocks noGrp="1" noChangeAspect="1"/>
          </p:cNvPicPr>
          <p:nvPr>
            <p:ph idx="1"/>
          </p:nvPr>
        </p:nvPicPr>
        <p:blipFill>
          <a:blip r:embed="rId2"/>
          <a:stretch>
            <a:fillRect/>
          </a:stretch>
        </p:blipFill>
        <p:spPr>
          <a:xfrm>
            <a:off x="757747" y="1957589"/>
            <a:ext cx="7414703" cy="3374030"/>
          </a:xfrm>
          <a:prstGeom prst="rect">
            <a:avLst/>
          </a:prstGeom>
        </p:spPr>
      </p:pic>
    </p:spTree>
    <p:extLst>
      <p:ext uri="{BB962C8B-B14F-4D97-AF65-F5344CB8AC3E}">
        <p14:creationId xmlns:p14="http://schemas.microsoft.com/office/powerpoint/2010/main" val="3553258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Decision Making and Reporting Results</a:t>
            </a:r>
            <a:endParaRPr lang="en-IN" dirty="0"/>
          </a:p>
        </p:txBody>
      </p:sp>
      <p:pic>
        <p:nvPicPr>
          <p:cNvPr id="4" name="Content Placeholder 4"/>
          <p:cNvPicPr>
            <a:picLocks noGrp="1" noChangeAspect="1"/>
          </p:cNvPicPr>
          <p:nvPr>
            <p:ph idx="1"/>
          </p:nvPr>
        </p:nvPicPr>
        <p:blipFill>
          <a:blip r:embed="rId2"/>
          <a:stretch>
            <a:fillRect/>
          </a:stretch>
        </p:blipFill>
        <p:spPr>
          <a:xfrm>
            <a:off x="3938588" y="2283619"/>
            <a:ext cx="3276600" cy="3733800"/>
          </a:xfrm>
          <a:prstGeom prst="rect">
            <a:avLst/>
          </a:prstGeom>
        </p:spPr>
      </p:pic>
    </p:spTree>
    <p:extLst>
      <p:ext uri="{BB962C8B-B14F-4D97-AF65-F5344CB8AC3E}">
        <p14:creationId xmlns:p14="http://schemas.microsoft.com/office/powerpoint/2010/main" val="7289569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Decision Making and Reporting Results</a:t>
            </a:r>
            <a:endParaRPr lang="en-IN" dirty="0"/>
          </a:p>
        </p:txBody>
      </p:sp>
      <p:pic>
        <p:nvPicPr>
          <p:cNvPr id="4" name="Content Placeholder 3"/>
          <p:cNvPicPr>
            <a:picLocks noGrp="1" noChangeAspect="1"/>
          </p:cNvPicPr>
          <p:nvPr>
            <p:ph idx="1"/>
          </p:nvPr>
        </p:nvPicPr>
        <p:blipFill>
          <a:blip r:embed="rId2"/>
          <a:stretch>
            <a:fillRect/>
          </a:stretch>
        </p:blipFill>
        <p:spPr>
          <a:xfrm>
            <a:off x="1120463" y="2417839"/>
            <a:ext cx="7604438" cy="3326137"/>
          </a:xfrm>
          <a:prstGeom prst="rect">
            <a:avLst/>
          </a:prstGeom>
        </p:spPr>
      </p:pic>
    </p:spTree>
    <p:extLst>
      <p:ext uri="{BB962C8B-B14F-4D97-AF65-F5344CB8AC3E}">
        <p14:creationId xmlns:p14="http://schemas.microsoft.com/office/powerpoint/2010/main" val="6814825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8844" y="2513338"/>
            <a:ext cx="9404723" cy="1400530"/>
          </a:xfrm>
        </p:spPr>
        <p:txBody>
          <a:bodyPr/>
          <a:lstStyle/>
          <a:p>
            <a:pPr algn="ctr"/>
            <a:r>
              <a:rPr lang="en-US" sz="4400" dirty="0">
                <a:solidFill>
                  <a:srgbClr val="FF0000"/>
                </a:solidFill>
                <a:latin typeface="AR DARLING" panose="02000000000000000000" pitchFamily="2" charset="0"/>
              </a:rPr>
              <a:t>THANK YOU</a:t>
            </a:r>
            <a:endParaRPr lang="en-IN" dirty="0"/>
          </a:p>
        </p:txBody>
      </p:sp>
    </p:spTree>
    <p:extLst>
      <p:ext uri="{BB962C8B-B14F-4D97-AF65-F5344CB8AC3E}">
        <p14:creationId xmlns:p14="http://schemas.microsoft.com/office/powerpoint/2010/main" val="2663593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Synopsis</a:t>
            </a:r>
            <a:endParaRPr lang="en-IN" dirty="0"/>
          </a:p>
        </p:txBody>
      </p:sp>
      <p:sp>
        <p:nvSpPr>
          <p:cNvPr id="3" name="Content Placeholder 2"/>
          <p:cNvSpPr>
            <a:spLocks noGrp="1"/>
          </p:cNvSpPr>
          <p:nvPr>
            <p:ph idx="1"/>
          </p:nvPr>
        </p:nvSpPr>
        <p:spPr/>
        <p:txBody>
          <a:bodyPr/>
          <a:lstStyle/>
          <a:p>
            <a:r>
              <a:rPr lang="en-US" dirty="0"/>
              <a:t>Part 1: </a:t>
            </a:r>
            <a:r>
              <a:rPr lang="en-US" b="1" dirty="0"/>
              <a:t>Problem Description</a:t>
            </a:r>
          </a:p>
          <a:p>
            <a:pPr marL="0" indent="0">
              <a:buNone/>
            </a:pPr>
            <a:r>
              <a:rPr lang="en-US" b="1" dirty="0"/>
              <a:t>There is a </a:t>
            </a:r>
            <a:r>
              <a:rPr lang="en-US" b="1" dirty="0" smtClean="0"/>
              <a:t>Business man in </a:t>
            </a:r>
            <a:r>
              <a:rPr lang="en-US" b="1" dirty="0"/>
              <a:t>one of the boroughs of Toronto (Scarborough). This </a:t>
            </a:r>
            <a:r>
              <a:rPr lang="en-US" b="1" dirty="0" smtClean="0"/>
              <a:t>Business man provides </a:t>
            </a:r>
            <a:r>
              <a:rPr lang="en-US" b="1" dirty="0"/>
              <a:t>places such as: Different types of Restaurants, Bakery, Breakfast Spot, Brewery and Café with fresh and high-quality groceries. The contractor wants to build a </a:t>
            </a:r>
            <a:r>
              <a:rPr lang="en-US" b="1" dirty="0" smtClean="0"/>
              <a:t>shop </a:t>
            </a:r>
            <a:r>
              <a:rPr lang="en-US" b="1" dirty="0"/>
              <a:t>for the groceries it buys from villagers and farmers inside the borough, so that they will support more customers and also bring better "Quality of Service" to the old customers.</a:t>
            </a:r>
          </a:p>
          <a:p>
            <a:endParaRPr lang="en-IN" dirty="0"/>
          </a:p>
        </p:txBody>
      </p:sp>
    </p:spTree>
    <p:extLst>
      <p:ext uri="{BB962C8B-B14F-4D97-AF65-F5344CB8AC3E}">
        <p14:creationId xmlns:p14="http://schemas.microsoft.com/office/powerpoint/2010/main" val="2163376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Synopsis</a:t>
            </a:r>
            <a:endParaRPr lang="en-IN" dirty="0"/>
          </a:p>
        </p:txBody>
      </p:sp>
      <p:sp>
        <p:nvSpPr>
          <p:cNvPr id="3" name="Content Placeholder 2"/>
          <p:cNvSpPr>
            <a:spLocks noGrp="1"/>
          </p:cNvSpPr>
          <p:nvPr>
            <p:ph idx="1"/>
          </p:nvPr>
        </p:nvSpPr>
        <p:spPr/>
        <p:txBody>
          <a:bodyPr/>
          <a:lstStyle/>
          <a:p>
            <a:r>
              <a:rPr lang="en-US" dirty="0"/>
              <a:t>Part 2: </a:t>
            </a:r>
            <a:r>
              <a:rPr lang="en-US" b="1" dirty="0"/>
              <a:t>Data We Need</a:t>
            </a:r>
          </a:p>
          <a:p>
            <a:pPr marL="457200" indent="-457200">
              <a:buFont typeface="Arial" panose="020B0604020202020204" pitchFamily="34" charset="0"/>
              <a:buAutoNum type="alphaLcParenR"/>
            </a:pPr>
            <a:r>
              <a:rPr lang="en-US" b="1" dirty="0"/>
              <a:t>We will need geo-locational information about that specific borough and the neighborhoods in that borough. We assume it is "Scarborough" in Toronto. This is easily provided for us by the contractor, because the contractor has already made up his mind about the borough.</a:t>
            </a:r>
          </a:p>
          <a:p>
            <a:endParaRPr lang="en-IN" dirty="0"/>
          </a:p>
        </p:txBody>
      </p:sp>
      <p:pic>
        <p:nvPicPr>
          <p:cNvPr id="4" name="Picture 3"/>
          <p:cNvPicPr>
            <a:picLocks noChangeAspect="1"/>
          </p:cNvPicPr>
          <p:nvPr/>
        </p:nvPicPr>
        <p:blipFill>
          <a:blip r:embed="rId2"/>
          <a:stretch>
            <a:fillRect/>
          </a:stretch>
        </p:blipFill>
        <p:spPr>
          <a:xfrm>
            <a:off x="1524001" y="4354563"/>
            <a:ext cx="4350161" cy="1561947"/>
          </a:xfrm>
          <a:prstGeom prst="rect">
            <a:avLst/>
          </a:prstGeom>
        </p:spPr>
      </p:pic>
    </p:spTree>
    <p:extLst>
      <p:ext uri="{BB962C8B-B14F-4D97-AF65-F5344CB8AC3E}">
        <p14:creationId xmlns:p14="http://schemas.microsoft.com/office/powerpoint/2010/main" val="417630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Synopsis</a:t>
            </a:r>
            <a:endParaRPr lang="en-IN" dirty="0"/>
          </a:p>
        </p:txBody>
      </p:sp>
      <p:sp>
        <p:nvSpPr>
          <p:cNvPr id="4" name="Content Placeholder 2"/>
          <p:cNvSpPr>
            <a:spLocks noGrp="1"/>
          </p:cNvSpPr>
          <p:nvPr>
            <p:ph idx="1"/>
          </p:nvPr>
        </p:nvSpPr>
        <p:spPr/>
        <p:txBody>
          <a:bodyPr/>
          <a:lstStyle/>
          <a:p>
            <a:r>
              <a:rPr lang="en-US" dirty="0" smtClean="0"/>
              <a:t>Part 2: </a:t>
            </a:r>
            <a:r>
              <a:rPr lang="en-US" b="1" dirty="0"/>
              <a:t>Data We Need</a:t>
            </a:r>
          </a:p>
          <a:p>
            <a:pPr marL="0" indent="0">
              <a:buNone/>
            </a:pPr>
            <a:r>
              <a:rPr lang="en-US" sz="2800" b="1" dirty="0" smtClean="0"/>
              <a:t>b) </a:t>
            </a:r>
            <a:r>
              <a:rPr lang="en-US" b="1" dirty="0"/>
              <a:t>We will need data about different venues in different neighborhoods of that specific borough. In order to gain that information we will use "Foursquare" locational information. A typical request from Foursquare will provide us with the following information:</a:t>
            </a:r>
          </a:p>
          <a:p>
            <a:pPr marL="0" indent="0">
              <a:buNone/>
            </a:pPr>
            <a:endParaRPr lang="en-US" b="1" dirty="0" smtClean="0"/>
          </a:p>
          <a:p>
            <a:pPr marL="0" indent="0">
              <a:buNone/>
            </a:pPr>
            <a:endParaRPr lang="en-US" b="1" dirty="0"/>
          </a:p>
          <a:p>
            <a:pPr marL="0" indent="0">
              <a:buNone/>
            </a:pPr>
            <a:endParaRPr lang="en-US" dirty="0" smtClean="0"/>
          </a:p>
          <a:p>
            <a:endParaRPr lang="en-US" dirty="0"/>
          </a:p>
        </p:txBody>
      </p:sp>
      <p:pic>
        <p:nvPicPr>
          <p:cNvPr id="5" name="Picture 4"/>
          <p:cNvPicPr>
            <a:picLocks noChangeAspect="1"/>
          </p:cNvPicPr>
          <p:nvPr/>
        </p:nvPicPr>
        <p:blipFill>
          <a:blip r:embed="rId2"/>
          <a:stretch>
            <a:fillRect/>
          </a:stretch>
        </p:blipFill>
        <p:spPr>
          <a:xfrm>
            <a:off x="1103312" y="4145238"/>
            <a:ext cx="9110805" cy="2302831"/>
          </a:xfrm>
          <a:prstGeom prst="rect">
            <a:avLst/>
          </a:prstGeom>
        </p:spPr>
      </p:pic>
    </p:spTree>
    <p:extLst>
      <p:ext uri="{BB962C8B-B14F-4D97-AF65-F5344CB8AC3E}">
        <p14:creationId xmlns:p14="http://schemas.microsoft.com/office/powerpoint/2010/main" val="2336986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Main Article</a:t>
            </a:r>
            <a:endParaRPr lang="en-IN" dirty="0"/>
          </a:p>
        </p:txBody>
      </p:sp>
      <p:sp>
        <p:nvSpPr>
          <p:cNvPr id="3" name="Content Placeholder 2"/>
          <p:cNvSpPr>
            <a:spLocks noGrp="1"/>
          </p:cNvSpPr>
          <p:nvPr>
            <p:ph idx="1"/>
          </p:nvPr>
        </p:nvSpPr>
        <p:spPr/>
        <p:txBody>
          <a:bodyPr/>
          <a:lstStyle/>
          <a:p>
            <a:r>
              <a:rPr lang="en-US" b="1" dirty="0"/>
              <a:t>Part 1: Identifying Postal Codes (and then Neighborhoods) in "Scarborough"</a:t>
            </a:r>
          </a:p>
          <a:p>
            <a:endParaRPr lang="en-IN" dirty="0"/>
          </a:p>
        </p:txBody>
      </p:sp>
      <p:pic>
        <p:nvPicPr>
          <p:cNvPr id="4" name="Picture 3"/>
          <p:cNvPicPr>
            <a:picLocks noChangeAspect="1"/>
          </p:cNvPicPr>
          <p:nvPr/>
        </p:nvPicPr>
        <p:blipFill>
          <a:blip r:embed="rId2"/>
          <a:stretch>
            <a:fillRect/>
          </a:stretch>
        </p:blipFill>
        <p:spPr>
          <a:xfrm>
            <a:off x="1103312" y="2834825"/>
            <a:ext cx="9864437" cy="4332399"/>
          </a:xfrm>
          <a:prstGeom prst="rect">
            <a:avLst/>
          </a:prstGeom>
        </p:spPr>
      </p:pic>
    </p:spTree>
    <p:extLst>
      <p:ext uri="{BB962C8B-B14F-4D97-AF65-F5344CB8AC3E}">
        <p14:creationId xmlns:p14="http://schemas.microsoft.com/office/powerpoint/2010/main" val="954688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Main Article</a:t>
            </a:r>
            <a:endParaRPr lang="en-IN" dirty="0"/>
          </a:p>
        </p:txBody>
      </p:sp>
      <p:sp>
        <p:nvSpPr>
          <p:cNvPr id="3" name="Content Placeholder 2"/>
          <p:cNvSpPr>
            <a:spLocks noGrp="1"/>
          </p:cNvSpPr>
          <p:nvPr>
            <p:ph idx="1"/>
          </p:nvPr>
        </p:nvSpPr>
        <p:spPr/>
        <p:txBody>
          <a:bodyPr/>
          <a:lstStyle/>
          <a:p>
            <a:r>
              <a:rPr lang="en-US" b="1" dirty="0"/>
              <a:t>Part 1: Identifying Postal Codes (and then Neighborhoods) in "Scarborough"</a:t>
            </a:r>
          </a:p>
          <a:p>
            <a:pPr marL="0" indent="0">
              <a:buNone/>
            </a:pPr>
            <a:endParaRPr lang="en-US" dirty="0"/>
          </a:p>
          <a:p>
            <a:endParaRPr lang="en-IN" dirty="0"/>
          </a:p>
        </p:txBody>
      </p:sp>
      <p:pic>
        <p:nvPicPr>
          <p:cNvPr id="4" name="Picture 3"/>
          <p:cNvPicPr>
            <a:picLocks noChangeAspect="1"/>
          </p:cNvPicPr>
          <p:nvPr/>
        </p:nvPicPr>
        <p:blipFill>
          <a:blip r:embed="rId2"/>
          <a:stretch>
            <a:fillRect/>
          </a:stretch>
        </p:blipFill>
        <p:spPr>
          <a:xfrm>
            <a:off x="1103312" y="2981179"/>
            <a:ext cx="8491449" cy="3698819"/>
          </a:xfrm>
          <a:prstGeom prst="rect">
            <a:avLst/>
          </a:prstGeom>
        </p:spPr>
      </p:pic>
    </p:spTree>
    <p:extLst>
      <p:ext uri="{BB962C8B-B14F-4D97-AF65-F5344CB8AC3E}">
        <p14:creationId xmlns:p14="http://schemas.microsoft.com/office/powerpoint/2010/main" val="2240805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Main Article</a:t>
            </a:r>
            <a:endParaRPr lang="en-IN" dirty="0"/>
          </a:p>
        </p:txBody>
      </p:sp>
      <p:sp>
        <p:nvSpPr>
          <p:cNvPr id="3" name="Content Placeholder 2"/>
          <p:cNvSpPr>
            <a:spLocks noGrp="1"/>
          </p:cNvSpPr>
          <p:nvPr>
            <p:ph idx="1"/>
          </p:nvPr>
        </p:nvSpPr>
        <p:spPr/>
        <p:txBody>
          <a:bodyPr/>
          <a:lstStyle/>
          <a:p>
            <a:r>
              <a:rPr lang="en-US" b="1" dirty="0"/>
              <a:t>Part 2: Connecting to Foursquare and Retrieving Locational Data</a:t>
            </a:r>
            <a:r>
              <a:rPr lang="en-US" dirty="0"/>
              <a:t> </a:t>
            </a:r>
            <a:r>
              <a:rPr lang="en-US" b="1" dirty="0"/>
              <a:t>for Each Venue in Every Neighborhood</a:t>
            </a:r>
          </a:p>
          <a:p>
            <a:pPr marL="0" indent="0">
              <a:buNone/>
            </a:pPr>
            <a:r>
              <a:rPr lang="en-US" b="1" dirty="0"/>
              <a:t>After finding the list of neighborhoods, we then connect to the Foursquare API to gather information about venues inside each and every neighborhood. For each neighborhood, we have chosen the radius to be 1000 meter. It means that we have asked Foursquare to find venues that are at most 1000 meter far from the center of the neighborhood.</a:t>
            </a:r>
          </a:p>
          <a:p>
            <a:endParaRPr lang="en-IN" dirty="0"/>
          </a:p>
        </p:txBody>
      </p:sp>
    </p:spTree>
    <p:extLst>
      <p:ext uri="{BB962C8B-B14F-4D97-AF65-F5344CB8AC3E}">
        <p14:creationId xmlns:p14="http://schemas.microsoft.com/office/powerpoint/2010/main" val="179634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Main Article</a:t>
            </a:r>
            <a:endParaRPr lang="en-IN" dirty="0"/>
          </a:p>
        </p:txBody>
      </p:sp>
      <p:sp>
        <p:nvSpPr>
          <p:cNvPr id="3" name="Content Placeholder 2"/>
          <p:cNvSpPr>
            <a:spLocks noGrp="1"/>
          </p:cNvSpPr>
          <p:nvPr>
            <p:ph idx="1"/>
          </p:nvPr>
        </p:nvSpPr>
        <p:spPr/>
        <p:txBody>
          <a:bodyPr/>
          <a:lstStyle/>
          <a:p>
            <a:r>
              <a:rPr lang="en-US" b="1" dirty="0"/>
              <a:t>Part 3: Processing the Retrieved Data and Creating a </a:t>
            </a:r>
            <a:r>
              <a:rPr lang="en-US" b="1" dirty="0" err="1"/>
              <a:t>DataFrome</a:t>
            </a:r>
            <a:r>
              <a:rPr lang="en-US" b="1" dirty="0"/>
              <a:t> for All the Venues inside the Scarborough</a:t>
            </a:r>
          </a:p>
          <a:p>
            <a:pPr marL="0" indent="0">
              <a:buNone/>
            </a:pPr>
            <a:r>
              <a:rPr lang="en-US" b="1" dirty="0"/>
              <a:t>When the data is completely gathered, we will perform processing on that raw data to find our desirable features for each venue. Our main feature is the category of that venue. After this stage, the column "Venue's Category" </a:t>
            </a:r>
            <a:r>
              <a:rPr lang="en-US" b="1" dirty="0" err="1"/>
              <a:t>wil</a:t>
            </a:r>
            <a:r>
              <a:rPr lang="en-US" b="1" dirty="0"/>
              <a:t> be One-hot encoded and different venues will have different feature-columns. After On-hot encoding we will integrate all restaurant columns to one column "Total Restaurants" and all food joint columns to "Total Joints" column.</a:t>
            </a:r>
          </a:p>
          <a:p>
            <a:endParaRPr lang="en-IN" dirty="0"/>
          </a:p>
        </p:txBody>
      </p:sp>
    </p:spTree>
    <p:extLst>
      <p:ext uri="{BB962C8B-B14F-4D97-AF65-F5344CB8AC3E}">
        <p14:creationId xmlns:p14="http://schemas.microsoft.com/office/powerpoint/2010/main" val="2099019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Main Article</a:t>
            </a:r>
            <a:endParaRPr lang="en-IN" dirty="0"/>
          </a:p>
        </p:txBody>
      </p:sp>
      <p:sp>
        <p:nvSpPr>
          <p:cNvPr id="3" name="Content Placeholder 2"/>
          <p:cNvSpPr>
            <a:spLocks noGrp="1"/>
          </p:cNvSpPr>
          <p:nvPr>
            <p:ph idx="1"/>
          </p:nvPr>
        </p:nvSpPr>
        <p:spPr/>
        <p:txBody>
          <a:bodyPr/>
          <a:lstStyle/>
          <a:p>
            <a:r>
              <a:rPr lang="en-US" b="1" dirty="0"/>
              <a:t>Part 3: Processing the Retrieved Data and Creating a </a:t>
            </a:r>
            <a:r>
              <a:rPr lang="en-US" b="1" dirty="0" err="1"/>
              <a:t>DataFrome</a:t>
            </a:r>
            <a:r>
              <a:rPr lang="en-US" b="1" dirty="0"/>
              <a:t> for All the Venues inside the Scarborough</a:t>
            </a:r>
          </a:p>
          <a:p>
            <a:endParaRPr lang="en-IN" dirty="0"/>
          </a:p>
        </p:txBody>
      </p:sp>
      <p:pic>
        <p:nvPicPr>
          <p:cNvPr id="4" name="Picture 3"/>
          <p:cNvPicPr>
            <a:picLocks noChangeAspect="1"/>
          </p:cNvPicPr>
          <p:nvPr/>
        </p:nvPicPr>
        <p:blipFill>
          <a:blip r:embed="rId2"/>
          <a:stretch>
            <a:fillRect/>
          </a:stretch>
        </p:blipFill>
        <p:spPr>
          <a:xfrm>
            <a:off x="710905" y="2458890"/>
            <a:ext cx="10767013" cy="3290747"/>
          </a:xfrm>
          <a:prstGeom prst="rect">
            <a:avLst/>
          </a:prstGeom>
        </p:spPr>
      </p:pic>
    </p:spTree>
    <p:extLst>
      <p:ext uri="{BB962C8B-B14F-4D97-AF65-F5344CB8AC3E}">
        <p14:creationId xmlns:p14="http://schemas.microsoft.com/office/powerpoint/2010/main" val="18558739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13</TotalTime>
  <Words>576</Words>
  <Application>Microsoft Office PowerPoint</Application>
  <PresentationFormat>Widescreen</PresentationFormat>
  <Paragraphs>36</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 DARLING</vt:lpstr>
      <vt:lpstr>Arial</vt:lpstr>
      <vt:lpstr>Century Gothic</vt:lpstr>
      <vt:lpstr>Wingdings 3</vt:lpstr>
      <vt:lpstr>Ion</vt:lpstr>
      <vt:lpstr>A Recommender System for starting retail Shop</vt:lpstr>
      <vt:lpstr>Synopsis</vt:lpstr>
      <vt:lpstr>Synopsis</vt:lpstr>
      <vt:lpstr>Synopsis</vt:lpstr>
      <vt:lpstr>Main Article</vt:lpstr>
      <vt:lpstr>Main Article</vt:lpstr>
      <vt:lpstr>Main Article</vt:lpstr>
      <vt:lpstr>Main Article</vt:lpstr>
      <vt:lpstr>Main Article</vt:lpstr>
      <vt:lpstr>Now, the dataset is fully ready to be used for machine learning (and statistical analysis) purposes. </vt:lpstr>
      <vt:lpstr>Main Article</vt:lpstr>
      <vt:lpstr>Decision Making and Reporting Results</vt:lpstr>
      <vt:lpstr>Decision Making and Reporting Results</vt:lpstr>
      <vt:lpstr>Decision Making and Reporting Results</vt:lpstr>
      <vt:lpstr>Decision Making and Reporting Results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Recommender System for Groceries Contractor</dc:title>
  <dc:creator>dass6</dc:creator>
  <cp:lastModifiedBy>dass6</cp:lastModifiedBy>
  <cp:revision>2</cp:revision>
  <dcterms:created xsi:type="dcterms:W3CDTF">2019-11-19T16:06:33Z</dcterms:created>
  <dcterms:modified xsi:type="dcterms:W3CDTF">2019-11-19T16:20:00Z</dcterms:modified>
</cp:coreProperties>
</file>