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62" r:id="rId3"/>
    <p:sldId id="256" r:id="rId4"/>
    <p:sldId id="258" r:id="rId5"/>
    <p:sldId id="260" r:id="rId6"/>
    <p:sldId id="261" r:id="rId7"/>
    <p:sldId id="263" r:id="rId8"/>
    <p:sldId id="264" r:id="rId9"/>
    <p:sldId id="266" r:id="rId10"/>
    <p:sldId id="265"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1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021ED7-5295-B847-92E1-AD2DC34A847D}" type="datetimeFigureOut">
              <a:rPr lang="en-US" smtClean="0"/>
              <a:t>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931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21ED7-5295-B847-92E1-AD2DC34A847D}" type="datetimeFigureOut">
              <a:rPr lang="en-US" smtClean="0"/>
              <a:t>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92890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21ED7-5295-B847-92E1-AD2DC34A847D}" type="datetimeFigureOut">
              <a:rPr lang="en-US" smtClean="0"/>
              <a:t>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216730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21ED7-5295-B847-92E1-AD2DC34A847D}" type="datetimeFigureOut">
              <a:rPr lang="en-US" smtClean="0"/>
              <a:t>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355308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021ED7-5295-B847-92E1-AD2DC34A847D}" type="datetimeFigureOut">
              <a:rPr lang="en-US" smtClean="0"/>
              <a:t>21/06/16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292511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21ED7-5295-B847-92E1-AD2DC34A847D}" type="datetimeFigureOut">
              <a:rPr lang="en-US" smtClean="0"/>
              <a:t>21/06/16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371131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21ED7-5295-B847-92E1-AD2DC34A847D}" type="datetimeFigureOut">
              <a:rPr lang="en-US" smtClean="0"/>
              <a:t>21/06/16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137891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021ED7-5295-B847-92E1-AD2DC34A847D}" type="datetimeFigureOut">
              <a:rPr lang="en-US" smtClean="0"/>
              <a:t>21/06/16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421740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21ED7-5295-B847-92E1-AD2DC34A847D}" type="datetimeFigureOut">
              <a:rPr lang="en-US" smtClean="0"/>
              <a:t>21/06/16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223456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21ED7-5295-B847-92E1-AD2DC34A847D}" type="datetimeFigureOut">
              <a:rPr lang="en-US" smtClean="0"/>
              <a:t>21/06/16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14384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21ED7-5295-B847-92E1-AD2DC34A847D}" type="datetimeFigureOut">
              <a:rPr lang="en-US" smtClean="0"/>
              <a:t>21/06/16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12505707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21ED7-5295-B847-92E1-AD2DC34A847D}" type="datetimeFigureOut">
              <a:rPr lang="en-US" smtClean="0"/>
              <a:t>21/06/16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50A57-7D08-E740-8A6B-9410FDF7717F}" type="slidenum">
              <a:rPr lang="en-US" smtClean="0"/>
              <a:t>‹#›</a:t>
            </a:fld>
            <a:endParaRPr lang="en-US"/>
          </a:p>
        </p:txBody>
      </p:sp>
    </p:spTree>
    <p:extLst>
      <p:ext uri="{BB962C8B-B14F-4D97-AF65-F5344CB8AC3E}">
        <p14:creationId xmlns:p14="http://schemas.microsoft.com/office/powerpoint/2010/main" val="1648592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smtClean="0"/>
              <a:t>Awesome board games assignment</a:t>
            </a:r>
            <a:endParaRPr lang="en-US" sz="3600" dirty="0"/>
          </a:p>
        </p:txBody>
      </p:sp>
      <p:sp>
        <p:nvSpPr>
          <p:cNvPr id="5" name="Subtitle 4"/>
          <p:cNvSpPr>
            <a:spLocks noGrp="1"/>
          </p:cNvSpPr>
          <p:nvPr>
            <p:ph type="subTitle" idx="1"/>
          </p:nvPr>
        </p:nvSpPr>
        <p:spPr>
          <a:xfrm>
            <a:off x="1130300" y="5346700"/>
            <a:ext cx="6400800" cy="355600"/>
          </a:xfrm>
        </p:spPr>
        <p:txBody>
          <a:bodyPr>
            <a:normAutofit/>
          </a:bodyPr>
          <a:lstStyle/>
          <a:p>
            <a:pPr algn="l"/>
            <a:r>
              <a:rPr lang="en-US" sz="1400" dirty="0" smtClean="0"/>
              <a:t>Part 1 : Abhinav Jain | 9818274986</a:t>
            </a:r>
            <a:endParaRPr lang="en-US" sz="1400" dirty="0"/>
          </a:p>
        </p:txBody>
      </p:sp>
    </p:spTree>
    <p:extLst>
      <p:ext uri="{BB962C8B-B14F-4D97-AF65-F5344CB8AC3E}">
        <p14:creationId xmlns:p14="http://schemas.microsoft.com/office/powerpoint/2010/main" val="1918020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Basic feature set for phase 1</a:t>
            </a:r>
            <a:endParaRPr lang="en-US" dirty="0"/>
          </a:p>
        </p:txBody>
      </p:sp>
      <p:sp>
        <p:nvSpPr>
          <p:cNvPr id="3" name="Content Placeholder 2"/>
          <p:cNvSpPr>
            <a:spLocks noGrp="1"/>
          </p:cNvSpPr>
          <p:nvPr>
            <p:ph idx="1"/>
          </p:nvPr>
        </p:nvSpPr>
        <p:spPr>
          <a:xfrm>
            <a:off x="495300" y="1384300"/>
            <a:ext cx="8559800" cy="4525963"/>
          </a:xfrm>
        </p:spPr>
        <p:txBody>
          <a:bodyPr>
            <a:noAutofit/>
          </a:bodyPr>
          <a:lstStyle/>
          <a:p>
            <a:r>
              <a:rPr lang="en-US" sz="1400" dirty="0"/>
              <a:t>Supply side features </a:t>
            </a:r>
          </a:p>
          <a:p>
            <a:pPr lvl="1"/>
            <a:r>
              <a:rPr lang="en-US" sz="1200" dirty="0" smtClean="0"/>
              <a:t>Create </a:t>
            </a:r>
            <a:r>
              <a:rPr lang="en-US" sz="1200" dirty="0"/>
              <a:t>listings for </a:t>
            </a:r>
            <a:r>
              <a:rPr lang="en-US" sz="1200" dirty="0" smtClean="0"/>
              <a:t>inviting </a:t>
            </a:r>
            <a:r>
              <a:rPr lang="en-US" sz="1200" dirty="0"/>
              <a:t>people to their homes </a:t>
            </a:r>
            <a:endParaRPr lang="en-US" sz="1200" dirty="0" smtClean="0"/>
          </a:p>
          <a:p>
            <a:pPr lvl="2"/>
            <a:r>
              <a:rPr lang="en-US" sz="1100" dirty="0" smtClean="0"/>
              <a:t>Ability to create a listing – two options :- ability to auto approve any request, or wait for an approval before confirming a booking. </a:t>
            </a:r>
          </a:p>
          <a:p>
            <a:pPr lvl="2"/>
            <a:r>
              <a:rPr lang="en-US" sz="1100" dirty="0" smtClean="0"/>
              <a:t>Ability to chat with people who requested a booking. </a:t>
            </a:r>
          </a:p>
          <a:p>
            <a:pPr lvl="1"/>
            <a:r>
              <a:rPr lang="en-US" sz="1200" dirty="0"/>
              <a:t>Create listings for board games to be borrowed </a:t>
            </a:r>
          </a:p>
          <a:p>
            <a:pPr lvl="2"/>
            <a:r>
              <a:rPr lang="en-US" sz="1100" dirty="0"/>
              <a:t>Not the primary use case. For now the features will be implemented </a:t>
            </a:r>
            <a:r>
              <a:rPr lang="en-US" sz="1100" dirty="0" smtClean="0"/>
              <a:t>by a simple CSV upload. Only seeded listing from Awesome board company will be showcased. </a:t>
            </a:r>
          </a:p>
          <a:p>
            <a:r>
              <a:rPr lang="en-US" sz="1400" dirty="0" smtClean="0"/>
              <a:t>Demand side features </a:t>
            </a:r>
          </a:p>
          <a:p>
            <a:pPr lvl="1"/>
            <a:r>
              <a:rPr lang="en-US" sz="1200" dirty="0" smtClean="0"/>
              <a:t>Ability to search for board games (Filters : Map, Game Category, Age Bracket) </a:t>
            </a:r>
          </a:p>
          <a:p>
            <a:pPr lvl="1"/>
            <a:r>
              <a:rPr lang="en-US" sz="1200" dirty="0" smtClean="0"/>
              <a:t>Ability to search for invites. Generate a booking request. View status of the booking request. Chat with the host. Make payment. </a:t>
            </a:r>
            <a:endParaRPr lang="en-US" sz="1200" dirty="0"/>
          </a:p>
          <a:p>
            <a:pPr lvl="1"/>
            <a:r>
              <a:rPr lang="en-US" sz="1200" dirty="0" smtClean="0"/>
              <a:t>Review the experience and a host </a:t>
            </a:r>
          </a:p>
          <a:p>
            <a:pPr lvl="1"/>
            <a:r>
              <a:rPr lang="en-US" sz="1200" dirty="0" smtClean="0"/>
              <a:t>Raise a customer support ticket</a:t>
            </a:r>
          </a:p>
          <a:p>
            <a:pPr lvl="1"/>
            <a:r>
              <a:rPr lang="en-US" sz="1200" dirty="0" smtClean="0"/>
              <a:t>Ability to participate in local competitions verified by Awesome board games and earn points based on the number of wins.</a:t>
            </a:r>
          </a:p>
          <a:p>
            <a:pPr lvl="1"/>
            <a:r>
              <a:rPr lang="en-US" sz="1200" dirty="0" smtClean="0"/>
              <a:t>Ability to refer a listing to a friend / group of friends. </a:t>
            </a:r>
          </a:p>
          <a:p>
            <a:r>
              <a:rPr lang="en-US" sz="1400" dirty="0" smtClean="0"/>
              <a:t>Platform features </a:t>
            </a:r>
          </a:p>
          <a:p>
            <a:pPr lvl="1"/>
            <a:r>
              <a:rPr lang="en-US" sz="1200" dirty="0" smtClean="0"/>
              <a:t>Identity : Important for building trust. Also needed for </a:t>
            </a:r>
            <a:r>
              <a:rPr lang="en-US" sz="1200" dirty="0" err="1" smtClean="0"/>
              <a:t>gamification</a:t>
            </a:r>
            <a:r>
              <a:rPr lang="en-US" sz="1200" dirty="0" smtClean="0"/>
              <a:t>. </a:t>
            </a:r>
          </a:p>
          <a:p>
            <a:pPr lvl="2"/>
            <a:r>
              <a:rPr lang="en-US" sz="1100" dirty="0" smtClean="0"/>
              <a:t>Verification flow : Phone number, Email, Facebook profile etc. </a:t>
            </a:r>
          </a:p>
          <a:p>
            <a:pPr lvl="2"/>
            <a:r>
              <a:rPr lang="en-US" sz="1100" dirty="0" smtClean="0"/>
              <a:t>Payment mechanism</a:t>
            </a:r>
          </a:p>
          <a:p>
            <a:pPr lvl="2"/>
            <a:r>
              <a:rPr lang="en-US" sz="1100" dirty="0" smtClean="0"/>
              <a:t>Ability to rate a person based on hosting experience. </a:t>
            </a:r>
          </a:p>
          <a:p>
            <a:pPr lvl="2"/>
            <a:r>
              <a:rPr lang="en-US" sz="1100" dirty="0" err="1" smtClean="0"/>
              <a:t>Gamification</a:t>
            </a:r>
            <a:r>
              <a:rPr lang="en-US" sz="1100" dirty="0" smtClean="0"/>
              <a:t> : Provide badges based on specific board games and overall involvement in the community. (E.g. The Chess Guru, Strategy King </a:t>
            </a:r>
            <a:r>
              <a:rPr lang="en-US" sz="1100" dirty="0" err="1" smtClean="0"/>
              <a:t>etc</a:t>
            </a:r>
            <a:r>
              <a:rPr lang="en-US" sz="1100" dirty="0" smtClean="0"/>
              <a:t>) </a:t>
            </a:r>
          </a:p>
          <a:p>
            <a:pPr lvl="1"/>
            <a:r>
              <a:rPr lang="en-US" sz="1200" dirty="0" smtClean="0"/>
              <a:t>Increasing engagement : Ability to send push notifications</a:t>
            </a:r>
          </a:p>
          <a:p>
            <a:pPr lvl="1"/>
            <a:endParaRPr lang="en-US" sz="1200" dirty="0"/>
          </a:p>
        </p:txBody>
      </p:sp>
    </p:spTree>
    <p:extLst>
      <p:ext uri="{BB962C8B-B14F-4D97-AF65-F5344CB8AC3E}">
        <p14:creationId xmlns:p14="http://schemas.microsoft.com/office/powerpoint/2010/main" val="57059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Wireframes</a:t>
            </a:r>
            <a:endParaRPr lang="en-US" dirty="0"/>
          </a:p>
        </p:txBody>
      </p:sp>
      <p:sp>
        <p:nvSpPr>
          <p:cNvPr id="3" name="Content Placeholder 2"/>
          <p:cNvSpPr>
            <a:spLocks noGrp="1"/>
          </p:cNvSpPr>
          <p:nvPr>
            <p:ph idx="1"/>
          </p:nvPr>
        </p:nvSpPr>
        <p:spPr/>
        <p:txBody>
          <a:bodyPr/>
          <a:lstStyle/>
          <a:p>
            <a:pPr marL="0" indent="0">
              <a:buNone/>
            </a:pPr>
            <a:r>
              <a:rPr lang="en-US" dirty="0" smtClean="0"/>
              <a:t>(Work in progress)</a:t>
            </a:r>
            <a:endParaRPr lang="en-US" dirty="0"/>
          </a:p>
        </p:txBody>
      </p:sp>
    </p:spTree>
    <p:extLst>
      <p:ext uri="{BB962C8B-B14F-4D97-AF65-F5344CB8AC3E}">
        <p14:creationId xmlns:p14="http://schemas.microsoft.com/office/powerpoint/2010/main" val="253115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Awesome Board Games Pvt. Ltd. </a:t>
            </a:r>
          </a:p>
        </p:txBody>
      </p:sp>
      <p:sp>
        <p:nvSpPr>
          <p:cNvPr id="3" name="Content Placeholder 2"/>
          <p:cNvSpPr>
            <a:spLocks noGrp="1"/>
          </p:cNvSpPr>
          <p:nvPr>
            <p:ph idx="1"/>
          </p:nvPr>
        </p:nvSpPr>
        <p:spPr>
          <a:xfrm>
            <a:off x="1358900" y="1967470"/>
            <a:ext cx="6438900" cy="1079500"/>
          </a:xfrm>
        </p:spPr>
        <p:txBody>
          <a:bodyPr>
            <a:normAutofit/>
          </a:bodyPr>
          <a:lstStyle/>
          <a:p>
            <a:pPr marL="0" lvl="1" indent="0" algn="ctr">
              <a:buNone/>
            </a:pPr>
            <a:r>
              <a:rPr lang="en-US" sz="2400" dirty="0"/>
              <a:t>Allow users to borrow board games and also invite people to their homes for board games. </a:t>
            </a:r>
          </a:p>
          <a:p>
            <a:pPr algn="ctr"/>
            <a:endParaRPr lang="en-US" sz="2800" dirty="0"/>
          </a:p>
        </p:txBody>
      </p:sp>
      <p:sp>
        <p:nvSpPr>
          <p:cNvPr id="4" name="TextBox 3"/>
          <p:cNvSpPr txBox="1"/>
          <p:nvPr/>
        </p:nvSpPr>
        <p:spPr>
          <a:xfrm>
            <a:off x="457200" y="3276580"/>
            <a:ext cx="8229600" cy="3416320"/>
          </a:xfrm>
          <a:prstGeom prst="rect">
            <a:avLst/>
          </a:prstGeom>
          <a:noFill/>
        </p:spPr>
        <p:txBody>
          <a:bodyPr wrap="square" rtlCol="0">
            <a:spAutoFit/>
          </a:bodyPr>
          <a:lstStyle/>
          <a:p>
            <a:r>
              <a:rPr lang="en-US" dirty="0" smtClean="0"/>
              <a:t>Assumptions :-</a:t>
            </a:r>
          </a:p>
          <a:p>
            <a:r>
              <a:rPr lang="en-US" dirty="0" smtClean="0"/>
              <a:t> </a:t>
            </a:r>
          </a:p>
          <a:p>
            <a:pPr marL="342900" indent="-342900">
              <a:buFont typeface="+mj-lt"/>
              <a:buAutoNum type="arabicPeriod"/>
            </a:pPr>
            <a:r>
              <a:rPr lang="en-US" sz="1600" b="1" dirty="0" smtClean="0"/>
              <a:t>Customer problem</a:t>
            </a:r>
            <a:r>
              <a:rPr lang="en-US" sz="1600" dirty="0" smtClean="0"/>
              <a:t> : The idea is to focus on board games, community building and actual offline physical experience. The idea of inviting people to home means that we can project that as a differentiating factor (as against loads of online game companies). </a:t>
            </a:r>
          </a:p>
          <a:p>
            <a:pPr marL="342900" indent="-342900">
              <a:buFont typeface="+mj-lt"/>
              <a:buAutoNum type="arabicPeriod"/>
            </a:pPr>
            <a:r>
              <a:rPr lang="en-US" sz="1600" dirty="0" smtClean="0"/>
              <a:t>Focus of the platform is to be able to facilitate these transactions using technology. </a:t>
            </a:r>
          </a:p>
          <a:p>
            <a:pPr marL="342900" indent="-342900">
              <a:buFont typeface="+mj-lt"/>
              <a:buAutoNum type="arabicPeriod"/>
            </a:pPr>
            <a:r>
              <a:rPr lang="en-US" sz="1600" dirty="0" smtClean="0"/>
              <a:t>Key product goals </a:t>
            </a:r>
          </a:p>
          <a:p>
            <a:pPr marL="742950" lvl="1" indent="-285750">
              <a:buFont typeface="Arial"/>
              <a:buChar char="•"/>
            </a:pPr>
            <a:r>
              <a:rPr lang="en-US" sz="1600" dirty="0" smtClean="0"/>
              <a:t>Facilitate discovery</a:t>
            </a:r>
          </a:p>
          <a:p>
            <a:pPr marL="742950" lvl="1" indent="-285750">
              <a:buFont typeface="Arial"/>
              <a:buChar char="•"/>
            </a:pPr>
            <a:r>
              <a:rPr lang="en-US" sz="1600" dirty="0" smtClean="0"/>
              <a:t>Improve trust on both sides of the marketplaces so that people want to transact on the platform</a:t>
            </a:r>
          </a:p>
          <a:p>
            <a:pPr marL="742950" lvl="1" indent="-285750">
              <a:buFont typeface="Arial"/>
              <a:buChar char="•"/>
            </a:pPr>
            <a:r>
              <a:rPr lang="en-US" sz="1600" dirty="0" smtClean="0"/>
              <a:t>Improve users engagement on the platform and with board games in general</a:t>
            </a:r>
          </a:p>
          <a:p>
            <a:pPr marL="342900" indent="-342900">
              <a:buFont typeface="+mj-lt"/>
              <a:buAutoNum type="arabicPeriod"/>
            </a:pPr>
            <a:endParaRPr lang="en-US" dirty="0" smtClean="0"/>
          </a:p>
          <a:p>
            <a:endParaRPr lang="en-US" dirty="0"/>
          </a:p>
        </p:txBody>
      </p:sp>
      <p:sp>
        <p:nvSpPr>
          <p:cNvPr id="5" name="TextBox 4"/>
          <p:cNvSpPr txBox="1"/>
          <p:nvPr/>
        </p:nvSpPr>
        <p:spPr>
          <a:xfrm>
            <a:off x="457200" y="1529834"/>
            <a:ext cx="2184613" cy="369332"/>
          </a:xfrm>
          <a:prstGeom prst="rect">
            <a:avLst/>
          </a:prstGeom>
          <a:noFill/>
        </p:spPr>
        <p:txBody>
          <a:bodyPr wrap="none" rtlCol="0">
            <a:spAutoFit/>
          </a:bodyPr>
          <a:lstStyle/>
          <a:p>
            <a:r>
              <a:rPr lang="en-US" dirty="0" smtClean="0"/>
              <a:t>Problem statement :-</a:t>
            </a:r>
            <a:endParaRPr lang="en-US" dirty="0"/>
          </a:p>
        </p:txBody>
      </p:sp>
    </p:spTree>
    <p:extLst>
      <p:ext uri="{BB962C8B-B14F-4D97-AF65-F5344CB8AC3E}">
        <p14:creationId xmlns:p14="http://schemas.microsoft.com/office/powerpoint/2010/main" val="154293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Questions to be answered</a:t>
            </a:r>
            <a:endParaRPr lang="en-US" dirty="0"/>
          </a:p>
        </p:txBody>
      </p:sp>
      <p:sp>
        <p:nvSpPr>
          <p:cNvPr id="5" name="Content Placeholder 4"/>
          <p:cNvSpPr>
            <a:spLocks noGrp="1"/>
          </p:cNvSpPr>
          <p:nvPr>
            <p:ph idx="1"/>
          </p:nvPr>
        </p:nvSpPr>
        <p:spPr>
          <a:xfrm>
            <a:off x="457200" y="1866900"/>
            <a:ext cx="8229600" cy="4525963"/>
          </a:xfrm>
        </p:spPr>
        <p:txBody>
          <a:bodyPr>
            <a:normAutofit/>
          </a:bodyPr>
          <a:lstStyle/>
          <a:p>
            <a:r>
              <a:rPr lang="en-US" sz="1800" dirty="0" smtClean="0"/>
              <a:t>What </a:t>
            </a:r>
            <a:r>
              <a:rPr lang="en-US" sz="1800" dirty="0" smtClean="0"/>
              <a:t>kind of users would use this feature? (Demographics, City, Country) etc. </a:t>
            </a:r>
            <a:endParaRPr lang="en-US" sz="1800" dirty="0" smtClean="0"/>
          </a:p>
          <a:p>
            <a:r>
              <a:rPr lang="en-US" sz="1800" dirty="0" smtClean="0"/>
              <a:t>Key </a:t>
            </a:r>
            <a:r>
              <a:rPr lang="en-US" sz="1800" dirty="0" smtClean="0"/>
              <a:t>product and business metrics that would help us measure the product’s success/failure </a:t>
            </a:r>
            <a:endParaRPr lang="en-US" sz="1800" dirty="0" smtClean="0"/>
          </a:p>
          <a:p>
            <a:r>
              <a:rPr lang="en-US" sz="1800" dirty="0" smtClean="0"/>
              <a:t>How </a:t>
            </a:r>
            <a:r>
              <a:rPr lang="en-US" sz="1800" dirty="0" smtClean="0"/>
              <a:t>would you launch and market this product </a:t>
            </a:r>
            <a:endParaRPr lang="en-US" sz="1800" dirty="0" smtClean="0"/>
          </a:p>
          <a:p>
            <a:r>
              <a:rPr lang="en-US" sz="1800" dirty="0" smtClean="0"/>
              <a:t>What </a:t>
            </a:r>
            <a:r>
              <a:rPr lang="en-US" sz="1800" dirty="0" smtClean="0"/>
              <a:t>would be the key product and operational challenges in building this product </a:t>
            </a:r>
            <a:endParaRPr lang="en-US" sz="1800" dirty="0" smtClean="0"/>
          </a:p>
          <a:p>
            <a:r>
              <a:rPr lang="en-US" sz="1800" dirty="0" smtClean="0"/>
              <a:t>Choose </a:t>
            </a:r>
            <a:r>
              <a:rPr lang="en-US" sz="1800" dirty="0" smtClean="0"/>
              <a:t>a platform where you would launch this feature first – Desktop site, mobile site, mobile </a:t>
            </a:r>
            <a:r>
              <a:rPr lang="en-US" sz="1800" dirty="0" smtClean="0"/>
              <a:t>app</a:t>
            </a:r>
          </a:p>
          <a:p>
            <a:r>
              <a:rPr lang="en-US" sz="1800" dirty="0" smtClean="0"/>
              <a:t>Prepare </a:t>
            </a:r>
            <a:r>
              <a:rPr lang="en-US" sz="1800" dirty="0" smtClean="0"/>
              <a:t>rough wireframes for the platform that you have chosen. The wireframes should illustrate the features that you have chosen. </a:t>
            </a:r>
          </a:p>
          <a:p>
            <a:endParaRPr lang="en-US" sz="1800" dirty="0" smtClean="0"/>
          </a:p>
          <a:p>
            <a:endParaRPr lang="en-US" sz="1800" dirty="0"/>
          </a:p>
        </p:txBody>
      </p:sp>
    </p:spTree>
    <p:extLst>
      <p:ext uri="{BB962C8B-B14F-4D97-AF65-F5344CB8AC3E}">
        <p14:creationId xmlns:p14="http://schemas.microsoft.com/office/powerpoint/2010/main" val="34736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Target customers</a:t>
            </a:r>
            <a:endParaRPr lang="en-US" dirty="0"/>
          </a:p>
        </p:txBody>
      </p:sp>
      <p:sp>
        <p:nvSpPr>
          <p:cNvPr id="3" name="Content Placeholder 2"/>
          <p:cNvSpPr>
            <a:spLocks noGrp="1"/>
          </p:cNvSpPr>
          <p:nvPr>
            <p:ph idx="1"/>
          </p:nvPr>
        </p:nvSpPr>
        <p:spPr>
          <a:xfrm>
            <a:off x="457200" y="1498600"/>
            <a:ext cx="8229600" cy="4525963"/>
          </a:xfrm>
        </p:spPr>
        <p:txBody>
          <a:bodyPr>
            <a:noAutofit/>
          </a:bodyPr>
          <a:lstStyle/>
          <a:p>
            <a:r>
              <a:rPr lang="en-US" sz="1800" dirty="0" smtClean="0"/>
              <a:t>The idea is to promote board games in the </a:t>
            </a:r>
            <a:r>
              <a:rPr lang="en-US" sz="1800" b="1" dirty="0" smtClean="0"/>
              <a:t>physical world</a:t>
            </a:r>
          </a:p>
          <a:p>
            <a:r>
              <a:rPr lang="en-US" sz="1800" dirty="0" smtClean="0"/>
              <a:t>Focus </a:t>
            </a:r>
            <a:r>
              <a:rPr lang="en-US" sz="1800" dirty="0" smtClean="0"/>
              <a:t>on physical experiences and community building as against virtual experiences presently being targeted by online gaming websites.</a:t>
            </a:r>
          </a:p>
          <a:p>
            <a:r>
              <a:rPr lang="en-US" sz="1800" dirty="0" smtClean="0"/>
              <a:t>Initial target </a:t>
            </a:r>
            <a:r>
              <a:rPr lang="en-US" sz="1800" dirty="0" smtClean="0"/>
              <a:t>customers :-</a:t>
            </a:r>
          </a:p>
          <a:p>
            <a:pPr lvl="1"/>
            <a:r>
              <a:rPr lang="en-US" sz="1600" dirty="0" smtClean="0"/>
              <a:t>Student hobby clubs </a:t>
            </a:r>
          </a:p>
          <a:p>
            <a:pPr lvl="1"/>
            <a:r>
              <a:rPr lang="en-US" sz="1600" dirty="0"/>
              <a:t>Adults interested in developing </a:t>
            </a:r>
            <a:r>
              <a:rPr lang="en-US" sz="1600" dirty="0" smtClean="0"/>
              <a:t>social and analytical </a:t>
            </a:r>
            <a:r>
              <a:rPr lang="en-US" sz="1600" dirty="0"/>
              <a:t>skills of their kids </a:t>
            </a:r>
            <a:r>
              <a:rPr lang="en-US" sz="1600" dirty="0" smtClean="0"/>
              <a:t>(6 years to 14 years) : Decision makers</a:t>
            </a:r>
            <a:endParaRPr lang="en-US" sz="1600" dirty="0" smtClean="0"/>
          </a:p>
          <a:p>
            <a:pPr lvl="1"/>
            <a:r>
              <a:rPr lang="en-US" sz="1600" dirty="0" smtClean="0"/>
              <a:t>Adults interested in strategy based games like checkers and chess</a:t>
            </a:r>
          </a:p>
          <a:p>
            <a:pPr lvl="1"/>
            <a:r>
              <a:rPr lang="en-US" sz="1600" dirty="0" smtClean="0"/>
              <a:t>Adults interested </a:t>
            </a:r>
            <a:r>
              <a:rPr lang="en-US" sz="1600" dirty="0"/>
              <a:t>in finding like minded individuals and spend some </a:t>
            </a:r>
            <a:r>
              <a:rPr lang="en-US" sz="1600" dirty="0" smtClean="0"/>
              <a:t>quality time meeting new </a:t>
            </a:r>
            <a:r>
              <a:rPr lang="en-US" sz="1600" dirty="0" smtClean="0"/>
              <a:t>people </a:t>
            </a:r>
          </a:p>
          <a:p>
            <a:pPr lvl="1"/>
            <a:r>
              <a:rPr lang="en-US" sz="1600" dirty="0" smtClean="0"/>
              <a:t>Housewives who would like to have an active social circle and spend quality time.</a:t>
            </a:r>
          </a:p>
          <a:p>
            <a:pPr lvl="1"/>
            <a:r>
              <a:rPr lang="en-US" sz="1600" dirty="0" smtClean="0"/>
              <a:t>Expats </a:t>
            </a:r>
          </a:p>
          <a:p>
            <a:r>
              <a:rPr lang="en-US" sz="1800" dirty="0" smtClean="0"/>
              <a:t>Demographics </a:t>
            </a:r>
            <a:endParaRPr lang="en-US" sz="1800" dirty="0" smtClean="0"/>
          </a:p>
          <a:p>
            <a:pPr lvl="1"/>
            <a:r>
              <a:rPr lang="en-US" sz="1600" dirty="0" smtClean="0"/>
              <a:t>Kids in the age bracket of 7 years to 14 years </a:t>
            </a:r>
          </a:p>
          <a:p>
            <a:pPr lvl="1"/>
            <a:r>
              <a:rPr lang="en-US" sz="1600" dirty="0" smtClean="0"/>
              <a:t>Urban youth in the age bracket of 18 years to 26 </a:t>
            </a:r>
            <a:r>
              <a:rPr lang="en-US" sz="1600" dirty="0" smtClean="0"/>
              <a:t>years</a:t>
            </a:r>
          </a:p>
          <a:p>
            <a:pPr lvl="1"/>
            <a:r>
              <a:rPr lang="en-US" sz="1600" dirty="0" smtClean="0"/>
              <a:t>Young people who are looking for social experiences (Go out </a:t>
            </a:r>
            <a:r>
              <a:rPr lang="en-US" sz="1600" dirty="0" err="1" smtClean="0"/>
              <a:t>atleast</a:t>
            </a:r>
            <a:r>
              <a:rPr lang="en-US" sz="1600" dirty="0" smtClean="0"/>
              <a:t> 4-5 times in a month, attend social events </a:t>
            </a:r>
            <a:r>
              <a:rPr lang="en-US" sz="1600" dirty="0" err="1" smtClean="0"/>
              <a:t>etc</a:t>
            </a:r>
            <a:r>
              <a:rPr lang="en-US" sz="1600" dirty="0" smtClean="0"/>
              <a:t>)</a:t>
            </a:r>
          </a:p>
          <a:p>
            <a:pPr marL="457200" lvl="1" indent="0">
              <a:buNone/>
            </a:pPr>
            <a:r>
              <a:rPr lang="en-US" sz="1600" dirty="0" smtClean="0"/>
              <a:t> </a:t>
            </a:r>
            <a:endParaRPr lang="en-US" sz="1600" dirty="0" smtClean="0"/>
          </a:p>
        </p:txBody>
      </p:sp>
    </p:spTree>
    <p:extLst>
      <p:ext uri="{BB962C8B-B14F-4D97-AF65-F5344CB8AC3E}">
        <p14:creationId xmlns:p14="http://schemas.microsoft.com/office/powerpoint/2010/main" val="216749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business metrics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2973630"/>
              </p:ext>
            </p:extLst>
          </p:nvPr>
        </p:nvGraphicFramePr>
        <p:xfrm>
          <a:off x="457200" y="1600200"/>
          <a:ext cx="8229600" cy="3622039"/>
        </p:xfrm>
        <a:graphic>
          <a:graphicData uri="http://schemas.openxmlformats.org/drawingml/2006/table">
            <a:tbl>
              <a:tblPr firstRow="1" bandRow="1">
                <a:tableStyleId>{5C22544A-7EE6-4342-B048-85BDC9FD1C3A}</a:tableStyleId>
              </a:tblPr>
              <a:tblGrid>
                <a:gridCol w="647700"/>
                <a:gridCol w="2921000"/>
                <a:gridCol w="4660900"/>
              </a:tblGrid>
              <a:tr h="370840">
                <a:tc>
                  <a:txBody>
                    <a:bodyPr/>
                    <a:lstStyle/>
                    <a:p>
                      <a:r>
                        <a:rPr lang="en-US" sz="1400" dirty="0" smtClean="0"/>
                        <a:t>S No:</a:t>
                      </a:r>
                      <a:endParaRPr lang="en-US" sz="1400" dirty="0"/>
                    </a:p>
                  </a:txBody>
                  <a:tcPr/>
                </a:tc>
                <a:tc>
                  <a:txBody>
                    <a:bodyPr/>
                    <a:lstStyle/>
                    <a:p>
                      <a:r>
                        <a:rPr lang="en-US" sz="1400" dirty="0" smtClean="0"/>
                        <a:t>Metric</a:t>
                      </a:r>
                      <a:endParaRPr lang="en-US" sz="1400" dirty="0"/>
                    </a:p>
                  </a:txBody>
                  <a:tcPr/>
                </a:tc>
                <a:tc>
                  <a:txBody>
                    <a:bodyPr/>
                    <a:lstStyle/>
                    <a:p>
                      <a:r>
                        <a:rPr lang="en-US" sz="1400" dirty="0" smtClean="0"/>
                        <a:t>Justification</a:t>
                      </a:r>
                      <a:endParaRPr lang="en-US" sz="1400" dirty="0"/>
                    </a:p>
                  </a:txBody>
                  <a:tcPr/>
                </a:tc>
              </a:tr>
              <a:tr h="370840">
                <a:tc>
                  <a:txBody>
                    <a:bodyPr/>
                    <a:lstStyle/>
                    <a:p>
                      <a:r>
                        <a:rPr lang="en-US" sz="1400" dirty="0" smtClean="0"/>
                        <a:t>1.</a:t>
                      </a:r>
                      <a:endParaRPr lang="en-US" sz="1400" dirty="0"/>
                    </a:p>
                  </a:txBody>
                  <a:tcPr/>
                </a:tc>
                <a:tc>
                  <a:txBody>
                    <a:bodyPr/>
                    <a:lstStyle/>
                    <a:p>
                      <a:r>
                        <a:rPr lang="en-US" sz="1400" dirty="0" smtClean="0"/>
                        <a:t># of transactions on the platform</a:t>
                      </a:r>
                      <a:endParaRPr lang="en-US" sz="1400" dirty="0"/>
                    </a:p>
                  </a:txBody>
                  <a:tcPr/>
                </a:tc>
                <a:tc>
                  <a:txBody>
                    <a:bodyPr/>
                    <a:lstStyle/>
                    <a:p>
                      <a:r>
                        <a:rPr lang="en-US" sz="1400" dirty="0" smtClean="0"/>
                        <a:t>In the initial</a:t>
                      </a:r>
                      <a:r>
                        <a:rPr lang="en-US" sz="1400" baseline="0" dirty="0" smtClean="0"/>
                        <a:t> days want to be able to understand the strength of the matching algorithm.</a:t>
                      </a:r>
                      <a:endParaRPr lang="en-US" sz="1400" dirty="0"/>
                    </a:p>
                  </a:txBody>
                  <a:tcPr/>
                </a:tc>
              </a:tr>
              <a:tr h="370840">
                <a:tc>
                  <a:txBody>
                    <a:bodyPr/>
                    <a:lstStyle/>
                    <a:p>
                      <a:r>
                        <a:rPr lang="en-US" sz="1400" dirty="0" smtClean="0"/>
                        <a:t>2.</a:t>
                      </a:r>
                      <a:endParaRPr lang="en-US" sz="1400" dirty="0"/>
                    </a:p>
                  </a:txBody>
                  <a:tcPr/>
                </a:tc>
                <a:tc>
                  <a:txBody>
                    <a:bodyPr/>
                    <a:lstStyle/>
                    <a:p>
                      <a:r>
                        <a:rPr lang="en-US" sz="1400" dirty="0" smtClean="0"/>
                        <a:t>Growth in the # of transactions</a:t>
                      </a:r>
                      <a:endParaRPr lang="en-US" sz="1400" dirty="0"/>
                    </a:p>
                  </a:txBody>
                  <a:tcPr/>
                </a:tc>
                <a:tc>
                  <a:txBody>
                    <a:bodyPr/>
                    <a:lstStyle/>
                    <a:p>
                      <a:r>
                        <a:rPr lang="en-US" sz="1400" dirty="0" smtClean="0"/>
                        <a:t>Tracking</a:t>
                      </a:r>
                      <a:r>
                        <a:rPr lang="en-US" sz="1400" baseline="0" dirty="0" smtClean="0"/>
                        <a:t> weekly progress on the matching algorithm </a:t>
                      </a:r>
                      <a:endParaRPr lang="en-US" sz="1400" dirty="0"/>
                    </a:p>
                  </a:txBody>
                  <a:tcPr/>
                </a:tc>
              </a:tr>
              <a:tr h="370840">
                <a:tc>
                  <a:txBody>
                    <a:bodyPr/>
                    <a:lstStyle/>
                    <a:p>
                      <a:r>
                        <a:rPr lang="en-US" sz="1400" dirty="0" smtClean="0"/>
                        <a:t>3.</a:t>
                      </a:r>
                      <a:endParaRPr lang="en-US" sz="1400" dirty="0"/>
                    </a:p>
                  </a:txBody>
                  <a:tcPr/>
                </a:tc>
                <a:tc>
                  <a:txBody>
                    <a:bodyPr/>
                    <a:lstStyle/>
                    <a:p>
                      <a:r>
                        <a:rPr lang="en-US" sz="1400" dirty="0" smtClean="0"/>
                        <a:t># of transactions / total #</a:t>
                      </a:r>
                      <a:r>
                        <a:rPr lang="en-US" sz="1400" baseline="0" dirty="0" smtClean="0"/>
                        <a:t> of users</a:t>
                      </a:r>
                      <a:endParaRPr lang="en-US" sz="1400" dirty="0"/>
                    </a:p>
                  </a:txBody>
                  <a:tcPr/>
                </a:tc>
                <a:tc>
                  <a:txBody>
                    <a:bodyPr/>
                    <a:lstStyle/>
                    <a:p>
                      <a:r>
                        <a:rPr lang="en-US" sz="1400" dirty="0" smtClean="0"/>
                        <a:t>Track the improvements in network effects.</a:t>
                      </a:r>
                      <a:endParaRPr lang="en-US" sz="1400" dirty="0"/>
                    </a:p>
                  </a:txBody>
                  <a:tcPr/>
                </a:tc>
              </a:tr>
              <a:tr h="370840">
                <a:tc>
                  <a:txBody>
                    <a:bodyPr/>
                    <a:lstStyle/>
                    <a:p>
                      <a:r>
                        <a:rPr lang="en-US" sz="1400" dirty="0" smtClean="0"/>
                        <a:t>4.</a:t>
                      </a:r>
                      <a:endParaRPr lang="en-US" sz="1400" dirty="0"/>
                    </a:p>
                  </a:txBody>
                  <a:tcPr/>
                </a:tc>
                <a:tc>
                  <a:txBody>
                    <a:bodyPr/>
                    <a:lstStyle/>
                    <a:p>
                      <a:r>
                        <a:rPr lang="en-US" sz="1400" dirty="0" smtClean="0"/>
                        <a:t>Availability (by measuring</a:t>
                      </a:r>
                      <a:r>
                        <a:rPr lang="en-US" sz="1400" baseline="0" dirty="0" smtClean="0"/>
                        <a:t> # of instances where search did not fetch any result) </a:t>
                      </a:r>
                      <a:endParaRPr lang="en-US" sz="1400" dirty="0"/>
                    </a:p>
                  </a:txBody>
                  <a:tcPr/>
                </a:tc>
                <a:tc>
                  <a:txBody>
                    <a:bodyPr/>
                    <a:lstStyle/>
                    <a:p>
                      <a:r>
                        <a:rPr lang="en-US" sz="1400" dirty="0" smtClean="0"/>
                        <a:t>To ensure that</a:t>
                      </a:r>
                      <a:r>
                        <a:rPr lang="en-US" sz="1400" baseline="0" dirty="0" smtClean="0"/>
                        <a:t> we have enough listings (for products and for experiences) for a particular geography. Also helping in identifying areas where supply issues are to be resolved.</a:t>
                      </a:r>
                      <a:endParaRPr lang="en-US" sz="1400" dirty="0"/>
                    </a:p>
                  </a:txBody>
                  <a:tcPr/>
                </a:tc>
              </a:tr>
              <a:tr h="370840">
                <a:tc>
                  <a:txBody>
                    <a:bodyPr/>
                    <a:lstStyle/>
                    <a:p>
                      <a:r>
                        <a:rPr lang="en-US" sz="1400" dirty="0" smtClean="0"/>
                        <a:t>5.</a:t>
                      </a:r>
                      <a:endParaRPr lang="en-US" sz="1400" dirty="0"/>
                    </a:p>
                  </a:txBody>
                  <a:tcPr/>
                </a:tc>
                <a:tc>
                  <a:txBody>
                    <a:bodyPr/>
                    <a:lstStyle/>
                    <a:p>
                      <a:r>
                        <a:rPr lang="en-US" sz="1400" dirty="0" smtClean="0"/>
                        <a:t># of new customers </a:t>
                      </a:r>
                      <a:endParaRPr lang="en-US" sz="1400" dirty="0"/>
                    </a:p>
                  </a:txBody>
                  <a:tcPr/>
                </a:tc>
                <a:tc>
                  <a:txBody>
                    <a:bodyPr/>
                    <a:lstStyle/>
                    <a:p>
                      <a:r>
                        <a:rPr lang="en-US" sz="1400" dirty="0" smtClean="0"/>
                        <a:t>Understand</a:t>
                      </a:r>
                      <a:r>
                        <a:rPr lang="en-US" sz="1400" baseline="0" dirty="0" smtClean="0"/>
                        <a:t> the effectiveness of marketing campaigns</a:t>
                      </a:r>
                      <a:endParaRPr lang="en-US" sz="1400" dirty="0"/>
                    </a:p>
                  </a:txBody>
                  <a:tcPr/>
                </a:tc>
              </a:tr>
              <a:tr h="370840">
                <a:tc>
                  <a:txBody>
                    <a:bodyPr/>
                    <a:lstStyle/>
                    <a:p>
                      <a:r>
                        <a:rPr lang="en-US" sz="1400" dirty="0" smtClean="0"/>
                        <a:t>6.</a:t>
                      </a:r>
                      <a:endParaRPr lang="en-US" sz="1400" dirty="0"/>
                    </a:p>
                  </a:txBody>
                  <a:tcPr/>
                </a:tc>
                <a:tc>
                  <a:txBody>
                    <a:bodyPr/>
                    <a:lstStyle/>
                    <a:p>
                      <a:r>
                        <a:rPr lang="en-US" sz="1400" dirty="0" smtClean="0"/>
                        <a:t># of customers from referral</a:t>
                      </a:r>
                      <a:endParaRPr lang="en-US" sz="1400" dirty="0"/>
                    </a:p>
                  </a:txBody>
                  <a:tcPr/>
                </a:tc>
                <a:tc>
                  <a:txBody>
                    <a:bodyPr/>
                    <a:lstStyle/>
                    <a:p>
                      <a:r>
                        <a:rPr lang="en-US" sz="1400" dirty="0" smtClean="0"/>
                        <a:t>Measure</a:t>
                      </a:r>
                      <a:r>
                        <a:rPr lang="en-US" sz="1400" baseline="0" dirty="0" smtClean="0"/>
                        <a:t> engagement levels and viral coefficient (Needed for scaling the platform)</a:t>
                      </a:r>
                      <a:endParaRPr lang="en-US" sz="1400" dirty="0"/>
                    </a:p>
                  </a:txBody>
                  <a:tcPr/>
                </a:tc>
              </a:tr>
              <a:tr h="370840">
                <a:tc>
                  <a:txBody>
                    <a:bodyPr/>
                    <a:lstStyle/>
                    <a:p>
                      <a:r>
                        <a:rPr lang="en-US" sz="1400" dirty="0" smtClean="0"/>
                        <a:t>7.</a:t>
                      </a:r>
                      <a:endParaRPr lang="en-US" sz="1400" dirty="0"/>
                    </a:p>
                  </a:txBody>
                  <a:tcPr/>
                </a:tc>
                <a:tc>
                  <a:txBody>
                    <a:bodyPr/>
                    <a:lstStyle/>
                    <a:p>
                      <a:r>
                        <a:rPr lang="en-US" sz="1400" dirty="0" smtClean="0"/>
                        <a:t># of listings /</a:t>
                      </a:r>
                      <a:r>
                        <a:rPr lang="en-US" sz="1400" baseline="0" dirty="0" smtClean="0"/>
                        <a:t> total # of users </a:t>
                      </a:r>
                      <a:endParaRPr lang="en-US" sz="1400" dirty="0"/>
                    </a:p>
                  </a:txBody>
                  <a:tcPr/>
                </a:tc>
                <a:tc>
                  <a:txBody>
                    <a:bodyPr/>
                    <a:lstStyle/>
                    <a:p>
                      <a:r>
                        <a:rPr lang="en-US" sz="1400" dirty="0" smtClean="0"/>
                        <a:t>Measure</a:t>
                      </a:r>
                      <a:r>
                        <a:rPr lang="en-US" sz="1400" baseline="0" dirty="0" smtClean="0"/>
                        <a:t> the effectiveness of sharing economy</a:t>
                      </a:r>
                      <a:endParaRPr lang="en-US" sz="1400" dirty="0"/>
                    </a:p>
                  </a:txBody>
                  <a:tcPr/>
                </a:tc>
              </a:tr>
            </a:tbl>
          </a:graphicData>
        </a:graphic>
      </p:graphicFrame>
      <p:sp>
        <p:nvSpPr>
          <p:cNvPr id="6" name="TextBox 5"/>
          <p:cNvSpPr txBox="1"/>
          <p:nvPr/>
        </p:nvSpPr>
        <p:spPr>
          <a:xfrm>
            <a:off x="0" y="6046400"/>
            <a:ext cx="8276625" cy="646331"/>
          </a:xfrm>
          <a:prstGeom prst="rect">
            <a:avLst/>
          </a:prstGeom>
          <a:noFill/>
        </p:spPr>
        <p:txBody>
          <a:bodyPr wrap="none" rtlCol="0">
            <a:spAutoFit/>
          </a:bodyPr>
          <a:lstStyle/>
          <a:p>
            <a:r>
              <a:rPr lang="en-US" sz="1200" dirty="0" smtClean="0"/>
              <a:t>PS : </a:t>
            </a:r>
          </a:p>
          <a:p>
            <a:pPr marL="228600" indent="-228600">
              <a:buAutoNum type="arabicParenR"/>
            </a:pPr>
            <a:r>
              <a:rPr lang="en-US" sz="1200" dirty="0" smtClean="0"/>
              <a:t>Transaction defined as either a board game being borrowed or acceptance of requests for a session.</a:t>
            </a:r>
          </a:p>
          <a:p>
            <a:pPr marL="228600" indent="-228600">
              <a:buAutoNum type="arabicParenR"/>
            </a:pPr>
            <a:r>
              <a:rPr lang="en-US" sz="1200" dirty="0" smtClean="0"/>
              <a:t>Strength of the platform is measured here using the number of transactions as against the # of listings for demand and supply.</a:t>
            </a:r>
            <a:endParaRPr lang="en-US" sz="1200" dirty="0"/>
          </a:p>
        </p:txBody>
      </p:sp>
    </p:spTree>
    <p:extLst>
      <p:ext uri="{BB962C8B-B14F-4D97-AF65-F5344CB8AC3E}">
        <p14:creationId xmlns:p14="http://schemas.microsoft.com/office/powerpoint/2010/main" val="163846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product metrics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0234432"/>
              </p:ext>
            </p:extLst>
          </p:nvPr>
        </p:nvGraphicFramePr>
        <p:xfrm>
          <a:off x="457200" y="1600200"/>
          <a:ext cx="8229600" cy="1407159"/>
        </p:xfrm>
        <a:graphic>
          <a:graphicData uri="http://schemas.openxmlformats.org/drawingml/2006/table">
            <a:tbl>
              <a:tblPr firstRow="1" bandRow="1">
                <a:tableStyleId>{5C22544A-7EE6-4342-B048-85BDC9FD1C3A}</a:tableStyleId>
              </a:tblPr>
              <a:tblGrid>
                <a:gridCol w="635000"/>
                <a:gridCol w="2933700"/>
                <a:gridCol w="4660900"/>
              </a:tblGrid>
              <a:tr h="370840">
                <a:tc>
                  <a:txBody>
                    <a:bodyPr/>
                    <a:lstStyle/>
                    <a:p>
                      <a:r>
                        <a:rPr lang="en-US" sz="1400" dirty="0" smtClean="0"/>
                        <a:t>S No:</a:t>
                      </a:r>
                      <a:endParaRPr lang="en-US" sz="1400" dirty="0"/>
                    </a:p>
                  </a:txBody>
                  <a:tcPr/>
                </a:tc>
                <a:tc>
                  <a:txBody>
                    <a:bodyPr/>
                    <a:lstStyle/>
                    <a:p>
                      <a:r>
                        <a:rPr lang="en-US" sz="1400" dirty="0" smtClean="0"/>
                        <a:t>Metric</a:t>
                      </a:r>
                      <a:endParaRPr lang="en-US" sz="1400" dirty="0"/>
                    </a:p>
                  </a:txBody>
                  <a:tcPr/>
                </a:tc>
                <a:tc>
                  <a:txBody>
                    <a:bodyPr/>
                    <a:lstStyle/>
                    <a:p>
                      <a:r>
                        <a:rPr lang="en-US" sz="1400" dirty="0" smtClean="0"/>
                        <a:t>Justification</a:t>
                      </a:r>
                      <a:endParaRPr lang="en-US" sz="1400" dirty="0"/>
                    </a:p>
                  </a:txBody>
                  <a:tcPr/>
                </a:tc>
              </a:tr>
              <a:tr h="370840">
                <a:tc>
                  <a:txBody>
                    <a:bodyPr/>
                    <a:lstStyle/>
                    <a:p>
                      <a:r>
                        <a:rPr lang="en-US" sz="1400" dirty="0" smtClean="0"/>
                        <a:t>1.</a:t>
                      </a:r>
                      <a:endParaRPr lang="en-US" sz="1400" dirty="0"/>
                    </a:p>
                  </a:txBody>
                  <a:tcPr/>
                </a:tc>
                <a:tc>
                  <a:txBody>
                    <a:bodyPr/>
                    <a:lstStyle/>
                    <a:p>
                      <a:r>
                        <a:rPr lang="en-US" sz="1400" dirty="0" smtClean="0"/>
                        <a:t>Conversion</a:t>
                      </a:r>
                      <a:r>
                        <a:rPr lang="en-US" sz="1400" baseline="0" dirty="0" smtClean="0"/>
                        <a:t> rates (across the key product workflows) </a:t>
                      </a:r>
                      <a:endParaRPr lang="en-US" sz="1400" dirty="0"/>
                    </a:p>
                  </a:txBody>
                  <a:tcPr/>
                </a:tc>
                <a:tc>
                  <a:txBody>
                    <a:bodyPr/>
                    <a:lstStyle/>
                    <a:p>
                      <a:r>
                        <a:rPr lang="en-US" sz="1400" dirty="0" smtClean="0"/>
                        <a:t>Understand</a:t>
                      </a:r>
                      <a:r>
                        <a:rPr lang="en-US" sz="1400" baseline="0" dirty="0" smtClean="0"/>
                        <a:t> areas of improvements in UI / UX / Messaging </a:t>
                      </a:r>
                      <a:r>
                        <a:rPr lang="en-US" sz="1400" baseline="0" dirty="0" err="1" smtClean="0"/>
                        <a:t>etc</a:t>
                      </a:r>
                      <a:endParaRPr lang="en-US" sz="1400" dirty="0"/>
                    </a:p>
                  </a:txBody>
                  <a:tcPr/>
                </a:tc>
              </a:tr>
              <a:tr h="370840">
                <a:tc>
                  <a:txBody>
                    <a:bodyPr/>
                    <a:lstStyle/>
                    <a:p>
                      <a:r>
                        <a:rPr lang="en-US" sz="1400" dirty="0" smtClean="0"/>
                        <a:t>2.</a:t>
                      </a:r>
                      <a:endParaRPr lang="en-US" sz="1400" dirty="0"/>
                    </a:p>
                  </a:txBody>
                  <a:tcPr/>
                </a:tc>
                <a:tc>
                  <a:txBody>
                    <a:bodyPr/>
                    <a:lstStyle/>
                    <a:p>
                      <a:r>
                        <a:rPr lang="en-US" sz="1400" dirty="0" smtClean="0"/>
                        <a:t>Average latency</a:t>
                      </a:r>
                      <a:r>
                        <a:rPr lang="en-US" sz="1400" baseline="0" dirty="0" smtClean="0"/>
                        <a:t> and uptime of the backend APIs</a:t>
                      </a:r>
                      <a:endParaRPr lang="en-US" sz="1400" dirty="0"/>
                    </a:p>
                  </a:txBody>
                  <a:tcPr/>
                </a:tc>
                <a:tc>
                  <a:txBody>
                    <a:bodyPr/>
                    <a:lstStyle/>
                    <a:p>
                      <a:r>
                        <a:rPr lang="en-US" sz="1400" dirty="0" smtClean="0"/>
                        <a:t>Needed at the time of scaling the platform</a:t>
                      </a:r>
                      <a:endParaRPr lang="en-US" sz="1400" dirty="0"/>
                    </a:p>
                  </a:txBody>
                  <a:tcPr/>
                </a:tc>
              </a:tr>
            </a:tbl>
          </a:graphicData>
        </a:graphic>
      </p:graphicFrame>
    </p:spTree>
    <p:extLst>
      <p:ext uri="{BB962C8B-B14F-4D97-AF65-F5344CB8AC3E}">
        <p14:creationId xmlns:p14="http://schemas.microsoft.com/office/powerpoint/2010/main" val="157607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Launch and marketing plan</a:t>
            </a:r>
            <a:endParaRPr lang="en-US" dirty="0"/>
          </a:p>
        </p:txBody>
      </p:sp>
      <p:sp>
        <p:nvSpPr>
          <p:cNvPr id="3" name="Content Placeholder 2"/>
          <p:cNvSpPr>
            <a:spLocks noGrp="1"/>
          </p:cNvSpPr>
          <p:nvPr>
            <p:ph idx="1"/>
          </p:nvPr>
        </p:nvSpPr>
        <p:spPr>
          <a:xfrm>
            <a:off x="304800" y="1397000"/>
            <a:ext cx="8229600" cy="4525963"/>
          </a:xfrm>
        </p:spPr>
        <p:txBody>
          <a:bodyPr>
            <a:noAutofit/>
          </a:bodyPr>
          <a:lstStyle/>
          <a:p>
            <a:r>
              <a:rPr lang="en-US" sz="1600" b="1" dirty="0" smtClean="0"/>
              <a:t>Phase 1 : Launch in 1 metro city </a:t>
            </a:r>
          </a:p>
          <a:p>
            <a:pPr lvl="1"/>
            <a:r>
              <a:rPr lang="en-US" sz="1400" dirty="0" smtClean="0"/>
              <a:t>Seed the initial supply using board games bought by the company vendor. </a:t>
            </a:r>
          </a:p>
          <a:p>
            <a:pPr lvl="1"/>
            <a:r>
              <a:rPr lang="en-US" sz="1400" dirty="0"/>
              <a:t>Learn about customer usage patterns, logistic issues, effectiveness of marketing campaigns, iterate on the product</a:t>
            </a:r>
            <a:r>
              <a:rPr lang="en-US" sz="1400" dirty="0" smtClean="0"/>
              <a:t>.</a:t>
            </a:r>
          </a:p>
          <a:p>
            <a:pPr lvl="1"/>
            <a:r>
              <a:rPr lang="en-US" sz="1400" dirty="0" smtClean="0"/>
              <a:t>Offline Marketing </a:t>
            </a:r>
          </a:p>
          <a:p>
            <a:pPr lvl="2"/>
            <a:r>
              <a:rPr lang="en-US" sz="1200" dirty="0" smtClean="0"/>
              <a:t>Initiate local events at top cafes and restaurants based. Provide based board games at public places; Events at schools and colleges; Sponsor </a:t>
            </a:r>
            <a:r>
              <a:rPr lang="en-US" sz="1200" dirty="0" err="1" smtClean="0"/>
              <a:t>meetups</a:t>
            </a:r>
            <a:r>
              <a:rPr lang="en-US" sz="1200" dirty="0" smtClean="0"/>
              <a:t> to get people to be open about the idea of playing board games with strangers and seeding the community. Idea is to make people comfortable with inviting people to their homes for playing board games.</a:t>
            </a:r>
          </a:p>
          <a:p>
            <a:pPr lvl="1"/>
            <a:r>
              <a:rPr lang="en-US" sz="1400" dirty="0" smtClean="0"/>
              <a:t>Online Marketing : Minimal spends based on specific keywords for a city. </a:t>
            </a:r>
          </a:p>
          <a:p>
            <a:pPr lvl="1"/>
            <a:endParaRPr lang="en-US" sz="1400" dirty="0" smtClean="0"/>
          </a:p>
          <a:p>
            <a:r>
              <a:rPr lang="en-US" sz="1600" b="1" dirty="0" smtClean="0"/>
              <a:t>Phase 2 : Launch in all Tier 1 cities</a:t>
            </a:r>
          </a:p>
          <a:p>
            <a:pPr lvl="1"/>
            <a:r>
              <a:rPr lang="en-US" sz="1400" dirty="0" smtClean="0"/>
              <a:t>Additional offline marketing </a:t>
            </a:r>
          </a:p>
          <a:p>
            <a:pPr lvl="2"/>
            <a:r>
              <a:rPr lang="en-US" sz="1200" dirty="0" smtClean="0"/>
              <a:t>Start working with national level organizations that promote board games </a:t>
            </a:r>
          </a:p>
          <a:p>
            <a:pPr lvl="2"/>
            <a:r>
              <a:rPr lang="en-US" sz="1200" dirty="0" smtClean="0"/>
              <a:t>Sponsorship of local events for Chess, Checkers etc. </a:t>
            </a:r>
          </a:p>
          <a:p>
            <a:pPr lvl="2"/>
            <a:r>
              <a:rPr lang="en-US" sz="1200" dirty="0" smtClean="0"/>
              <a:t>Setup gaming arcades </a:t>
            </a:r>
          </a:p>
          <a:p>
            <a:pPr lvl="2"/>
            <a:r>
              <a:rPr lang="en-US" sz="1200" dirty="0" smtClean="0"/>
              <a:t>Awesome board games national competitions</a:t>
            </a:r>
          </a:p>
          <a:p>
            <a:pPr lvl="1"/>
            <a:r>
              <a:rPr lang="en-US" sz="1400" dirty="0" smtClean="0"/>
              <a:t>Online marketing : Increase spends. Focus on building affiliate partnerships with online companies providing services to our target segments.</a:t>
            </a:r>
          </a:p>
          <a:p>
            <a:pPr marL="0" indent="0">
              <a:buNone/>
            </a:pPr>
            <a:endParaRPr lang="en-US" sz="1600" dirty="0" smtClean="0"/>
          </a:p>
          <a:p>
            <a:r>
              <a:rPr lang="en-US" sz="1600" b="1" dirty="0" smtClean="0"/>
              <a:t>Phase 3 : Launch across India (Tier 1 and Tier 2 cities) | Phase 4 : Global launch </a:t>
            </a:r>
          </a:p>
        </p:txBody>
      </p:sp>
    </p:spTree>
    <p:extLst>
      <p:ext uri="{BB962C8B-B14F-4D97-AF65-F5344CB8AC3E}">
        <p14:creationId xmlns:p14="http://schemas.microsoft.com/office/powerpoint/2010/main" val="89596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Key challenges</a:t>
            </a:r>
            <a:endParaRPr lang="en-US" sz="3600" dirty="0"/>
          </a:p>
        </p:txBody>
      </p:sp>
      <p:sp>
        <p:nvSpPr>
          <p:cNvPr id="3" name="Content Placeholder 2"/>
          <p:cNvSpPr>
            <a:spLocks noGrp="1"/>
          </p:cNvSpPr>
          <p:nvPr>
            <p:ph idx="1"/>
          </p:nvPr>
        </p:nvSpPr>
        <p:spPr>
          <a:xfrm>
            <a:off x="457200" y="1574800"/>
            <a:ext cx="8229600" cy="4525963"/>
          </a:xfrm>
        </p:spPr>
        <p:txBody>
          <a:bodyPr>
            <a:normAutofit fontScale="62500" lnSpcReduction="20000"/>
          </a:bodyPr>
          <a:lstStyle/>
          <a:p>
            <a:r>
              <a:rPr lang="en-US" dirty="0" smtClean="0"/>
              <a:t>Building trust in people   </a:t>
            </a:r>
          </a:p>
          <a:p>
            <a:pPr lvl="1"/>
            <a:r>
              <a:rPr lang="en-US" dirty="0" smtClean="0"/>
              <a:t>People are generally skeptic in inviting people to their homes. This is an inherent issue with the sharing economy. Can potentially be solved using verified profiles (Using </a:t>
            </a:r>
            <a:r>
              <a:rPr lang="en-US" dirty="0" err="1" smtClean="0"/>
              <a:t>facebook</a:t>
            </a:r>
            <a:r>
              <a:rPr lang="en-US" dirty="0" smtClean="0"/>
              <a:t> connects, referrals </a:t>
            </a:r>
            <a:r>
              <a:rPr lang="en-US" dirty="0" err="1" smtClean="0"/>
              <a:t>etc</a:t>
            </a:r>
            <a:r>
              <a:rPr lang="en-US" dirty="0" smtClean="0"/>
              <a:t>) </a:t>
            </a:r>
          </a:p>
          <a:p>
            <a:r>
              <a:rPr lang="en-US" dirty="0" smtClean="0"/>
              <a:t>Platform leak</a:t>
            </a:r>
          </a:p>
          <a:p>
            <a:pPr lvl="1"/>
            <a:r>
              <a:rPr lang="en-US" dirty="0" smtClean="0"/>
              <a:t>The product focuses on offline interactions mostly in a geographic hyper-locations. Since you might not always need a new set of friends (the discoverability problem), people may start interacting offline using </a:t>
            </a:r>
            <a:r>
              <a:rPr lang="en-US" dirty="0" err="1" smtClean="0"/>
              <a:t>whatsapp</a:t>
            </a:r>
            <a:r>
              <a:rPr lang="en-US" dirty="0" smtClean="0"/>
              <a:t> groups. </a:t>
            </a:r>
          </a:p>
          <a:p>
            <a:r>
              <a:rPr lang="en-US" dirty="0" smtClean="0"/>
              <a:t>Limited customer benefit </a:t>
            </a:r>
          </a:p>
          <a:p>
            <a:pPr lvl="1"/>
            <a:r>
              <a:rPr lang="en-US" dirty="0" smtClean="0"/>
              <a:t>The customer need is not of a high ticket value (thereby giving an incentive for a sharing economy) or frequent repeat purchases. </a:t>
            </a:r>
          </a:p>
          <a:p>
            <a:r>
              <a:rPr lang="en-US" dirty="0" smtClean="0"/>
              <a:t>Problem of selection in a two sided marketplace </a:t>
            </a:r>
          </a:p>
          <a:p>
            <a:pPr lvl="1"/>
            <a:r>
              <a:rPr lang="en-US" dirty="0" smtClean="0"/>
              <a:t>Would need to break the chicken and egg problem (Not enough customers and suppliers) by initially seeding and facilitating transactions. </a:t>
            </a:r>
          </a:p>
          <a:p>
            <a:r>
              <a:rPr lang="en-US" dirty="0" smtClean="0"/>
              <a:t>Other issues </a:t>
            </a:r>
          </a:p>
          <a:p>
            <a:pPr lvl="1"/>
            <a:r>
              <a:rPr lang="en-US" dirty="0" smtClean="0"/>
              <a:t>Issue of logistics for managing the exchange of goods. </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08080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Choice of platform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3570835"/>
              </p:ext>
            </p:extLst>
          </p:nvPr>
        </p:nvGraphicFramePr>
        <p:xfrm>
          <a:off x="104744" y="1417638"/>
          <a:ext cx="8929601" cy="4058920"/>
        </p:xfrm>
        <a:graphic>
          <a:graphicData uri="http://schemas.openxmlformats.org/drawingml/2006/table">
            <a:tbl>
              <a:tblPr firstRow="1" bandRow="1">
                <a:tableStyleId>{5C22544A-7EE6-4342-B048-85BDC9FD1C3A}</a:tableStyleId>
              </a:tblPr>
              <a:tblGrid>
                <a:gridCol w="1606540"/>
                <a:gridCol w="3082908"/>
                <a:gridCol w="4240153"/>
              </a:tblGrid>
              <a:tr h="370840">
                <a:tc>
                  <a:txBody>
                    <a:bodyPr/>
                    <a:lstStyle/>
                    <a:p>
                      <a:r>
                        <a:rPr lang="en-US" sz="1400" dirty="0" smtClean="0"/>
                        <a:t>Platform</a:t>
                      </a:r>
                      <a:endParaRPr lang="en-US" sz="1400" dirty="0"/>
                    </a:p>
                  </a:txBody>
                  <a:tcPr/>
                </a:tc>
                <a:tc>
                  <a:txBody>
                    <a:bodyPr/>
                    <a:lstStyle/>
                    <a:p>
                      <a:r>
                        <a:rPr lang="en-US" sz="1400" dirty="0" smtClean="0"/>
                        <a:t>Pros</a:t>
                      </a:r>
                      <a:endParaRPr lang="en-US" sz="1400" dirty="0"/>
                    </a:p>
                  </a:txBody>
                  <a:tcPr/>
                </a:tc>
                <a:tc>
                  <a:txBody>
                    <a:bodyPr/>
                    <a:lstStyle/>
                    <a:p>
                      <a:r>
                        <a:rPr lang="en-US" sz="1400" dirty="0" smtClean="0"/>
                        <a:t>Cons</a:t>
                      </a:r>
                      <a:endParaRPr lang="en-US" sz="1400" dirty="0"/>
                    </a:p>
                  </a:txBody>
                  <a:tcPr/>
                </a:tc>
              </a:tr>
              <a:tr h="370840">
                <a:tc>
                  <a:txBody>
                    <a:bodyPr/>
                    <a:lstStyle/>
                    <a:p>
                      <a:r>
                        <a:rPr lang="en-US" sz="1400" dirty="0" smtClean="0"/>
                        <a:t>Web</a:t>
                      </a:r>
                      <a:endParaRPr lang="en-US" sz="1400" dirty="0"/>
                    </a:p>
                  </a:txBody>
                  <a:tcPr/>
                </a:tc>
                <a:tc>
                  <a:txBody>
                    <a:bodyPr/>
                    <a:lstStyle/>
                    <a:p>
                      <a:r>
                        <a:rPr lang="en-US" sz="1400" dirty="0" smtClean="0"/>
                        <a:t>Faster development</a:t>
                      </a:r>
                      <a:r>
                        <a:rPr lang="en-US" sz="1400" baseline="0" dirty="0" smtClean="0"/>
                        <a:t> cycles (ease of iteration). Can make multiple builds in a short period of time without having to worrying about version management. </a:t>
                      </a:r>
                      <a:endParaRPr lang="en-US" sz="1400" dirty="0"/>
                    </a:p>
                  </a:txBody>
                  <a:tcPr/>
                </a:tc>
                <a:tc>
                  <a:txBody>
                    <a:bodyPr/>
                    <a:lstStyle/>
                    <a:p>
                      <a:r>
                        <a:rPr lang="en-US" sz="1400" dirty="0" smtClean="0"/>
                        <a:t>Mobile</a:t>
                      </a:r>
                      <a:r>
                        <a:rPr lang="en-US" sz="1400" baseline="0" dirty="0" smtClean="0"/>
                        <a:t> has a broader reach in tier 1 cities and a preferred medium for transactions. </a:t>
                      </a:r>
                      <a:endParaRPr lang="en-US" sz="1400" dirty="0"/>
                    </a:p>
                  </a:txBody>
                  <a:tcPr/>
                </a:tc>
              </a:tr>
              <a:tr h="370840">
                <a:tc>
                  <a:txBody>
                    <a:bodyPr/>
                    <a:lstStyle/>
                    <a:p>
                      <a:r>
                        <a:rPr lang="en-US" sz="1400" dirty="0" smtClean="0"/>
                        <a:t>Mobile </a:t>
                      </a:r>
                    </a:p>
                    <a:p>
                      <a:r>
                        <a:rPr lang="en-US" sz="1400" dirty="0" smtClean="0"/>
                        <a:t>(Responsive</a:t>
                      </a:r>
                      <a:r>
                        <a:rPr lang="en-US" sz="1400" baseline="0" dirty="0" smtClean="0"/>
                        <a:t> website)</a:t>
                      </a:r>
                      <a:endParaRPr lang="en-US" sz="1400" dirty="0"/>
                    </a:p>
                  </a:txBody>
                  <a:tcPr/>
                </a:tc>
                <a:tc>
                  <a:txBody>
                    <a:bodyPr/>
                    <a:lstStyle/>
                    <a:p>
                      <a:endParaRPr lang="en-US" sz="1400" dirty="0"/>
                    </a:p>
                  </a:txBody>
                  <a:tcPr/>
                </a:tc>
                <a:tc>
                  <a:txBody>
                    <a:bodyPr/>
                    <a:lstStyle/>
                    <a:p>
                      <a:r>
                        <a:rPr lang="en-US" sz="1400" dirty="0" smtClean="0"/>
                        <a:t>Limited</a:t>
                      </a:r>
                      <a:r>
                        <a:rPr lang="en-US" sz="1400" baseline="0" dirty="0" smtClean="0"/>
                        <a:t> access to native features like location, access to contact lists and push notifications.</a:t>
                      </a:r>
                      <a:endParaRPr lang="en-US" sz="1400" dirty="0"/>
                    </a:p>
                  </a:txBody>
                  <a:tcPr/>
                </a:tc>
              </a:tr>
              <a:tr h="370840">
                <a:tc>
                  <a:txBody>
                    <a:bodyPr/>
                    <a:lstStyle/>
                    <a:p>
                      <a:r>
                        <a:rPr lang="en-US" sz="1400" dirty="0" smtClean="0"/>
                        <a:t>Mobile app </a:t>
                      </a:r>
                    </a:p>
                    <a:p>
                      <a:r>
                        <a:rPr lang="en-US" sz="1400" dirty="0" smtClean="0"/>
                        <a:t>(Native</a:t>
                      </a:r>
                      <a:r>
                        <a:rPr lang="en-US" sz="1400" baseline="0" dirty="0" smtClean="0"/>
                        <a:t> or hybrid) </a:t>
                      </a:r>
                    </a:p>
                  </a:txBody>
                  <a:tcPr/>
                </a:tc>
                <a:tc>
                  <a:txBody>
                    <a:bodyPr/>
                    <a:lstStyle/>
                    <a:p>
                      <a:r>
                        <a:rPr lang="en-US" sz="1400" dirty="0" smtClean="0"/>
                        <a:t>Gives better</a:t>
                      </a:r>
                      <a:r>
                        <a:rPr lang="en-US" sz="1400" baseline="0" dirty="0" smtClean="0"/>
                        <a:t> access to native functionality like GPS, Push notifications and access to contact lists. </a:t>
                      </a:r>
                      <a:endParaRPr lang="en-US" sz="1400" dirty="0"/>
                    </a:p>
                  </a:txBody>
                  <a:tcPr/>
                </a:tc>
                <a:tc>
                  <a:txBody>
                    <a:bodyPr/>
                    <a:lstStyle/>
                    <a:p>
                      <a:r>
                        <a:rPr lang="en-US" sz="1400" dirty="0" smtClean="0"/>
                        <a:t>Has</a:t>
                      </a:r>
                      <a:r>
                        <a:rPr lang="en-US" sz="1400" baseline="0" dirty="0" smtClean="0"/>
                        <a:t> a relatively long release (and approval) cycle, making it difficult to iterate on the designs and ideas. Also would need to support for previous versions of the app. </a:t>
                      </a:r>
                    </a:p>
                    <a:p>
                      <a:endParaRPr lang="en-US" sz="1400" baseline="0" dirty="0" smtClean="0"/>
                    </a:p>
                    <a:p>
                      <a:r>
                        <a:rPr lang="en-US" sz="1400" i="1" baseline="0" dirty="0" smtClean="0"/>
                        <a:t>(The cons however can be overcome, by essentially using the app as a wrapper over </a:t>
                      </a:r>
                      <a:r>
                        <a:rPr lang="en-US" sz="1400" i="1" baseline="0" dirty="0" err="1" smtClean="0"/>
                        <a:t>webviews</a:t>
                      </a:r>
                      <a:r>
                        <a:rPr lang="en-US" sz="1400" i="1" baseline="0" dirty="0" smtClean="0"/>
                        <a:t> to allow for faster iterations. It might take a hitting on app store ranking but this is OK at the launch stage)</a:t>
                      </a:r>
                      <a:endParaRPr lang="en-US" sz="1400" i="1" dirty="0"/>
                    </a:p>
                  </a:txBody>
                  <a:tcPr/>
                </a:tc>
              </a:tr>
            </a:tbl>
          </a:graphicData>
        </a:graphic>
      </p:graphicFrame>
      <p:sp>
        <p:nvSpPr>
          <p:cNvPr id="5" name="TextBox 4"/>
          <p:cNvSpPr txBox="1"/>
          <p:nvPr/>
        </p:nvSpPr>
        <p:spPr>
          <a:xfrm>
            <a:off x="457200" y="5668330"/>
            <a:ext cx="8229600" cy="523220"/>
          </a:xfrm>
          <a:prstGeom prst="rect">
            <a:avLst/>
          </a:prstGeom>
          <a:noFill/>
        </p:spPr>
        <p:txBody>
          <a:bodyPr wrap="square" rtlCol="0">
            <a:spAutoFit/>
          </a:bodyPr>
          <a:lstStyle/>
          <a:p>
            <a:r>
              <a:rPr lang="en-US" sz="1400" b="1" dirty="0" smtClean="0">
                <a:solidFill>
                  <a:schemeClr val="accent3">
                    <a:lumMod val="75000"/>
                  </a:schemeClr>
                </a:solidFill>
              </a:rPr>
              <a:t>Recommendation : Go for a mobile app : Larger customer base (especially in our target segment), Ability to send push notifications </a:t>
            </a:r>
            <a:endParaRPr lang="en-US" sz="1400" b="1" dirty="0">
              <a:solidFill>
                <a:schemeClr val="accent3">
                  <a:lumMod val="75000"/>
                </a:schemeClr>
              </a:solidFill>
            </a:endParaRPr>
          </a:p>
        </p:txBody>
      </p:sp>
      <p:sp>
        <p:nvSpPr>
          <p:cNvPr id="6" name="TextBox 5"/>
          <p:cNvSpPr txBox="1"/>
          <p:nvPr/>
        </p:nvSpPr>
        <p:spPr>
          <a:xfrm>
            <a:off x="91651" y="6243122"/>
            <a:ext cx="8929600" cy="523220"/>
          </a:xfrm>
          <a:prstGeom prst="rect">
            <a:avLst/>
          </a:prstGeom>
          <a:noFill/>
        </p:spPr>
        <p:txBody>
          <a:bodyPr wrap="square" rtlCol="0">
            <a:spAutoFit/>
          </a:bodyPr>
          <a:lstStyle/>
          <a:p>
            <a:r>
              <a:rPr lang="en-US" sz="1400" dirty="0" smtClean="0"/>
              <a:t>PS : Can also look at an option of creating a light weight chrome application (Similar to </a:t>
            </a:r>
            <a:r>
              <a:rPr lang="en-US" sz="1400" dirty="0" err="1" smtClean="0"/>
              <a:t>FlipKart</a:t>
            </a:r>
            <a:r>
              <a:rPr lang="en-US" sz="1400" dirty="0"/>
              <a:t> </a:t>
            </a:r>
            <a:r>
              <a:rPr lang="en-US" sz="1400" dirty="0" smtClean="0"/>
              <a:t>Light), however it will limit the choice to android. Also the developer eco-system is not very matured there.</a:t>
            </a:r>
            <a:endParaRPr lang="en-US" sz="1400" dirty="0"/>
          </a:p>
        </p:txBody>
      </p:sp>
    </p:spTree>
    <p:extLst>
      <p:ext uri="{BB962C8B-B14F-4D97-AF65-F5344CB8AC3E}">
        <p14:creationId xmlns:p14="http://schemas.microsoft.com/office/powerpoint/2010/main" val="296211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960</TotalTime>
  <Words>1500</Words>
  <Application>Microsoft Macintosh PowerPoint</Application>
  <PresentationFormat>On-screen Show (4:3)</PresentationFormat>
  <Paragraphs>143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Awesome board games assignment</vt:lpstr>
      <vt:lpstr>Awesome Board Games Pvt. Ltd. </vt:lpstr>
      <vt:lpstr>Questions to be answered</vt:lpstr>
      <vt:lpstr>Target customers</vt:lpstr>
      <vt:lpstr>Key business metrics </vt:lpstr>
      <vt:lpstr>Key product metrics </vt:lpstr>
      <vt:lpstr>Launch and marketing plan</vt:lpstr>
      <vt:lpstr>Key challenges</vt:lpstr>
      <vt:lpstr>Choice of platform</vt:lpstr>
      <vt:lpstr>Basic feature set for phase 1</vt:lpstr>
      <vt:lpstr>Wireframes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Abhinav Jain</dc:creator>
  <cp:lastModifiedBy>Abhinav Jain</cp:lastModifiedBy>
  <cp:revision>171</cp:revision>
  <dcterms:created xsi:type="dcterms:W3CDTF">2016-06-11T05:34:22Z</dcterms:created>
  <dcterms:modified xsi:type="dcterms:W3CDTF">2016-06-22T01:44:26Z</dcterms:modified>
</cp:coreProperties>
</file>