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65" r:id="rId3"/>
    <p:sldId id="268" r:id="rId4"/>
    <p:sldId id="276" r:id="rId5"/>
    <p:sldId id="270" r:id="rId6"/>
    <p:sldId id="269" r:id="rId7"/>
    <p:sldId id="271" r:id="rId8"/>
    <p:sldId id="272" r:id="rId9"/>
    <p:sldId id="273" r:id="rId10"/>
    <p:sldId id="274" r:id="rId11"/>
    <p:sldId id="27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14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27/06/16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931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27/06/16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92890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27/06/16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167303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21ED7-5295-B847-92E1-AD2DC34A847D}" type="datetimeFigureOut">
              <a:rPr lang="en-US" smtClean="0"/>
              <a:t>27/06/16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355308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021ED7-5295-B847-92E1-AD2DC34A847D}" type="datetimeFigureOut">
              <a:rPr lang="en-US" smtClean="0"/>
              <a:t>27/06/16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92511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21ED7-5295-B847-92E1-AD2DC34A847D}" type="datetimeFigureOut">
              <a:rPr lang="en-US" smtClean="0"/>
              <a:t>27/06/16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3711318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21ED7-5295-B847-92E1-AD2DC34A847D}" type="datetimeFigureOut">
              <a:rPr lang="en-US" smtClean="0"/>
              <a:t>27/06/16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37891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021ED7-5295-B847-92E1-AD2DC34A847D}" type="datetimeFigureOut">
              <a:rPr lang="en-US" smtClean="0"/>
              <a:t>27/06/16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4217406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21ED7-5295-B847-92E1-AD2DC34A847D}" type="datetimeFigureOut">
              <a:rPr lang="en-US" smtClean="0"/>
              <a:t>27/06/16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22345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21ED7-5295-B847-92E1-AD2DC34A847D}" type="datetimeFigureOut">
              <a:rPr lang="en-US" smtClean="0"/>
              <a:t>27/06/16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4384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21ED7-5295-B847-92E1-AD2DC34A847D}" type="datetimeFigureOut">
              <a:rPr lang="en-US" smtClean="0"/>
              <a:t>27/06/16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50A57-7D08-E740-8A6B-9410FDF7717F}" type="slidenum">
              <a:rPr lang="en-US" smtClean="0"/>
              <a:t>‹#›</a:t>
            </a:fld>
            <a:endParaRPr lang="en-US"/>
          </a:p>
        </p:txBody>
      </p:sp>
    </p:spTree>
    <p:extLst>
      <p:ext uri="{BB962C8B-B14F-4D97-AF65-F5344CB8AC3E}">
        <p14:creationId xmlns:p14="http://schemas.microsoft.com/office/powerpoint/2010/main" val="12505707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21ED7-5295-B847-92E1-AD2DC34A847D}" type="datetimeFigureOut">
              <a:rPr lang="en-US" smtClean="0"/>
              <a:t>27/06/16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50A57-7D08-E740-8A6B-9410FDF7717F}" type="slidenum">
              <a:rPr lang="en-US" smtClean="0"/>
              <a:t>‹#›</a:t>
            </a:fld>
            <a:endParaRPr lang="en-US"/>
          </a:p>
        </p:txBody>
      </p:sp>
    </p:spTree>
    <p:extLst>
      <p:ext uri="{BB962C8B-B14F-4D97-AF65-F5344CB8AC3E}">
        <p14:creationId xmlns:p14="http://schemas.microsoft.com/office/powerpoint/2010/main" val="1648592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smtClean="0"/>
              <a:t>Awesome board games assignment</a:t>
            </a:r>
            <a:endParaRPr lang="en-US" sz="3600" dirty="0"/>
          </a:p>
        </p:txBody>
      </p:sp>
      <p:sp>
        <p:nvSpPr>
          <p:cNvPr id="5" name="Subtitle 4"/>
          <p:cNvSpPr>
            <a:spLocks noGrp="1"/>
          </p:cNvSpPr>
          <p:nvPr>
            <p:ph type="subTitle" idx="1"/>
          </p:nvPr>
        </p:nvSpPr>
        <p:spPr>
          <a:xfrm>
            <a:off x="1130300" y="5346700"/>
            <a:ext cx="6400800" cy="355600"/>
          </a:xfrm>
        </p:spPr>
        <p:txBody>
          <a:bodyPr>
            <a:noAutofit/>
          </a:bodyPr>
          <a:lstStyle/>
          <a:p>
            <a:pPr algn="l"/>
            <a:r>
              <a:rPr lang="en-US" sz="1800" dirty="0" smtClean="0"/>
              <a:t>Part 2 : Mockups</a:t>
            </a:r>
          </a:p>
          <a:p>
            <a:pPr algn="l"/>
            <a:r>
              <a:rPr lang="en-US" sz="1800" dirty="0" smtClean="0"/>
              <a:t>Abhinav Jain | 9818274986</a:t>
            </a:r>
            <a:endParaRPr lang="en-US" sz="1800" dirty="0"/>
          </a:p>
        </p:txBody>
      </p:sp>
    </p:spTree>
    <p:extLst>
      <p:ext uri="{BB962C8B-B14F-4D97-AF65-F5344CB8AC3E}">
        <p14:creationId xmlns:p14="http://schemas.microsoft.com/office/powerpoint/2010/main" val="1918020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89694" y="527566"/>
            <a:ext cx="3360463" cy="59690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14300" y="158234"/>
            <a:ext cx="1672904" cy="369332"/>
          </a:xfrm>
          <a:prstGeom prst="rect">
            <a:avLst/>
          </a:prstGeom>
          <a:noFill/>
        </p:spPr>
        <p:txBody>
          <a:bodyPr wrap="none" rtlCol="0">
            <a:spAutoFit/>
          </a:bodyPr>
          <a:lstStyle/>
          <a:p>
            <a:r>
              <a:rPr lang="en-US" dirty="0" smtClean="0"/>
              <a:t>Messages Panel</a:t>
            </a:r>
          </a:p>
        </p:txBody>
      </p:sp>
      <p:sp>
        <p:nvSpPr>
          <p:cNvPr id="6" name="TextBox 5"/>
          <p:cNvSpPr txBox="1"/>
          <p:nvPr/>
        </p:nvSpPr>
        <p:spPr>
          <a:xfrm>
            <a:off x="487793" y="3937000"/>
            <a:ext cx="2501901" cy="738664"/>
          </a:xfrm>
          <a:prstGeom prst="rect">
            <a:avLst/>
          </a:prstGeom>
          <a:noFill/>
        </p:spPr>
        <p:txBody>
          <a:bodyPr wrap="square" rtlCol="0">
            <a:spAutoFit/>
          </a:bodyPr>
          <a:lstStyle/>
          <a:p>
            <a:r>
              <a:rPr lang="en-US" sz="1400" dirty="0" smtClean="0"/>
              <a:t>Can have threads (with multiple participants) to discuss the logistics of a particular event. </a:t>
            </a:r>
            <a:endParaRPr lang="en-US" sz="1400" dirty="0"/>
          </a:p>
        </p:txBody>
      </p:sp>
      <p:sp>
        <p:nvSpPr>
          <p:cNvPr id="7" name="TextBox 6"/>
          <p:cNvSpPr txBox="1"/>
          <p:nvPr/>
        </p:nvSpPr>
        <p:spPr>
          <a:xfrm>
            <a:off x="487793" y="4828064"/>
            <a:ext cx="2501901" cy="523220"/>
          </a:xfrm>
          <a:prstGeom prst="rect">
            <a:avLst/>
          </a:prstGeom>
          <a:noFill/>
        </p:spPr>
        <p:txBody>
          <a:bodyPr wrap="square" rtlCol="0">
            <a:spAutoFit/>
          </a:bodyPr>
          <a:lstStyle/>
          <a:p>
            <a:r>
              <a:rPr lang="en-US" sz="1400" dirty="0" smtClean="0"/>
              <a:t>Notifications of pending and new requests</a:t>
            </a:r>
            <a:endParaRPr lang="en-US" sz="1400" dirty="0"/>
          </a:p>
        </p:txBody>
      </p:sp>
      <p:sp>
        <p:nvSpPr>
          <p:cNvPr id="8" name="TextBox 7"/>
          <p:cNvSpPr txBox="1"/>
          <p:nvPr/>
        </p:nvSpPr>
        <p:spPr>
          <a:xfrm>
            <a:off x="6578599" y="1612900"/>
            <a:ext cx="2501901" cy="738664"/>
          </a:xfrm>
          <a:prstGeom prst="rect">
            <a:avLst/>
          </a:prstGeom>
          <a:noFill/>
        </p:spPr>
        <p:txBody>
          <a:bodyPr wrap="square" rtlCol="0">
            <a:spAutoFit/>
          </a:bodyPr>
          <a:lstStyle/>
          <a:p>
            <a:r>
              <a:rPr lang="en-US" sz="1400" dirty="0" smtClean="0"/>
              <a:t>Options of being able to take quick actions from the summary page itself. </a:t>
            </a:r>
            <a:endParaRPr lang="en-US" sz="1400" dirty="0"/>
          </a:p>
        </p:txBody>
      </p:sp>
      <p:sp>
        <p:nvSpPr>
          <p:cNvPr id="9" name="TextBox 8"/>
          <p:cNvSpPr txBox="1"/>
          <p:nvPr/>
        </p:nvSpPr>
        <p:spPr>
          <a:xfrm>
            <a:off x="6578599" y="4828064"/>
            <a:ext cx="2501901" cy="954107"/>
          </a:xfrm>
          <a:prstGeom prst="rect">
            <a:avLst/>
          </a:prstGeom>
          <a:noFill/>
        </p:spPr>
        <p:txBody>
          <a:bodyPr wrap="square" rtlCol="0">
            <a:spAutoFit/>
          </a:bodyPr>
          <a:lstStyle/>
          <a:p>
            <a:r>
              <a:rPr lang="en-US" sz="1400" dirty="0" smtClean="0"/>
              <a:t>Smart buttons that are context aware. E.g. Link to the booking details page when a request is accepted.</a:t>
            </a:r>
            <a:endParaRPr lang="en-US" sz="1400" dirty="0"/>
          </a:p>
        </p:txBody>
      </p:sp>
      <p:sp>
        <p:nvSpPr>
          <p:cNvPr id="10" name="TextBox 9"/>
          <p:cNvSpPr txBox="1"/>
          <p:nvPr/>
        </p:nvSpPr>
        <p:spPr>
          <a:xfrm>
            <a:off x="6578599" y="725964"/>
            <a:ext cx="2501901" cy="523220"/>
          </a:xfrm>
          <a:prstGeom prst="rect">
            <a:avLst/>
          </a:prstGeom>
          <a:noFill/>
        </p:spPr>
        <p:txBody>
          <a:bodyPr wrap="square" rtlCol="0">
            <a:spAutoFit/>
          </a:bodyPr>
          <a:lstStyle/>
          <a:p>
            <a:r>
              <a:rPr lang="en-US" sz="1400" dirty="0" smtClean="0"/>
              <a:t>Ability to search for previous messages</a:t>
            </a:r>
            <a:endParaRPr lang="en-US" sz="1400" dirty="0"/>
          </a:p>
        </p:txBody>
      </p:sp>
    </p:spTree>
    <p:extLst>
      <p:ext uri="{BB962C8B-B14F-4D97-AF65-F5344CB8AC3E}">
        <p14:creationId xmlns:p14="http://schemas.microsoft.com/office/powerpoint/2010/main" val="2987280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 y="158234"/>
            <a:ext cx="2366641" cy="369332"/>
          </a:xfrm>
          <a:prstGeom prst="rect">
            <a:avLst/>
          </a:prstGeom>
          <a:noFill/>
        </p:spPr>
        <p:txBody>
          <a:bodyPr wrap="none" rtlCol="0">
            <a:spAutoFit/>
          </a:bodyPr>
          <a:lstStyle/>
          <a:p>
            <a:r>
              <a:rPr lang="en-US" dirty="0" smtClean="0"/>
              <a:t>Messages conversation</a:t>
            </a:r>
          </a:p>
        </p:txBody>
      </p:sp>
      <p:sp>
        <p:nvSpPr>
          <p:cNvPr id="5" name="TextBox 4"/>
          <p:cNvSpPr txBox="1"/>
          <p:nvPr/>
        </p:nvSpPr>
        <p:spPr>
          <a:xfrm>
            <a:off x="6532993" y="2592864"/>
            <a:ext cx="2501901" cy="523220"/>
          </a:xfrm>
          <a:prstGeom prst="rect">
            <a:avLst/>
          </a:prstGeom>
          <a:noFill/>
        </p:spPr>
        <p:txBody>
          <a:bodyPr wrap="square" rtlCol="0">
            <a:spAutoFit/>
          </a:bodyPr>
          <a:lstStyle/>
          <a:p>
            <a:r>
              <a:rPr lang="en-US" sz="1400" dirty="0" smtClean="0"/>
              <a:t>Can have single or multiple participants. </a:t>
            </a:r>
            <a:endParaRPr lang="en-US" sz="1400" dirty="0"/>
          </a:p>
        </p:txBody>
      </p:sp>
      <p:sp>
        <p:nvSpPr>
          <p:cNvPr id="6" name="TextBox 5"/>
          <p:cNvSpPr txBox="1"/>
          <p:nvPr/>
        </p:nvSpPr>
        <p:spPr>
          <a:xfrm>
            <a:off x="348093" y="1322864"/>
            <a:ext cx="2501901" cy="1169551"/>
          </a:xfrm>
          <a:prstGeom prst="rect">
            <a:avLst/>
          </a:prstGeom>
          <a:noFill/>
        </p:spPr>
        <p:txBody>
          <a:bodyPr wrap="square" rtlCol="0">
            <a:spAutoFit/>
          </a:bodyPr>
          <a:lstStyle/>
          <a:p>
            <a:r>
              <a:rPr lang="en-US" sz="1400" dirty="0" smtClean="0"/>
              <a:t>Context aware cards. E.g. in this case, the card gives the user an option to be able to accept the booking request from within the chat window itself.</a:t>
            </a:r>
            <a:endParaRPr lang="en-US" sz="1400" dirty="0"/>
          </a:p>
        </p:txBody>
      </p:sp>
      <p:sp>
        <p:nvSpPr>
          <p:cNvPr id="8" name="TextBox 7"/>
          <p:cNvSpPr txBox="1"/>
          <p:nvPr/>
        </p:nvSpPr>
        <p:spPr>
          <a:xfrm>
            <a:off x="6532993" y="832654"/>
            <a:ext cx="2501901" cy="954107"/>
          </a:xfrm>
          <a:prstGeom prst="rect">
            <a:avLst/>
          </a:prstGeom>
          <a:noFill/>
        </p:spPr>
        <p:txBody>
          <a:bodyPr wrap="square" rtlCol="0">
            <a:spAutoFit/>
          </a:bodyPr>
          <a:lstStyle/>
          <a:p>
            <a:r>
              <a:rPr lang="en-US" sz="1400" dirty="0" smtClean="0"/>
              <a:t>Settings to be able to see action cards or not. Can also be used to add more people to the conversation.</a:t>
            </a:r>
            <a:endParaRPr lang="en-US" sz="1400" dirty="0"/>
          </a:p>
        </p:txBody>
      </p:sp>
      <p:pic>
        <p:nvPicPr>
          <p:cNvPr id="3" name="Picture 2"/>
          <p:cNvPicPr>
            <a:picLocks noChangeAspect="1"/>
          </p:cNvPicPr>
          <p:nvPr/>
        </p:nvPicPr>
        <p:blipFill>
          <a:blip r:embed="rId2"/>
          <a:stretch>
            <a:fillRect/>
          </a:stretch>
        </p:blipFill>
        <p:spPr>
          <a:xfrm>
            <a:off x="3064250" y="662464"/>
            <a:ext cx="3285750" cy="58725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47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smtClean="0"/>
              <a:t>Basic feature set for phase </a:t>
            </a:r>
            <a:r>
              <a:rPr lang="en-US" sz="2800" dirty="0" smtClean="0"/>
              <a:t>1 (From the previous slides)</a:t>
            </a:r>
            <a:endParaRPr lang="en-US" sz="2800" dirty="0"/>
          </a:p>
        </p:txBody>
      </p:sp>
      <p:sp>
        <p:nvSpPr>
          <p:cNvPr id="3" name="Content Placeholder 2"/>
          <p:cNvSpPr>
            <a:spLocks noGrp="1"/>
          </p:cNvSpPr>
          <p:nvPr>
            <p:ph idx="1"/>
          </p:nvPr>
        </p:nvSpPr>
        <p:spPr>
          <a:xfrm>
            <a:off x="495300" y="1206500"/>
            <a:ext cx="8559800" cy="4525963"/>
          </a:xfrm>
        </p:spPr>
        <p:txBody>
          <a:bodyPr>
            <a:noAutofit/>
          </a:bodyPr>
          <a:lstStyle/>
          <a:p>
            <a:r>
              <a:rPr lang="en-US" sz="1400" dirty="0"/>
              <a:t>Supply side features </a:t>
            </a:r>
          </a:p>
          <a:p>
            <a:pPr lvl="1"/>
            <a:r>
              <a:rPr lang="en-US" sz="1200" dirty="0" smtClean="0"/>
              <a:t>Create </a:t>
            </a:r>
            <a:r>
              <a:rPr lang="en-US" sz="1200" dirty="0"/>
              <a:t>listings for </a:t>
            </a:r>
            <a:r>
              <a:rPr lang="en-US" sz="1200" dirty="0" smtClean="0"/>
              <a:t>inviting </a:t>
            </a:r>
            <a:r>
              <a:rPr lang="en-US" sz="1200" dirty="0"/>
              <a:t>people to their homes </a:t>
            </a:r>
            <a:endParaRPr lang="en-US" sz="1200" dirty="0" smtClean="0"/>
          </a:p>
          <a:p>
            <a:pPr lvl="2"/>
            <a:r>
              <a:rPr lang="en-US" sz="1100" dirty="0" smtClean="0"/>
              <a:t>Ability to create a listing – two options :- ability to auto approve any request, or wait for an approval before confirming a booking. </a:t>
            </a:r>
          </a:p>
          <a:p>
            <a:pPr lvl="2"/>
            <a:r>
              <a:rPr lang="en-US" sz="1100" dirty="0" smtClean="0"/>
              <a:t>Ability to chat with people who requested a booking. </a:t>
            </a:r>
          </a:p>
          <a:p>
            <a:pPr lvl="1"/>
            <a:r>
              <a:rPr lang="en-US" sz="1200" dirty="0"/>
              <a:t>Create listings for board games to be borrowed </a:t>
            </a:r>
          </a:p>
          <a:p>
            <a:pPr lvl="2"/>
            <a:r>
              <a:rPr lang="en-US" sz="1100" dirty="0"/>
              <a:t>Not the primary use case. For now the features will be implemented </a:t>
            </a:r>
            <a:r>
              <a:rPr lang="en-US" sz="1100" dirty="0" smtClean="0"/>
              <a:t>by a simple CSV upload. Only seeded listing from Awesome board company will be showcased. </a:t>
            </a:r>
          </a:p>
          <a:p>
            <a:r>
              <a:rPr lang="en-US" sz="1400" dirty="0" smtClean="0"/>
              <a:t>Demand side features </a:t>
            </a:r>
          </a:p>
          <a:p>
            <a:pPr lvl="1"/>
            <a:r>
              <a:rPr lang="en-US" sz="1200" dirty="0" smtClean="0"/>
              <a:t>Ability to search for board games (Filters : Map, Game Category, Age Bracket) </a:t>
            </a:r>
          </a:p>
          <a:p>
            <a:pPr lvl="1"/>
            <a:r>
              <a:rPr lang="en-US" sz="1200" dirty="0" smtClean="0"/>
              <a:t>Ability to search for invites. Generate a booking request. View status of the booking request. Chat with the host. Make payment. </a:t>
            </a:r>
            <a:endParaRPr lang="en-US" sz="1200" dirty="0"/>
          </a:p>
          <a:p>
            <a:pPr lvl="1"/>
            <a:r>
              <a:rPr lang="en-US" sz="1200" dirty="0" smtClean="0"/>
              <a:t>Review the experience and a host </a:t>
            </a:r>
          </a:p>
          <a:p>
            <a:pPr lvl="1"/>
            <a:r>
              <a:rPr lang="en-US" sz="1200" dirty="0" smtClean="0"/>
              <a:t>Raise a customer support ticket</a:t>
            </a:r>
          </a:p>
          <a:p>
            <a:pPr lvl="1"/>
            <a:r>
              <a:rPr lang="en-US" sz="1200" dirty="0" smtClean="0"/>
              <a:t>Ability to participate in local competitions verified by Awesome board games and earn points based on the number of wins.</a:t>
            </a:r>
          </a:p>
          <a:p>
            <a:pPr lvl="1"/>
            <a:r>
              <a:rPr lang="en-US" sz="1200" dirty="0" smtClean="0"/>
              <a:t>Ability to refer a listing to a friend / group of friends. </a:t>
            </a:r>
          </a:p>
          <a:p>
            <a:r>
              <a:rPr lang="en-US" sz="1400" dirty="0" smtClean="0"/>
              <a:t>Platform features </a:t>
            </a:r>
          </a:p>
          <a:p>
            <a:pPr lvl="1"/>
            <a:r>
              <a:rPr lang="en-US" sz="1200" dirty="0" smtClean="0"/>
              <a:t>Identity : Important for building trust. Also needed for </a:t>
            </a:r>
            <a:r>
              <a:rPr lang="en-US" sz="1200" dirty="0" err="1" smtClean="0"/>
              <a:t>gamification</a:t>
            </a:r>
            <a:r>
              <a:rPr lang="en-US" sz="1200" dirty="0" smtClean="0"/>
              <a:t>. </a:t>
            </a:r>
          </a:p>
          <a:p>
            <a:pPr lvl="2"/>
            <a:r>
              <a:rPr lang="en-US" sz="1100" dirty="0" smtClean="0"/>
              <a:t>Verification flow : Phone number, Email, Facebook profile etc. </a:t>
            </a:r>
          </a:p>
          <a:p>
            <a:pPr lvl="2"/>
            <a:r>
              <a:rPr lang="en-US" sz="1100" dirty="0" smtClean="0"/>
              <a:t>Payment mechanism</a:t>
            </a:r>
          </a:p>
          <a:p>
            <a:pPr lvl="2"/>
            <a:r>
              <a:rPr lang="en-US" sz="1100" dirty="0" smtClean="0"/>
              <a:t>Ability to rate a person based on hosting experience. </a:t>
            </a:r>
          </a:p>
          <a:p>
            <a:pPr lvl="2"/>
            <a:r>
              <a:rPr lang="en-US" sz="1100" dirty="0" err="1" smtClean="0"/>
              <a:t>Gamification</a:t>
            </a:r>
            <a:r>
              <a:rPr lang="en-US" sz="1100" dirty="0" smtClean="0"/>
              <a:t> : Provide badges based on specific board games and overall involvement in the community. (E.g. The Chess Guru, Strategy King </a:t>
            </a:r>
            <a:r>
              <a:rPr lang="en-US" sz="1100" dirty="0" err="1" smtClean="0"/>
              <a:t>etc</a:t>
            </a:r>
            <a:r>
              <a:rPr lang="en-US" sz="1100" dirty="0" smtClean="0"/>
              <a:t>) </a:t>
            </a:r>
          </a:p>
          <a:p>
            <a:pPr lvl="1"/>
            <a:r>
              <a:rPr lang="en-US" sz="1200" dirty="0" smtClean="0"/>
              <a:t>Increasing engagement : Ability to send push notifications</a:t>
            </a:r>
          </a:p>
          <a:p>
            <a:pPr lvl="1"/>
            <a:endParaRPr lang="en-US" sz="1200" dirty="0"/>
          </a:p>
        </p:txBody>
      </p:sp>
    </p:spTree>
    <p:extLst>
      <p:ext uri="{BB962C8B-B14F-4D97-AF65-F5344CB8AC3E}">
        <p14:creationId xmlns:p14="http://schemas.microsoft.com/office/powerpoint/2010/main" val="57059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87015" y="2590800"/>
            <a:ext cx="1583021" cy="1169551"/>
          </a:xfrm>
          <a:prstGeom prst="rect">
            <a:avLst/>
          </a:prstGeom>
          <a:noFill/>
          <a:ln w="38100" cmpd="dbl">
            <a:solidFill>
              <a:schemeClr val="tx1"/>
            </a:solidFill>
            <a:prstDash val="sysDash"/>
          </a:ln>
        </p:spPr>
        <p:txBody>
          <a:bodyPr wrap="square" rtlCol="0">
            <a:spAutoFit/>
          </a:bodyPr>
          <a:lstStyle/>
          <a:p>
            <a:r>
              <a:rPr lang="en-US" sz="1600" dirty="0" smtClean="0"/>
              <a:t>Home Screen</a:t>
            </a:r>
          </a:p>
          <a:p>
            <a:pPr marL="285750" indent="-285750">
              <a:buFont typeface="Arial"/>
              <a:buChar char="•"/>
            </a:pPr>
            <a:r>
              <a:rPr lang="en-US" sz="900" dirty="0" smtClean="0"/>
              <a:t>Choose search type (Borrow </a:t>
            </a:r>
            <a:r>
              <a:rPr lang="en-US" sz="900" dirty="0" err="1" smtClean="0"/>
              <a:t>games,Events</a:t>
            </a:r>
            <a:r>
              <a:rPr lang="en-US" sz="900" dirty="0" smtClean="0"/>
              <a:t>)</a:t>
            </a:r>
          </a:p>
          <a:p>
            <a:pPr marL="285750" indent="-285750">
              <a:buFont typeface="Arial"/>
              <a:buChar char="•"/>
            </a:pPr>
            <a:r>
              <a:rPr lang="en-US" sz="900" dirty="0" smtClean="0"/>
              <a:t>Access Drawer</a:t>
            </a:r>
          </a:p>
          <a:p>
            <a:pPr marL="285750" indent="-285750">
              <a:buFont typeface="Arial"/>
              <a:buChar char="•"/>
            </a:pPr>
            <a:r>
              <a:rPr lang="en-US" sz="900" dirty="0"/>
              <a:t>Important updates </a:t>
            </a:r>
            <a:endParaRPr lang="en-US" sz="900" dirty="0" smtClean="0"/>
          </a:p>
          <a:p>
            <a:pPr marL="285750" indent="-285750">
              <a:buFont typeface="Arial"/>
              <a:buChar char="•"/>
            </a:pPr>
            <a:r>
              <a:rPr lang="en-US" sz="900" dirty="0" smtClean="0"/>
              <a:t>Notification center</a:t>
            </a:r>
          </a:p>
          <a:p>
            <a:pPr marL="285750" indent="-285750">
              <a:buFont typeface="Arial"/>
              <a:buChar char="•"/>
            </a:pPr>
            <a:r>
              <a:rPr lang="en-US" sz="900" dirty="0" smtClean="0"/>
              <a:t>Profile</a:t>
            </a:r>
            <a:endParaRPr lang="en-US" sz="900" dirty="0"/>
          </a:p>
        </p:txBody>
      </p:sp>
      <p:sp>
        <p:nvSpPr>
          <p:cNvPr id="6" name="TextBox 5"/>
          <p:cNvSpPr txBox="1"/>
          <p:nvPr/>
        </p:nvSpPr>
        <p:spPr>
          <a:xfrm>
            <a:off x="4013200" y="485450"/>
            <a:ext cx="1339129" cy="754053"/>
          </a:xfrm>
          <a:prstGeom prst="rect">
            <a:avLst/>
          </a:prstGeom>
          <a:noFill/>
          <a:ln>
            <a:solidFill>
              <a:schemeClr val="tx1"/>
            </a:solidFill>
            <a:prstDash val="sysDash"/>
          </a:ln>
        </p:spPr>
        <p:txBody>
          <a:bodyPr wrap="none" rtlCol="0">
            <a:spAutoFit/>
          </a:bodyPr>
          <a:lstStyle/>
          <a:p>
            <a:r>
              <a:rPr lang="en-US" sz="1600" dirty="0" smtClean="0"/>
              <a:t>Profile Screen</a:t>
            </a:r>
          </a:p>
          <a:p>
            <a:pPr marL="285750" indent="-285750">
              <a:buFont typeface="Arial"/>
              <a:buChar char="•"/>
            </a:pPr>
            <a:r>
              <a:rPr lang="en-US" sz="900" dirty="0" smtClean="0"/>
              <a:t>Badges </a:t>
            </a:r>
          </a:p>
          <a:p>
            <a:pPr marL="285750" indent="-285750">
              <a:buFont typeface="Arial"/>
              <a:buChar char="•"/>
            </a:pPr>
            <a:r>
              <a:rPr lang="en-US" sz="900" dirty="0" smtClean="0"/>
              <a:t>Average review </a:t>
            </a:r>
          </a:p>
          <a:p>
            <a:pPr marL="285750" indent="-285750">
              <a:buFont typeface="Arial"/>
              <a:buChar char="•"/>
            </a:pPr>
            <a:r>
              <a:rPr lang="en-US" sz="900" dirty="0" smtClean="0"/>
              <a:t>Verified profile</a:t>
            </a:r>
            <a:endParaRPr lang="en-US" sz="900" dirty="0"/>
          </a:p>
        </p:txBody>
      </p:sp>
      <p:sp>
        <p:nvSpPr>
          <p:cNvPr id="7" name="TextBox 6"/>
          <p:cNvSpPr txBox="1"/>
          <p:nvPr/>
        </p:nvSpPr>
        <p:spPr>
          <a:xfrm>
            <a:off x="5570036" y="460050"/>
            <a:ext cx="1954381" cy="754053"/>
          </a:xfrm>
          <a:prstGeom prst="rect">
            <a:avLst/>
          </a:prstGeom>
          <a:noFill/>
          <a:ln>
            <a:solidFill>
              <a:schemeClr val="tx1"/>
            </a:solidFill>
            <a:prstDash val="sysDash"/>
          </a:ln>
        </p:spPr>
        <p:txBody>
          <a:bodyPr wrap="none" rtlCol="0">
            <a:spAutoFit/>
          </a:bodyPr>
          <a:lstStyle/>
          <a:p>
            <a:r>
              <a:rPr lang="en-US" sz="1600" dirty="0" smtClean="0"/>
              <a:t>Notification Screen</a:t>
            </a:r>
          </a:p>
          <a:p>
            <a:pPr marL="285750" indent="-285750">
              <a:buFont typeface="Arial"/>
              <a:buChar char="•"/>
            </a:pPr>
            <a:r>
              <a:rPr lang="en-US" sz="900" dirty="0" smtClean="0"/>
              <a:t>Overview of all the notifications</a:t>
            </a:r>
          </a:p>
          <a:p>
            <a:pPr marL="285750" indent="-285750">
              <a:buFont typeface="Arial"/>
              <a:buChar char="•"/>
            </a:pPr>
            <a:r>
              <a:rPr lang="en-US" sz="900" dirty="0" smtClean="0"/>
              <a:t>Types of notifications </a:t>
            </a:r>
          </a:p>
          <a:p>
            <a:pPr marL="285750" indent="-285750">
              <a:buFont typeface="Arial"/>
              <a:buChar char="•"/>
            </a:pPr>
            <a:endParaRPr lang="en-US" sz="900" dirty="0"/>
          </a:p>
        </p:txBody>
      </p:sp>
      <p:sp>
        <p:nvSpPr>
          <p:cNvPr id="8" name="TextBox 7"/>
          <p:cNvSpPr txBox="1"/>
          <p:nvPr/>
        </p:nvSpPr>
        <p:spPr>
          <a:xfrm>
            <a:off x="7714693" y="473083"/>
            <a:ext cx="1201812" cy="769441"/>
          </a:xfrm>
          <a:prstGeom prst="rect">
            <a:avLst/>
          </a:prstGeom>
          <a:noFill/>
          <a:ln>
            <a:solidFill>
              <a:schemeClr val="tx1"/>
            </a:solidFill>
            <a:prstDash val="sysDash"/>
          </a:ln>
        </p:spPr>
        <p:txBody>
          <a:bodyPr wrap="square" rtlCol="0">
            <a:spAutoFit/>
          </a:bodyPr>
          <a:lstStyle/>
          <a:p>
            <a:r>
              <a:rPr lang="en-US" sz="1100" dirty="0" smtClean="0"/>
              <a:t>Different handlers for different notification type</a:t>
            </a:r>
          </a:p>
        </p:txBody>
      </p:sp>
      <p:cxnSp>
        <p:nvCxnSpPr>
          <p:cNvPr id="10" name="Straight Arrow Connector 9"/>
          <p:cNvCxnSpPr>
            <a:stCxn id="5" idx="0"/>
            <a:endCxn id="6" idx="2"/>
          </p:cNvCxnSpPr>
          <p:nvPr/>
        </p:nvCxnSpPr>
        <p:spPr>
          <a:xfrm flipH="1" flipV="1">
            <a:off x="4682765" y="1239503"/>
            <a:ext cx="95761" cy="13512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5" idx="0"/>
            <a:endCxn id="7" idx="2"/>
          </p:cNvCxnSpPr>
          <p:nvPr/>
        </p:nvCxnSpPr>
        <p:spPr>
          <a:xfrm flipV="1">
            <a:off x="4778526" y="1214103"/>
            <a:ext cx="1768701" cy="13766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3"/>
            <a:endCxn id="8" idx="1"/>
          </p:cNvCxnSpPr>
          <p:nvPr/>
        </p:nvCxnSpPr>
        <p:spPr>
          <a:xfrm>
            <a:off x="7524417" y="837077"/>
            <a:ext cx="190276" cy="207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141057" y="3124414"/>
            <a:ext cx="1505540" cy="1384995"/>
          </a:xfrm>
          <a:prstGeom prst="rect">
            <a:avLst/>
          </a:prstGeom>
          <a:noFill/>
          <a:ln>
            <a:noFill/>
            <a:prstDash val="sysDash"/>
          </a:ln>
        </p:spPr>
        <p:txBody>
          <a:bodyPr wrap="none" rtlCol="0">
            <a:spAutoFit/>
          </a:bodyPr>
          <a:lstStyle/>
          <a:p>
            <a:r>
              <a:rPr lang="en-US" sz="1200" dirty="0" smtClean="0"/>
              <a:t>(Drawer Elements)</a:t>
            </a:r>
          </a:p>
          <a:p>
            <a:pPr marL="285750" indent="-285750">
              <a:buFont typeface="Arial"/>
              <a:buChar char="•"/>
            </a:pPr>
            <a:r>
              <a:rPr lang="en-US" sz="900" dirty="0" smtClean="0"/>
              <a:t>Profile (and summary)</a:t>
            </a:r>
          </a:p>
          <a:p>
            <a:pPr marL="285750" indent="-285750">
              <a:buFont typeface="Arial"/>
              <a:buChar char="•"/>
            </a:pPr>
            <a:r>
              <a:rPr lang="en-US" sz="900" dirty="0" smtClean="0"/>
              <a:t>(Borrow | Matches) </a:t>
            </a:r>
          </a:p>
          <a:p>
            <a:pPr marL="285750" indent="-285750">
              <a:buFont typeface="Arial"/>
              <a:buChar char="•"/>
            </a:pPr>
            <a:r>
              <a:rPr lang="en-US" sz="900" dirty="0" smtClean="0"/>
              <a:t>Booking requests</a:t>
            </a:r>
          </a:p>
          <a:p>
            <a:pPr marL="285750" indent="-285750">
              <a:buFont typeface="Arial"/>
              <a:buChar char="•"/>
            </a:pPr>
            <a:r>
              <a:rPr lang="en-US" sz="900" dirty="0" smtClean="0"/>
              <a:t>(Borrow | Matches)</a:t>
            </a:r>
          </a:p>
          <a:p>
            <a:pPr marL="285750" indent="-285750">
              <a:buFont typeface="Arial"/>
              <a:buChar char="•"/>
            </a:pPr>
            <a:r>
              <a:rPr lang="en-US" sz="900" dirty="0" smtClean="0"/>
              <a:t>Share</a:t>
            </a:r>
          </a:p>
          <a:p>
            <a:pPr marL="285750" indent="-285750">
              <a:buFont typeface="Arial"/>
              <a:buChar char="•"/>
            </a:pPr>
            <a:r>
              <a:rPr lang="en-US" sz="900" dirty="0" smtClean="0"/>
              <a:t>Rate the app</a:t>
            </a:r>
          </a:p>
          <a:p>
            <a:pPr marL="285750" indent="-285750">
              <a:buFont typeface="Arial"/>
              <a:buChar char="•"/>
            </a:pPr>
            <a:r>
              <a:rPr lang="en-US" sz="900" dirty="0"/>
              <a:t>Terms and conditions</a:t>
            </a:r>
          </a:p>
          <a:p>
            <a:pPr marL="285750" indent="-285750">
              <a:buFont typeface="Arial"/>
              <a:buChar char="•"/>
            </a:pPr>
            <a:endParaRPr lang="en-US" sz="900" dirty="0"/>
          </a:p>
        </p:txBody>
      </p:sp>
      <p:sp>
        <p:nvSpPr>
          <p:cNvPr id="2" name="TextBox 1"/>
          <p:cNvSpPr txBox="1"/>
          <p:nvPr/>
        </p:nvSpPr>
        <p:spPr>
          <a:xfrm>
            <a:off x="13093" y="5232732"/>
            <a:ext cx="2565400" cy="1061829"/>
          </a:xfrm>
          <a:prstGeom prst="rect">
            <a:avLst/>
          </a:prstGeom>
          <a:noFill/>
        </p:spPr>
        <p:txBody>
          <a:bodyPr wrap="square" rtlCol="0">
            <a:spAutoFit/>
          </a:bodyPr>
          <a:lstStyle/>
          <a:p>
            <a:r>
              <a:rPr lang="en-US" sz="1050" dirty="0" smtClean="0"/>
              <a:t>Updates on the home screen :- </a:t>
            </a:r>
          </a:p>
          <a:p>
            <a:pPr marL="171450" indent="-171450">
              <a:buFont typeface="Arial"/>
              <a:buChar char="•"/>
            </a:pPr>
            <a:r>
              <a:rPr lang="en-US" sz="1050" dirty="0" smtClean="0"/>
              <a:t>Acceptances of interests</a:t>
            </a:r>
          </a:p>
          <a:p>
            <a:pPr marL="171450" indent="-171450">
              <a:buFont typeface="Arial"/>
              <a:buChar char="•"/>
            </a:pPr>
            <a:r>
              <a:rPr lang="en-US" sz="1050" dirty="0" smtClean="0"/>
              <a:t>Offers (Item that you have been requesting for)</a:t>
            </a:r>
          </a:p>
          <a:p>
            <a:pPr marL="171450" indent="-171450">
              <a:buFont typeface="Arial"/>
              <a:buChar char="•"/>
            </a:pPr>
            <a:r>
              <a:rPr lang="en-US" sz="1050" dirty="0" smtClean="0"/>
              <a:t>Notifications on local competitions </a:t>
            </a:r>
            <a:r>
              <a:rPr lang="en-US" sz="1050" dirty="0" err="1" smtClean="0"/>
              <a:t>etc</a:t>
            </a:r>
            <a:endParaRPr lang="en-US" sz="1050" dirty="0" smtClean="0"/>
          </a:p>
          <a:p>
            <a:pPr marL="171450" indent="-171450">
              <a:buFont typeface="Arial"/>
              <a:buChar char="•"/>
            </a:pPr>
            <a:r>
              <a:rPr lang="en-US" sz="1050" dirty="0" smtClean="0"/>
              <a:t>New blog entries </a:t>
            </a:r>
            <a:endParaRPr lang="en-US" sz="1050" dirty="0"/>
          </a:p>
        </p:txBody>
      </p:sp>
      <p:sp>
        <p:nvSpPr>
          <p:cNvPr id="15" name="TextBox 14"/>
          <p:cNvSpPr txBox="1"/>
          <p:nvPr/>
        </p:nvSpPr>
        <p:spPr>
          <a:xfrm>
            <a:off x="2910155" y="1312071"/>
            <a:ext cx="1944230" cy="707886"/>
          </a:xfrm>
          <a:prstGeom prst="rect">
            <a:avLst/>
          </a:prstGeom>
          <a:noFill/>
        </p:spPr>
        <p:txBody>
          <a:bodyPr wrap="square" rtlCol="0">
            <a:spAutoFit/>
          </a:bodyPr>
          <a:lstStyle/>
          <a:p>
            <a:r>
              <a:rPr lang="en-US" sz="1000" dirty="0" smtClean="0"/>
              <a:t>Give an option of Signup/Login/Forgot password </a:t>
            </a:r>
            <a:r>
              <a:rPr lang="en-US" sz="1000" dirty="0" err="1" smtClean="0"/>
              <a:t>etc</a:t>
            </a:r>
            <a:r>
              <a:rPr lang="en-US" sz="1000" dirty="0" smtClean="0"/>
              <a:t> in case the customer is creating a profile for the first time. </a:t>
            </a:r>
            <a:endParaRPr lang="en-US" sz="1000" dirty="0"/>
          </a:p>
        </p:txBody>
      </p:sp>
      <p:sp>
        <p:nvSpPr>
          <p:cNvPr id="16" name="TextBox 15"/>
          <p:cNvSpPr txBox="1"/>
          <p:nvPr/>
        </p:nvSpPr>
        <p:spPr>
          <a:xfrm>
            <a:off x="0" y="6383242"/>
            <a:ext cx="3176170" cy="461665"/>
          </a:xfrm>
          <a:prstGeom prst="rect">
            <a:avLst/>
          </a:prstGeom>
          <a:noFill/>
        </p:spPr>
        <p:txBody>
          <a:bodyPr wrap="none" rtlCol="0">
            <a:spAutoFit/>
          </a:bodyPr>
          <a:lstStyle/>
          <a:p>
            <a:r>
              <a:rPr lang="en-US" sz="1200" dirty="0" smtClean="0"/>
              <a:t>Notes : </a:t>
            </a:r>
          </a:p>
          <a:p>
            <a:r>
              <a:rPr lang="en-US" sz="1200" dirty="0" smtClean="0"/>
              <a:t>The above flow shows only the basic user flows.</a:t>
            </a:r>
            <a:endParaRPr lang="en-US" sz="1200" dirty="0"/>
          </a:p>
        </p:txBody>
      </p:sp>
      <p:sp>
        <p:nvSpPr>
          <p:cNvPr id="19" name="TextBox 18"/>
          <p:cNvSpPr txBox="1"/>
          <p:nvPr/>
        </p:nvSpPr>
        <p:spPr>
          <a:xfrm>
            <a:off x="6023230" y="2590800"/>
            <a:ext cx="2395731" cy="892552"/>
          </a:xfrm>
          <a:prstGeom prst="rect">
            <a:avLst/>
          </a:prstGeom>
          <a:noFill/>
          <a:ln>
            <a:solidFill>
              <a:schemeClr val="tx1"/>
            </a:solidFill>
            <a:prstDash val="sysDash"/>
          </a:ln>
        </p:spPr>
        <p:txBody>
          <a:bodyPr wrap="square" rtlCol="0">
            <a:spAutoFit/>
          </a:bodyPr>
          <a:lstStyle/>
          <a:p>
            <a:r>
              <a:rPr lang="en-US" sz="1600" dirty="0" smtClean="0"/>
              <a:t>Events Search Page</a:t>
            </a:r>
          </a:p>
          <a:p>
            <a:pPr marL="285750" indent="-285750">
              <a:buFont typeface="Arial"/>
              <a:buChar char="•"/>
            </a:pPr>
            <a:r>
              <a:rPr lang="en-US" sz="900" dirty="0" smtClean="0"/>
              <a:t>Default search parameters applied</a:t>
            </a:r>
          </a:p>
          <a:p>
            <a:pPr marL="285750" indent="-285750">
              <a:buFont typeface="Arial"/>
              <a:buChar char="•"/>
            </a:pPr>
            <a:r>
              <a:rPr lang="en-US" sz="900" dirty="0" smtClean="0"/>
              <a:t>Ability to order by parameters</a:t>
            </a:r>
          </a:p>
          <a:p>
            <a:pPr marL="285750" indent="-285750">
              <a:buFont typeface="Arial"/>
              <a:buChar char="•"/>
            </a:pPr>
            <a:r>
              <a:rPr lang="en-US" sz="900" dirty="0" smtClean="0"/>
              <a:t>Map view</a:t>
            </a:r>
          </a:p>
          <a:p>
            <a:pPr marL="285750" indent="-285750">
              <a:buFont typeface="Arial"/>
              <a:buChar char="•"/>
            </a:pPr>
            <a:r>
              <a:rPr lang="en-US" sz="900" dirty="0" smtClean="0"/>
              <a:t>Filters</a:t>
            </a:r>
          </a:p>
        </p:txBody>
      </p:sp>
      <p:sp>
        <p:nvSpPr>
          <p:cNvPr id="20" name="TextBox 19"/>
          <p:cNvSpPr txBox="1"/>
          <p:nvPr/>
        </p:nvSpPr>
        <p:spPr>
          <a:xfrm>
            <a:off x="3743706" y="4314484"/>
            <a:ext cx="2069709" cy="754053"/>
          </a:xfrm>
          <a:prstGeom prst="rect">
            <a:avLst/>
          </a:prstGeom>
          <a:noFill/>
          <a:ln>
            <a:solidFill>
              <a:schemeClr val="tx1"/>
            </a:solidFill>
            <a:prstDash val="sysDash"/>
          </a:ln>
        </p:spPr>
        <p:txBody>
          <a:bodyPr wrap="square" rtlCol="0">
            <a:spAutoFit/>
          </a:bodyPr>
          <a:lstStyle/>
          <a:p>
            <a:r>
              <a:rPr lang="en-US" sz="1600" dirty="0" smtClean="0"/>
              <a:t>Borrow Search Page</a:t>
            </a:r>
          </a:p>
          <a:p>
            <a:pPr marL="285750" indent="-285750">
              <a:buFont typeface="Arial"/>
              <a:buChar char="•"/>
            </a:pPr>
            <a:r>
              <a:rPr lang="en-US" sz="900" dirty="0" smtClean="0"/>
              <a:t>Default search parameters applied</a:t>
            </a:r>
          </a:p>
          <a:p>
            <a:pPr marL="285750" indent="-285750">
              <a:buFont typeface="Arial"/>
              <a:buChar char="•"/>
            </a:pPr>
            <a:r>
              <a:rPr lang="en-US" sz="900" dirty="0" smtClean="0"/>
              <a:t>Allow search for specific instances </a:t>
            </a:r>
          </a:p>
          <a:p>
            <a:pPr marL="285750" indent="-285750">
              <a:buFont typeface="Arial"/>
              <a:buChar char="•"/>
            </a:pPr>
            <a:r>
              <a:rPr lang="en-US" sz="900" dirty="0" smtClean="0"/>
              <a:t>Order by prices, nearby</a:t>
            </a:r>
          </a:p>
        </p:txBody>
      </p:sp>
      <p:sp>
        <p:nvSpPr>
          <p:cNvPr id="21" name="TextBox 20"/>
          <p:cNvSpPr txBox="1"/>
          <p:nvPr/>
        </p:nvSpPr>
        <p:spPr>
          <a:xfrm>
            <a:off x="3743706" y="5330278"/>
            <a:ext cx="2069709" cy="707886"/>
          </a:xfrm>
          <a:prstGeom prst="rect">
            <a:avLst/>
          </a:prstGeom>
          <a:noFill/>
          <a:ln>
            <a:solidFill>
              <a:schemeClr val="tx1"/>
            </a:solidFill>
            <a:prstDash val="sysDash"/>
          </a:ln>
        </p:spPr>
        <p:txBody>
          <a:bodyPr wrap="square" rtlCol="0">
            <a:spAutoFit/>
          </a:bodyPr>
          <a:lstStyle/>
          <a:p>
            <a:r>
              <a:rPr lang="en-US" sz="1600" dirty="0" smtClean="0"/>
              <a:t>Borrow – Detail Page</a:t>
            </a:r>
          </a:p>
          <a:p>
            <a:pPr marL="285750" indent="-285750">
              <a:buFont typeface="Arial"/>
              <a:buChar char="•"/>
            </a:pPr>
            <a:r>
              <a:rPr lang="en-US" sz="800" dirty="0" smtClean="0"/>
              <a:t>See the terms and conditions. Show option of being able to request for booking.</a:t>
            </a:r>
          </a:p>
        </p:txBody>
      </p:sp>
      <p:cxnSp>
        <p:nvCxnSpPr>
          <p:cNvPr id="22" name="Straight Arrow Connector 21"/>
          <p:cNvCxnSpPr>
            <a:stCxn id="5" idx="2"/>
            <a:endCxn id="20" idx="0"/>
          </p:cNvCxnSpPr>
          <p:nvPr/>
        </p:nvCxnSpPr>
        <p:spPr>
          <a:xfrm>
            <a:off x="4778526" y="3760351"/>
            <a:ext cx="35" cy="554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0" idx="2"/>
            <a:endCxn id="21" idx="0"/>
          </p:cNvCxnSpPr>
          <p:nvPr/>
        </p:nvCxnSpPr>
        <p:spPr>
          <a:xfrm>
            <a:off x="4778561" y="5068537"/>
            <a:ext cx="0" cy="2617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68559" y="1477170"/>
            <a:ext cx="1583021" cy="615553"/>
          </a:xfrm>
          <a:prstGeom prst="rect">
            <a:avLst/>
          </a:prstGeom>
          <a:noFill/>
          <a:ln>
            <a:solidFill>
              <a:schemeClr val="tx1"/>
            </a:solidFill>
            <a:prstDash val="sysDash"/>
          </a:ln>
        </p:spPr>
        <p:txBody>
          <a:bodyPr wrap="square" rtlCol="0">
            <a:spAutoFit/>
          </a:bodyPr>
          <a:lstStyle/>
          <a:p>
            <a:r>
              <a:rPr lang="en-US" sz="1600" dirty="0" smtClean="0"/>
              <a:t>Bookings</a:t>
            </a:r>
          </a:p>
          <a:p>
            <a:pPr marL="285750" indent="-285750">
              <a:buFont typeface="Arial"/>
              <a:buChar char="•"/>
            </a:pPr>
            <a:r>
              <a:rPr lang="en-US" sz="900" dirty="0" smtClean="0"/>
              <a:t>View my bookings</a:t>
            </a:r>
          </a:p>
          <a:p>
            <a:pPr marL="285750" indent="-285750">
              <a:buFont typeface="Arial"/>
              <a:buChar char="•"/>
            </a:pPr>
            <a:r>
              <a:rPr lang="en-US" sz="900" dirty="0" smtClean="0"/>
              <a:t>(Different tabs)</a:t>
            </a:r>
            <a:endParaRPr lang="en-US" sz="900" dirty="0"/>
          </a:p>
        </p:txBody>
      </p:sp>
      <p:sp>
        <p:nvSpPr>
          <p:cNvPr id="30" name="TextBox 29"/>
          <p:cNvSpPr txBox="1"/>
          <p:nvPr/>
        </p:nvSpPr>
        <p:spPr>
          <a:xfrm>
            <a:off x="368559" y="2502380"/>
            <a:ext cx="1583021" cy="615553"/>
          </a:xfrm>
          <a:prstGeom prst="rect">
            <a:avLst/>
          </a:prstGeom>
          <a:noFill/>
          <a:ln>
            <a:solidFill>
              <a:schemeClr val="tx1"/>
            </a:solidFill>
            <a:prstDash val="sysDash"/>
          </a:ln>
        </p:spPr>
        <p:txBody>
          <a:bodyPr wrap="square" rtlCol="0">
            <a:spAutoFit/>
          </a:bodyPr>
          <a:lstStyle/>
          <a:p>
            <a:r>
              <a:rPr lang="en-US" sz="1600" dirty="0"/>
              <a:t>R</a:t>
            </a:r>
            <a:r>
              <a:rPr lang="en-US" sz="1600" dirty="0" smtClean="0"/>
              <a:t>equests</a:t>
            </a:r>
          </a:p>
          <a:p>
            <a:pPr marL="285750" indent="-285750">
              <a:buFont typeface="Arial"/>
              <a:buChar char="•"/>
            </a:pPr>
            <a:r>
              <a:rPr lang="en-US" sz="900" dirty="0" smtClean="0"/>
              <a:t>List all booking requests</a:t>
            </a:r>
          </a:p>
          <a:p>
            <a:pPr marL="285750" indent="-285750">
              <a:buFont typeface="Arial"/>
              <a:buChar char="•"/>
            </a:pPr>
            <a:r>
              <a:rPr lang="en-US" sz="900" dirty="0" smtClean="0"/>
              <a:t>(Different tabs)</a:t>
            </a:r>
          </a:p>
        </p:txBody>
      </p:sp>
      <p:cxnSp>
        <p:nvCxnSpPr>
          <p:cNvPr id="31" name="Straight Arrow Connector 30"/>
          <p:cNvCxnSpPr>
            <a:stCxn id="5" idx="3"/>
            <a:endCxn id="19" idx="1"/>
          </p:cNvCxnSpPr>
          <p:nvPr/>
        </p:nvCxnSpPr>
        <p:spPr>
          <a:xfrm flipV="1">
            <a:off x="5570036" y="3037076"/>
            <a:ext cx="453194" cy="138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13093" y="5232732"/>
            <a:ext cx="3404246" cy="1061830"/>
          </a:xfrm>
          <a:prstGeom prst="rect">
            <a:avLst/>
          </a:prstGeom>
          <a:no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368559" y="3587218"/>
            <a:ext cx="1583021" cy="1169551"/>
          </a:xfrm>
          <a:prstGeom prst="rect">
            <a:avLst/>
          </a:prstGeom>
          <a:noFill/>
          <a:ln>
            <a:solidFill>
              <a:schemeClr val="tx1"/>
            </a:solidFill>
            <a:prstDash val="sysDash"/>
          </a:ln>
        </p:spPr>
        <p:txBody>
          <a:bodyPr wrap="square" rtlCol="0">
            <a:spAutoFit/>
          </a:bodyPr>
          <a:lstStyle/>
          <a:p>
            <a:r>
              <a:rPr lang="en-US" sz="1600" dirty="0" smtClean="0"/>
              <a:t>Request (Detail)</a:t>
            </a:r>
          </a:p>
          <a:p>
            <a:pPr marL="285750" indent="-285750">
              <a:buFont typeface="Arial"/>
              <a:buChar char="•"/>
            </a:pPr>
            <a:r>
              <a:rPr lang="en-US" sz="900" dirty="0" smtClean="0"/>
              <a:t>Details</a:t>
            </a:r>
          </a:p>
          <a:p>
            <a:pPr marL="285750" indent="-285750">
              <a:buFont typeface="Arial"/>
              <a:buChar char="•"/>
            </a:pPr>
            <a:r>
              <a:rPr lang="en-US" sz="900" dirty="0" smtClean="0"/>
              <a:t>Process and the current status</a:t>
            </a:r>
          </a:p>
          <a:p>
            <a:pPr marL="285750" indent="-285750">
              <a:buFont typeface="Arial"/>
              <a:buChar char="•"/>
            </a:pPr>
            <a:r>
              <a:rPr lang="en-US" sz="900" dirty="0" smtClean="0"/>
              <a:t>Conversations and chats </a:t>
            </a:r>
          </a:p>
          <a:p>
            <a:pPr marL="285750" indent="-285750">
              <a:buFont typeface="Arial"/>
              <a:buChar char="•"/>
            </a:pPr>
            <a:r>
              <a:rPr lang="en-US" sz="900" dirty="0" smtClean="0"/>
              <a:t>Take actions</a:t>
            </a:r>
          </a:p>
        </p:txBody>
      </p:sp>
      <p:cxnSp>
        <p:nvCxnSpPr>
          <p:cNvPr id="36" name="Straight Arrow Connector 35"/>
          <p:cNvCxnSpPr>
            <a:stCxn id="5" idx="1"/>
            <a:endCxn id="30" idx="3"/>
          </p:cNvCxnSpPr>
          <p:nvPr/>
        </p:nvCxnSpPr>
        <p:spPr>
          <a:xfrm flipH="1" flipV="1">
            <a:off x="1951580" y="2810157"/>
            <a:ext cx="2035435" cy="3654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30" idx="2"/>
            <a:endCxn id="35" idx="0"/>
          </p:cNvCxnSpPr>
          <p:nvPr/>
        </p:nvCxnSpPr>
        <p:spPr>
          <a:xfrm>
            <a:off x="1160070" y="3117933"/>
            <a:ext cx="0" cy="4692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5" idx="1"/>
            <a:endCxn id="29" idx="2"/>
          </p:cNvCxnSpPr>
          <p:nvPr/>
        </p:nvCxnSpPr>
        <p:spPr>
          <a:xfrm flipH="1" flipV="1">
            <a:off x="1160070" y="2092723"/>
            <a:ext cx="2826945" cy="10828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68559" y="460050"/>
            <a:ext cx="1583021" cy="754053"/>
          </a:xfrm>
          <a:prstGeom prst="rect">
            <a:avLst/>
          </a:prstGeom>
          <a:noFill/>
          <a:ln>
            <a:solidFill>
              <a:schemeClr val="tx1"/>
            </a:solidFill>
            <a:prstDash val="sysDash"/>
          </a:ln>
        </p:spPr>
        <p:txBody>
          <a:bodyPr wrap="square" rtlCol="0">
            <a:spAutoFit/>
          </a:bodyPr>
          <a:lstStyle/>
          <a:p>
            <a:r>
              <a:rPr lang="en-US" sz="1600" dirty="0" smtClean="0"/>
              <a:t>Booking(Detail)</a:t>
            </a:r>
          </a:p>
          <a:p>
            <a:pPr marL="285750" indent="-285750">
              <a:buFont typeface="Arial"/>
              <a:buChar char="•"/>
            </a:pPr>
            <a:r>
              <a:rPr lang="en-US" sz="900" dirty="0" smtClean="0"/>
              <a:t>Details</a:t>
            </a:r>
            <a:endParaRPr lang="en-US" sz="900" dirty="0"/>
          </a:p>
          <a:p>
            <a:pPr marL="285750" indent="-285750">
              <a:buFont typeface="Arial"/>
              <a:buChar char="•"/>
            </a:pPr>
            <a:r>
              <a:rPr lang="en-US" sz="900" dirty="0" smtClean="0"/>
              <a:t>Conversations</a:t>
            </a:r>
          </a:p>
          <a:p>
            <a:pPr marL="285750" indent="-285750">
              <a:buFont typeface="Arial"/>
              <a:buChar char="•"/>
            </a:pPr>
            <a:endParaRPr lang="en-US" sz="900" dirty="0"/>
          </a:p>
        </p:txBody>
      </p:sp>
      <p:sp>
        <p:nvSpPr>
          <p:cNvPr id="27" name="TextBox 26"/>
          <p:cNvSpPr txBox="1"/>
          <p:nvPr/>
        </p:nvSpPr>
        <p:spPr>
          <a:xfrm>
            <a:off x="6023230" y="3943969"/>
            <a:ext cx="2395731" cy="477054"/>
          </a:xfrm>
          <a:prstGeom prst="rect">
            <a:avLst/>
          </a:prstGeom>
          <a:noFill/>
          <a:ln>
            <a:solidFill>
              <a:schemeClr val="tx1"/>
            </a:solidFill>
            <a:prstDash val="sysDash"/>
          </a:ln>
        </p:spPr>
        <p:txBody>
          <a:bodyPr wrap="square" rtlCol="0">
            <a:spAutoFit/>
          </a:bodyPr>
          <a:lstStyle/>
          <a:p>
            <a:r>
              <a:rPr lang="en-US" sz="1600" dirty="0" smtClean="0"/>
              <a:t>Events Details Page</a:t>
            </a:r>
          </a:p>
          <a:p>
            <a:pPr marL="285750" indent="-285750">
              <a:buFont typeface="Arial"/>
              <a:buChar char="•"/>
            </a:pPr>
            <a:r>
              <a:rPr lang="en-US" sz="900" dirty="0" smtClean="0"/>
              <a:t>(Details)</a:t>
            </a:r>
          </a:p>
        </p:txBody>
      </p:sp>
      <p:sp>
        <p:nvSpPr>
          <p:cNvPr id="28" name="TextBox 27"/>
          <p:cNvSpPr txBox="1"/>
          <p:nvPr/>
        </p:nvSpPr>
        <p:spPr>
          <a:xfrm>
            <a:off x="6023230" y="4976221"/>
            <a:ext cx="2395731" cy="892552"/>
          </a:xfrm>
          <a:prstGeom prst="rect">
            <a:avLst/>
          </a:prstGeom>
          <a:noFill/>
          <a:ln>
            <a:solidFill>
              <a:schemeClr val="tx1"/>
            </a:solidFill>
            <a:prstDash val="sysDash"/>
          </a:ln>
        </p:spPr>
        <p:txBody>
          <a:bodyPr wrap="square" rtlCol="0">
            <a:spAutoFit/>
          </a:bodyPr>
          <a:lstStyle/>
          <a:p>
            <a:r>
              <a:rPr lang="en-US" sz="1600" dirty="0" smtClean="0"/>
              <a:t>Confirmation Page</a:t>
            </a:r>
          </a:p>
          <a:p>
            <a:pPr marL="285750" indent="-285750">
              <a:buFont typeface="Arial"/>
              <a:buChar char="•"/>
            </a:pPr>
            <a:r>
              <a:rPr lang="en-US" sz="900" dirty="0" smtClean="0"/>
              <a:t>Default search parameters applied</a:t>
            </a:r>
          </a:p>
          <a:p>
            <a:pPr marL="285750" indent="-285750">
              <a:buFont typeface="Arial"/>
              <a:buChar char="•"/>
            </a:pPr>
            <a:r>
              <a:rPr lang="en-US" sz="900" dirty="0" smtClean="0"/>
              <a:t>Ability to order by parameters</a:t>
            </a:r>
          </a:p>
          <a:p>
            <a:pPr marL="285750" indent="-285750">
              <a:buFont typeface="Arial"/>
              <a:buChar char="•"/>
            </a:pPr>
            <a:r>
              <a:rPr lang="en-US" sz="900" dirty="0" smtClean="0"/>
              <a:t>Map view</a:t>
            </a:r>
          </a:p>
          <a:p>
            <a:pPr marL="285750" indent="-285750">
              <a:buFont typeface="Arial"/>
              <a:buChar char="•"/>
            </a:pPr>
            <a:r>
              <a:rPr lang="en-US" sz="900" dirty="0" smtClean="0"/>
              <a:t>Filters</a:t>
            </a:r>
          </a:p>
        </p:txBody>
      </p:sp>
      <p:cxnSp>
        <p:nvCxnSpPr>
          <p:cNvPr id="32" name="Straight Arrow Connector 31"/>
          <p:cNvCxnSpPr>
            <a:stCxn id="19" idx="2"/>
            <a:endCxn id="27" idx="0"/>
          </p:cNvCxnSpPr>
          <p:nvPr/>
        </p:nvCxnSpPr>
        <p:spPr>
          <a:xfrm>
            <a:off x="7221096" y="3483352"/>
            <a:ext cx="0" cy="4606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8" idx="0"/>
          </p:cNvCxnSpPr>
          <p:nvPr/>
        </p:nvCxnSpPr>
        <p:spPr>
          <a:xfrm>
            <a:off x="7221096" y="4421023"/>
            <a:ext cx="0" cy="5551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883400" y="6383242"/>
            <a:ext cx="2153279" cy="369332"/>
          </a:xfrm>
          <a:prstGeom prst="rect">
            <a:avLst/>
          </a:prstGeom>
          <a:noFill/>
        </p:spPr>
        <p:txBody>
          <a:bodyPr wrap="none" rtlCol="0">
            <a:spAutoFit/>
          </a:bodyPr>
          <a:lstStyle/>
          <a:p>
            <a:r>
              <a:rPr lang="en-US" b="1" dirty="0" smtClean="0"/>
              <a:t>User app (Overview)</a:t>
            </a:r>
            <a:endParaRPr lang="en-US" b="1" dirty="0"/>
          </a:p>
        </p:txBody>
      </p:sp>
    </p:spTree>
    <p:extLst>
      <p:ext uri="{BB962C8B-B14F-4D97-AF65-F5344CB8AC3E}">
        <p14:creationId xmlns:p14="http://schemas.microsoft.com/office/powerpoint/2010/main" val="33319687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169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 y="158234"/>
            <a:ext cx="1436774" cy="369332"/>
          </a:xfrm>
          <a:prstGeom prst="rect">
            <a:avLst/>
          </a:prstGeom>
          <a:noFill/>
        </p:spPr>
        <p:txBody>
          <a:bodyPr wrap="none" rtlCol="0">
            <a:spAutoFit/>
          </a:bodyPr>
          <a:lstStyle/>
          <a:p>
            <a:r>
              <a:rPr lang="en-US" dirty="0" smtClean="0"/>
              <a:t>Home Screen</a:t>
            </a:r>
            <a:endParaRPr lang="en-US" dirty="0"/>
          </a:p>
        </p:txBody>
      </p:sp>
      <p:sp>
        <p:nvSpPr>
          <p:cNvPr id="5" name="TextBox 4"/>
          <p:cNvSpPr txBox="1"/>
          <p:nvPr/>
        </p:nvSpPr>
        <p:spPr>
          <a:xfrm>
            <a:off x="13092" y="5601032"/>
            <a:ext cx="3936607" cy="1169551"/>
          </a:xfrm>
          <a:prstGeom prst="rect">
            <a:avLst/>
          </a:prstGeom>
          <a:noFill/>
        </p:spPr>
        <p:txBody>
          <a:bodyPr wrap="square" rtlCol="0">
            <a:spAutoFit/>
          </a:bodyPr>
          <a:lstStyle/>
          <a:p>
            <a:r>
              <a:rPr lang="en-US" sz="1400" dirty="0" smtClean="0"/>
              <a:t>Possible </a:t>
            </a:r>
            <a:r>
              <a:rPr lang="en-US" sz="1400" dirty="0"/>
              <a:t>u</a:t>
            </a:r>
            <a:r>
              <a:rPr lang="en-US" sz="1400" dirty="0" smtClean="0"/>
              <a:t>pdates on the home screen :- </a:t>
            </a:r>
          </a:p>
          <a:p>
            <a:pPr marL="228600" indent="-228600">
              <a:buFont typeface="+mj-lt"/>
              <a:buAutoNum type="arabicPeriod"/>
            </a:pPr>
            <a:r>
              <a:rPr lang="en-US" sz="1400" dirty="0" smtClean="0"/>
              <a:t>Acceptances of interests</a:t>
            </a:r>
          </a:p>
          <a:p>
            <a:pPr marL="228600" indent="-228600">
              <a:buFont typeface="+mj-lt"/>
              <a:buAutoNum type="arabicPeriod"/>
            </a:pPr>
            <a:r>
              <a:rPr lang="en-US" sz="1400" dirty="0" smtClean="0"/>
              <a:t>Offers (Item that you have been requesting for)</a:t>
            </a:r>
          </a:p>
          <a:p>
            <a:pPr marL="228600" indent="-228600">
              <a:buFont typeface="+mj-lt"/>
              <a:buAutoNum type="arabicPeriod"/>
            </a:pPr>
            <a:r>
              <a:rPr lang="en-US" sz="1400" dirty="0" smtClean="0"/>
              <a:t>Notifications on local competitions </a:t>
            </a:r>
            <a:r>
              <a:rPr lang="en-US" sz="1400" dirty="0" err="1" smtClean="0"/>
              <a:t>etc</a:t>
            </a:r>
            <a:endParaRPr lang="en-US" sz="1400" dirty="0" smtClean="0"/>
          </a:p>
          <a:p>
            <a:pPr marL="228600" indent="-228600">
              <a:buFont typeface="+mj-lt"/>
              <a:buAutoNum type="arabicPeriod"/>
            </a:pPr>
            <a:r>
              <a:rPr lang="en-US" sz="1400" dirty="0" smtClean="0"/>
              <a:t>New blog entries </a:t>
            </a:r>
            <a:endParaRPr lang="en-US" sz="1400" dirty="0"/>
          </a:p>
        </p:txBody>
      </p:sp>
      <p:sp>
        <p:nvSpPr>
          <p:cNvPr id="6" name="Rectangle 5"/>
          <p:cNvSpPr/>
          <p:nvPr/>
        </p:nvSpPr>
        <p:spPr>
          <a:xfrm>
            <a:off x="13092" y="5601032"/>
            <a:ext cx="3936607" cy="1169552"/>
          </a:xfrm>
          <a:prstGeom prst="rect">
            <a:avLst/>
          </a:prstGeom>
          <a:noFill/>
          <a:ln>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4092506" y="712396"/>
            <a:ext cx="3351199" cy="5950466"/>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2357148" y="2540000"/>
            <a:ext cx="1592551" cy="738664"/>
          </a:xfrm>
          <a:prstGeom prst="rect">
            <a:avLst/>
          </a:prstGeom>
          <a:noFill/>
        </p:spPr>
        <p:txBody>
          <a:bodyPr wrap="square" rtlCol="0">
            <a:spAutoFit/>
          </a:bodyPr>
          <a:lstStyle/>
          <a:p>
            <a:r>
              <a:rPr lang="en-US" sz="1400" dirty="0" smtClean="0"/>
              <a:t>Search for games that can be borrowed</a:t>
            </a:r>
            <a:endParaRPr lang="en-US" sz="1400" dirty="0"/>
          </a:p>
        </p:txBody>
      </p:sp>
      <p:sp>
        <p:nvSpPr>
          <p:cNvPr id="9" name="TextBox 8"/>
          <p:cNvSpPr txBox="1"/>
          <p:nvPr/>
        </p:nvSpPr>
        <p:spPr>
          <a:xfrm>
            <a:off x="7678448" y="2551668"/>
            <a:ext cx="1592551" cy="307777"/>
          </a:xfrm>
          <a:prstGeom prst="rect">
            <a:avLst/>
          </a:prstGeom>
          <a:noFill/>
        </p:spPr>
        <p:txBody>
          <a:bodyPr wrap="square" rtlCol="0">
            <a:spAutoFit/>
          </a:bodyPr>
          <a:lstStyle/>
          <a:p>
            <a:r>
              <a:rPr lang="en-US" sz="1400" dirty="0" smtClean="0"/>
              <a:t>Search for events</a:t>
            </a:r>
            <a:endParaRPr lang="en-US" sz="1400" dirty="0"/>
          </a:p>
        </p:txBody>
      </p:sp>
      <p:sp>
        <p:nvSpPr>
          <p:cNvPr id="10" name="TextBox 9"/>
          <p:cNvSpPr txBox="1"/>
          <p:nvPr/>
        </p:nvSpPr>
        <p:spPr>
          <a:xfrm>
            <a:off x="6143254" y="117157"/>
            <a:ext cx="2022846" cy="523220"/>
          </a:xfrm>
          <a:prstGeom prst="rect">
            <a:avLst/>
          </a:prstGeom>
          <a:noFill/>
        </p:spPr>
        <p:txBody>
          <a:bodyPr wrap="square" rtlCol="0">
            <a:spAutoFit/>
          </a:bodyPr>
          <a:lstStyle/>
          <a:p>
            <a:r>
              <a:rPr lang="en-US" sz="1400" dirty="0" smtClean="0"/>
              <a:t>Quick access to important notifications</a:t>
            </a:r>
            <a:endParaRPr lang="en-US" sz="1400" dirty="0"/>
          </a:p>
        </p:txBody>
      </p:sp>
      <p:sp>
        <p:nvSpPr>
          <p:cNvPr id="11" name="TextBox 10"/>
          <p:cNvSpPr txBox="1"/>
          <p:nvPr/>
        </p:nvSpPr>
        <p:spPr>
          <a:xfrm>
            <a:off x="7443705" y="932021"/>
            <a:ext cx="1592551" cy="523220"/>
          </a:xfrm>
          <a:prstGeom prst="rect">
            <a:avLst/>
          </a:prstGeom>
          <a:noFill/>
        </p:spPr>
        <p:txBody>
          <a:bodyPr wrap="square" rtlCol="0">
            <a:spAutoFit/>
          </a:bodyPr>
          <a:lstStyle/>
          <a:p>
            <a:r>
              <a:rPr lang="en-US" sz="1400" dirty="0" smtClean="0"/>
              <a:t>Quick access to profile page</a:t>
            </a:r>
            <a:endParaRPr lang="en-US" sz="1400" dirty="0"/>
          </a:p>
        </p:txBody>
      </p:sp>
      <p:sp>
        <p:nvSpPr>
          <p:cNvPr id="12" name="TextBox 11"/>
          <p:cNvSpPr txBox="1"/>
          <p:nvPr/>
        </p:nvSpPr>
        <p:spPr>
          <a:xfrm>
            <a:off x="2422154" y="1020921"/>
            <a:ext cx="1592551" cy="307777"/>
          </a:xfrm>
          <a:prstGeom prst="rect">
            <a:avLst/>
          </a:prstGeom>
          <a:noFill/>
        </p:spPr>
        <p:txBody>
          <a:bodyPr wrap="square" rtlCol="0">
            <a:spAutoFit/>
          </a:bodyPr>
          <a:lstStyle/>
          <a:p>
            <a:r>
              <a:rPr lang="en-US" sz="1400" dirty="0" smtClean="0"/>
              <a:t>Access to drawers</a:t>
            </a:r>
            <a:endParaRPr lang="en-US" sz="1400" dirty="0"/>
          </a:p>
        </p:txBody>
      </p:sp>
    </p:spTree>
    <p:extLst>
      <p:ext uri="{BB962C8B-B14F-4D97-AF65-F5344CB8AC3E}">
        <p14:creationId xmlns:p14="http://schemas.microsoft.com/office/powerpoint/2010/main" val="36891270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26000" y="372643"/>
            <a:ext cx="3517457" cy="626945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14300" y="158234"/>
            <a:ext cx="2185214" cy="369332"/>
          </a:xfrm>
          <a:prstGeom prst="rect">
            <a:avLst/>
          </a:prstGeom>
          <a:noFill/>
        </p:spPr>
        <p:txBody>
          <a:bodyPr wrap="none" rtlCol="0">
            <a:spAutoFit/>
          </a:bodyPr>
          <a:lstStyle/>
          <a:p>
            <a:r>
              <a:rPr lang="en-US" dirty="0" smtClean="0"/>
              <a:t>Home Screen Drawer</a:t>
            </a:r>
            <a:endParaRPr lang="en-US" dirty="0"/>
          </a:p>
        </p:txBody>
      </p:sp>
      <p:sp>
        <p:nvSpPr>
          <p:cNvPr id="4" name="TextBox 3"/>
          <p:cNvSpPr txBox="1"/>
          <p:nvPr/>
        </p:nvSpPr>
        <p:spPr>
          <a:xfrm>
            <a:off x="1155700" y="1421368"/>
            <a:ext cx="3480615" cy="523220"/>
          </a:xfrm>
          <a:prstGeom prst="rect">
            <a:avLst/>
          </a:prstGeom>
          <a:noFill/>
        </p:spPr>
        <p:txBody>
          <a:bodyPr wrap="square" rtlCol="0">
            <a:spAutoFit/>
          </a:bodyPr>
          <a:lstStyle/>
          <a:p>
            <a:r>
              <a:rPr lang="en-US" sz="1400" dirty="0" smtClean="0"/>
              <a:t>Can introduce some </a:t>
            </a:r>
            <a:r>
              <a:rPr lang="en-US" sz="1400" dirty="0" err="1" smtClean="0"/>
              <a:t>gamification</a:t>
            </a:r>
            <a:r>
              <a:rPr lang="en-US" sz="1400" dirty="0" smtClean="0"/>
              <a:t> elements to drive customer engagement</a:t>
            </a:r>
            <a:endParaRPr lang="en-US" sz="1400" dirty="0"/>
          </a:p>
        </p:txBody>
      </p:sp>
      <p:sp>
        <p:nvSpPr>
          <p:cNvPr id="5" name="TextBox 4"/>
          <p:cNvSpPr txBox="1"/>
          <p:nvPr/>
        </p:nvSpPr>
        <p:spPr>
          <a:xfrm>
            <a:off x="114300" y="527566"/>
            <a:ext cx="2565401" cy="307777"/>
          </a:xfrm>
          <a:prstGeom prst="rect">
            <a:avLst/>
          </a:prstGeom>
          <a:noFill/>
        </p:spPr>
        <p:txBody>
          <a:bodyPr wrap="square" rtlCol="0">
            <a:spAutoFit/>
          </a:bodyPr>
          <a:lstStyle/>
          <a:p>
            <a:r>
              <a:rPr lang="en-US" sz="1400" dirty="0" smtClean="0"/>
              <a:t>(Logged-in user)</a:t>
            </a:r>
            <a:endParaRPr lang="en-US" sz="1400" dirty="0"/>
          </a:p>
        </p:txBody>
      </p:sp>
      <p:sp>
        <p:nvSpPr>
          <p:cNvPr id="6" name="TextBox 5"/>
          <p:cNvSpPr txBox="1"/>
          <p:nvPr/>
        </p:nvSpPr>
        <p:spPr>
          <a:xfrm>
            <a:off x="1155700" y="4532868"/>
            <a:ext cx="3480615" cy="738664"/>
          </a:xfrm>
          <a:prstGeom prst="rect">
            <a:avLst/>
          </a:prstGeom>
          <a:noFill/>
        </p:spPr>
        <p:txBody>
          <a:bodyPr wrap="square" rtlCol="0">
            <a:spAutoFit/>
          </a:bodyPr>
          <a:lstStyle/>
          <a:p>
            <a:r>
              <a:rPr lang="en-US" sz="1400" dirty="0" smtClean="0"/>
              <a:t>Manage listings (put up board-games on the website that other people can borrow or host events at home)</a:t>
            </a:r>
            <a:endParaRPr lang="en-US" sz="1400" dirty="0"/>
          </a:p>
        </p:txBody>
      </p:sp>
      <p:sp>
        <p:nvSpPr>
          <p:cNvPr id="7" name="TextBox 6"/>
          <p:cNvSpPr txBox="1"/>
          <p:nvPr/>
        </p:nvSpPr>
        <p:spPr>
          <a:xfrm>
            <a:off x="1155700" y="3466068"/>
            <a:ext cx="3480615" cy="523220"/>
          </a:xfrm>
          <a:prstGeom prst="rect">
            <a:avLst/>
          </a:prstGeom>
          <a:noFill/>
        </p:spPr>
        <p:txBody>
          <a:bodyPr wrap="square" rtlCol="0">
            <a:spAutoFit/>
          </a:bodyPr>
          <a:lstStyle/>
          <a:p>
            <a:r>
              <a:rPr lang="en-US" sz="1400" dirty="0" smtClean="0"/>
              <a:t>Take actions on the requests that other people have raised.</a:t>
            </a:r>
            <a:endParaRPr lang="en-US" sz="1400" dirty="0"/>
          </a:p>
        </p:txBody>
      </p:sp>
      <p:sp>
        <p:nvSpPr>
          <p:cNvPr id="8" name="TextBox 7"/>
          <p:cNvSpPr txBox="1"/>
          <p:nvPr/>
        </p:nvSpPr>
        <p:spPr>
          <a:xfrm>
            <a:off x="1155700" y="2437368"/>
            <a:ext cx="3480615" cy="738664"/>
          </a:xfrm>
          <a:prstGeom prst="rect">
            <a:avLst/>
          </a:prstGeom>
          <a:noFill/>
        </p:spPr>
        <p:txBody>
          <a:bodyPr wrap="square" rtlCol="0">
            <a:spAutoFit/>
          </a:bodyPr>
          <a:lstStyle/>
          <a:p>
            <a:r>
              <a:rPr lang="en-US" sz="1400" dirty="0" smtClean="0"/>
              <a:t>View status or current and previous booking requests for borrowing board games or take part in events.</a:t>
            </a:r>
            <a:endParaRPr lang="en-US" sz="1400" dirty="0"/>
          </a:p>
        </p:txBody>
      </p:sp>
    </p:spTree>
    <p:extLst>
      <p:ext uri="{BB962C8B-B14F-4D97-AF65-F5344CB8AC3E}">
        <p14:creationId xmlns:p14="http://schemas.microsoft.com/office/powerpoint/2010/main" val="339415739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 y="158234"/>
            <a:ext cx="1980154" cy="646331"/>
          </a:xfrm>
          <a:prstGeom prst="rect">
            <a:avLst/>
          </a:prstGeom>
          <a:noFill/>
        </p:spPr>
        <p:txBody>
          <a:bodyPr wrap="none" rtlCol="0">
            <a:spAutoFit/>
          </a:bodyPr>
          <a:lstStyle/>
          <a:p>
            <a:r>
              <a:rPr lang="en-US" dirty="0" smtClean="0"/>
              <a:t>Events search page</a:t>
            </a:r>
          </a:p>
          <a:p>
            <a:r>
              <a:rPr lang="en-US" dirty="0" smtClean="0"/>
              <a:t>(Cards interface)</a:t>
            </a:r>
            <a:endParaRPr lang="en-US" dirty="0"/>
          </a:p>
        </p:txBody>
      </p:sp>
      <p:sp>
        <p:nvSpPr>
          <p:cNvPr id="5" name="TextBox 4"/>
          <p:cNvSpPr txBox="1"/>
          <p:nvPr/>
        </p:nvSpPr>
        <p:spPr>
          <a:xfrm>
            <a:off x="3390900" y="126424"/>
            <a:ext cx="3310340" cy="523220"/>
          </a:xfrm>
          <a:prstGeom prst="rect">
            <a:avLst/>
          </a:prstGeom>
          <a:noFill/>
        </p:spPr>
        <p:txBody>
          <a:bodyPr wrap="square" rtlCol="0">
            <a:spAutoFit/>
          </a:bodyPr>
          <a:lstStyle/>
          <a:p>
            <a:r>
              <a:rPr lang="en-US" sz="1400" dirty="0" smtClean="0"/>
              <a:t>The default search is for the next 15 days. Location is detected from the device.</a:t>
            </a:r>
            <a:endParaRPr lang="en-US" sz="1400" dirty="0"/>
          </a:p>
        </p:txBody>
      </p:sp>
      <p:sp>
        <p:nvSpPr>
          <p:cNvPr id="6" name="TextBox 5"/>
          <p:cNvSpPr txBox="1"/>
          <p:nvPr/>
        </p:nvSpPr>
        <p:spPr>
          <a:xfrm>
            <a:off x="6510740" y="785792"/>
            <a:ext cx="1985560" cy="954107"/>
          </a:xfrm>
          <a:prstGeom prst="rect">
            <a:avLst/>
          </a:prstGeom>
          <a:noFill/>
        </p:spPr>
        <p:txBody>
          <a:bodyPr wrap="square" rtlCol="0">
            <a:spAutoFit/>
          </a:bodyPr>
          <a:lstStyle/>
          <a:p>
            <a:r>
              <a:rPr lang="en-US" sz="1400" dirty="0" smtClean="0"/>
              <a:t>Search parameters can be modified. Geography, dates and number of people</a:t>
            </a:r>
            <a:endParaRPr lang="en-US" sz="1400" dirty="0"/>
          </a:p>
        </p:txBody>
      </p:sp>
      <p:cxnSp>
        <p:nvCxnSpPr>
          <p:cNvPr id="10" name="Straight Arrow Connector 9"/>
          <p:cNvCxnSpPr/>
          <p:nvPr/>
        </p:nvCxnSpPr>
        <p:spPr>
          <a:xfrm flipH="1" flipV="1">
            <a:off x="3860800" y="660400"/>
            <a:ext cx="152400" cy="431800"/>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39000" y="5294883"/>
            <a:ext cx="1633781" cy="1384995"/>
          </a:xfrm>
          <a:prstGeom prst="rect">
            <a:avLst/>
          </a:prstGeom>
          <a:noFill/>
        </p:spPr>
        <p:txBody>
          <a:bodyPr wrap="none" rtlCol="0">
            <a:spAutoFit/>
          </a:bodyPr>
          <a:lstStyle/>
          <a:p>
            <a:r>
              <a:rPr lang="en-US" sz="1400" dirty="0" smtClean="0"/>
              <a:t>Advanced filters</a:t>
            </a:r>
          </a:p>
          <a:p>
            <a:pPr marL="342900" indent="-342900">
              <a:buFont typeface="+mj-lt"/>
              <a:buAutoNum type="arabicPeriod"/>
            </a:pPr>
            <a:r>
              <a:rPr lang="en-US" sz="1400" dirty="0" smtClean="0"/>
              <a:t>Age group </a:t>
            </a:r>
          </a:p>
          <a:p>
            <a:pPr marL="342900" indent="-342900">
              <a:buFont typeface="+mj-lt"/>
              <a:buAutoNum type="arabicPeriod"/>
            </a:pPr>
            <a:r>
              <a:rPr lang="en-US" sz="1400" dirty="0" smtClean="0"/>
              <a:t>Board game </a:t>
            </a:r>
          </a:p>
          <a:p>
            <a:pPr marL="342900" indent="-342900">
              <a:buFont typeface="+mj-lt"/>
              <a:buAutoNum type="arabicPeriod"/>
            </a:pPr>
            <a:r>
              <a:rPr lang="en-US" sz="1400" dirty="0" smtClean="0"/>
              <a:t>Game category</a:t>
            </a:r>
          </a:p>
          <a:p>
            <a:pPr marL="342900" indent="-342900">
              <a:buFont typeface="+mj-lt"/>
              <a:buAutoNum type="arabicPeriod"/>
            </a:pPr>
            <a:r>
              <a:rPr lang="en-US" sz="1400" dirty="0"/>
              <a:t>Ratings </a:t>
            </a:r>
          </a:p>
          <a:p>
            <a:pPr marL="342900" indent="-342900">
              <a:buFont typeface="+mj-lt"/>
              <a:buAutoNum type="arabicPeriod"/>
            </a:pPr>
            <a:r>
              <a:rPr lang="en-US" sz="1400" dirty="0" smtClean="0"/>
              <a:t>Sub-Locations</a:t>
            </a:r>
          </a:p>
        </p:txBody>
      </p:sp>
      <p:cxnSp>
        <p:nvCxnSpPr>
          <p:cNvPr id="15" name="Straight Arrow Connector 14"/>
          <p:cNvCxnSpPr>
            <a:endCxn id="14" idx="1"/>
          </p:cNvCxnSpPr>
          <p:nvPr/>
        </p:nvCxnSpPr>
        <p:spPr>
          <a:xfrm>
            <a:off x="6375020" y="5987381"/>
            <a:ext cx="863980" cy="0"/>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30200" y="5548322"/>
            <a:ext cx="1292128" cy="954107"/>
          </a:xfrm>
          <a:prstGeom prst="rect">
            <a:avLst/>
          </a:prstGeom>
          <a:noFill/>
        </p:spPr>
        <p:txBody>
          <a:bodyPr wrap="none" rtlCol="0">
            <a:spAutoFit/>
          </a:bodyPr>
          <a:lstStyle/>
          <a:p>
            <a:r>
              <a:rPr lang="en-US" sz="1400" dirty="0" smtClean="0"/>
              <a:t>Sorting options</a:t>
            </a:r>
          </a:p>
          <a:p>
            <a:pPr marL="342900" indent="-342900">
              <a:buFont typeface="+mj-lt"/>
              <a:buAutoNum type="arabicPeriod"/>
            </a:pPr>
            <a:r>
              <a:rPr lang="en-US" sz="1400" dirty="0" smtClean="0"/>
              <a:t>Distance</a:t>
            </a:r>
          </a:p>
          <a:p>
            <a:pPr marL="342900" indent="-342900">
              <a:buFont typeface="+mj-lt"/>
              <a:buAutoNum type="arabicPeriod"/>
            </a:pPr>
            <a:r>
              <a:rPr lang="en-US" sz="1400" dirty="0" smtClean="0"/>
              <a:t>Rating</a:t>
            </a:r>
          </a:p>
          <a:p>
            <a:pPr marL="342900" indent="-342900">
              <a:buFont typeface="+mj-lt"/>
              <a:buAutoNum type="arabicPeriod"/>
            </a:pPr>
            <a:r>
              <a:rPr lang="en-US" sz="1400" dirty="0" smtClean="0"/>
              <a:t>Dates</a:t>
            </a:r>
            <a:endParaRPr lang="en-US" sz="1400" dirty="0"/>
          </a:p>
        </p:txBody>
      </p:sp>
      <p:cxnSp>
        <p:nvCxnSpPr>
          <p:cNvPr id="19" name="Straight Arrow Connector 18"/>
          <p:cNvCxnSpPr/>
          <p:nvPr/>
        </p:nvCxnSpPr>
        <p:spPr>
          <a:xfrm flipH="1">
            <a:off x="1622328" y="5892800"/>
            <a:ext cx="1400272" cy="0"/>
          </a:xfrm>
          <a:prstGeom prst="straightConnector1">
            <a:avLst/>
          </a:prstGeom>
          <a:ln>
            <a:solidFill>
              <a:schemeClr val="tx1"/>
            </a:solidFill>
            <a:prstDash val="sysDash"/>
            <a:tailEnd type="arrow"/>
          </a:ln>
          <a:effectLst/>
        </p:spPr>
        <p:style>
          <a:lnRef idx="2">
            <a:schemeClr val="accent1"/>
          </a:lnRef>
          <a:fillRef idx="0">
            <a:schemeClr val="accent1"/>
          </a:fillRef>
          <a:effectRef idx="1">
            <a:schemeClr val="accent1"/>
          </a:effectRef>
          <a:fontRef idx="minor">
            <a:schemeClr val="tx1"/>
          </a:fontRef>
        </p:style>
      </p:cxnSp>
      <p:pic>
        <p:nvPicPr>
          <p:cNvPr id="22" name="Picture 21"/>
          <p:cNvPicPr>
            <a:picLocks noChangeAspect="1"/>
          </p:cNvPicPr>
          <p:nvPr/>
        </p:nvPicPr>
        <p:blipFill>
          <a:blip r:embed="rId2"/>
          <a:stretch>
            <a:fillRect/>
          </a:stretch>
        </p:blipFill>
        <p:spPr>
          <a:xfrm>
            <a:off x="3045456" y="863600"/>
            <a:ext cx="3329564" cy="5892800"/>
          </a:xfrm>
          <a:prstGeom prst="rect">
            <a:avLst/>
          </a:prstGeom>
          <a:ln>
            <a:noFill/>
          </a:ln>
          <a:effectLst>
            <a:outerShdw blurRad="292100" dist="139700" dir="2700000" algn="tl" rotWithShape="0">
              <a:srgbClr val="333333">
                <a:alpha val="65000"/>
              </a:srgbClr>
            </a:outerShdw>
          </a:effectLst>
        </p:spPr>
      </p:pic>
      <p:sp>
        <p:nvSpPr>
          <p:cNvPr id="23" name="TextBox 22"/>
          <p:cNvSpPr txBox="1"/>
          <p:nvPr/>
        </p:nvSpPr>
        <p:spPr>
          <a:xfrm>
            <a:off x="6510740" y="3427392"/>
            <a:ext cx="1985560" cy="954107"/>
          </a:xfrm>
          <a:prstGeom prst="rect">
            <a:avLst/>
          </a:prstGeom>
          <a:noFill/>
        </p:spPr>
        <p:txBody>
          <a:bodyPr wrap="square" rtlCol="0">
            <a:spAutoFit/>
          </a:bodyPr>
          <a:lstStyle/>
          <a:p>
            <a:r>
              <a:rPr lang="en-US" sz="1400" dirty="0" smtClean="0"/>
              <a:t>Users can add a card to favorites which will be accessed in the profile section</a:t>
            </a:r>
            <a:endParaRPr lang="en-US" sz="1400" dirty="0"/>
          </a:p>
        </p:txBody>
      </p:sp>
      <p:sp>
        <p:nvSpPr>
          <p:cNvPr id="24" name="TextBox 23"/>
          <p:cNvSpPr txBox="1"/>
          <p:nvPr/>
        </p:nvSpPr>
        <p:spPr>
          <a:xfrm>
            <a:off x="6586940" y="2690792"/>
            <a:ext cx="1985560" cy="523220"/>
          </a:xfrm>
          <a:prstGeom prst="rect">
            <a:avLst/>
          </a:prstGeom>
          <a:noFill/>
        </p:spPr>
        <p:txBody>
          <a:bodyPr wrap="square" rtlCol="0">
            <a:spAutoFit/>
          </a:bodyPr>
          <a:lstStyle/>
          <a:p>
            <a:r>
              <a:rPr lang="en-US" sz="1400" dirty="0" smtClean="0"/>
              <a:t>Tags allows for quick search</a:t>
            </a:r>
            <a:endParaRPr lang="en-US" sz="1400" dirty="0"/>
          </a:p>
        </p:txBody>
      </p:sp>
    </p:spTree>
    <p:extLst>
      <p:ext uri="{BB962C8B-B14F-4D97-AF65-F5344CB8AC3E}">
        <p14:creationId xmlns:p14="http://schemas.microsoft.com/office/powerpoint/2010/main" val="208764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 y="158234"/>
            <a:ext cx="2566590" cy="369332"/>
          </a:xfrm>
          <a:prstGeom prst="rect">
            <a:avLst/>
          </a:prstGeom>
          <a:noFill/>
        </p:spPr>
        <p:txBody>
          <a:bodyPr wrap="none" rtlCol="0">
            <a:spAutoFit/>
          </a:bodyPr>
          <a:lstStyle/>
          <a:p>
            <a:r>
              <a:rPr lang="en-US" dirty="0" smtClean="0"/>
              <a:t>Map based events search</a:t>
            </a:r>
          </a:p>
        </p:txBody>
      </p:sp>
      <p:sp>
        <p:nvSpPr>
          <p:cNvPr id="4" name="TextBox 3"/>
          <p:cNvSpPr txBox="1"/>
          <p:nvPr/>
        </p:nvSpPr>
        <p:spPr>
          <a:xfrm>
            <a:off x="1054100" y="749300"/>
            <a:ext cx="3480615" cy="1169551"/>
          </a:xfrm>
          <a:prstGeom prst="rect">
            <a:avLst/>
          </a:prstGeom>
          <a:noFill/>
        </p:spPr>
        <p:txBody>
          <a:bodyPr wrap="square" rtlCol="0">
            <a:spAutoFit/>
          </a:bodyPr>
          <a:lstStyle/>
          <a:p>
            <a:r>
              <a:rPr lang="en-US" sz="1400" dirty="0" smtClean="0"/>
              <a:t>The pin locations show the different places of hosting events. The users gets to the screen on clicking the maps tab on the search page. The filters applied on the search page would be effective on this page as well. </a:t>
            </a:r>
            <a:endParaRPr lang="en-US" sz="1400" dirty="0"/>
          </a:p>
        </p:txBody>
      </p:sp>
      <p:sp>
        <p:nvSpPr>
          <p:cNvPr id="5" name="TextBox 4"/>
          <p:cNvSpPr txBox="1"/>
          <p:nvPr/>
        </p:nvSpPr>
        <p:spPr>
          <a:xfrm>
            <a:off x="1054100" y="5486400"/>
            <a:ext cx="3480615" cy="523220"/>
          </a:xfrm>
          <a:prstGeom prst="rect">
            <a:avLst/>
          </a:prstGeom>
          <a:noFill/>
        </p:spPr>
        <p:txBody>
          <a:bodyPr wrap="square" rtlCol="0">
            <a:spAutoFit/>
          </a:bodyPr>
          <a:lstStyle/>
          <a:p>
            <a:r>
              <a:rPr lang="en-US" sz="1400" dirty="0" smtClean="0"/>
              <a:t>User can click on the events page to view the details</a:t>
            </a:r>
            <a:endParaRPr lang="en-US" sz="1400" dirty="0"/>
          </a:p>
        </p:txBody>
      </p:sp>
      <p:sp>
        <p:nvSpPr>
          <p:cNvPr id="6" name="TextBox 5"/>
          <p:cNvSpPr txBox="1"/>
          <p:nvPr/>
        </p:nvSpPr>
        <p:spPr>
          <a:xfrm>
            <a:off x="1054100" y="3441700"/>
            <a:ext cx="3480615" cy="1384995"/>
          </a:xfrm>
          <a:prstGeom prst="rect">
            <a:avLst/>
          </a:prstGeom>
          <a:noFill/>
        </p:spPr>
        <p:txBody>
          <a:bodyPr wrap="square" rtlCol="0">
            <a:spAutoFit/>
          </a:bodyPr>
          <a:lstStyle/>
          <a:p>
            <a:r>
              <a:rPr lang="en-US" sz="1400" dirty="0" smtClean="0"/>
              <a:t>The pop-up appears when a particular location is selected. </a:t>
            </a:r>
          </a:p>
          <a:p>
            <a:endParaRPr lang="en-US" sz="1400" dirty="0"/>
          </a:p>
          <a:p>
            <a:r>
              <a:rPr lang="en-US" sz="1400" dirty="0" smtClean="0"/>
              <a:t>The details view is visible once the user pulls the details from the summary sheet (Similar to </a:t>
            </a:r>
            <a:r>
              <a:rPr lang="en-US" sz="1400" dirty="0" err="1" smtClean="0"/>
              <a:t>google</a:t>
            </a:r>
            <a:r>
              <a:rPr lang="en-US" sz="1400" dirty="0" smtClean="0"/>
              <a:t> maps)</a:t>
            </a:r>
            <a:endParaRPr lang="en-US" sz="1400" dirty="0"/>
          </a:p>
        </p:txBody>
      </p:sp>
      <p:pic>
        <p:nvPicPr>
          <p:cNvPr id="7" name="Picture 6"/>
          <p:cNvPicPr>
            <a:picLocks noChangeAspect="1"/>
          </p:cNvPicPr>
          <p:nvPr/>
        </p:nvPicPr>
        <p:blipFill>
          <a:blip r:embed="rId2"/>
          <a:stretch>
            <a:fillRect/>
          </a:stretch>
        </p:blipFill>
        <p:spPr>
          <a:xfrm>
            <a:off x="5154645" y="749300"/>
            <a:ext cx="3118598" cy="5549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533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96828" y="495300"/>
            <a:ext cx="3237791" cy="5753100"/>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14300" y="158234"/>
            <a:ext cx="1895058" cy="369332"/>
          </a:xfrm>
          <a:prstGeom prst="rect">
            <a:avLst/>
          </a:prstGeom>
          <a:noFill/>
        </p:spPr>
        <p:txBody>
          <a:bodyPr wrap="none" rtlCol="0">
            <a:spAutoFit/>
          </a:bodyPr>
          <a:lstStyle/>
          <a:p>
            <a:r>
              <a:rPr lang="en-US" dirty="0" smtClean="0"/>
              <a:t>Event details page</a:t>
            </a:r>
          </a:p>
        </p:txBody>
      </p:sp>
      <p:sp>
        <p:nvSpPr>
          <p:cNvPr id="4" name="TextBox 3"/>
          <p:cNvSpPr txBox="1"/>
          <p:nvPr/>
        </p:nvSpPr>
        <p:spPr>
          <a:xfrm>
            <a:off x="622300" y="5486400"/>
            <a:ext cx="3480615" cy="523220"/>
          </a:xfrm>
          <a:prstGeom prst="rect">
            <a:avLst/>
          </a:prstGeom>
          <a:noFill/>
        </p:spPr>
        <p:txBody>
          <a:bodyPr wrap="square" rtlCol="0">
            <a:spAutoFit/>
          </a:bodyPr>
          <a:lstStyle/>
          <a:p>
            <a:r>
              <a:rPr lang="en-US" sz="1400" dirty="0" smtClean="0"/>
              <a:t>A user can request for a  booking in case auto-approval is not ON.</a:t>
            </a:r>
            <a:endParaRPr lang="en-US" sz="1400" dirty="0"/>
          </a:p>
        </p:txBody>
      </p:sp>
      <p:sp>
        <p:nvSpPr>
          <p:cNvPr id="5" name="TextBox 4"/>
          <p:cNvSpPr txBox="1"/>
          <p:nvPr/>
        </p:nvSpPr>
        <p:spPr>
          <a:xfrm>
            <a:off x="2336800" y="3644900"/>
            <a:ext cx="3480615" cy="307777"/>
          </a:xfrm>
          <a:prstGeom prst="rect">
            <a:avLst/>
          </a:prstGeom>
          <a:noFill/>
        </p:spPr>
        <p:txBody>
          <a:bodyPr wrap="square" rtlCol="0">
            <a:spAutoFit/>
          </a:bodyPr>
          <a:lstStyle/>
          <a:p>
            <a:r>
              <a:rPr lang="en-US" sz="1400" dirty="0" smtClean="0"/>
              <a:t>Rating as a host</a:t>
            </a:r>
            <a:endParaRPr lang="en-US" sz="1400" dirty="0"/>
          </a:p>
        </p:txBody>
      </p:sp>
      <p:sp>
        <p:nvSpPr>
          <p:cNvPr id="6" name="TextBox 5"/>
          <p:cNvSpPr txBox="1"/>
          <p:nvPr/>
        </p:nvSpPr>
        <p:spPr>
          <a:xfrm>
            <a:off x="1522241" y="4854377"/>
            <a:ext cx="3480615" cy="307777"/>
          </a:xfrm>
          <a:prstGeom prst="rect">
            <a:avLst/>
          </a:prstGeom>
          <a:noFill/>
        </p:spPr>
        <p:txBody>
          <a:bodyPr wrap="square" rtlCol="0">
            <a:spAutoFit/>
          </a:bodyPr>
          <a:lstStyle/>
          <a:p>
            <a:r>
              <a:rPr lang="en-US" sz="1400" dirty="0" smtClean="0"/>
              <a:t>View all details of the event</a:t>
            </a:r>
            <a:endParaRPr lang="en-US" sz="1400" dirty="0"/>
          </a:p>
        </p:txBody>
      </p:sp>
      <p:sp>
        <p:nvSpPr>
          <p:cNvPr id="7" name="TextBox 6"/>
          <p:cNvSpPr txBox="1"/>
          <p:nvPr/>
        </p:nvSpPr>
        <p:spPr>
          <a:xfrm>
            <a:off x="7110819" y="5339090"/>
            <a:ext cx="1727199" cy="523220"/>
          </a:xfrm>
          <a:prstGeom prst="rect">
            <a:avLst/>
          </a:prstGeom>
          <a:noFill/>
        </p:spPr>
        <p:txBody>
          <a:bodyPr wrap="square" rtlCol="0">
            <a:spAutoFit/>
          </a:bodyPr>
          <a:lstStyle/>
          <a:p>
            <a:r>
              <a:rPr lang="en-US" sz="1400" dirty="0" smtClean="0"/>
              <a:t>This section does not move</a:t>
            </a:r>
            <a:endParaRPr lang="en-US" sz="1400" dirty="0"/>
          </a:p>
        </p:txBody>
      </p:sp>
      <p:sp>
        <p:nvSpPr>
          <p:cNvPr id="8" name="TextBox 7"/>
          <p:cNvSpPr txBox="1"/>
          <p:nvPr/>
        </p:nvSpPr>
        <p:spPr>
          <a:xfrm>
            <a:off x="7110819" y="728990"/>
            <a:ext cx="1727199" cy="523220"/>
          </a:xfrm>
          <a:prstGeom prst="rect">
            <a:avLst/>
          </a:prstGeom>
          <a:noFill/>
        </p:spPr>
        <p:txBody>
          <a:bodyPr wrap="square" rtlCol="0">
            <a:spAutoFit/>
          </a:bodyPr>
          <a:lstStyle/>
          <a:p>
            <a:r>
              <a:rPr lang="en-US" sz="1400" dirty="0" smtClean="0"/>
              <a:t>One can share the event with friends</a:t>
            </a:r>
            <a:endParaRPr lang="en-US" sz="1400" dirty="0"/>
          </a:p>
        </p:txBody>
      </p:sp>
    </p:spTree>
    <p:extLst>
      <p:ext uri="{BB962C8B-B14F-4D97-AF65-F5344CB8AC3E}">
        <p14:creationId xmlns:p14="http://schemas.microsoft.com/office/powerpoint/2010/main" val="82215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2036</TotalTime>
  <Words>982</Words>
  <Application>Microsoft Macintosh PowerPoint</Application>
  <PresentationFormat>On-screen Show (4:3)</PresentationFormat>
  <Paragraphs>143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Awesome board games assignment</vt:lpstr>
      <vt:lpstr>Basic feature set for phase 1 (From the previous slides)</vt:lpstr>
      <vt:lpstr>PowerPoint Presentation</vt:lpstr>
      <vt:lpstr>wireframes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Abhinav Jain</dc:creator>
  <cp:lastModifiedBy>Abhinav Jain</cp:lastModifiedBy>
  <cp:revision>324</cp:revision>
  <dcterms:created xsi:type="dcterms:W3CDTF">2016-06-11T05:34:22Z</dcterms:created>
  <dcterms:modified xsi:type="dcterms:W3CDTF">2016-06-27T05:05:47Z</dcterms:modified>
</cp:coreProperties>
</file>