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4056d367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4056d367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4056d367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4056d367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4056d367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4056d367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056d36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4056d36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4056d36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4056d36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4056d367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4056d367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056d367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056d367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4056d367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4056d367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4056d367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4056d367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4056d367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4056d367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4056d367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4056d36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electronics-tutorials.ws/combination/transmission-gate.html" TargetMode="External"/><Relationship Id="rId4" Type="http://schemas.openxmlformats.org/officeDocument/2006/relationships/hyperlink" Target="https://www.researchgate.net/figure/Basic-dynamic-CMOS-circuit_fig11_300375762" TargetMode="External"/><Relationship Id="rId5" Type="http://schemas.openxmlformats.org/officeDocument/2006/relationships/hyperlink" Target="https://www.elprocus.com/cmos-inverter/" TargetMode="External"/><Relationship Id="rId6" Type="http://schemas.openxmlformats.org/officeDocument/2006/relationships/hyperlink" Target="https://www.elprocus.com/cmos-inverter/#:~:text=A%20CMOS%20inverter%20is%20a%20FET%20(field%20effect%20transistor)%2C,generating%20data%20n%20small%20circuits" TargetMode="External"/><Relationship Id="rId7" Type="http://schemas.openxmlformats.org/officeDocument/2006/relationships/hyperlink" Target="https://link.springer.com/chapter/10.1007/978-1-4615-3620-8_3#:~:text=A%20standard%20CMOS%20inverter%20is,properties%20of%20CMOS%20logic%20circui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Circuit Card #12</a:t>
            </a:r>
            <a:endParaRPr/>
          </a:p>
          <a:p>
            <a:pPr indent="0" lvl="0" marL="0" rtl="0" algn="l">
              <a:spcBef>
                <a:spcPts val="0"/>
              </a:spcBef>
              <a:spcAft>
                <a:spcPts val="0"/>
              </a:spcAft>
              <a:buNone/>
            </a:pPr>
            <a:r>
              <a:rPr lang="en"/>
              <a:t>CMOS Inverter</a:t>
            </a:r>
            <a:endParaRPr/>
          </a:p>
        </p:txBody>
      </p:sp>
      <p:sp>
        <p:nvSpPr>
          <p:cNvPr id="135" name="Google Shape;135;p13"/>
          <p:cNvSpPr txBox="1"/>
          <p:nvPr>
            <p:ph idx="1" type="subTitle"/>
          </p:nvPr>
        </p:nvSpPr>
        <p:spPr>
          <a:xfrm>
            <a:off x="3918850" y="31573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AJ Sanderfield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Variations</a:t>
            </a:r>
            <a:endParaRPr sz="6000"/>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Georgia"/>
                <a:ea typeface="Georgia"/>
                <a:cs typeface="Georgia"/>
                <a:sym typeface="Georgia"/>
              </a:rPr>
              <a:t>Dynamic CMOS Inverter: Utilizes dynamic logic techniques to enhance speed.</a:t>
            </a:r>
            <a:endParaRPr sz="2300">
              <a:latin typeface="Georgia"/>
              <a:ea typeface="Georgia"/>
              <a:cs typeface="Georgia"/>
              <a:sym typeface="Georgia"/>
            </a:endParaRPr>
          </a:p>
        </p:txBody>
      </p:sp>
      <p:pic>
        <p:nvPicPr>
          <p:cNvPr id="191" name="Google Shape;191;p22"/>
          <p:cNvPicPr preferRelativeResize="0"/>
          <p:nvPr/>
        </p:nvPicPr>
        <p:blipFill>
          <a:blip r:embed="rId3">
            <a:alphaModFix/>
          </a:blip>
          <a:stretch>
            <a:fillRect/>
          </a:stretch>
        </p:blipFill>
        <p:spPr>
          <a:xfrm>
            <a:off x="5602931" y="2011100"/>
            <a:ext cx="2868219" cy="313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Variations</a:t>
            </a:r>
            <a:endParaRPr sz="6000"/>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a:latin typeface="Georgia"/>
                <a:ea typeface="Georgia"/>
                <a:cs typeface="Georgia"/>
                <a:sym typeface="Georgia"/>
              </a:rPr>
              <a:t>Transmission Gate Inverter:</a:t>
            </a:r>
            <a:r>
              <a:rPr lang="en" sz="2200">
                <a:latin typeface="Georgia"/>
                <a:ea typeface="Georgia"/>
                <a:cs typeface="Georgia"/>
                <a:sym typeface="Georgia"/>
              </a:rPr>
              <a:t> Combines transmission gates to allow bidirectional signal flow.</a:t>
            </a:r>
            <a:endParaRPr sz="2300">
              <a:latin typeface="Georgia"/>
              <a:ea typeface="Georgia"/>
              <a:cs typeface="Georgia"/>
              <a:sym typeface="Georgia"/>
            </a:endParaRPr>
          </a:p>
        </p:txBody>
      </p:sp>
      <p:pic>
        <p:nvPicPr>
          <p:cNvPr id="198" name="Google Shape;198;p23"/>
          <p:cNvPicPr preferRelativeResize="0"/>
          <p:nvPr/>
        </p:nvPicPr>
        <p:blipFill>
          <a:blip r:embed="rId3">
            <a:alphaModFix/>
          </a:blip>
          <a:stretch>
            <a:fillRect/>
          </a:stretch>
        </p:blipFill>
        <p:spPr>
          <a:xfrm>
            <a:off x="1654973" y="2571754"/>
            <a:ext cx="5834052" cy="241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latin typeface="Georgia"/>
                <a:ea typeface="Georgia"/>
                <a:cs typeface="Georgia"/>
                <a:sym typeface="Georgia"/>
              </a:rPr>
              <a:t>References</a:t>
            </a:r>
            <a:endParaRPr sz="4900">
              <a:latin typeface="Georgia"/>
              <a:ea typeface="Georgia"/>
              <a:cs typeface="Georgia"/>
              <a:sym typeface="Georgia"/>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Georgia"/>
              <a:buAutoNum type="arabicPeriod"/>
            </a:pPr>
            <a:r>
              <a:rPr lang="en">
                <a:latin typeface="Georgia"/>
                <a:ea typeface="Georgia"/>
                <a:cs typeface="Georgia"/>
                <a:sym typeface="Georgia"/>
              </a:rPr>
              <a:t>Storr, W. (2023, May 9). </a:t>
            </a:r>
            <a:r>
              <a:rPr i="1" lang="en">
                <a:latin typeface="Georgia"/>
                <a:ea typeface="Georgia"/>
                <a:cs typeface="Georgia"/>
                <a:sym typeface="Georgia"/>
              </a:rPr>
              <a:t>Transmission gate as a CMOS bilateral switch</a:t>
            </a:r>
            <a:r>
              <a:rPr lang="en">
                <a:latin typeface="Georgia"/>
                <a:ea typeface="Georgia"/>
                <a:cs typeface="Georgia"/>
                <a:sym typeface="Georgia"/>
              </a:rPr>
              <a:t>. Basic Electronics Tutorials. </a:t>
            </a:r>
            <a:r>
              <a:rPr lang="en" u="sng">
                <a:solidFill>
                  <a:schemeClr val="hlink"/>
                </a:solidFill>
                <a:latin typeface="Georgia"/>
                <a:ea typeface="Georgia"/>
                <a:cs typeface="Georgia"/>
                <a:sym typeface="Georgia"/>
                <a:hlinkClick r:id="rId3"/>
              </a:rPr>
              <a:t>https://www.electronics-tutorials.ws/combination/transmission-gate.html</a:t>
            </a:r>
            <a:r>
              <a:rPr lang="en">
                <a:latin typeface="Georgia"/>
                <a:ea typeface="Georgia"/>
                <a:cs typeface="Georgia"/>
                <a:sym typeface="Georgia"/>
              </a:rPr>
              <a:t> </a:t>
            </a:r>
            <a:endParaRPr>
              <a:latin typeface="Georgia"/>
              <a:ea typeface="Georgia"/>
              <a:cs typeface="Georgia"/>
              <a:sym typeface="Georgia"/>
            </a:endParaRPr>
          </a:p>
          <a:p>
            <a:pPr indent="-311150" lvl="0" marL="457200" rtl="0" algn="l">
              <a:spcBef>
                <a:spcPts val="0"/>
              </a:spcBef>
              <a:spcAft>
                <a:spcPts val="0"/>
              </a:spcAft>
              <a:buSzPts val="1300"/>
              <a:buFont typeface="Georgia"/>
              <a:buAutoNum type="arabicPeriod"/>
            </a:pPr>
            <a:r>
              <a:rPr lang="en">
                <a:latin typeface="Georgia"/>
                <a:ea typeface="Georgia"/>
                <a:cs typeface="Georgia"/>
                <a:sym typeface="Georgia"/>
              </a:rPr>
              <a:t>Basic dynamic CMOS circuit. | download scientific diagram - researchgate. (n.d.). </a:t>
            </a:r>
            <a:r>
              <a:rPr lang="en" u="sng">
                <a:solidFill>
                  <a:schemeClr val="hlink"/>
                </a:solidFill>
                <a:latin typeface="Georgia"/>
                <a:ea typeface="Georgia"/>
                <a:cs typeface="Georgia"/>
                <a:sym typeface="Georgia"/>
                <a:hlinkClick r:id="rId4"/>
              </a:rPr>
              <a:t>https://www.researchgate.net/figure/Basic-dynamic-CMOS-circuit_fig11_300375762</a:t>
            </a:r>
            <a:endParaRPr>
              <a:latin typeface="Georgia"/>
              <a:ea typeface="Georgia"/>
              <a:cs typeface="Georgia"/>
              <a:sym typeface="Georgia"/>
            </a:endParaRPr>
          </a:p>
          <a:p>
            <a:pPr indent="-311150" lvl="0" marL="457200" rtl="0" algn="l">
              <a:spcBef>
                <a:spcPts val="0"/>
              </a:spcBef>
              <a:spcAft>
                <a:spcPts val="0"/>
              </a:spcAft>
              <a:buSzPts val="1300"/>
              <a:buFont typeface="Georgia"/>
              <a:buAutoNum type="arabicPeriod"/>
            </a:pPr>
            <a:r>
              <a:rPr lang="en">
                <a:latin typeface="Georgia"/>
                <a:ea typeface="Georgia"/>
                <a:cs typeface="Georgia"/>
                <a:sym typeface="Georgia"/>
              </a:rPr>
              <a:t>Agarwal, T. (2022, January 27). </a:t>
            </a:r>
            <a:r>
              <a:rPr i="1" lang="en">
                <a:latin typeface="Georgia"/>
                <a:ea typeface="Georgia"/>
                <a:cs typeface="Georgia"/>
                <a:sym typeface="Georgia"/>
              </a:rPr>
              <a:t>CMOS inverter : Circuit, working, Characteristics &amp; Its Applications</a:t>
            </a:r>
            <a:r>
              <a:rPr lang="en">
                <a:latin typeface="Georgia"/>
                <a:ea typeface="Georgia"/>
                <a:cs typeface="Georgia"/>
                <a:sym typeface="Georgia"/>
              </a:rPr>
              <a:t>. ElProCus. </a:t>
            </a:r>
            <a:r>
              <a:rPr lang="en" u="sng">
                <a:solidFill>
                  <a:schemeClr val="hlink"/>
                </a:solidFill>
                <a:latin typeface="Georgia"/>
                <a:ea typeface="Georgia"/>
                <a:cs typeface="Georgia"/>
                <a:sym typeface="Georgia"/>
                <a:hlinkClick r:id="rId5"/>
              </a:rPr>
              <a:t>https://www.elprocus.com/cmos-inverter/</a:t>
            </a:r>
            <a:r>
              <a:rPr lang="en">
                <a:latin typeface="Georgia"/>
                <a:ea typeface="Georgia"/>
                <a:cs typeface="Georgia"/>
                <a:sym typeface="Georgia"/>
              </a:rPr>
              <a:t> </a:t>
            </a:r>
            <a:endParaRPr>
              <a:latin typeface="Georgia"/>
              <a:ea typeface="Georgia"/>
              <a:cs typeface="Georgia"/>
              <a:sym typeface="Georgia"/>
            </a:endParaRPr>
          </a:p>
          <a:p>
            <a:pPr indent="-311150" lvl="0" marL="457200" rtl="0" algn="l">
              <a:spcBef>
                <a:spcPts val="0"/>
              </a:spcBef>
              <a:spcAft>
                <a:spcPts val="0"/>
              </a:spcAft>
              <a:buSzPts val="1300"/>
              <a:buFont typeface="Georgia"/>
              <a:buAutoNum type="arabicPeriod"/>
            </a:pPr>
            <a:r>
              <a:rPr lang="en">
                <a:latin typeface="Georgia"/>
                <a:ea typeface="Georgia"/>
                <a:cs typeface="Georgia"/>
                <a:sym typeface="Georgia"/>
              </a:rPr>
              <a:t>Agarwal, T. (2022a, January 27). </a:t>
            </a:r>
            <a:r>
              <a:rPr i="1" lang="en">
                <a:latin typeface="Georgia"/>
                <a:ea typeface="Georgia"/>
                <a:cs typeface="Georgia"/>
                <a:sym typeface="Georgia"/>
              </a:rPr>
              <a:t>CMOS inverter : Circuit, working, Characteristics &amp; Its Applications</a:t>
            </a:r>
            <a:r>
              <a:rPr lang="en">
                <a:latin typeface="Georgia"/>
                <a:ea typeface="Georgia"/>
                <a:cs typeface="Georgia"/>
                <a:sym typeface="Georgia"/>
              </a:rPr>
              <a:t>. ElProCus. </a:t>
            </a:r>
            <a:r>
              <a:rPr lang="en" u="sng">
                <a:solidFill>
                  <a:schemeClr val="hlink"/>
                </a:solidFill>
                <a:latin typeface="Georgia"/>
                <a:ea typeface="Georgia"/>
                <a:cs typeface="Georgia"/>
                <a:sym typeface="Georgia"/>
                <a:hlinkClick r:id="rId6"/>
              </a:rPr>
              <a:t>https://www.elprocus.com/cmos-inverter/#:~:text=A%20CMOS%20inverter%20is%20a%20FET%20(field%20effect%20transistor)%2C,generating%20data%20n%20small%20circuits</a:t>
            </a:r>
            <a:r>
              <a:rPr lang="en">
                <a:latin typeface="Georgia"/>
                <a:ea typeface="Georgia"/>
                <a:cs typeface="Georgia"/>
                <a:sym typeface="Georgia"/>
              </a:rPr>
              <a:t>. </a:t>
            </a:r>
            <a:endParaRPr>
              <a:latin typeface="Georgia"/>
              <a:ea typeface="Georgia"/>
              <a:cs typeface="Georgia"/>
              <a:sym typeface="Georgia"/>
            </a:endParaRPr>
          </a:p>
          <a:p>
            <a:pPr indent="-311150" lvl="0" marL="457200" rtl="0" algn="l">
              <a:spcBef>
                <a:spcPts val="0"/>
              </a:spcBef>
              <a:spcAft>
                <a:spcPts val="0"/>
              </a:spcAft>
              <a:buSzPts val="1300"/>
              <a:buFont typeface="Georgia"/>
              <a:buAutoNum type="arabicPeriod"/>
            </a:pPr>
            <a:r>
              <a:rPr lang="en">
                <a:latin typeface="Georgia"/>
                <a:ea typeface="Georgia"/>
                <a:cs typeface="Georgia"/>
                <a:sym typeface="Georgia"/>
              </a:rPr>
              <a:t>Uyemura, J. P. (1992, January 1). </a:t>
            </a:r>
            <a:r>
              <a:rPr i="1" lang="en">
                <a:latin typeface="Georgia"/>
                <a:ea typeface="Georgia"/>
                <a:cs typeface="Georgia"/>
                <a:sym typeface="Georgia"/>
              </a:rPr>
              <a:t>The CMOS inverter</a:t>
            </a:r>
            <a:r>
              <a:rPr lang="en">
                <a:latin typeface="Georgia"/>
                <a:ea typeface="Georgia"/>
                <a:cs typeface="Georgia"/>
                <a:sym typeface="Georgia"/>
              </a:rPr>
              <a:t>. SpringerLink. </a:t>
            </a:r>
            <a:r>
              <a:rPr lang="en" u="sng">
                <a:solidFill>
                  <a:schemeClr val="hlink"/>
                </a:solidFill>
                <a:latin typeface="Georgia"/>
                <a:ea typeface="Georgia"/>
                <a:cs typeface="Georgia"/>
                <a:sym typeface="Georgia"/>
                <a:hlinkClick r:id="rId7"/>
              </a:rPr>
              <a:t>https://link.springer.com/chapter/10.1007/978-1-4615-3620-8_3#:~:text=A%20standard%20CMOS%20inverter%20is,properties%20of%20CMOS%20logic%20circuits</a:t>
            </a:r>
            <a:r>
              <a:rPr lang="en">
                <a:latin typeface="Georgia"/>
                <a:ea typeface="Georgia"/>
                <a:cs typeface="Georgia"/>
                <a:sym typeface="Georgia"/>
              </a:rPr>
              <a:t>. </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What is a CMOS Inverter?</a:t>
            </a:r>
            <a:endParaRPr sz="4200"/>
          </a:p>
        </p:txBody>
      </p:sp>
      <p:sp>
        <p:nvSpPr>
          <p:cNvPr id="141" name="Google Shape;141;p14"/>
          <p:cNvSpPr txBox="1"/>
          <p:nvPr>
            <p:ph idx="1" type="body"/>
          </p:nvPr>
        </p:nvSpPr>
        <p:spPr>
          <a:xfrm>
            <a:off x="1179300" y="1567550"/>
            <a:ext cx="71571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latin typeface="Georgia"/>
                <a:ea typeface="Georgia"/>
                <a:cs typeface="Georgia"/>
                <a:sym typeface="Georgia"/>
              </a:rPr>
              <a:t>A CMOS inverter, or Complementary Metal-Oxide-Semiconductor inverter, is a fundamental building block in digital electronic circuits. It is a type of logic gate that performs the basic logical operation of inversion. In other words, it takes an input signal and produces the opposite (complementary) output signal. If the input is high (logic 1), the output is low (logic 0), and vice versa.</a:t>
            </a:r>
            <a:endParaRPr sz="23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Georgia"/>
                <a:ea typeface="Georgia"/>
                <a:cs typeface="Georgia"/>
                <a:sym typeface="Georgia"/>
              </a:rPr>
              <a:t>Where is the CMOS Inverter used?</a:t>
            </a:r>
            <a:endParaRPr sz="3500">
              <a:latin typeface="Georgia"/>
              <a:ea typeface="Georgia"/>
              <a:cs typeface="Georgia"/>
              <a:sym typeface="Georgia"/>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latin typeface="Georgia"/>
                <a:ea typeface="Georgia"/>
                <a:cs typeface="Georgia"/>
                <a:sym typeface="Georgia"/>
              </a:rPr>
              <a:t>The CMOS inverter is a building block for various digital circuits and is widely used in integrated circuits (ICs). It serves as a key component in the design of memory cells, microprocessors, and other digital systems. CMOS technology is popular in the semiconductor industry due to its low power consumption and high noise margin.</a:t>
            </a:r>
            <a:endParaRPr sz="25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800">
                <a:latin typeface="Georgia"/>
                <a:ea typeface="Georgia"/>
                <a:cs typeface="Georgia"/>
                <a:sym typeface="Georgia"/>
              </a:rPr>
              <a:t>Other Places Include</a:t>
            </a:r>
            <a:endParaRPr sz="5800">
              <a:latin typeface="Georgia"/>
              <a:ea typeface="Georgia"/>
              <a:cs typeface="Georgia"/>
              <a:sym typeface="Georgia"/>
            </a:endParaRPr>
          </a:p>
        </p:txBody>
      </p:sp>
      <p:sp>
        <p:nvSpPr>
          <p:cNvPr id="153" name="Google Shape;153;p16"/>
          <p:cNvSpPr txBox="1"/>
          <p:nvPr>
            <p:ph idx="1" type="body"/>
          </p:nvPr>
        </p:nvSpPr>
        <p:spPr>
          <a:xfrm>
            <a:off x="667825" y="1307850"/>
            <a:ext cx="7038900" cy="3722100"/>
          </a:xfrm>
          <a:prstGeom prst="rect">
            <a:avLst/>
          </a:prstGeom>
        </p:spPr>
        <p:txBody>
          <a:bodyPr anchorCtr="0" anchor="t" bIns="91425" lIns="91425" spcFirstLastPara="1" rIns="91425" wrap="square" tIns="91425">
            <a:normAutofit fontScale="47500" lnSpcReduction="10000"/>
          </a:bodyPr>
          <a:lstStyle/>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Microprocessors and CPUs</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Memory Cells (RAM)</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Digital Signal Processing (DSP)</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ASICs (Application-Specific Integrated Circuits)</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FPGAs (Field-Programmable Gate Arrays)</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Communication Systems</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Clock Generation and Distribution</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Digital Cameras and Image Sensors</a:t>
            </a:r>
            <a:endParaRPr sz="4460">
              <a:latin typeface="Georgia"/>
              <a:ea typeface="Georgia"/>
              <a:cs typeface="Georgia"/>
              <a:sym typeface="Georgia"/>
            </a:endParaRPr>
          </a:p>
          <a:p>
            <a:pPr indent="-363140" lvl="0" marL="457200" rtl="0" algn="l">
              <a:spcBef>
                <a:spcPts val="0"/>
              </a:spcBef>
              <a:spcAft>
                <a:spcPts val="0"/>
              </a:spcAft>
              <a:buClr>
                <a:schemeClr val="lt1"/>
              </a:buClr>
              <a:buSzPct val="100000"/>
              <a:buFont typeface="Georgia"/>
              <a:buAutoNum type="arabicPeriod"/>
            </a:pPr>
            <a:r>
              <a:rPr lang="en" sz="4460">
                <a:latin typeface="Georgia"/>
                <a:ea typeface="Georgia"/>
                <a:cs typeface="Georgia"/>
                <a:sym typeface="Georgia"/>
              </a:rPr>
              <a:t>Logic Gates and Combinational Circuits</a:t>
            </a:r>
            <a:endParaRPr sz="4460">
              <a:latin typeface="Georgia"/>
              <a:ea typeface="Georgia"/>
              <a:cs typeface="Georgia"/>
              <a:sym typeface="Georgia"/>
            </a:endParaRPr>
          </a:p>
          <a:p>
            <a:pPr indent="-285679" lvl="0" marL="457200" rtl="0" algn="l">
              <a:spcBef>
                <a:spcPts val="0"/>
              </a:spcBef>
              <a:spcAft>
                <a:spcPts val="0"/>
              </a:spcAft>
              <a:buClr>
                <a:srgbClr val="374151"/>
              </a:buClr>
              <a:buSzPct val="100000"/>
              <a:buFont typeface="Georgia"/>
              <a:buAutoNum type="arabicPeriod"/>
            </a:pPr>
            <a:r>
              <a:t/>
            </a:r>
            <a:endParaRPr sz="1892">
              <a:latin typeface="Georgia"/>
              <a:ea typeface="Georgia"/>
              <a:cs typeface="Georgia"/>
              <a:sym typeface="Georgia"/>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latin typeface="Georgia"/>
                <a:ea typeface="Georgia"/>
                <a:cs typeface="Georgia"/>
                <a:sym typeface="Georgia"/>
              </a:rPr>
              <a:t>What are Some Advantages?</a:t>
            </a:r>
            <a:endParaRPr sz="4200">
              <a:latin typeface="Georgia"/>
              <a:ea typeface="Georgia"/>
              <a:cs typeface="Georgia"/>
              <a:sym typeface="Georgia"/>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6537" lvl="0" marL="457200" rtl="0" algn="l">
              <a:spcBef>
                <a:spcPts val="0"/>
              </a:spcBef>
              <a:spcAft>
                <a:spcPts val="0"/>
              </a:spcAft>
              <a:buClr>
                <a:schemeClr val="lt1"/>
              </a:buClr>
              <a:buSzPts val="1857"/>
              <a:buFont typeface="Georgia"/>
              <a:buAutoNum type="arabicPeriod"/>
            </a:pPr>
            <a:r>
              <a:rPr lang="en" sz="1857">
                <a:latin typeface="Georgia"/>
                <a:ea typeface="Georgia"/>
                <a:cs typeface="Georgia"/>
                <a:sym typeface="Georgia"/>
              </a:rPr>
              <a:t>Low Power Consumption: CMOS technology consumes minimal power when the circuit is in a stable state, making it energy-efficient.</a:t>
            </a:r>
            <a:endParaRPr sz="1857">
              <a:latin typeface="Georgia"/>
              <a:ea typeface="Georgia"/>
              <a:cs typeface="Georgia"/>
              <a:sym typeface="Georgia"/>
            </a:endParaRPr>
          </a:p>
          <a:p>
            <a:pPr indent="-346537" lvl="0" marL="457200" rtl="0" algn="l">
              <a:spcBef>
                <a:spcPts val="0"/>
              </a:spcBef>
              <a:spcAft>
                <a:spcPts val="0"/>
              </a:spcAft>
              <a:buClr>
                <a:schemeClr val="lt1"/>
              </a:buClr>
              <a:buSzPts val="1857"/>
              <a:buFont typeface="Georgia"/>
              <a:buAutoNum type="arabicPeriod"/>
            </a:pPr>
            <a:r>
              <a:rPr lang="en" sz="1857">
                <a:latin typeface="Georgia"/>
                <a:ea typeface="Georgia"/>
                <a:cs typeface="Georgia"/>
                <a:sym typeface="Georgia"/>
              </a:rPr>
              <a:t>High Noise Immunity: The complementary nature of the transistors provides high noise margins, making CMOS circuits less susceptible to noise interference.</a:t>
            </a:r>
            <a:endParaRPr sz="1857">
              <a:latin typeface="Georgia"/>
              <a:ea typeface="Georgia"/>
              <a:cs typeface="Georgia"/>
              <a:sym typeface="Georgia"/>
            </a:endParaRPr>
          </a:p>
          <a:p>
            <a:pPr indent="-346537" lvl="0" marL="457200" rtl="0" algn="l">
              <a:spcBef>
                <a:spcPts val="0"/>
              </a:spcBef>
              <a:spcAft>
                <a:spcPts val="0"/>
              </a:spcAft>
              <a:buClr>
                <a:schemeClr val="lt1"/>
              </a:buClr>
              <a:buSzPts val="1857"/>
              <a:buFont typeface="Georgia"/>
              <a:buAutoNum type="arabicPeriod"/>
            </a:pPr>
            <a:r>
              <a:rPr lang="en" sz="1857">
                <a:latin typeface="Georgia"/>
                <a:ea typeface="Georgia"/>
                <a:cs typeface="Georgia"/>
                <a:sym typeface="Georgia"/>
              </a:rPr>
              <a:t>Compact Size: CMOS circuits can be implemented in a relatively small space, allowing for the integration of numerous components on a single chip.</a:t>
            </a:r>
            <a:endParaRPr sz="1857">
              <a:latin typeface="Georgia"/>
              <a:ea typeface="Georgia"/>
              <a:cs typeface="Georgia"/>
              <a:sym typeface="Georgia"/>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100">
                <a:latin typeface="Georgia"/>
                <a:ea typeface="Georgia"/>
                <a:cs typeface="Georgia"/>
                <a:sym typeface="Georgia"/>
              </a:rPr>
              <a:t>More Advantages</a:t>
            </a:r>
            <a:endParaRPr sz="6100">
              <a:latin typeface="Georgia"/>
              <a:ea typeface="Georgia"/>
              <a:cs typeface="Georgia"/>
              <a:sym typeface="Georgia"/>
            </a:endParaRPr>
          </a:p>
        </p:txBody>
      </p:sp>
      <p:sp>
        <p:nvSpPr>
          <p:cNvPr id="165" name="Google Shape;165;p18"/>
          <p:cNvSpPr txBox="1"/>
          <p:nvPr>
            <p:ph idx="1" type="body"/>
          </p:nvPr>
        </p:nvSpPr>
        <p:spPr>
          <a:xfrm>
            <a:off x="767250" y="1567550"/>
            <a:ext cx="7928400" cy="32493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500"/>
              </a:spcBef>
              <a:spcAft>
                <a:spcPts val="0"/>
              </a:spcAft>
              <a:buClr>
                <a:schemeClr val="lt1"/>
              </a:buClr>
              <a:buSzPts val="1300"/>
              <a:buFont typeface="Georgia"/>
              <a:buNone/>
            </a:pPr>
            <a:r>
              <a:rPr lang="en">
                <a:latin typeface="Georgia"/>
                <a:ea typeface="Georgia"/>
                <a:cs typeface="Georgia"/>
                <a:sym typeface="Georgia"/>
              </a:rPr>
              <a:t>High Switching Speed: CMOS inverters typically exhibit fast switching speeds, allowing for quick transitions between logic states. This characteristic is crucial for the performance of digital circuits, especially in high-speed applications.</a:t>
            </a:r>
            <a:endParaRPr>
              <a:latin typeface="Georgia"/>
              <a:ea typeface="Georgia"/>
              <a:cs typeface="Georgia"/>
              <a:sym typeface="Georgia"/>
            </a:endParaRPr>
          </a:p>
          <a:p>
            <a:pPr indent="-228600" lvl="0" marL="457200" rtl="0" algn="l">
              <a:lnSpc>
                <a:spcPct val="150000"/>
              </a:lnSpc>
              <a:spcBef>
                <a:spcPts val="0"/>
              </a:spcBef>
              <a:spcAft>
                <a:spcPts val="0"/>
              </a:spcAft>
              <a:buClr>
                <a:schemeClr val="lt1"/>
              </a:buClr>
              <a:buSzPts val="1300"/>
              <a:buFont typeface="Georgia"/>
              <a:buNone/>
            </a:pPr>
            <a:r>
              <a:rPr lang="en">
                <a:latin typeface="Georgia"/>
                <a:ea typeface="Georgia"/>
                <a:cs typeface="Georgia"/>
                <a:sym typeface="Georgia"/>
              </a:rPr>
              <a:t>Low Heat Generation: Due to their low power consumption and efficient switching characteristics, CMOS inverters generally generate less heat compared to some other technologies. This is particularly advantageous for applications where heat dissipation is a concern, such as in portable electronic devices.</a:t>
            </a:r>
            <a:endParaRPr>
              <a:latin typeface="Georgia"/>
              <a:ea typeface="Georgia"/>
              <a:cs typeface="Georgia"/>
              <a:sym typeface="Georgia"/>
            </a:endParaRPr>
          </a:p>
          <a:p>
            <a:pPr indent="-228600" lvl="0" marL="457200" rtl="0" algn="l">
              <a:lnSpc>
                <a:spcPct val="150000"/>
              </a:lnSpc>
              <a:spcBef>
                <a:spcPts val="0"/>
              </a:spcBef>
              <a:spcAft>
                <a:spcPts val="0"/>
              </a:spcAft>
              <a:buClr>
                <a:schemeClr val="lt1"/>
              </a:buClr>
              <a:buSzPts val="1300"/>
              <a:buFont typeface="Georgia"/>
              <a:buNone/>
            </a:pPr>
            <a:r>
              <a:rPr lang="en">
                <a:latin typeface="Georgia"/>
                <a:ea typeface="Georgia"/>
                <a:cs typeface="Georgia"/>
                <a:sym typeface="Georgia"/>
              </a:rPr>
              <a:t>Improved Integration Levels: The compact size, low power consumption, and compatibility with silicon technology enable the integration of a large number of CMOS inverters and other components on a single chip. This high level of integration is essential for the development of complex digital systems.</a:t>
            </a:r>
            <a:endParaRPr>
              <a:latin typeface="Georgia"/>
              <a:ea typeface="Georgia"/>
              <a:cs typeface="Georgia"/>
              <a:sym typeface="Georgia"/>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latin typeface="Georgia"/>
                <a:ea typeface="Georgia"/>
                <a:cs typeface="Georgia"/>
                <a:sym typeface="Georgia"/>
              </a:rPr>
              <a:t>What are some Disadvantages?</a:t>
            </a:r>
            <a:endParaRPr sz="3900">
              <a:latin typeface="Georgia"/>
              <a:ea typeface="Georgia"/>
              <a:cs typeface="Georgia"/>
              <a:sym typeface="Georgia"/>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chemeClr val="lt1"/>
              </a:buClr>
              <a:buSzPts val="1934"/>
              <a:buFont typeface="Roboto"/>
              <a:buNone/>
            </a:pPr>
            <a:r>
              <a:rPr lang="en" sz="1933">
                <a:latin typeface="Roboto"/>
                <a:ea typeface="Roboto"/>
                <a:cs typeface="Roboto"/>
                <a:sym typeface="Roboto"/>
              </a:rPr>
              <a:t>Complex Fabrication: Fabricating CMOS circuits can be more complex and expensive compared to other technologies.</a:t>
            </a:r>
            <a:endParaRPr sz="1933">
              <a:latin typeface="Roboto"/>
              <a:ea typeface="Roboto"/>
              <a:cs typeface="Roboto"/>
              <a:sym typeface="Roboto"/>
            </a:endParaRPr>
          </a:p>
          <a:p>
            <a:pPr indent="-228600" lvl="0" marL="457200" rtl="0" algn="l">
              <a:spcBef>
                <a:spcPts val="0"/>
              </a:spcBef>
              <a:spcAft>
                <a:spcPts val="0"/>
              </a:spcAft>
              <a:buClr>
                <a:schemeClr val="lt1"/>
              </a:buClr>
              <a:buSzPts val="1934"/>
              <a:buFont typeface="Roboto"/>
              <a:buNone/>
            </a:pPr>
            <a:r>
              <a:rPr lang="en" sz="1933">
                <a:latin typeface="Roboto"/>
                <a:ea typeface="Roboto"/>
                <a:cs typeface="Roboto"/>
                <a:sym typeface="Roboto"/>
              </a:rPr>
              <a:t>Propagation Delay: While CMOS circuits generally have fast switching speeds, they may suffer from propagation delays, especially in more complex circuits.</a:t>
            </a:r>
            <a:endParaRPr sz="1933">
              <a:latin typeface="Roboto"/>
              <a:ea typeface="Roboto"/>
              <a:cs typeface="Roboto"/>
              <a:sym typeface="Roboto"/>
            </a:endParaRPr>
          </a:p>
          <a:p>
            <a:pPr indent="-228600" lvl="0" marL="457200" rtl="0" algn="l">
              <a:spcBef>
                <a:spcPts val="0"/>
              </a:spcBef>
              <a:spcAft>
                <a:spcPts val="0"/>
              </a:spcAft>
              <a:buClr>
                <a:schemeClr val="lt1"/>
              </a:buClr>
              <a:buSzPts val="1934"/>
              <a:buFont typeface="Roboto"/>
              <a:buNone/>
            </a:pPr>
            <a:r>
              <a:rPr lang="en" sz="1933">
                <a:latin typeface="Roboto"/>
                <a:ea typeface="Roboto"/>
                <a:cs typeface="Roboto"/>
                <a:sym typeface="Roboto"/>
              </a:rPr>
              <a:t>Threshold Voltage Sensitivity: Performance can be affected by variations in threshold voltages, which may result in variations in circuit characteristics.</a:t>
            </a:r>
            <a:endParaRPr sz="1933">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00"/>
              <a:t>More Disadvantages</a:t>
            </a:r>
            <a:endParaRPr sz="51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500"/>
              </a:spcBef>
              <a:spcAft>
                <a:spcPts val="0"/>
              </a:spcAft>
              <a:buClr>
                <a:schemeClr val="lt1"/>
              </a:buClr>
              <a:buSzPts val="1300"/>
              <a:buFont typeface="Georgia"/>
              <a:buNone/>
            </a:pPr>
            <a:r>
              <a:rPr lang="en">
                <a:latin typeface="Georgia"/>
                <a:ea typeface="Georgia"/>
                <a:cs typeface="Georgia"/>
                <a:sym typeface="Georgia"/>
              </a:rPr>
              <a:t>Power Consumption during Transitions: While CMOS circuits have low static power consumption, during dynamic transitions (when inputs are changing), there is a temporary increase in power consumption. This can affect the overall energy efficiency during switching periods.</a:t>
            </a:r>
            <a:endParaRPr>
              <a:latin typeface="Georgia"/>
              <a:ea typeface="Georgia"/>
              <a:cs typeface="Georgia"/>
              <a:sym typeface="Georgia"/>
            </a:endParaRPr>
          </a:p>
          <a:p>
            <a:pPr indent="-228600" lvl="0" marL="457200" rtl="0" algn="l">
              <a:lnSpc>
                <a:spcPct val="150000"/>
              </a:lnSpc>
              <a:spcBef>
                <a:spcPts val="0"/>
              </a:spcBef>
              <a:spcAft>
                <a:spcPts val="0"/>
              </a:spcAft>
              <a:buClr>
                <a:schemeClr val="lt1"/>
              </a:buClr>
              <a:buSzPts val="1300"/>
              <a:buFont typeface="Georgia"/>
              <a:buNone/>
            </a:pPr>
            <a:r>
              <a:rPr lang="en">
                <a:latin typeface="Georgia"/>
                <a:ea typeface="Georgia"/>
                <a:cs typeface="Georgia"/>
                <a:sym typeface="Georgia"/>
              </a:rPr>
              <a:t>Design Sensitivity: Achieving optimal performance in CMOS circuits often requires careful consideration of design parameters, such as transistor sizes, to balance power consumption, speed, and other characteristics. This sensitivity can make the design process more challenging.</a:t>
            </a:r>
            <a:endParaRPr>
              <a:latin typeface="Georgia"/>
              <a:ea typeface="Georgia"/>
              <a:cs typeface="Georgia"/>
              <a:sym typeface="Georgia"/>
            </a:endParaRPr>
          </a:p>
          <a:p>
            <a:pPr indent="-228600" lvl="0" marL="457200" rtl="0" algn="l">
              <a:lnSpc>
                <a:spcPct val="150000"/>
              </a:lnSpc>
              <a:spcBef>
                <a:spcPts val="0"/>
              </a:spcBef>
              <a:spcAft>
                <a:spcPts val="0"/>
              </a:spcAft>
              <a:buClr>
                <a:schemeClr val="lt1"/>
              </a:buClr>
              <a:buSzPts val="1300"/>
              <a:buFont typeface="Georgia"/>
              <a:buNone/>
            </a:pPr>
            <a:r>
              <a:rPr lang="en">
                <a:latin typeface="Georgia"/>
                <a:ea typeface="Georgia"/>
                <a:cs typeface="Georgia"/>
                <a:sym typeface="Georgia"/>
              </a:rPr>
              <a:t>Temperature Sensitivity: The performance of CMOS circuits can be influenced by temperature variations. Extreme temperature conditions may lead to changes in threshold voltages and affect the overall reliability of the circuit.</a:t>
            </a:r>
            <a:endParaRPr sz="1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5980"/>
              <a:t>Variations</a:t>
            </a:r>
            <a:endParaRPr sz="5980"/>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Georgia"/>
                <a:ea typeface="Georgia"/>
                <a:cs typeface="Georgia"/>
                <a:sym typeface="Georgia"/>
              </a:rPr>
              <a:t>Buffered CMOS Inverter:</a:t>
            </a:r>
            <a:r>
              <a:rPr lang="en" sz="2000">
                <a:latin typeface="Georgia"/>
                <a:ea typeface="Georgia"/>
                <a:cs typeface="Georgia"/>
                <a:sym typeface="Georgia"/>
              </a:rPr>
              <a:t> Includes an additional buffer stage to improve performance.</a:t>
            </a:r>
            <a:endParaRPr sz="2000">
              <a:latin typeface="Georgia"/>
              <a:ea typeface="Georgia"/>
              <a:cs typeface="Georgia"/>
              <a:sym typeface="Georgia"/>
            </a:endParaRPr>
          </a:p>
          <a:p>
            <a:pPr indent="0" lvl="0" marL="0" rtl="0" algn="l">
              <a:spcBef>
                <a:spcPts val="1200"/>
              </a:spcBef>
              <a:spcAft>
                <a:spcPts val="0"/>
              </a:spcAft>
              <a:buNone/>
            </a:pPr>
            <a:r>
              <a:t/>
            </a:r>
            <a:endParaRPr sz="2000">
              <a:latin typeface="Georgia"/>
              <a:ea typeface="Georgia"/>
              <a:cs typeface="Georgia"/>
              <a:sym typeface="Georgia"/>
            </a:endParaRPr>
          </a:p>
          <a:p>
            <a:pPr indent="0" lvl="0" marL="0" rtl="0" algn="l">
              <a:spcBef>
                <a:spcPts val="1200"/>
              </a:spcBef>
              <a:spcAft>
                <a:spcPts val="1200"/>
              </a:spcAft>
              <a:buNone/>
            </a:pPr>
            <a:r>
              <a:t/>
            </a:r>
            <a:endParaRPr sz="2000">
              <a:latin typeface="Georgia"/>
              <a:ea typeface="Georgia"/>
              <a:cs typeface="Georgia"/>
              <a:sym typeface="Georgia"/>
            </a:endParaRPr>
          </a:p>
        </p:txBody>
      </p:sp>
      <p:pic>
        <p:nvPicPr>
          <p:cNvPr id="184" name="Google Shape;184;p21"/>
          <p:cNvPicPr preferRelativeResize="0"/>
          <p:nvPr/>
        </p:nvPicPr>
        <p:blipFill>
          <a:blip r:embed="rId3">
            <a:alphaModFix/>
          </a:blip>
          <a:stretch>
            <a:fillRect/>
          </a:stretch>
        </p:blipFill>
        <p:spPr>
          <a:xfrm>
            <a:off x="2131275" y="2415450"/>
            <a:ext cx="4546750" cy="272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