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3" r:id="rId6"/>
    <p:sldId id="265" r:id="rId7"/>
    <p:sldId id="280" r:id="rId8"/>
    <p:sldId id="264" r:id="rId9"/>
    <p:sldId id="261" r:id="rId10"/>
    <p:sldId id="262" r:id="rId11"/>
    <p:sldId id="266" r:id="rId12"/>
    <p:sldId id="282" r:id="rId13"/>
    <p:sldId id="267" r:id="rId14"/>
    <p:sldId id="269" r:id="rId15"/>
    <p:sldId id="268" r:id="rId16"/>
    <p:sldId id="270" r:id="rId17"/>
    <p:sldId id="272" r:id="rId18"/>
    <p:sldId id="271" r:id="rId19"/>
    <p:sldId id="273" r:id="rId20"/>
    <p:sldId id="274" r:id="rId21"/>
    <p:sldId id="283" r:id="rId22"/>
    <p:sldId id="279" r:id="rId2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C8500"/>
    <a:srgbClr val="F8981D"/>
    <a:srgbClr val="F89831"/>
    <a:srgbClr val="9D9FA2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36" d="100"/>
          <a:sy n="136" d="100"/>
        </p:scale>
        <p:origin x="-166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0FD5649-A493-D642-8E4D-E1E1436F95F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02738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F797155-26CD-B54B-941F-6C22A8E0F595}" type="slidenum">
              <a:rPr lang="en-US"/>
              <a:pPr/>
              <a:t>1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C7ED39E-EBED-A944-B21C-343E4598200A}" type="slidenum">
              <a:rPr lang="en-US"/>
              <a:pPr/>
              <a:t>2</a:t>
            </a:fld>
            <a:endParaRPr lang="en-US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grid_upperleft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2532063" cy="1062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9" descr="grid_bottomright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4178300" y="5248275"/>
            <a:ext cx="4964113" cy="160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7" descr="dss_logo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5915025" y="6432550"/>
            <a:ext cx="3043238" cy="265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447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2971800"/>
            <a:ext cx="6400800" cy="1752600"/>
          </a:xfrm>
        </p:spPr>
        <p:txBody>
          <a:bodyPr/>
          <a:lstStyle>
            <a:lvl1pPr marL="0" indent="0">
              <a:buFont typeface="Wingdings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533400"/>
            <a:ext cx="1943100" cy="5562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533400"/>
            <a:ext cx="5676900" cy="5562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3810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png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5" descr="grid_upperleft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2532063" cy="1062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14" descr="grid_bottomright"/>
          <p:cNvPicPr>
            <a:picLocks noChangeAspect="1" noChangeArrowheads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4179888" y="5251450"/>
            <a:ext cx="4964112" cy="160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24000"/>
            <a:ext cx="77724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43200" y="6248400"/>
            <a:ext cx="1981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pic>
        <p:nvPicPr>
          <p:cNvPr id="1031" name="Picture 9" descr="dss_logo"/>
          <p:cNvPicPr>
            <a:picLocks noChangeAspect="1" noChangeArrowheads="1"/>
          </p:cNvPicPr>
          <p:nvPr userDrawn="1"/>
        </p:nvPicPr>
        <p:blipFill>
          <a:blip r:embed="rId15"/>
          <a:srcRect/>
          <a:stretch>
            <a:fillRect/>
          </a:stretch>
        </p:blipFill>
        <p:spPr bwMode="auto">
          <a:xfrm>
            <a:off x="5915025" y="6432550"/>
            <a:ext cx="3043238" cy="265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2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533400"/>
            <a:ext cx="7772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8981D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8981D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8981D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8981D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8981D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rgbClr val="F8981D"/>
          </a:solidFill>
          <a:latin typeface="Arial" charset="0"/>
          <a:ea typeface="ＭＳ Ｐゴシック" charset="-128"/>
          <a:cs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rgbClr val="F8981D"/>
          </a:solidFill>
          <a:latin typeface="Arial" charset="0"/>
          <a:ea typeface="ＭＳ Ｐゴシック" charset="-128"/>
          <a:cs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rgbClr val="F8981D"/>
          </a:solidFill>
          <a:latin typeface="Arial" charset="0"/>
          <a:ea typeface="ＭＳ Ｐゴシック" charset="-128"/>
          <a:cs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rgbClr val="F8981D"/>
          </a:solidFill>
          <a:latin typeface="Arial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8981D"/>
        </a:buClr>
        <a:buFont typeface="Wingdings" charset="2"/>
        <a:buChar char="§"/>
        <a:defRPr sz="3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8981D"/>
        </a:buClr>
        <a:buChar char="–"/>
        <a:defRPr sz="2800">
          <a:solidFill>
            <a:schemeClr val="bg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8981D"/>
        </a:buClr>
        <a:buChar char="•"/>
        <a:defRPr sz="2400">
          <a:solidFill>
            <a:schemeClr val="bg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8981D"/>
        </a:buClr>
        <a:buChar char="–"/>
        <a:defRPr sz="2000">
          <a:solidFill>
            <a:schemeClr val="bg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8981D"/>
        </a:buClr>
        <a:buChar char="»"/>
        <a:defRPr sz="2000">
          <a:solidFill>
            <a:schemeClr val="bg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F8981D"/>
        </a:buClr>
        <a:buChar char="»"/>
        <a:defRPr sz="2000">
          <a:solidFill>
            <a:schemeClr val="bg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F8981D"/>
        </a:buClr>
        <a:buChar char="»"/>
        <a:defRPr sz="2000">
          <a:solidFill>
            <a:schemeClr val="bg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F8981D"/>
        </a:buClr>
        <a:buChar char="»"/>
        <a:defRPr sz="2000">
          <a:solidFill>
            <a:schemeClr val="bg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F8981D"/>
        </a:buClr>
        <a:buChar char="»"/>
        <a:defRPr sz="2000">
          <a:solidFill>
            <a:schemeClr val="bg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nyu.libguides.com/content.php?pid=38898&amp;sid=1554472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sciviews.org/_rgui/" TargetMode="External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z="4800" dirty="0" smtClean="0"/>
              <a:t>Introduction to R</a:t>
            </a:r>
            <a:endParaRPr lang="en-US" sz="4800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Collections of user-created functions that are tested by and freely distributed to the R community.</a:t>
            </a:r>
          </a:p>
          <a:p>
            <a:r>
              <a:rPr lang="en-US" sz="2400" dirty="0" smtClean="0"/>
              <a:t>Users submit packages on a regular basis </a:t>
            </a:r>
            <a:r>
              <a:rPr lang="en-US" sz="2400" dirty="0" smtClean="0"/>
              <a:t>(4063 available </a:t>
            </a:r>
            <a:r>
              <a:rPr lang="en-US" sz="2400" dirty="0" smtClean="0"/>
              <a:t>as of </a:t>
            </a:r>
            <a:r>
              <a:rPr lang="en-US" sz="2400" dirty="0" smtClean="0"/>
              <a:t>9/</a:t>
            </a:r>
            <a:r>
              <a:rPr lang="en-US" sz="2400" dirty="0" smtClean="0"/>
              <a:t>2012).</a:t>
            </a:r>
          </a:p>
          <a:p>
            <a:r>
              <a:rPr lang="en-US" sz="2400" dirty="0" smtClean="0"/>
              <a:t>Using a package requires a 3 steps:</a:t>
            </a:r>
          </a:p>
          <a:p>
            <a:pPr lvl="1"/>
            <a:r>
              <a:rPr lang="en-US" sz="2000" dirty="0" smtClean="0"/>
              <a:t>1. Install the package on your local machine (note: only needs to be done once per machine)</a:t>
            </a:r>
            <a:br>
              <a:rPr lang="en-US" sz="2000" dirty="0" smtClean="0"/>
            </a:br>
            <a:r>
              <a:rPr lang="en-US" sz="2000" dirty="0" smtClean="0"/>
              <a:t>	&gt; </a:t>
            </a:r>
            <a:r>
              <a:rPr lang="en-US" sz="2000" dirty="0" err="1" smtClean="0">
                <a:solidFill>
                  <a:srgbClr val="F8981D"/>
                </a:solidFill>
              </a:rPr>
              <a:t>install.packages</a:t>
            </a:r>
            <a:r>
              <a:rPr lang="en-US" sz="2000" dirty="0" smtClean="0">
                <a:solidFill>
                  <a:srgbClr val="F8981D"/>
                </a:solidFill>
              </a:rPr>
              <a:t>(“&lt;package name&gt;”)</a:t>
            </a:r>
          </a:p>
          <a:p>
            <a:pPr lvl="1"/>
            <a:r>
              <a:rPr lang="en-US" sz="2000" dirty="0" smtClean="0"/>
              <a:t>2. Load the install package (note: needs to be done each time R is opened)</a:t>
            </a:r>
            <a:br>
              <a:rPr lang="en-US" sz="2000" dirty="0" smtClean="0"/>
            </a:br>
            <a:r>
              <a:rPr lang="en-US" sz="2000" dirty="0" smtClean="0"/>
              <a:t>	&gt; </a:t>
            </a:r>
            <a:r>
              <a:rPr lang="en-US" sz="2000" dirty="0" smtClean="0">
                <a:solidFill>
                  <a:srgbClr val="F8981D"/>
                </a:solidFill>
              </a:rPr>
              <a:t>library(&lt;package name&gt;)</a:t>
            </a:r>
          </a:p>
          <a:p>
            <a:pPr lvl="1"/>
            <a:r>
              <a:rPr lang="en-US" sz="2000" dirty="0" smtClean="0"/>
              <a:t>3. Use the package’s objects</a:t>
            </a:r>
            <a:endParaRPr lang="en-US" sz="2000" dirty="0" smtClean="0"/>
          </a:p>
          <a:p>
            <a:pPr marL="457200" lvl="1" indent="0">
              <a:buNone/>
            </a:pPr>
            <a:endParaRPr lang="en-US" sz="26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 smtClean="0"/>
              <a:t>Objects are symbolic names that represent some form of information.</a:t>
            </a:r>
          </a:p>
          <a:p>
            <a:r>
              <a:rPr lang="en-US" sz="2600" dirty="0" smtClean="0"/>
              <a:t>In R there is no need to define an object’s type upon declaration.</a:t>
            </a:r>
          </a:p>
          <a:p>
            <a:pPr lvl="1">
              <a:buNone/>
            </a:pPr>
            <a:r>
              <a:rPr lang="en-US" sz="2400" dirty="0" smtClean="0">
                <a:solidFill>
                  <a:srgbClr val="FC8500"/>
                </a:solidFill>
              </a:rPr>
              <a:t>	</a:t>
            </a:r>
            <a:r>
              <a:rPr lang="en-US" sz="2400" dirty="0" smtClean="0"/>
              <a:t>&gt;</a:t>
            </a:r>
            <a:r>
              <a:rPr lang="en-US" sz="2400" dirty="0" smtClean="0">
                <a:solidFill>
                  <a:srgbClr val="FC8500"/>
                </a:solidFill>
              </a:rPr>
              <a:t> var1 = 5</a:t>
            </a:r>
            <a:br>
              <a:rPr lang="en-US" sz="2400" dirty="0" smtClean="0">
                <a:solidFill>
                  <a:srgbClr val="FC8500"/>
                </a:solidFill>
              </a:rPr>
            </a:br>
            <a:r>
              <a:rPr lang="en-US" sz="2400" dirty="0" smtClean="0"/>
              <a:t>&gt;</a:t>
            </a:r>
            <a:r>
              <a:rPr lang="en-US" sz="2400" dirty="0" smtClean="0">
                <a:solidFill>
                  <a:srgbClr val="FC8500"/>
                </a:solidFill>
              </a:rPr>
              <a:t> var2 = “a”</a:t>
            </a:r>
            <a:endParaRPr lang="en-US" sz="2600" dirty="0" smtClean="0"/>
          </a:p>
          <a:p>
            <a:r>
              <a:rPr lang="en-US" sz="2600" dirty="0" smtClean="0"/>
              <a:t>R utilizes generic functions based upon an object’s class. Use the </a:t>
            </a:r>
            <a:r>
              <a:rPr lang="en-US" sz="2600" dirty="0" smtClean="0">
                <a:solidFill>
                  <a:srgbClr val="FC8500"/>
                </a:solidFill>
              </a:rPr>
              <a:t>class() </a:t>
            </a:r>
            <a:r>
              <a:rPr lang="en-US" sz="2600" dirty="0" smtClean="0"/>
              <a:t>function to check an object’s class.</a:t>
            </a:r>
            <a:br>
              <a:rPr lang="en-US" sz="2600" dirty="0" smtClean="0"/>
            </a:br>
            <a:r>
              <a:rPr lang="en-US" sz="2600" dirty="0" smtClean="0"/>
              <a:t>	&gt; </a:t>
            </a:r>
            <a:r>
              <a:rPr lang="en-US" sz="2600" dirty="0" smtClean="0">
                <a:solidFill>
                  <a:srgbClr val="FC8500"/>
                </a:solidFill>
              </a:rPr>
              <a:t>class(var1)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Vectors are basically one-dimensional arrays that hold one type, or class, of information.</a:t>
            </a:r>
          </a:p>
          <a:p>
            <a:r>
              <a:rPr lang="en-US" sz="2400" dirty="0" smtClean="0"/>
              <a:t>The </a:t>
            </a:r>
            <a:r>
              <a:rPr lang="en-US" sz="2400" dirty="0" err="1" smtClean="0">
                <a:solidFill>
                  <a:srgbClr val="FC8500"/>
                </a:solidFill>
              </a:rPr>
              <a:t>c</a:t>
            </a:r>
            <a:r>
              <a:rPr lang="en-US" sz="2400" dirty="0" smtClean="0">
                <a:solidFill>
                  <a:srgbClr val="FC8500"/>
                </a:solidFill>
              </a:rPr>
              <a:t>()</a:t>
            </a:r>
            <a:r>
              <a:rPr lang="en-US" sz="2400" dirty="0" smtClean="0"/>
              <a:t> function can be used to combine elements into a vector.</a:t>
            </a:r>
            <a:r>
              <a:rPr lang="en-US" sz="2600" dirty="0" smtClean="0"/>
              <a:t/>
            </a:r>
            <a:br>
              <a:rPr lang="en-US" sz="2600" dirty="0" smtClean="0"/>
            </a:br>
            <a:r>
              <a:rPr lang="en-US" sz="2600" dirty="0" smtClean="0"/>
              <a:t>	&gt; </a:t>
            </a:r>
            <a:r>
              <a:rPr lang="en-US" sz="2600" dirty="0" smtClean="0">
                <a:solidFill>
                  <a:srgbClr val="FC8500"/>
                </a:solidFill>
              </a:rPr>
              <a:t>v1 = </a:t>
            </a:r>
            <a:r>
              <a:rPr lang="en-US" sz="2600" dirty="0" err="1" smtClean="0">
                <a:solidFill>
                  <a:srgbClr val="FC8500"/>
                </a:solidFill>
              </a:rPr>
              <a:t>c(“a”,”b”,”c”,”d</a:t>
            </a:r>
            <a:r>
              <a:rPr lang="en-US" sz="2600" dirty="0" smtClean="0">
                <a:solidFill>
                  <a:srgbClr val="FC8500"/>
                </a:solidFill>
              </a:rPr>
              <a:t>”)</a:t>
            </a:r>
            <a:endParaRPr lang="en-US" sz="2200" dirty="0" smtClean="0">
              <a:solidFill>
                <a:srgbClr val="FC8500"/>
              </a:solidFill>
            </a:endParaRPr>
          </a:p>
          <a:p>
            <a:r>
              <a:rPr lang="en-US" sz="2400" dirty="0" smtClean="0"/>
              <a:t>Elements of a vector can be referenced via brackets and their corresponding index, which ranges from 1  to the number of elements in the vector.</a:t>
            </a:r>
            <a:r>
              <a:rPr lang="en-US" sz="2600" dirty="0" smtClean="0"/>
              <a:t/>
            </a:r>
            <a:br>
              <a:rPr lang="en-US" sz="2600" dirty="0" smtClean="0"/>
            </a:br>
            <a:r>
              <a:rPr lang="en-US" sz="2600" dirty="0" smtClean="0"/>
              <a:t>	</a:t>
            </a:r>
            <a:r>
              <a:rPr lang="en-US" sz="2200" dirty="0" smtClean="0"/>
              <a:t>&gt; </a:t>
            </a:r>
            <a:r>
              <a:rPr lang="en-US" sz="2200" dirty="0" smtClean="0">
                <a:solidFill>
                  <a:srgbClr val="FC8500"/>
                </a:solidFill>
              </a:rPr>
              <a:t>v1[2]</a:t>
            </a: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2200" dirty="0" smtClean="0"/>
              <a:t>	[1] “</a:t>
            </a:r>
            <a:r>
              <a:rPr lang="en-US" sz="2200" dirty="0" err="1" smtClean="0"/>
              <a:t>b</a:t>
            </a:r>
            <a:r>
              <a:rPr lang="en-US" sz="2200" dirty="0" smtClean="0"/>
              <a:t>”</a:t>
            </a:r>
            <a:br>
              <a:rPr lang="en-US" sz="2200" dirty="0" smtClean="0"/>
            </a:br>
            <a:r>
              <a:rPr lang="en-US" sz="2200" dirty="0" smtClean="0"/>
              <a:t>	&gt; </a:t>
            </a:r>
            <a:r>
              <a:rPr lang="en-US" sz="2200" dirty="0" smtClean="0">
                <a:solidFill>
                  <a:srgbClr val="FC8500"/>
                </a:solidFill>
              </a:rPr>
              <a:t>v1[c(4,1)]</a:t>
            </a: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2200" dirty="0" smtClean="0"/>
              <a:t>	[1] “</a:t>
            </a:r>
            <a:r>
              <a:rPr lang="en-US" sz="2200" dirty="0" err="1" smtClean="0"/>
              <a:t>d</a:t>
            </a:r>
            <a:r>
              <a:rPr lang="en-US" sz="2200" dirty="0" smtClean="0"/>
              <a:t>”  “a”</a:t>
            </a:r>
            <a:endParaRPr lang="en-US" sz="22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Workspace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 smtClean="0"/>
              <a:t>R’s workspace contains all currently accessible objects.</a:t>
            </a:r>
          </a:p>
          <a:p>
            <a:r>
              <a:rPr lang="en-US" sz="2600" dirty="0" smtClean="0"/>
              <a:t>The workspace can be viewed with the </a:t>
            </a:r>
            <a:r>
              <a:rPr lang="en-US" sz="2600" dirty="0" err="1" smtClean="0">
                <a:solidFill>
                  <a:srgbClr val="FC8500"/>
                </a:solidFill>
              </a:rPr>
              <a:t>ls</a:t>
            </a:r>
            <a:r>
              <a:rPr lang="en-US" sz="2600" dirty="0" smtClean="0">
                <a:solidFill>
                  <a:srgbClr val="FC8500"/>
                </a:solidFill>
              </a:rPr>
              <a:t>() </a:t>
            </a:r>
            <a:r>
              <a:rPr lang="en-US" sz="2600" dirty="0" smtClean="0"/>
              <a:t>function.</a:t>
            </a:r>
          </a:p>
          <a:p>
            <a:r>
              <a:rPr lang="en-US" sz="2600" dirty="0" smtClean="0"/>
              <a:t>Objects can be deleted with the </a:t>
            </a:r>
            <a:r>
              <a:rPr lang="en-US" sz="2600" dirty="0" err="1" smtClean="0">
                <a:solidFill>
                  <a:srgbClr val="FC8500"/>
                </a:solidFill>
              </a:rPr>
              <a:t>rm</a:t>
            </a:r>
            <a:r>
              <a:rPr lang="en-US" sz="2600" dirty="0" smtClean="0">
                <a:solidFill>
                  <a:srgbClr val="FC8500"/>
                </a:solidFill>
              </a:rPr>
              <a:t>()</a:t>
            </a:r>
            <a:r>
              <a:rPr lang="en-US" sz="2600" dirty="0" smtClean="0"/>
              <a:t> function.</a:t>
            </a:r>
          </a:p>
          <a:p>
            <a:r>
              <a:rPr lang="en-US" sz="2600" dirty="0" smtClean="0"/>
              <a:t>The entire workspace can be saved to a .</a:t>
            </a:r>
            <a:r>
              <a:rPr lang="en-US" sz="2600" dirty="0" err="1" smtClean="0"/>
              <a:t>Rdata</a:t>
            </a:r>
            <a:r>
              <a:rPr lang="en-US" sz="2600" dirty="0" smtClean="0"/>
              <a:t> file with the </a:t>
            </a:r>
            <a:r>
              <a:rPr lang="en-US" sz="2600" dirty="0" err="1" smtClean="0">
                <a:solidFill>
                  <a:srgbClr val="FC8500"/>
                </a:solidFill>
              </a:rPr>
              <a:t>save.image</a:t>
            </a:r>
            <a:r>
              <a:rPr lang="en-US" sz="2600" dirty="0" smtClean="0">
                <a:solidFill>
                  <a:srgbClr val="FC8500"/>
                </a:solidFill>
              </a:rPr>
              <a:t>() </a:t>
            </a:r>
            <a:r>
              <a:rPr lang="en-US" sz="2600" dirty="0" smtClean="0"/>
              <a:t>function.</a:t>
            </a:r>
          </a:p>
          <a:p>
            <a:r>
              <a:rPr lang="en-US" sz="2600" dirty="0" smtClean="0"/>
              <a:t>An entire workspace can be loaded, and used later, with the </a:t>
            </a:r>
            <a:r>
              <a:rPr lang="en-US" sz="2600" dirty="0" smtClean="0">
                <a:solidFill>
                  <a:srgbClr val="FC8500"/>
                </a:solidFill>
              </a:rPr>
              <a:t>load()</a:t>
            </a:r>
            <a:r>
              <a:rPr lang="en-US" sz="2600" dirty="0" smtClean="0"/>
              <a:t> function.</a:t>
            </a:r>
            <a:endParaRPr lang="en-US" sz="26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Frames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 smtClean="0"/>
              <a:t>R’s class for tabular datasets is data frame.</a:t>
            </a:r>
          </a:p>
          <a:p>
            <a:r>
              <a:rPr lang="en-US" sz="2200" dirty="0" smtClean="0"/>
              <a:t>The </a:t>
            </a:r>
            <a:r>
              <a:rPr lang="en-US" sz="2200" dirty="0" err="1" smtClean="0">
                <a:solidFill>
                  <a:srgbClr val="FC8500"/>
                </a:solidFill>
              </a:rPr>
              <a:t>data.frame</a:t>
            </a:r>
            <a:r>
              <a:rPr lang="en-US" sz="2200" dirty="0" smtClean="0">
                <a:solidFill>
                  <a:srgbClr val="FC8500"/>
                </a:solidFill>
              </a:rPr>
              <a:t>() </a:t>
            </a:r>
            <a:r>
              <a:rPr lang="en-US" sz="2200" dirty="0" smtClean="0"/>
              <a:t>function can be used convert a set of vectors of equal length, but potentially different classes, into a data frame.</a:t>
            </a:r>
          </a:p>
          <a:p>
            <a:r>
              <a:rPr lang="en-US" sz="2200" dirty="0" smtClean="0"/>
              <a:t>Data frame elements can be referenced using brackets and indices, like so: </a:t>
            </a:r>
            <a:r>
              <a:rPr lang="en-US" sz="2200" dirty="0" smtClean="0">
                <a:solidFill>
                  <a:srgbClr val="FC8500"/>
                </a:solidFill>
              </a:rPr>
              <a:t>&lt;</a:t>
            </a:r>
            <a:r>
              <a:rPr lang="en-US" sz="2200" dirty="0" err="1" smtClean="0">
                <a:solidFill>
                  <a:srgbClr val="FC8500"/>
                </a:solidFill>
              </a:rPr>
              <a:t>dataframe</a:t>
            </a:r>
            <a:r>
              <a:rPr lang="en-US" sz="2200" dirty="0" smtClean="0">
                <a:solidFill>
                  <a:srgbClr val="FC8500"/>
                </a:solidFill>
              </a:rPr>
              <a:t>&gt;[&lt;row&gt;,&lt;column&gt;]</a:t>
            </a:r>
            <a:r>
              <a:rPr lang="en-US" sz="2200" dirty="0" smtClean="0"/>
              <a:t>.</a:t>
            </a:r>
          </a:p>
          <a:p>
            <a:r>
              <a:rPr lang="en-US" sz="2200" dirty="0" smtClean="0"/>
              <a:t>Columns also have names that can be referenced via“$”.</a:t>
            </a:r>
            <a:br>
              <a:rPr lang="en-US" sz="2200" dirty="0" smtClean="0"/>
            </a:br>
            <a:r>
              <a:rPr lang="en-US" sz="2200" dirty="0" smtClean="0"/>
              <a:t>	&gt; </a:t>
            </a:r>
            <a:r>
              <a:rPr lang="en-US" sz="2200" dirty="0" err="1" smtClean="0">
                <a:solidFill>
                  <a:srgbClr val="FC8500"/>
                </a:solidFill>
              </a:rPr>
              <a:t>names(data</a:t>
            </a:r>
            <a:r>
              <a:rPr lang="en-US" sz="2200" dirty="0" smtClean="0">
                <a:solidFill>
                  <a:srgbClr val="FC8500"/>
                </a:solidFill>
              </a:rPr>
              <a:t>)</a:t>
            </a: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2200" dirty="0" smtClean="0"/>
              <a:t>	&gt; </a:t>
            </a:r>
            <a:r>
              <a:rPr lang="en-US" sz="2200" dirty="0" err="1" smtClean="0">
                <a:solidFill>
                  <a:srgbClr val="FC8500"/>
                </a:solidFill>
              </a:rPr>
              <a:t>data$score</a:t>
            </a:r>
            <a:endParaRPr lang="en-US" sz="2200" dirty="0" smtClean="0">
              <a:solidFill>
                <a:srgbClr val="FC8500"/>
              </a:solidFill>
            </a:endParaRPr>
          </a:p>
          <a:p>
            <a:r>
              <a:rPr lang="en-US" sz="2200" dirty="0" smtClean="0"/>
              <a:t>Since one column is a vector, elements of a column can still be referenced with brackets and an index.</a:t>
            </a:r>
            <a:br>
              <a:rPr lang="en-US" sz="2200" dirty="0" smtClean="0"/>
            </a:br>
            <a:r>
              <a:rPr lang="en-US" sz="2200" dirty="0" smtClean="0"/>
              <a:t>	&gt; </a:t>
            </a:r>
            <a:r>
              <a:rPr lang="en-US" sz="2200" dirty="0" smtClean="0">
                <a:solidFill>
                  <a:srgbClr val="FC8500"/>
                </a:solidFill>
              </a:rPr>
              <a:t>data$score[2]</a:t>
            </a:r>
          </a:p>
          <a:p>
            <a:pPr lvl="1"/>
            <a:endParaRPr lang="en-US" sz="2000" dirty="0">
              <a:solidFill>
                <a:srgbClr val="FC850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Importing Datasets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 smtClean="0"/>
              <a:t>Datasets of virtually any format can be imported into R, however some formats may require packages.</a:t>
            </a:r>
          </a:p>
          <a:p>
            <a:r>
              <a:rPr lang="en-US" sz="2200" dirty="0" smtClean="0"/>
              <a:t>Raw data can be read in using functions like </a:t>
            </a:r>
            <a:r>
              <a:rPr lang="en-US" sz="2200" dirty="0" err="1" smtClean="0">
                <a:solidFill>
                  <a:srgbClr val="FC8500"/>
                </a:solidFill>
              </a:rPr>
              <a:t>read.csv</a:t>
            </a:r>
            <a:r>
              <a:rPr lang="en-US" sz="2200" dirty="0" smtClean="0">
                <a:solidFill>
                  <a:srgbClr val="FC8500"/>
                </a:solidFill>
              </a:rPr>
              <a:t>()</a:t>
            </a:r>
            <a:r>
              <a:rPr lang="en-US" sz="2200" dirty="0" smtClean="0"/>
              <a:t>, </a:t>
            </a:r>
            <a:r>
              <a:rPr lang="en-US" sz="2200" dirty="0" err="1" smtClean="0">
                <a:solidFill>
                  <a:srgbClr val="FC8500"/>
                </a:solidFill>
              </a:rPr>
              <a:t>read.table</a:t>
            </a:r>
            <a:r>
              <a:rPr lang="en-US" sz="2200" dirty="0" smtClean="0">
                <a:solidFill>
                  <a:srgbClr val="FC8500"/>
                </a:solidFill>
              </a:rPr>
              <a:t>()</a:t>
            </a:r>
            <a:r>
              <a:rPr lang="en-US" sz="2200" dirty="0" smtClean="0"/>
              <a:t> or </a:t>
            </a:r>
            <a:r>
              <a:rPr lang="en-US" sz="2200" dirty="0" smtClean="0">
                <a:solidFill>
                  <a:srgbClr val="FC8500"/>
                </a:solidFill>
              </a:rPr>
              <a:t>scan()</a:t>
            </a:r>
            <a:r>
              <a:rPr lang="en-US" sz="2200" dirty="0" smtClean="0"/>
              <a:t>, and the “foreign” package offers a number of functions that can import datasets from other statistically packages, including SPSS, SAS and </a:t>
            </a:r>
            <a:r>
              <a:rPr lang="en-US" sz="2200" dirty="0" err="1" smtClean="0"/>
              <a:t>Stata</a:t>
            </a:r>
            <a:r>
              <a:rPr lang="en-US" sz="2200" dirty="0" smtClean="0"/>
              <a:t>.</a:t>
            </a:r>
          </a:p>
          <a:p>
            <a:r>
              <a:rPr lang="en-US" sz="2200" dirty="0" smtClean="0"/>
              <a:t>Remember that calling a function does not automatically save the result to an object, so make sure to save the imported dataset to specified object.</a:t>
            </a:r>
          </a:p>
          <a:p>
            <a:pPr lvl="1">
              <a:buNone/>
            </a:pPr>
            <a:r>
              <a:rPr lang="en-US" sz="2200" dirty="0" smtClean="0">
                <a:solidFill>
                  <a:srgbClr val="FC8500"/>
                </a:solidFill>
              </a:rPr>
              <a:t>	</a:t>
            </a:r>
            <a:r>
              <a:rPr lang="en-US" sz="2200" dirty="0" smtClean="0"/>
              <a:t>&gt;</a:t>
            </a:r>
            <a:r>
              <a:rPr lang="en-US" sz="2200" dirty="0" smtClean="0">
                <a:solidFill>
                  <a:srgbClr val="FC8500"/>
                </a:solidFill>
              </a:rPr>
              <a:t> data = </a:t>
            </a:r>
            <a:r>
              <a:rPr lang="en-US" sz="2200" dirty="0" err="1" smtClean="0">
                <a:solidFill>
                  <a:srgbClr val="FC8500"/>
                </a:solidFill>
              </a:rPr>
              <a:t>read.csv(file</a:t>
            </a:r>
            <a:r>
              <a:rPr lang="en-US" sz="2200" dirty="0" smtClean="0">
                <a:solidFill>
                  <a:srgbClr val="FC8500"/>
                </a:solidFill>
              </a:rPr>
              <a:t>=“&lt;</a:t>
            </a:r>
            <a:r>
              <a:rPr lang="en-US" sz="2200" dirty="0" err="1" smtClean="0">
                <a:solidFill>
                  <a:srgbClr val="FC8500"/>
                </a:solidFill>
              </a:rPr>
              <a:t>rtut.csv</a:t>
            </a:r>
            <a:r>
              <a:rPr lang="en-US" sz="2200" dirty="0" smtClean="0">
                <a:solidFill>
                  <a:srgbClr val="FC8500"/>
                </a:solidFill>
              </a:rPr>
              <a:t>&gt;”)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 smtClean="0"/>
              <a:t>Raw data can manually be edited by referencing the elements you would like to change and their desired new </a:t>
            </a:r>
            <a:r>
              <a:rPr lang="en-US" sz="2600" dirty="0" err="1" smtClean="0"/>
              <a:t>value(s</a:t>
            </a:r>
            <a:r>
              <a:rPr lang="en-US" sz="2600" dirty="0" smtClean="0"/>
              <a:t>).</a:t>
            </a:r>
          </a:p>
          <a:p>
            <a:pPr lvl="1">
              <a:buNone/>
            </a:pPr>
            <a:r>
              <a:rPr lang="en-US" sz="2200" dirty="0" smtClean="0">
                <a:solidFill>
                  <a:srgbClr val="FC8500"/>
                </a:solidFill>
              </a:rPr>
              <a:t>		</a:t>
            </a:r>
            <a:r>
              <a:rPr lang="en-US" sz="2200" dirty="0" smtClean="0">
                <a:solidFill>
                  <a:srgbClr val="FFFFFF"/>
                </a:solidFill>
              </a:rPr>
              <a:t>&gt;</a:t>
            </a:r>
            <a:r>
              <a:rPr lang="en-US" sz="2200" dirty="0" smtClean="0">
                <a:solidFill>
                  <a:srgbClr val="FC8500"/>
                </a:solidFill>
              </a:rPr>
              <a:t> data$id[1] = -99</a:t>
            </a:r>
          </a:p>
          <a:p>
            <a:r>
              <a:rPr lang="en-US" sz="2600" dirty="0" smtClean="0"/>
              <a:t>The </a:t>
            </a:r>
            <a:r>
              <a:rPr lang="en-US" sz="2600" dirty="0" smtClean="0">
                <a:solidFill>
                  <a:srgbClr val="FC8500"/>
                </a:solidFill>
              </a:rPr>
              <a:t>edit() </a:t>
            </a:r>
            <a:r>
              <a:rPr lang="en-US" sz="2600" dirty="0" smtClean="0"/>
              <a:t>function can also be used to edit data in a spreadsheet-like fashion.</a:t>
            </a:r>
            <a:br>
              <a:rPr lang="en-US" sz="2600" dirty="0" smtClean="0"/>
            </a:br>
            <a:r>
              <a:rPr lang="en-US" sz="2600" dirty="0" smtClean="0"/>
              <a:t>	</a:t>
            </a:r>
            <a:r>
              <a:rPr lang="en-US" sz="2200" dirty="0" smtClean="0"/>
              <a:t>&gt; </a:t>
            </a:r>
            <a:r>
              <a:rPr lang="en-US" sz="2200" dirty="0" smtClean="0">
                <a:solidFill>
                  <a:srgbClr val="FC8500"/>
                </a:solidFill>
              </a:rPr>
              <a:t>data = </a:t>
            </a:r>
            <a:r>
              <a:rPr lang="en-US" sz="2200" dirty="0" err="1" smtClean="0">
                <a:solidFill>
                  <a:srgbClr val="FC8500"/>
                </a:solidFill>
              </a:rPr>
              <a:t>edit(data</a:t>
            </a:r>
            <a:r>
              <a:rPr lang="en-US" sz="2200" dirty="0" smtClean="0">
                <a:solidFill>
                  <a:srgbClr val="FC8500"/>
                </a:solidFill>
              </a:rPr>
              <a:t>)</a:t>
            </a:r>
          </a:p>
          <a:p>
            <a:r>
              <a:rPr lang="en-US" sz="2600" dirty="0" smtClean="0"/>
              <a:t>Variables may also need to be edited.</a:t>
            </a:r>
          </a:p>
          <a:p>
            <a:pPr lvl="1"/>
            <a:r>
              <a:rPr lang="en-US" sz="2200" dirty="0" smtClean="0"/>
              <a:t>Check the class of each variable via </a:t>
            </a:r>
            <a:r>
              <a:rPr lang="en-US" sz="2200" dirty="0" err="1" smtClean="0">
                <a:solidFill>
                  <a:srgbClr val="FC8500"/>
                </a:solidFill>
              </a:rPr>
              <a:t>str</a:t>
            </a:r>
            <a:r>
              <a:rPr lang="en-US" sz="2200" dirty="0" smtClean="0">
                <a:solidFill>
                  <a:srgbClr val="FC8500"/>
                </a:solidFill>
              </a:rPr>
              <a:t>()</a:t>
            </a:r>
            <a:r>
              <a:rPr lang="en-US" sz="2200" dirty="0" smtClean="0">
                <a:solidFill>
                  <a:srgbClr val="FFFFFF"/>
                </a:solidFill>
              </a:rPr>
              <a:t> or </a:t>
            </a:r>
            <a:r>
              <a:rPr lang="en-US" sz="2200" dirty="0" smtClean="0">
                <a:solidFill>
                  <a:srgbClr val="FC8500"/>
                </a:solidFill>
              </a:rPr>
              <a:t>class()</a:t>
            </a:r>
            <a:r>
              <a:rPr lang="en-US" sz="2200" dirty="0" smtClean="0">
                <a:solidFill>
                  <a:srgbClr val="FFFFFF"/>
                </a:solidFill>
              </a:rPr>
              <a:t>.</a:t>
            </a:r>
          </a:p>
          <a:p>
            <a:pPr lvl="1"/>
            <a:r>
              <a:rPr lang="en-US" sz="2200" dirty="0" smtClean="0"/>
              <a:t>Use functions to update classes, such as </a:t>
            </a:r>
            <a:r>
              <a:rPr lang="en-US" sz="2200" dirty="0" err="1" smtClean="0">
                <a:solidFill>
                  <a:srgbClr val="F89831"/>
                </a:solidFill>
              </a:rPr>
              <a:t>as.factor</a:t>
            </a:r>
            <a:r>
              <a:rPr lang="en-US" sz="2200" dirty="0" smtClean="0">
                <a:solidFill>
                  <a:srgbClr val="F89831"/>
                </a:solidFill>
              </a:rPr>
              <a:t>()</a:t>
            </a:r>
            <a:r>
              <a:rPr lang="en-US" sz="2200" dirty="0" smtClean="0"/>
              <a:t>.</a:t>
            </a:r>
            <a:endParaRPr lang="en-US" sz="2200" dirty="0" smtClean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Recoding &amp; Computing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Variables can be recoded in a number of ways, particularly the </a:t>
            </a:r>
            <a:r>
              <a:rPr lang="en-US" sz="2400" dirty="0" smtClean="0">
                <a:solidFill>
                  <a:srgbClr val="FC8500"/>
                </a:solidFill>
              </a:rPr>
              <a:t>recode()</a:t>
            </a:r>
            <a:r>
              <a:rPr lang="en-US" sz="2400" dirty="0" smtClean="0"/>
              <a:t> function in the “car” package.</a:t>
            </a:r>
          </a:p>
          <a:p>
            <a:r>
              <a:rPr lang="en-US" sz="2400" dirty="0" smtClean="0"/>
              <a:t>Recoded variables can either be new or replace already existing variables depending on the object that is stored in.</a:t>
            </a:r>
          </a:p>
          <a:p>
            <a:pPr lvl="1">
              <a:buNone/>
            </a:pPr>
            <a:r>
              <a:rPr lang="en-US" sz="1800" dirty="0" smtClean="0"/>
              <a:t>&gt; </a:t>
            </a:r>
            <a:r>
              <a:rPr lang="en-US" sz="1800" dirty="0" smtClean="0">
                <a:solidFill>
                  <a:srgbClr val="FC8500"/>
                </a:solidFill>
              </a:rPr>
              <a:t>data$health2 = recode(data$health2, "1=5;2=4;3=3;4=2;5=1")</a:t>
            </a:r>
          </a:p>
          <a:p>
            <a:pPr lvl="1">
              <a:buNone/>
            </a:pPr>
            <a:r>
              <a:rPr lang="en-US" sz="1800" dirty="0" smtClean="0"/>
              <a:t>&gt; </a:t>
            </a:r>
            <a:r>
              <a:rPr lang="en-US" sz="1800" dirty="0" smtClean="0">
                <a:solidFill>
                  <a:srgbClr val="FC8500"/>
                </a:solidFill>
              </a:rPr>
              <a:t>data$health2_R = recode(data$health2, "1=5;2=4;3=3;4=2;5=1”)</a:t>
            </a:r>
          </a:p>
          <a:p>
            <a:r>
              <a:rPr lang="en-US" sz="2400" dirty="0" smtClean="0"/>
              <a:t>Variables can be created referencing a new variable name in a data frame.</a:t>
            </a:r>
          </a:p>
          <a:p>
            <a:pPr lvl="1">
              <a:buNone/>
            </a:pPr>
            <a:r>
              <a:rPr lang="en-US" sz="1800" dirty="0" smtClean="0"/>
              <a:t>&gt;</a:t>
            </a:r>
            <a:r>
              <a:rPr lang="en-US" sz="1800" dirty="0" smtClean="0">
                <a:solidFill>
                  <a:srgbClr val="FC8500"/>
                </a:solidFill>
              </a:rPr>
              <a:t> &lt;</a:t>
            </a:r>
            <a:r>
              <a:rPr lang="en-US" sz="1800" dirty="0" err="1" smtClean="0">
                <a:solidFill>
                  <a:srgbClr val="FC8500"/>
                </a:solidFill>
              </a:rPr>
              <a:t>dataframe</a:t>
            </a:r>
            <a:r>
              <a:rPr lang="en-US" sz="1800" dirty="0" smtClean="0">
                <a:solidFill>
                  <a:srgbClr val="FC8500"/>
                </a:solidFill>
              </a:rPr>
              <a:t>&gt;$&lt;new name&gt; = </a:t>
            </a:r>
            <a:r>
              <a:rPr lang="en-US" sz="1800" dirty="0" smtClean="0">
                <a:solidFill>
                  <a:srgbClr val="FC8500"/>
                </a:solidFill>
              </a:rPr>
              <a:t>&lt;vector of desired information&gt;</a:t>
            </a:r>
            <a:endParaRPr lang="en-US" sz="1800" dirty="0" smtClean="0">
              <a:solidFill>
                <a:srgbClr val="FC8500"/>
              </a:solidFill>
            </a:endParaRPr>
          </a:p>
          <a:p>
            <a:pPr lvl="1">
              <a:buNone/>
            </a:pPr>
            <a:r>
              <a:rPr lang="en-US" sz="1800" dirty="0" smtClean="0">
                <a:solidFill>
                  <a:srgbClr val="FFFFFF"/>
                </a:solidFill>
              </a:rPr>
              <a:t>&gt;</a:t>
            </a:r>
            <a:r>
              <a:rPr lang="en-US" sz="1800" dirty="0" smtClean="0">
                <a:solidFill>
                  <a:srgbClr val="FC8500"/>
                </a:solidFill>
              </a:rPr>
              <a:t> </a:t>
            </a:r>
            <a:r>
              <a:rPr lang="en-US" sz="1800" dirty="0" err="1" smtClean="0">
                <a:solidFill>
                  <a:srgbClr val="FC8500"/>
                </a:solidFill>
              </a:rPr>
              <a:t>data$health</a:t>
            </a:r>
            <a:r>
              <a:rPr lang="en-US" sz="1800" dirty="0" smtClean="0">
                <a:solidFill>
                  <a:srgbClr val="FC8500"/>
                </a:solidFill>
              </a:rPr>
              <a:t> = </a:t>
            </a:r>
            <a:r>
              <a:rPr lang="en-US" sz="1800" dirty="0" smtClean="0">
                <a:solidFill>
                  <a:srgbClr val="FC8500"/>
                </a:solidFill>
              </a:rPr>
              <a:t>mean(</a:t>
            </a:r>
            <a:r>
              <a:rPr lang="en-US" sz="1800" dirty="0" smtClean="0">
                <a:solidFill>
                  <a:srgbClr val="FC8500"/>
                </a:solidFill>
              </a:rPr>
              <a:t>data[,c(“health1”, “health2”, … , “health6”)])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Subsets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Subsets may be created by manually referencing elements.</a:t>
            </a:r>
            <a:r>
              <a:rPr lang="en-US" sz="2600" dirty="0" smtClean="0"/>
              <a:t/>
            </a:r>
            <a:br>
              <a:rPr lang="en-US" sz="2600" dirty="0" smtClean="0"/>
            </a:br>
            <a:r>
              <a:rPr lang="en-US" sz="2200" dirty="0" smtClean="0"/>
              <a:t>   &gt; </a:t>
            </a:r>
            <a:r>
              <a:rPr lang="en-US" sz="2200" dirty="0" smtClean="0">
                <a:solidFill>
                  <a:srgbClr val="FC8500"/>
                </a:solidFill>
              </a:rPr>
              <a:t>sub1 &lt;- data[2:5,c("age","health")]</a:t>
            </a:r>
          </a:p>
          <a:p>
            <a:r>
              <a:rPr lang="en-US" sz="2400" dirty="0" smtClean="0"/>
              <a:t>The </a:t>
            </a:r>
            <a:r>
              <a:rPr lang="en-US" sz="2400" dirty="0" smtClean="0">
                <a:solidFill>
                  <a:srgbClr val="FC8500"/>
                </a:solidFill>
              </a:rPr>
              <a:t>which()</a:t>
            </a:r>
            <a:r>
              <a:rPr lang="en-US" sz="2400" dirty="0" smtClean="0"/>
              <a:t> function can be also be used to select element indices based upon a conditional statement.</a:t>
            </a:r>
          </a:p>
          <a:p>
            <a:pPr lvl="1">
              <a:buNone/>
            </a:pPr>
            <a:r>
              <a:rPr lang="en-US" sz="2400" dirty="0" smtClean="0"/>
              <a:t> </a:t>
            </a:r>
            <a:r>
              <a:rPr lang="en-US" sz="2200" dirty="0" smtClean="0"/>
              <a:t>&gt; </a:t>
            </a:r>
            <a:r>
              <a:rPr lang="en-US" sz="2200" dirty="0" smtClean="0">
                <a:solidFill>
                  <a:srgbClr val="FC8500"/>
                </a:solidFill>
              </a:rPr>
              <a:t>sub2 &lt;- </a:t>
            </a:r>
            <a:r>
              <a:rPr lang="en-US" sz="2200" dirty="0" err="1" smtClean="0">
                <a:solidFill>
                  <a:srgbClr val="FC8500"/>
                </a:solidFill>
              </a:rPr>
              <a:t>data[which(data$age</a:t>
            </a:r>
            <a:r>
              <a:rPr lang="en-US" sz="2200" dirty="0" smtClean="0">
                <a:solidFill>
                  <a:srgbClr val="FC8500"/>
                </a:solidFill>
              </a:rPr>
              <a:t> &gt; 40),c("age","health")]</a:t>
            </a:r>
          </a:p>
          <a:p>
            <a:r>
              <a:rPr lang="en-US" sz="2400" dirty="0" smtClean="0"/>
              <a:t>The </a:t>
            </a:r>
            <a:r>
              <a:rPr lang="en-US" sz="2400" dirty="0" smtClean="0">
                <a:solidFill>
                  <a:srgbClr val="FC8500"/>
                </a:solidFill>
              </a:rPr>
              <a:t>subset()</a:t>
            </a:r>
            <a:r>
              <a:rPr lang="en-US" sz="2400" dirty="0" smtClean="0"/>
              <a:t> function can also be used and is likely the best choice for more complex subsets.</a:t>
            </a:r>
            <a:r>
              <a:rPr lang="en-US" sz="2600" dirty="0" smtClean="0"/>
              <a:t/>
            </a:r>
            <a:br>
              <a:rPr lang="en-US" sz="2600" dirty="0" smtClean="0"/>
            </a:br>
            <a:r>
              <a:rPr lang="en-US" sz="2600" dirty="0" smtClean="0"/>
              <a:t>  </a:t>
            </a:r>
            <a:r>
              <a:rPr lang="en-US" sz="2200" dirty="0" smtClean="0"/>
              <a:t>&gt; </a:t>
            </a:r>
            <a:r>
              <a:rPr lang="en-US" sz="2200" dirty="0" smtClean="0">
                <a:solidFill>
                  <a:srgbClr val="FC8500"/>
                </a:solidFill>
              </a:rPr>
              <a:t>sub3 &lt;- </a:t>
            </a:r>
            <a:r>
              <a:rPr lang="en-US" sz="2200" dirty="0" err="1" smtClean="0">
                <a:solidFill>
                  <a:srgbClr val="FC8500"/>
                </a:solidFill>
              </a:rPr>
              <a:t>subset(data,age</a:t>
            </a:r>
            <a:r>
              <a:rPr lang="en-US" sz="2200" dirty="0" smtClean="0">
                <a:solidFill>
                  <a:srgbClr val="FC8500"/>
                </a:solidFill>
              </a:rPr>
              <a:t> &gt; 40,select=</a:t>
            </a:r>
            <a:r>
              <a:rPr lang="en-US" sz="2200" dirty="0" err="1" smtClean="0">
                <a:solidFill>
                  <a:srgbClr val="FC8500"/>
                </a:solidFill>
              </a:rPr>
              <a:t>c("age","health</a:t>
            </a:r>
            <a:r>
              <a:rPr lang="en-US" sz="2200" dirty="0" smtClean="0">
                <a:solidFill>
                  <a:srgbClr val="FC8500"/>
                </a:solidFill>
              </a:rPr>
              <a:t>"))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Descriptive Statistics &amp; Graphics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 smtClean="0"/>
              <a:t>R offers a great deal of descriptive statistics and graphics applications via base functions and in numerous packages.</a:t>
            </a:r>
          </a:p>
          <a:p>
            <a:r>
              <a:rPr lang="en-US" sz="2600" dirty="0" smtClean="0"/>
              <a:t>Some commonly used functions include:</a:t>
            </a:r>
          </a:p>
          <a:p>
            <a:pPr lvl="1"/>
            <a:r>
              <a:rPr lang="en-US" sz="2200" dirty="0" err="1" smtClean="0"/>
              <a:t>Descriptives</a:t>
            </a:r>
            <a:r>
              <a:rPr lang="en-US" sz="2200" dirty="0" smtClean="0"/>
              <a:t>: </a:t>
            </a:r>
            <a:r>
              <a:rPr lang="en-US" sz="2200" dirty="0" smtClean="0">
                <a:solidFill>
                  <a:srgbClr val="FC8500"/>
                </a:solidFill>
              </a:rPr>
              <a:t>summary()</a:t>
            </a:r>
            <a:r>
              <a:rPr lang="en-US" sz="2200" dirty="0" smtClean="0">
                <a:solidFill>
                  <a:srgbClr val="FFFFFF"/>
                </a:solidFill>
              </a:rPr>
              <a:t>,</a:t>
            </a:r>
            <a:r>
              <a:rPr lang="en-US" sz="2200" dirty="0" smtClean="0">
                <a:solidFill>
                  <a:srgbClr val="FC8500"/>
                </a:solidFill>
              </a:rPr>
              <a:t> table()</a:t>
            </a:r>
            <a:r>
              <a:rPr lang="en-US" sz="2200" dirty="0" smtClean="0">
                <a:solidFill>
                  <a:srgbClr val="FFFFFF"/>
                </a:solidFill>
              </a:rPr>
              <a:t>,</a:t>
            </a:r>
            <a:r>
              <a:rPr lang="en-US" sz="2200" dirty="0" smtClean="0">
                <a:solidFill>
                  <a:srgbClr val="FC8500"/>
                </a:solidFill>
              </a:rPr>
              <a:t> mean() </a:t>
            </a:r>
            <a:r>
              <a:rPr lang="en-US" sz="2200" dirty="0" smtClean="0">
                <a:solidFill>
                  <a:srgbClr val="FFFFFF"/>
                </a:solidFill>
              </a:rPr>
              <a:t>and </a:t>
            </a:r>
            <a:r>
              <a:rPr lang="en-US" sz="2200" dirty="0" err="1" smtClean="0">
                <a:solidFill>
                  <a:srgbClr val="FC8500"/>
                </a:solidFill>
              </a:rPr>
              <a:t>sd</a:t>
            </a:r>
            <a:r>
              <a:rPr lang="en-US" sz="2200" dirty="0" smtClean="0">
                <a:solidFill>
                  <a:srgbClr val="FC8500"/>
                </a:solidFill>
              </a:rPr>
              <a:t>()</a:t>
            </a:r>
          </a:p>
          <a:p>
            <a:pPr lvl="1"/>
            <a:r>
              <a:rPr lang="en-US" sz="2200" dirty="0" smtClean="0">
                <a:solidFill>
                  <a:srgbClr val="FFFFFF"/>
                </a:solidFill>
              </a:rPr>
              <a:t>Graphics: </a:t>
            </a:r>
            <a:r>
              <a:rPr lang="en-US" sz="2200" dirty="0" smtClean="0">
                <a:solidFill>
                  <a:srgbClr val="FC8500"/>
                </a:solidFill>
              </a:rPr>
              <a:t>plot()</a:t>
            </a:r>
            <a:r>
              <a:rPr lang="en-US" sz="2200" dirty="0" smtClean="0">
                <a:solidFill>
                  <a:srgbClr val="FFFFFF"/>
                </a:solidFill>
              </a:rPr>
              <a:t>,</a:t>
            </a:r>
            <a:r>
              <a:rPr lang="en-US" sz="2200" dirty="0" smtClean="0">
                <a:solidFill>
                  <a:srgbClr val="FC8500"/>
                </a:solidFill>
              </a:rPr>
              <a:t> </a:t>
            </a:r>
            <a:r>
              <a:rPr lang="en-US" sz="2200" dirty="0" err="1" smtClean="0">
                <a:solidFill>
                  <a:srgbClr val="FC8500"/>
                </a:solidFill>
              </a:rPr>
              <a:t>bloxplot</a:t>
            </a:r>
            <a:r>
              <a:rPr lang="en-US" sz="2200" dirty="0" smtClean="0">
                <a:solidFill>
                  <a:srgbClr val="FC8500"/>
                </a:solidFill>
              </a:rPr>
              <a:t>() </a:t>
            </a:r>
            <a:r>
              <a:rPr lang="en-US" sz="2200" dirty="0" smtClean="0">
                <a:solidFill>
                  <a:srgbClr val="FFFFFF"/>
                </a:solidFill>
              </a:rPr>
              <a:t>and </a:t>
            </a:r>
            <a:r>
              <a:rPr lang="en-US" sz="2200" dirty="0" err="1" smtClean="0">
                <a:solidFill>
                  <a:srgbClr val="FC8500"/>
                </a:solidFill>
              </a:rPr>
              <a:t>barplot</a:t>
            </a:r>
            <a:r>
              <a:rPr lang="en-US" sz="2200" dirty="0" smtClean="0">
                <a:solidFill>
                  <a:srgbClr val="FC8500"/>
                </a:solidFill>
              </a:rPr>
              <a:t>()</a:t>
            </a:r>
          </a:p>
          <a:p>
            <a:r>
              <a:rPr lang="en-US" sz="2600" dirty="0" smtClean="0"/>
              <a:t>Some commonly used graphics packages include “ggplot2” and “lattice”.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Overview of R</a:t>
            </a:r>
          </a:p>
          <a:p>
            <a:pPr eaLnBrk="1" hangingPunct="1"/>
            <a:r>
              <a:rPr lang="en-US" dirty="0" smtClean="0"/>
              <a:t>Getting </a:t>
            </a:r>
            <a:r>
              <a:rPr lang="en-US" dirty="0" smtClean="0"/>
              <a:t>Started with R</a:t>
            </a:r>
          </a:p>
          <a:p>
            <a:pPr eaLnBrk="1" hangingPunct="1"/>
            <a:r>
              <a:rPr lang="en-US" dirty="0" smtClean="0"/>
              <a:t>Managing Data in R</a:t>
            </a:r>
          </a:p>
          <a:p>
            <a:pPr eaLnBrk="1" hangingPunct="1"/>
            <a:r>
              <a:rPr lang="en-US" dirty="0" smtClean="0"/>
              <a:t>Descriptive Statistics</a:t>
            </a:r>
          </a:p>
          <a:p>
            <a:pPr eaLnBrk="1" hangingPunct="1"/>
            <a:r>
              <a:rPr lang="en-US" dirty="0" smtClean="0"/>
              <a:t>Basic Analysis</a:t>
            </a:r>
          </a:p>
          <a:p>
            <a:pPr eaLnBrk="1" hangingPunct="1"/>
            <a:r>
              <a:rPr lang="en-US" dirty="0" smtClean="0"/>
              <a:t>Additional Help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Statistical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R offers functions to conduct the vast majority of commonly used statistical procedures and the ability to write your own.</a:t>
            </a:r>
          </a:p>
          <a:p>
            <a:r>
              <a:rPr lang="en-US" sz="2400" dirty="0" smtClean="0"/>
              <a:t>Packages frequently offer improvements upon existing procedures or new functions entirely.</a:t>
            </a:r>
          </a:p>
          <a:p>
            <a:r>
              <a:rPr lang="en-US" sz="2400" dirty="0" smtClean="0"/>
              <a:t>Commonly used statistical functions include: </a:t>
            </a:r>
            <a:endParaRPr lang="en-US" dirty="0" smtClean="0">
              <a:solidFill>
                <a:srgbClr val="FC8500"/>
              </a:solidFill>
            </a:endParaRPr>
          </a:p>
          <a:p>
            <a:pPr lvl="1"/>
            <a:r>
              <a:rPr lang="en-US" sz="2200" dirty="0" err="1" smtClean="0">
                <a:solidFill>
                  <a:srgbClr val="FC8500"/>
                </a:solidFill>
              </a:rPr>
              <a:t>cor</a:t>
            </a:r>
            <a:r>
              <a:rPr lang="en-US" sz="2200" dirty="0" smtClean="0">
                <a:solidFill>
                  <a:srgbClr val="FC8500"/>
                </a:solidFill>
              </a:rPr>
              <a:t>() </a:t>
            </a:r>
            <a:r>
              <a:rPr lang="en-US" sz="2200" dirty="0" smtClean="0"/>
              <a:t>– Correlations </a:t>
            </a:r>
          </a:p>
          <a:p>
            <a:pPr lvl="1"/>
            <a:r>
              <a:rPr lang="en-US" sz="2200" dirty="0" err="1" smtClean="0">
                <a:solidFill>
                  <a:srgbClr val="FC8500"/>
                </a:solidFill>
              </a:rPr>
              <a:t>t.test</a:t>
            </a:r>
            <a:r>
              <a:rPr lang="en-US" sz="2200" dirty="0" smtClean="0">
                <a:solidFill>
                  <a:srgbClr val="FC8500"/>
                </a:solidFill>
              </a:rPr>
              <a:t>()</a:t>
            </a:r>
            <a:r>
              <a:rPr lang="en-US" sz="2200" dirty="0" smtClean="0"/>
              <a:t> – T-Tests</a:t>
            </a:r>
          </a:p>
          <a:p>
            <a:pPr lvl="1"/>
            <a:r>
              <a:rPr lang="en-US" sz="2200" dirty="0" err="1" smtClean="0">
                <a:solidFill>
                  <a:srgbClr val="FC8500"/>
                </a:solidFill>
              </a:rPr>
              <a:t>aov</a:t>
            </a:r>
            <a:r>
              <a:rPr lang="en-US" sz="2200" dirty="0" smtClean="0">
                <a:solidFill>
                  <a:srgbClr val="FC8500"/>
                </a:solidFill>
              </a:rPr>
              <a:t>() </a:t>
            </a:r>
            <a:r>
              <a:rPr lang="en-US" sz="2200" dirty="0" smtClean="0"/>
              <a:t>- ANOVA</a:t>
            </a:r>
          </a:p>
          <a:p>
            <a:pPr lvl="1"/>
            <a:r>
              <a:rPr lang="en-US" sz="2200" dirty="0" smtClean="0">
                <a:solidFill>
                  <a:srgbClr val="FC8500"/>
                </a:solidFill>
              </a:rPr>
              <a:t>lm()</a:t>
            </a:r>
            <a:r>
              <a:rPr lang="en-US" sz="2200" dirty="0" smtClean="0"/>
              <a:t> – Linear Regression</a:t>
            </a:r>
          </a:p>
          <a:p>
            <a:pPr lvl="1"/>
            <a:r>
              <a:rPr lang="en-US" sz="2200" dirty="0" err="1" smtClean="0">
                <a:solidFill>
                  <a:srgbClr val="FC8500"/>
                </a:solidFill>
              </a:rPr>
              <a:t>glm</a:t>
            </a:r>
            <a:r>
              <a:rPr lang="en-US" sz="2200" dirty="0" smtClean="0">
                <a:solidFill>
                  <a:srgbClr val="FC8500"/>
                </a:solidFill>
              </a:rPr>
              <a:t>() </a:t>
            </a:r>
            <a:r>
              <a:rPr lang="en-US" sz="2200" dirty="0" smtClean="0">
                <a:solidFill>
                  <a:srgbClr val="FFFFFF"/>
                </a:solidFill>
              </a:rPr>
              <a:t>– Generalized Linear Models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Please help the DSS improve our services and this tutorial by completing the following brief (anonymous) survey: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hu-HU" sz="5200" b="1" dirty="0" smtClean="0">
                <a:solidFill>
                  <a:srgbClr val="FC8500"/>
                </a:solidFill>
              </a:rPr>
              <a:t>tinyurl.com/DSSRIntro</a:t>
            </a:r>
            <a:endParaRPr lang="en-US" sz="5200" dirty="0" smtClean="0">
              <a:solidFill>
                <a:srgbClr val="FC85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75054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Help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The Data Service Studio is available to answer R-related questions.</a:t>
            </a:r>
          </a:p>
          <a:p>
            <a:pPr lvl="1"/>
            <a:r>
              <a:rPr lang="en-US" sz="2200" dirty="0" smtClean="0"/>
              <a:t>Email: </a:t>
            </a:r>
            <a:r>
              <a:rPr lang="en-US" sz="2200" dirty="0" err="1" smtClean="0">
                <a:solidFill>
                  <a:srgbClr val="FC8500"/>
                </a:solidFill>
              </a:rPr>
              <a:t>data.service@nyu.edu</a:t>
            </a:r>
            <a:endParaRPr lang="en-US" sz="2200" dirty="0" smtClean="0">
              <a:solidFill>
                <a:srgbClr val="FC8500"/>
              </a:solidFill>
            </a:endParaRPr>
          </a:p>
          <a:p>
            <a:pPr lvl="1"/>
            <a:r>
              <a:rPr lang="en-US" sz="2200" dirty="0" smtClean="0"/>
              <a:t>Phone: (212)-998-3434</a:t>
            </a:r>
          </a:p>
          <a:p>
            <a:pPr lvl="1"/>
            <a:r>
              <a:rPr lang="en-US" sz="2200" dirty="0" smtClean="0"/>
              <a:t>Location: 5</a:t>
            </a:r>
            <a:r>
              <a:rPr lang="en-US" sz="2200" baseline="30000" dirty="0" smtClean="0"/>
              <a:t>th</a:t>
            </a:r>
            <a:r>
              <a:rPr lang="en-US" sz="2200" dirty="0" smtClean="0"/>
              <a:t> Floor of </a:t>
            </a:r>
            <a:r>
              <a:rPr lang="en-US" sz="2200" dirty="0" err="1" smtClean="0"/>
              <a:t>Bobst</a:t>
            </a:r>
            <a:r>
              <a:rPr lang="en-US" sz="2200" dirty="0" smtClean="0"/>
              <a:t> Library</a:t>
            </a:r>
          </a:p>
          <a:p>
            <a:r>
              <a:rPr lang="en-US" sz="2800" dirty="0" smtClean="0"/>
              <a:t>Attend the Intermediate Topics in R Tutorial.</a:t>
            </a:r>
          </a:p>
          <a:p>
            <a:r>
              <a:rPr lang="en-US" sz="2800" dirty="0" smtClean="0"/>
              <a:t>Please refer to the </a:t>
            </a:r>
            <a:r>
              <a:rPr lang="en-US" sz="2800" dirty="0" err="1" smtClean="0"/>
              <a:t>DSS’s</a:t>
            </a:r>
            <a:r>
              <a:rPr lang="en-US" sz="2800" dirty="0" smtClean="0"/>
              <a:t> training page: </a:t>
            </a:r>
            <a:r>
              <a:rPr lang="en-US" sz="2800" dirty="0" smtClean="0">
                <a:hlinkClick r:id="rId2"/>
              </a:rPr>
              <a:t>nyu.libguides.com/content.php?pid=38898&amp;sid=1554472</a:t>
            </a:r>
            <a:endParaRPr lang="en-US" sz="2800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programming language designed for statistical computing and graphical representations of data</a:t>
            </a:r>
            <a:r>
              <a:rPr lang="en-US" dirty="0" smtClean="0"/>
              <a:t>.</a:t>
            </a:r>
          </a:p>
          <a:p>
            <a:r>
              <a:rPr lang="en-US" dirty="0" smtClean="0"/>
              <a:t>Comparable tools include: MATLAB, Python, SAS, </a:t>
            </a:r>
            <a:r>
              <a:rPr lang="en-US" dirty="0" err="1" smtClean="0"/>
              <a:t>Stata</a:t>
            </a:r>
            <a:r>
              <a:rPr lang="en-US" dirty="0" smtClean="0"/>
              <a:t> and SPSS</a:t>
            </a:r>
            <a:endParaRPr lang="en-US" dirty="0" smtClean="0"/>
          </a:p>
          <a:p>
            <a:r>
              <a:rPr lang="en-US" dirty="0" smtClean="0"/>
              <a:t>Open source:</a:t>
            </a:r>
          </a:p>
          <a:p>
            <a:pPr lvl="1"/>
            <a:r>
              <a:rPr lang="en-US" dirty="0" smtClean="0"/>
              <a:t>Free to download and use</a:t>
            </a:r>
          </a:p>
          <a:p>
            <a:pPr lvl="1"/>
            <a:r>
              <a:rPr lang="en-US" dirty="0" smtClean="0"/>
              <a:t>Source Code is available</a:t>
            </a:r>
          </a:p>
          <a:p>
            <a:pPr lvl="1"/>
            <a:r>
              <a:rPr lang="en-US" dirty="0" smtClean="0"/>
              <a:t>User Input</a:t>
            </a:r>
          </a:p>
          <a:p>
            <a:pPr lvl="1"/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 NYU</a:t>
            </a:r>
          </a:p>
          <a:p>
            <a:pPr lvl="1"/>
            <a:r>
              <a:rPr lang="en-US" dirty="0" smtClean="0"/>
              <a:t>DSS Workstations (5</a:t>
            </a:r>
            <a:r>
              <a:rPr lang="en-US" baseline="30000" dirty="0" smtClean="0"/>
              <a:t>th</a:t>
            </a:r>
            <a:r>
              <a:rPr lang="en-US" dirty="0" smtClean="0"/>
              <a:t> floor of </a:t>
            </a:r>
            <a:r>
              <a:rPr lang="en-US" dirty="0" err="1" smtClean="0"/>
              <a:t>Bobst</a:t>
            </a:r>
            <a:r>
              <a:rPr lang="en-US" dirty="0" smtClean="0"/>
              <a:t> Library)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Most ITS Labs</a:t>
            </a:r>
          </a:p>
          <a:p>
            <a:r>
              <a:rPr lang="en-US" dirty="0" smtClean="0"/>
              <a:t>At Home</a:t>
            </a:r>
          </a:p>
          <a:p>
            <a:pPr lvl="1"/>
            <a:r>
              <a:rPr lang="en-US" dirty="0" smtClean="0"/>
              <a:t>Free download/install: </a:t>
            </a:r>
            <a:r>
              <a:rPr lang="cs-CZ" dirty="0" err="1" smtClean="0">
                <a:solidFill>
                  <a:srgbClr val="F8981D"/>
                </a:solidFill>
              </a:rPr>
              <a:t>cran.r</a:t>
            </a:r>
            <a:r>
              <a:rPr lang="cs-CZ" dirty="0" err="1">
                <a:solidFill>
                  <a:srgbClr val="F8981D"/>
                </a:solidFill>
              </a:rPr>
              <a:t>-</a:t>
            </a:r>
            <a:r>
              <a:rPr lang="cs-CZ" dirty="0" err="1" smtClean="0">
                <a:solidFill>
                  <a:srgbClr val="F8981D"/>
                </a:solidFill>
              </a:rPr>
              <a:t>project.org</a:t>
            </a:r>
            <a:endParaRPr lang="en-US" dirty="0" smtClean="0">
              <a:solidFill>
                <a:srgbClr val="F8981D"/>
              </a:solidFill>
            </a:endParaRPr>
          </a:p>
          <a:p>
            <a:pPr lvl="1"/>
            <a:r>
              <a:rPr lang="en-US" dirty="0" smtClean="0"/>
              <a:t>Virtual Computing Lab (students only)</a:t>
            </a:r>
          </a:p>
          <a:p>
            <a:pPr lvl="1"/>
            <a:r>
              <a:rPr lang="en-US" dirty="0" smtClean="0"/>
              <a:t>HPC Clusters (required account)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Interactive CLI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 smtClean="0"/>
              <a:t>R’s default graphical user interface (GUI) is an interactive command line interface (CLI).</a:t>
            </a:r>
          </a:p>
          <a:p>
            <a:endParaRPr lang="en-US" sz="2600" dirty="0" smtClean="0"/>
          </a:p>
          <a:p>
            <a:endParaRPr lang="en-US" sz="2600" dirty="0" smtClean="0"/>
          </a:p>
          <a:p>
            <a:endParaRPr lang="en-US" sz="2600" dirty="0" smtClean="0"/>
          </a:p>
          <a:p>
            <a:endParaRPr lang="en-US" sz="2600" dirty="0" smtClean="0"/>
          </a:p>
          <a:p>
            <a:r>
              <a:rPr lang="en-US" sz="2600" dirty="0" smtClean="0"/>
              <a:t>Commands and expressions can be entered and evaluated line by line.</a:t>
            </a:r>
          </a:p>
          <a:p>
            <a:r>
              <a:rPr lang="en-US" sz="2600" dirty="0" smtClean="0"/>
              <a:t>R GUIs are also available - </a:t>
            </a:r>
            <a:r>
              <a:rPr lang="en-US" sz="2600" dirty="0" err="1" smtClean="0">
                <a:hlinkClick r:id="rId2"/>
              </a:rPr>
              <a:t>sciviews.org/_rgui</a:t>
            </a:r>
            <a:r>
              <a:rPr lang="en-US" sz="2600" dirty="0" smtClean="0">
                <a:hlinkClick r:id="rId2"/>
              </a:rPr>
              <a:t>/</a:t>
            </a:r>
            <a:endParaRPr lang="en-US" dirty="0"/>
          </a:p>
        </p:txBody>
      </p:sp>
      <p:pic>
        <p:nvPicPr>
          <p:cNvPr id="4" name="Picture 3" descr="Screen shot 2011-01-21 at 11.14.25 A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0" y="2438400"/>
            <a:ext cx="4886661" cy="1752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Directories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 smtClean="0"/>
              <a:t>A working directory is the current file directory used reference importing and exporting files to/from R.</a:t>
            </a:r>
          </a:p>
          <a:p>
            <a:r>
              <a:rPr lang="en-US" sz="2600" dirty="0" smtClean="0"/>
              <a:t>Paths are used to reference locations outside of the current directory.</a:t>
            </a:r>
          </a:p>
          <a:p>
            <a:pPr lvl="1"/>
            <a:r>
              <a:rPr lang="en-US" sz="2400" dirty="0" smtClean="0"/>
              <a:t>Folders are denoted by forward slashes: </a:t>
            </a:r>
            <a:r>
              <a:rPr lang="en-US" sz="2400" dirty="0" smtClean="0">
                <a:solidFill>
                  <a:srgbClr val="FC8500"/>
                </a:solidFill>
              </a:rPr>
              <a:t>/</a:t>
            </a:r>
          </a:p>
          <a:p>
            <a:pPr lvl="1"/>
            <a:r>
              <a:rPr lang="en-US" sz="2400" dirty="0" smtClean="0"/>
              <a:t>Moving up a folder is denoted by two periods: </a:t>
            </a:r>
            <a:r>
              <a:rPr lang="en-US" sz="2400" dirty="0" smtClean="0">
                <a:solidFill>
                  <a:srgbClr val="FC8500"/>
                </a:solidFill>
              </a:rPr>
              <a:t>..</a:t>
            </a:r>
          </a:p>
          <a:p>
            <a:r>
              <a:rPr lang="en-US" sz="2600" dirty="0" smtClean="0"/>
              <a:t>Check the current working directory: </a:t>
            </a:r>
            <a:r>
              <a:rPr lang="en-US" sz="2600" dirty="0" err="1" smtClean="0">
                <a:solidFill>
                  <a:srgbClr val="FC8500"/>
                </a:solidFill>
              </a:rPr>
              <a:t>getwd</a:t>
            </a:r>
            <a:r>
              <a:rPr lang="en-US" sz="2600" dirty="0" smtClean="0">
                <a:solidFill>
                  <a:srgbClr val="FC8500"/>
                </a:solidFill>
              </a:rPr>
              <a:t>()</a:t>
            </a:r>
          </a:p>
          <a:p>
            <a:r>
              <a:rPr lang="en-US" sz="2600" dirty="0" smtClean="0"/>
              <a:t>Change the working directory: </a:t>
            </a:r>
            <a:r>
              <a:rPr lang="en-US" sz="2600" dirty="0" err="1" smtClean="0">
                <a:solidFill>
                  <a:srgbClr val="FC8500"/>
                </a:solidFill>
              </a:rPr>
              <a:t>setwd</a:t>
            </a:r>
            <a:r>
              <a:rPr lang="en-US" sz="2600" dirty="0" smtClean="0">
                <a:solidFill>
                  <a:srgbClr val="FC8500"/>
                </a:solidFill>
              </a:rPr>
              <a:t>(“&lt;path&gt;”)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Directories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 bwMode="auto">
          <a:xfrm>
            <a:off x="3962400" y="1524000"/>
            <a:ext cx="1219200" cy="6096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000" dirty="0" smtClean="0"/>
              <a:t>Desktop</a:t>
            </a:r>
            <a:endParaRPr lang="en-US" sz="2000" dirty="0"/>
          </a:p>
        </p:txBody>
      </p:sp>
      <p:sp>
        <p:nvSpPr>
          <p:cNvPr id="6" name="Rounded Rectangle 5"/>
          <p:cNvSpPr/>
          <p:nvPr/>
        </p:nvSpPr>
        <p:spPr bwMode="auto">
          <a:xfrm>
            <a:off x="6248400" y="2895600"/>
            <a:ext cx="1143000" cy="6096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000" dirty="0" smtClean="0"/>
              <a:t>Folder3</a:t>
            </a:r>
            <a:endParaRPr lang="en-US" sz="2000" dirty="0"/>
          </a:p>
        </p:txBody>
      </p:sp>
      <p:sp>
        <p:nvSpPr>
          <p:cNvPr id="7" name="Rounded Rectangle 6"/>
          <p:cNvSpPr/>
          <p:nvPr/>
        </p:nvSpPr>
        <p:spPr bwMode="auto">
          <a:xfrm>
            <a:off x="1752600" y="2895600"/>
            <a:ext cx="1143000" cy="6096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000" dirty="0" smtClean="0"/>
              <a:t>Folder1</a:t>
            </a:r>
            <a:endParaRPr lang="en-US" sz="2000" dirty="0"/>
          </a:p>
        </p:txBody>
      </p:sp>
      <p:sp>
        <p:nvSpPr>
          <p:cNvPr id="8" name="Rounded Rectangle 7"/>
          <p:cNvSpPr/>
          <p:nvPr/>
        </p:nvSpPr>
        <p:spPr bwMode="auto">
          <a:xfrm>
            <a:off x="3962400" y="2895600"/>
            <a:ext cx="1143000" cy="6096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000" dirty="0" smtClean="0"/>
              <a:t>Folder2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762000" y="4038600"/>
            <a:ext cx="1143000" cy="6096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/>
              <a:t>Folder5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7010400" y="4038600"/>
            <a:ext cx="1143000" cy="6096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000" dirty="0" smtClean="0"/>
              <a:t>Folder2</a:t>
            </a:r>
            <a:endParaRPr lang="en-US" sz="2000" dirty="0"/>
          </a:p>
        </p:txBody>
      </p:sp>
      <p:sp>
        <p:nvSpPr>
          <p:cNvPr id="11" name="Rounded Rectangle 10"/>
          <p:cNvSpPr/>
          <p:nvPr/>
        </p:nvSpPr>
        <p:spPr bwMode="auto">
          <a:xfrm>
            <a:off x="5334000" y="4038600"/>
            <a:ext cx="1143000" cy="6096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000" dirty="0" smtClean="0"/>
              <a:t>Folder1</a:t>
            </a:r>
            <a:endParaRPr lang="en-US" sz="2000" dirty="0"/>
          </a:p>
        </p:txBody>
      </p:sp>
      <p:grpSp>
        <p:nvGrpSpPr>
          <p:cNvPr id="21" name="Group 20"/>
          <p:cNvGrpSpPr/>
          <p:nvPr/>
        </p:nvGrpSpPr>
        <p:grpSpPr>
          <a:xfrm>
            <a:off x="304800" y="5029200"/>
            <a:ext cx="914400" cy="914400"/>
            <a:chOff x="762000" y="5029200"/>
            <a:chExt cx="914400" cy="914400"/>
          </a:xfrm>
        </p:grpSpPr>
        <p:sp>
          <p:nvSpPr>
            <p:cNvPr id="19" name="Diamond 18"/>
            <p:cNvSpPr/>
            <p:nvPr/>
          </p:nvSpPr>
          <p:spPr bwMode="auto">
            <a:xfrm>
              <a:off x="762000" y="5029200"/>
              <a:ext cx="914400" cy="914400"/>
            </a:xfrm>
            <a:prstGeom prst="diamond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59618" y="5257800"/>
              <a:ext cx="7405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File1</a:t>
              </a:r>
              <a:endParaRPr lang="en-US" sz="2000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524000" y="5029200"/>
            <a:ext cx="914400" cy="914400"/>
            <a:chOff x="762000" y="5029200"/>
            <a:chExt cx="914400" cy="914400"/>
          </a:xfrm>
        </p:grpSpPr>
        <p:sp>
          <p:nvSpPr>
            <p:cNvPr id="23" name="Diamond 22"/>
            <p:cNvSpPr/>
            <p:nvPr/>
          </p:nvSpPr>
          <p:spPr bwMode="auto">
            <a:xfrm>
              <a:off x="762000" y="5029200"/>
              <a:ext cx="914400" cy="914400"/>
            </a:xfrm>
            <a:prstGeom prst="diamond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59618" y="5257800"/>
              <a:ext cx="7405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File2</a:t>
              </a:r>
              <a:endParaRPr lang="en-US" sz="2000" dirty="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2362200" y="3886200"/>
            <a:ext cx="914400" cy="914400"/>
            <a:chOff x="762000" y="5029200"/>
            <a:chExt cx="914400" cy="914400"/>
          </a:xfrm>
        </p:grpSpPr>
        <p:sp>
          <p:nvSpPr>
            <p:cNvPr id="26" name="Diamond 25"/>
            <p:cNvSpPr/>
            <p:nvPr/>
          </p:nvSpPr>
          <p:spPr bwMode="auto">
            <a:xfrm>
              <a:off x="762000" y="5029200"/>
              <a:ext cx="914400" cy="914400"/>
            </a:xfrm>
            <a:prstGeom prst="diamond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59618" y="5257800"/>
              <a:ext cx="7405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File3</a:t>
              </a:r>
              <a:endParaRPr lang="en-US" sz="2000" dirty="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4038600" y="3962400"/>
            <a:ext cx="914400" cy="914400"/>
            <a:chOff x="762000" y="5029200"/>
            <a:chExt cx="914400" cy="914400"/>
          </a:xfrm>
        </p:grpSpPr>
        <p:sp>
          <p:nvSpPr>
            <p:cNvPr id="29" name="Diamond 28"/>
            <p:cNvSpPr/>
            <p:nvPr/>
          </p:nvSpPr>
          <p:spPr bwMode="auto">
            <a:xfrm>
              <a:off x="762000" y="5029200"/>
              <a:ext cx="914400" cy="914400"/>
            </a:xfrm>
            <a:prstGeom prst="diamond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59618" y="5257800"/>
              <a:ext cx="7405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File4</a:t>
              </a:r>
              <a:endParaRPr lang="en-US" sz="2000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4724400" y="4953000"/>
            <a:ext cx="914400" cy="914400"/>
            <a:chOff x="762000" y="5029200"/>
            <a:chExt cx="914400" cy="914400"/>
          </a:xfrm>
        </p:grpSpPr>
        <p:sp>
          <p:nvSpPr>
            <p:cNvPr id="32" name="Diamond 31"/>
            <p:cNvSpPr/>
            <p:nvPr/>
          </p:nvSpPr>
          <p:spPr bwMode="auto">
            <a:xfrm>
              <a:off x="762000" y="5029200"/>
              <a:ext cx="914400" cy="914400"/>
            </a:xfrm>
            <a:prstGeom prst="diamond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859618" y="5257800"/>
              <a:ext cx="7405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File1</a:t>
              </a:r>
              <a:endParaRPr lang="en-US" sz="2000" dirty="0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6172200" y="4953000"/>
            <a:ext cx="914400" cy="914400"/>
            <a:chOff x="762000" y="5029200"/>
            <a:chExt cx="914400" cy="914400"/>
          </a:xfrm>
        </p:grpSpPr>
        <p:sp>
          <p:nvSpPr>
            <p:cNvPr id="35" name="Diamond 34"/>
            <p:cNvSpPr/>
            <p:nvPr/>
          </p:nvSpPr>
          <p:spPr bwMode="auto">
            <a:xfrm>
              <a:off x="762000" y="5029200"/>
              <a:ext cx="914400" cy="914400"/>
            </a:xfrm>
            <a:prstGeom prst="diamond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859618" y="5257800"/>
              <a:ext cx="7405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File2</a:t>
              </a:r>
              <a:endParaRPr lang="en-US" sz="2000" dirty="0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7620000" y="4876800"/>
            <a:ext cx="914400" cy="914400"/>
            <a:chOff x="762000" y="5029200"/>
            <a:chExt cx="914400" cy="914400"/>
          </a:xfrm>
        </p:grpSpPr>
        <p:sp>
          <p:nvSpPr>
            <p:cNvPr id="39" name="Diamond 38"/>
            <p:cNvSpPr/>
            <p:nvPr/>
          </p:nvSpPr>
          <p:spPr bwMode="auto">
            <a:xfrm>
              <a:off x="762000" y="5029200"/>
              <a:ext cx="914400" cy="914400"/>
            </a:xfrm>
            <a:prstGeom prst="diamond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859618" y="5257800"/>
              <a:ext cx="7405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File4</a:t>
              </a:r>
              <a:endParaRPr lang="en-US" sz="2000" dirty="0"/>
            </a:p>
          </p:txBody>
        </p:sp>
      </p:grpSp>
      <p:cxnSp>
        <p:nvCxnSpPr>
          <p:cNvPr id="44" name="Straight Connector 43"/>
          <p:cNvCxnSpPr>
            <a:stCxn id="7" idx="2"/>
            <a:endCxn id="9" idx="0"/>
          </p:cNvCxnSpPr>
          <p:nvPr/>
        </p:nvCxnSpPr>
        <p:spPr bwMode="auto">
          <a:xfrm rot="5400000">
            <a:off x="1562100" y="3276600"/>
            <a:ext cx="533400" cy="9906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C85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Straight Connector 44"/>
          <p:cNvCxnSpPr>
            <a:stCxn id="9" idx="2"/>
            <a:endCxn id="19" idx="0"/>
          </p:cNvCxnSpPr>
          <p:nvPr/>
        </p:nvCxnSpPr>
        <p:spPr bwMode="auto">
          <a:xfrm rot="5400000">
            <a:off x="857250" y="4552950"/>
            <a:ext cx="381000" cy="5715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C85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Straight Connector 49"/>
          <p:cNvCxnSpPr>
            <a:stCxn id="23" idx="0"/>
            <a:endCxn id="9" idx="2"/>
          </p:cNvCxnSpPr>
          <p:nvPr/>
        </p:nvCxnSpPr>
        <p:spPr bwMode="auto">
          <a:xfrm rot="16200000" flipV="1">
            <a:off x="1466850" y="4514850"/>
            <a:ext cx="381000" cy="6477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C85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4" name="Straight Connector 53"/>
          <p:cNvCxnSpPr>
            <a:stCxn id="35" idx="0"/>
            <a:endCxn id="11" idx="2"/>
          </p:cNvCxnSpPr>
          <p:nvPr/>
        </p:nvCxnSpPr>
        <p:spPr bwMode="auto">
          <a:xfrm rot="16200000" flipV="1">
            <a:off x="6115050" y="4438650"/>
            <a:ext cx="304800" cy="7239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C85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Straight Connector 54"/>
          <p:cNvCxnSpPr>
            <a:stCxn id="11" idx="2"/>
            <a:endCxn id="32" idx="0"/>
          </p:cNvCxnSpPr>
          <p:nvPr/>
        </p:nvCxnSpPr>
        <p:spPr bwMode="auto">
          <a:xfrm rot="5400000">
            <a:off x="5391150" y="4438650"/>
            <a:ext cx="304800" cy="7239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C85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6" name="Straight Connector 55"/>
          <p:cNvCxnSpPr>
            <a:stCxn id="10" idx="2"/>
            <a:endCxn id="39" idx="0"/>
          </p:cNvCxnSpPr>
          <p:nvPr/>
        </p:nvCxnSpPr>
        <p:spPr bwMode="auto">
          <a:xfrm rot="16200000" flipH="1">
            <a:off x="7715250" y="4514850"/>
            <a:ext cx="228600" cy="4953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C85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Straight Connector 58"/>
          <p:cNvCxnSpPr>
            <a:stCxn id="6" idx="2"/>
            <a:endCxn id="10" idx="0"/>
          </p:cNvCxnSpPr>
          <p:nvPr/>
        </p:nvCxnSpPr>
        <p:spPr bwMode="auto">
          <a:xfrm rot="16200000" flipH="1">
            <a:off x="6934200" y="3390900"/>
            <a:ext cx="533400" cy="7620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C85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2" name="Straight Connector 61"/>
          <p:cNvCxnSpPr>
            <a:stCxn id="5" idx="2"/>
            <a:endCxn id="7" idx="0"/>
          </p:cNvCxnSpPr>
          <p:nvPr/>
        </p:nvCxnSpPr>
        <p:spPr bwMode="auto">
          <a:xfrm flipH="1">
            <a:off x="2324100" y="2133600"/>
            <a:ext cx="2247900" cy="7620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C85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6" name="Straight Connector 65"/>
          <p:cNvCxnSpPr>
            <a:stCxn id="7" idx="2"/>
            <a:endCxn id="26" idx="0"/>
          </p:cNvCxnSpPr>
          <p:nvPr/>
        </p:nvCxnSpPr>
        <p:spPr bwMode="auto">
          <a:xfrm rot="16200000" flipH="1">
            <a:off x="2381250" y="3448050"/>
            <a:ext cx="381000" cy="4953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C85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5" name="Straight Connector 74"/>
          <p:cNvCxnSpPr>
            <a:stCxn id="6" idx="0"/>
            <a:endCxn id="5" idx="2"/>
          </p:cNvCxnSpPr>
          <p:nvPr/>
        </p:nvCxnSpPr>
        <p:spPr bwMode="auto">
          <a:xfrm flipH="1" flipV="1">
            <a:off x="4572000" y="2133600"/>
            <a:ext cx="2247900" cy="7620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C85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0" name="Straight Connector 79"/>
          <p:cNvCxnSpPr>
            <a:stCxn id="5" idx="2"/>
            <a:endCxn id="8" idx="0"/>
          </p:cNvCxnSpPr>
          <p:nvPr/>
        </p:nvCxnSpPr>
        <p:spPr bwMode="auto">
          <a:xfrm flipH="1">
            <a:off x="4533900" y="2133600"/>
            <a:ext cx="38100" cy="7620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C85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4" name="Straight Connector 83"/>
          <p:cNvCxnSpPr>
            <a:stCxn id="8" idx="2"/>
            <a:endCxn id="29" idx="0"/>
          </p:cNvCxnSpPr>
          <p:nvPr/>
        </p:nvCxnSpPr>
        <p:spPr bwMode="auto">
          <a:xfrm rot="5400000">
            <a:off x="4286250" y="3714750"/>
            <a:ext cx="457200" cy="381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C85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3" name="Straight Connector 102"/>
          <p:cNvCxnSpPr>
            <a:stCxn id="6" idx="2"/>
            <a:endCxn id="11" idx="0"/>
          </p:cNvCxnSpPr>
          <p:nvPr/>
        </p:nvCxnSpPr>
        <p:spPr bwMode="auto">
          <a:xfrm rot="5400000">
            <a:off x="6096000" y="3314700"/>
            <a:ext cx="533400" cy="9144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C85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R 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7772400" cy="4572000"/>
          </a:xfrm>
        </p:spPr>
        <p:txBody>
          <a:bodyPr/>
          <a:lstStyle/>
          <a:p>
            <a:r>
              <a:rPr lang="en-US" sz="2600" dirty="0" smtClean="0"/>
              <a:t>R scripts should be written and saved instead of interactively using R’s CLI.</a:t>
            </a:r>
          </a:p>
          <a:p>
            <a:r>
              <a:rPr lang="en-US" sz="2600" dirty="0" smtClean="0"/>
              <a:t>Some advantages to writing R scripts include:</a:t>
            </a:r>
          </a:p>
          <a:p>
            <a:pPr lvl="1"/>
            <a:r>
              <a:rPr lang="en-US" sz="2200" dirty="0" smtClean="0"/>
              <a:t>Possibility to reuse code</a:t>
            </a:r>
          </a:p>
          <a:p>
            <a:pPr lvl="1"/>
            <a:r>
              <a:rPr lang="en-US" sz="2200" dirty="0" smtClean="0"/>
              <a:t>Allows for editing of code</a:t>
            </a:r>
          </a:p>
          <a:p>
            <a:pPr lvl="1"/>
            <a:r>
              <a:rPr lang="en-US" sz="2200" dirty="0" smtClean="0"/>
              <a:t>Easier to write and read complex </a:t>
            </a:r>
            <a:r>
              <a:rPr lang="en-US" sz="2200" dirty="0" smtClean="0"/>
              <a:t>expressions</a:t>
            </a:r>
          </a:p>
          <a:p>
            <a:r>
              <a:rPr lang="en-US" sz="2600" dirty="0" smtClean="0"/>
              <a:t>Comments can be added to a script with “</a:t>
            </a:r>
            <a:r>
              <a:rPr lang="en-US" sz="2600" dirty="0" smtClean="0">
                <a:solidFill>
                  <a:srgbClr val="F8981D"/>
                </a:solidFill>
              </a:rPr>
              <a:t>#</a:t>
            </a:r>
            <a:r>
              <a:rPr lang="en-US" sz="2600" dirty="0" smtClean="0"/>
              <a:t>”</a:t>
            </a:r>
            <a:endParaRPr lang="en-US" sz="2600" dirty="0" smtClean="0"/>
          </a:p>
          <a:p>
            <a:r>
              <a:rPr lang="en-US" sz="2600" dirty="0" smtClean="0"/>
              <a:t>Programs can be written in any text editor, including R’s document editor, and called using the </a:t>
            </a:r>
            <a:r>
              <a:rPr lang="en-US" sz="2600" dirty="0" smtClean="0">
                <a:solidFill>
                  <a:srgbClr val="F8981D"/>
                </a:solidFill>
              </a:rPr>
              <a:t>source()</a:t>
            </a:r>
            <a:r>
              <a:rPr lang="en-US" sz="2600" dirty="0" smtClean="0"/>
              <a:t> function.</a:t>
            </a:r>
          </a:p>
          <a:p>
            <a:endParaRPr lang="en-US" sz="2800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Wingdings" charset="2"/>
              <a:buChar char="§"/>
            </a:pPr>
            <a:r>
              <a:rPr lang="en-US" sz="2400" dirty="0" smtClean="0"/>
              <a:t>Functions allow users to easily perform complex tasks using custom input and specifications.</a:t>
            </a:r>
            <a:endParaRPr lang="en-US" sz="2400" dirty="0"/>
          </a:p>
          <a:p>
            <a:pPr marL="342900" lvl="1" indent="-342900">
              <a:buFont typeface="Wingdings" charset="2"/>
              <a:buChar char="§"/>
            </a:pPr>
            <a:r>
              <a:rPr lang="en-US" sz="2400" dirty="0" smtClean="0"/>
              <a:t>To </a:t>
            </a:r>
            <a:r>
              <a:rPr lang="en-US" sz="2400" dirty="0" smtClean="0"/>
              <a:t>call a function type </a:t>
            </a:r>
            <a:r>
              <a:rPr lang="en-US" sz="2400" dirty="0" smtClean="0"/>
              <a:t>its function </a:t>
            </a:r>
            <a:r>
              <a:rPr lang="en-US" sz="2400" dirty="0" smtClean="0"/>
              <a:t>name followed </a:t>
            </a:r>
            <a:r>
              <a:rPr lang="en-US" sz="2400" dirty="0" smtClean="0"/>
              <a:t>by the desired set </a:t>
            </a:r>
            <a:r>
              <a:rPr lang="en-US" sz="2400" dirty="0" smtClean="0"/>
              <a:t>argument(s) enclosed in parenthesis.</a:t>
            </a:r>
            <a:br>
              <a:rPr lang="en-US" sz="2400" dirty="0" smtClean="0"/>
            </a:br>
            <a:r>
              <a:rPr lang="en-US" sz="1800" dirty="0" smtClean="0"/>
              <a:t>	&gt; </a:t>
            </a:r>
            <a:r>
              <a:rPr lang="en-US" sz="1800" dirty="0" smtClean="0">
                <a:solidFill>
                  <a:srgbClr val="F89831"/>
                </a:solidFill>
              </a:rPr>
              <a:t>sqrt(4^2)</a:t>
            </a:r>
          </a:p>
          <a:p>
            <a:pPr lvl="1"/>
            <a:r>
              <a:rPr lang="en-US" sz="2000" dirty="0" smtClean="0"/>
              <a:t>Parentheses are still required when a function takes no arguments.</a:t>
            </a:r>
            <a:br>
              <a:rPr lang="en-US" sz="2000" dirty="0" smtClean="0"/>
            </a:br>
            <a:r>
              <a:rPr lang="en-US" sz="1400" dirty="0" smtClean="0"/>
              <a:t>	</a:t>
            </a:r>
            <a:r>
              <a:rPr lang="en-US" sz="1800" dirty="0" smtClean="0"/>
              <a:t>&gt; </a:t>
            </a:r>
            <a:r>
              <a:rPr lang="en-US" sz="1800" dirty="0" err="1" smtClean="0">
                <a:solidFill>
                  <a:srgbClr val="F89831"/>
                </a:solidFill>
              </a:rPr>
              <a:t>getwd</a:t>
            </a:r>
            <a:r>
              <a:rPr lang="en-US" sz="1800" dirty="0" smtClean="0">
                <a:solidFill>
                  <a:srgbClr val="F89831"/>
                </a:solidFill>
              </a:rPr>
              <a:t>()</a:t>
            </a:r>
          </a:p>
          <a:p>
            <a:r>
              <a:rPr lang="en-US" sz="2200" dirty="0" smtClean="0"/>
              <a:t>The most important function is likely </a:t>
            </a:r>
            <a:r>
              <a:rPr lang="en-US" sz="2200" dirty="0" smtClean="0">
                <a:solidFill>
                  <a:srgbClr val="F8981D"/>
                </a:solidFill>
              </a:rPr>
              <a:t>help()</a:t>
            </a:r>
            <a:r>
              <a:rPr lang="en-US" sz="2200" dirty="0" smtClean="0"/>
              <a:t>.</a:t>
            </a:r>
          </a:p>
          <a:p>
            <a:r>
              <a:rPr lang="en-US" sz="2200" dirty="0" smtClean="0"/>
              <a:t>Take note of the default arguments for each function.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	&gt; </a:t>
            </a:r>
            <a:r>
              <a:rPr lang="en-US" sz="1800" dirty="0" smtClean="0">
                <a:solidFill>
                  <a:srgbClr val="F89831"/>
                </a:solidFill>
              </a:rPr>
              <a:t>sum(c(1,2,3,NA))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	&gt; </a:t>
            </a:r>
            <a:r>
              <a:rPr lang="en-US" sz="1800" dirty="0" smtClean="0">
                <a:solidFill>
                  <a:srgbClr val="F89831"/>
                </a:solidFill>
              </a:rPr>
              <a:t>sum(c(1,2,3,NA),rm.na=TRUE)</a:t>
            </a: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2200" dirty="0" smtClean="0"/>
              <a:t>	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SS_template_grid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  <a:cs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  <a:cs typeface="ＭＳ Ｐゴシック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DSS_template_grid.pot</Template>
  <TotalTime>34760</TotalTime>
  <Words>1137</Words>
  <Application>Microsoft Macintosh PowerPoint</Application>
  <PresentationFormat>On-screen Show (4:3)</PresentationFormat>
  <Paragraphs>148</Paragraphs>
  <Slides>22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DSS_template_grid</vt:lpstr>
      <vt:lpstr>Introduction to R</vt:lpstr>
      <vt:lpstr>Outline</vt:lpstr>
      <vt:lpstr>What is R?</vt:lpstr>
      <vt:lpstr>Accessing R</vt:lpstr>
      <vt:lpstr>Interactive CLI</vt:lpstr>
      <vt:lpstr>Working Directories</vt:lpstr>
      <vt:lpstr>Working Directories</vt:lpstr>
      <vt:lpstr>Writing R Programs</vt:lpstr>
      <vt:lpstr>Using Functions</vt:lpstr>
      <vt:lpstr>Packages</vt:lpstr>
      <vt:lpstr>Objects</vt:lpstr>
      <vt:lpstr>Vectors</vt:lpstr>
      <vt:lpstr>Workspace</vt:lpstr>
      <vt:lpstr>Data Frames</vt:lpstr>
      <vt:lpstr>Importing Datasets</vt:lpstr>
      <vt:lpstr>Editing Data</vt:lpstr>
      <vt:lpstr>Recoding &amp; Computing Variables</vt:lpstr>
      <vt:lpstr>Creating Subsets</vt:lpstr>
      <vt:lpstr>Descriptive Statistics &amp; Graphics</vt:lpstr>
      <vt:lpstr>Statistical Analysis</vt:lpstr>
      <vt:lpstr>Evaluation</vt:lpstr>
      <vt:lpstr>Additional Help</vt:lpstr>
    </vt:vector>
  </TitlesOfParts>
  <Company>New York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R</dc:title>
  <dc:creator>David McGarry</dc:creator>
  <cp:lastModifiedBy>David McGarry</cp:lastModifiedBy>
  <cp:revision>162</cp:revision>
  <dcterms:created xsi:type="dcterms:W3CDTF">2012-09-12T16:43:12Z</dcterms:created>
  <dcterms:modified xsi:type="dcterms:W3CDTF">2012-09-27T19:05:10Z</dcterms:modified>
</cp:coreProperties>
</file>