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63" r:id="rId6"/>
    <p:sldId id="262" r:id="rId7"/>
    <p:sldId id="260" r:id="rId8"/>
    <p:sldId id="264" r:id="rId9"/>
    <p:sldId id="268" r:id="rId10"/>
    <p:sldId id="267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95" autoAdjust="0"/>
  </p:normalViewPr>
  <p:slideViewPr>
    <p:cSldViewPr showGuides="1">
      <p:cViewPr varScale="1">
        <p:scale>
          <a:sx n="68" d="100"/>
          <a:sy n="68" d="100"/>
        </p:scale>
        <p:origin x="-840" y="-108"/>
      </p:cViewPr>
      <p:guideLst>
        <p:guide orient="horz" pos="24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6B294-A9B6-43C1-97E2-F9F25381268F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1B9A3-F0EE-47A5-B8EC-E09BA6771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4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1B9A3-F0EE-47A5-B8EC-E09BA67719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4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1B9A3-F0EE-47A5-B8EC-E09BA67719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5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images of network w/ ego</a:t>
            </a:r>
            <a:r>
              <a:rPr lang="en-US" baseline="0" dirty="0" smtClean="0"/>
              <a:t> and of </a:t>
            </a:r>
            <a:r>
              <a:rPr lang="en-US" baseline="0" dirty="0" err="1" smtClean="0"/>
              <a:t>egonet</a:t>
            </a:r>
            <a:r>
              <a:rPr lang="en-US" baseline="0" dirty="0" smtClean="0"/>
              <a:t> (i.e.,  </a:t>
            </a:r>
            <a:r>
              <a:rPr lang="en-US" dirty="0" smtClean="0"/>
              <a:t>w/o ego)</a:t>
            </a:r>
          </a:p>
          <a:p>
            <a:endParaRPr lang="en-US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Birthday, work info, education info, hometown id, languages, political (?), religion, first name- last name codes</a:t>
            </a:r>
          </a:p>
          <a:p>
            <a:pPr marL="457200" lvl="1" indent="0" algn="l">
              <a:buNone/>
            </a:pPr>
            <a:r>
              <a:rPr lang="en-US" sz="1400" dirty="0" smtClean="0"/>
              <a:t>(http://www.kaggle.com/c/learning-social-circles/details/evaluation)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 of the following operations costs one edit:</a:t>
            </a:r>
          </a:p>
          <a:p>
            <a:pPr lvl="2"/>
            <a:r>
              <a:rPr lang="en-US" dirty="0" smtClean="0"/>
              <a:t>Add a user to an existing circle</a:t>
            </a:r>
          </a:p>
          <a:p>
            <a:pPr lvl="2"/>
            <a:r>
              <a:rPr lang="en-US" dirty="0" smtClean="0"/>
              <a:t>Create a circle with one user</a:t>
            </a:r>
          </a:p>
          <a:p>
            <a:pPr lvl="2"/>
            <a:r>
              <a:rPr lang="en-US" dirty="0" smtClean="0"/>
              <a:t>Remove a user from a circle</a:t>
            </a:r>
          </a:p>
          <a:p>
            <a:pPr lvl="2"/>
            <a:r>
              <a:rPr lang="en-US" dirty="0" smtClean="0"/>
              <a:t>Delete a circle with one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1B9A3-F0EE-47A5-B8EC-E09BA67719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1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Grey</a:t>
            </a:r>
            <a:r>
              <a:rPr lang="en-US" baseline="0" dirty="0" smtClean="0"/>
              <a:t> area BUT: if I prorate the difference for the Louvain Method, -&gt; 3195 -&gt;#59 on the Leaderboard.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1B9A3-F0EE-47A5-B8EC-E09BA67719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9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NetworkX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Munkres</a:t>
            </a:r>
            <a:r>
              <a:rPr lang="en-US" dirty="0" smtClean="0"/>
              <a:t> for edit distance (skeleton provided)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1B9A3-F0EE-47A5-B8EC-E09BA67719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218-D8DF-4711-A543-A73BD688873E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EB-6D64-4580-B9E0-F3897C5AD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3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218-D8DF-4711-A543-A73BD688873E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EB-6D64-4580-B9E0-F3897C5AD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5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218-D8DF-4711-A543-A73BD688873E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EB-6D64-4580-B9E0-F3897C5AD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2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218-D8DF-4711-A543-A73BD688873E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EB-6D64-4580-B9E0-F3897C5AD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8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218-D8DF-4711-A543-A73BD688873E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EB-6D64-4580-B9E0-F3897C5AD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7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218-D8DF-4711-A543-A73BD688873E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EB-6D64-4580-B9E0-F3897C5AD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7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218-D8DF-4711-A543-A73BD688873E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EB-6D64-4580-B9E0-F3897C5AD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218-D8DF-4711-A543-A73BD688873E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EB-6D64-4580-B9E0-F3897C5AD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218-D8DF-4711-A543-A73BD688873E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EB-6D64-4580-B9E0-F3897C5AD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6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218-D8DF-4711-A543-A73BD688873E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EB-6D64-4580-B9E0-F3897C5AD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8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0218-D8DF-4711-A543-A73BD688873E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20EB-6D64-4580-B9E0-F3897C5AD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8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00218-D8DF-4711-A543-A73BD688873E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820EB-6D64-4580-B9E0-F3897C5AD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4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7772400" cy="1924050"/>
          </a:xfrm>
        </p:spPr>
        <p:txBody>
          <a:bodyPr>
            <a:normAutofit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Learning Social Circles in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4196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 smtClean="0"/>
              <a:t>Kathleen Perez-Lopez</a:t>
            </a:r>
          </a:p>
          <a:p>
            <a:pPr algn="r"/>
            <a:r>
              <a:rPr lang="en-US" dirty="0" smtClean="0"/>
              <a:t>GADSDC2</a:t>
            </a:r>
          </a:p>
          <a:p>
            <a:pPr algn="r"/>
            <a:r>
              <a:rPr lang="en-US" dirty="0" smtClean="0"/>
              <a:t>Final Project Status Report</a:t>
            </a:r>
          </a:p>
          <a:p>
            <a:pPr algn="r"/>
            <a:r>
              <a:rPr lang="en-US" dirty="0" smtClean="0"/>
              <a:t>10/6/2014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76350"/>
            <a:ext cx="20288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2206816"/>
            <a:ext cx="2514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http://www.kaggle.com/c/learning-social-circles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53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C:\Users\kperez-lopez\Documents\GA_dataScience\ClassProject\KaggleSocialCircles\output\Louvain\training_network_2485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6" r="14869" b="15500"/>
          <a:stretch/>
        </p:blipFill>
        <p:spPr bwMode="auto">
          <a:xfrm>
            <a:off x="3188365" y="3372088"/>
            <a:ext cx="3756074" cy="3091375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49576"/>
            <a:ext cx="3298874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Louvain Partitions</a:t>
            </a:r>
            <a:endParaRPr lang="en-US" sz="2800" dirty="0"/>
          </a:p>
        </p:txBody>
      </p:sp>
      <p:pic>
        <p:nvPicPr>
          <p:cNvPr id="9218" name="Picture 2" descr="C:\Users\kperez-lopez\Documents\GA_dataScience\ClassProject\KaggleSocialCircles\output\Louvain\training_network_10929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3" r="18213" b="15680"/>
          <a:stretch/>
        </p:blipFill>
        <p:spPr bwMode="auto">
          <a:xfrm>
            <a:off x="228600" y="877641"/>
            <a:ext cx="3488788" cy="3084759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kperez-lopez\Documents\GA_dataScience\ClassProject\KaggleSocialCircles\output\Louvain\training_network_11364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2" r="16163" b="15680"/>
          <a:stretch/>
        </p:blipFill>
        <p:spPr bwMode="auto">
          <a:xfrm>
            <a:off x="5142914" y="107854"/>
            <a:ext cx="3532710" cy="3084759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080" y="3810000"/>
            <a:ext cx="3115440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Density:	0.09</a:t>
            </a:r>
          </a:p>
          <a:p>
            <a:r>
              <a:rPr lang="en-US" sz="2400" dirty="0" smtClean="0"/>
              <a:t>Transitivity: 	0.70</a:t>
            </a:r>
          </a:p>
          <a:p>
            <a:r>
              <a:rPr lang="en-US" sz="2400" dirty="0" smtClean="0"/>
              <a:t>Clustering: 	0.58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5391329"/>
            <a:ext cx="2574744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Density:	0.09</a:t>
            </a:r>
          </a:p>
          <a:p>
            <a:r>
              <a:rPr lang="en-US" sz="2400" dirty="0" smtClean="0"/>
              <a:t>Transitivity: 	0.55</a:t>
            </a:r>
          </a:p>
          <a:p>
            <a:r>
              <a:rPr lang="en-US" sz="2400" dirty="0" smtClean="0"/>
              <a:t>Clustering: 	0.63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539948" y="2975485"/>
            <a:ext cx="2574744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Density:	0.13</a:t>
            </a:r>
          </a:p>
          <a:p>
            <a:r>
              <a:rPr lang="en-US" sz="2400" dirty="0" smtClean="0"/>
              <a:t>Transitivity: 	0.54</a:t>
            </a:r>
          </a:p>
          <a:p>
            <a:r>
              <a:rPr lang="en-US" sz="2400" dirty="0" smtClean="0"/>
              <a:t>Clustering: 	0.63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937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NetworkX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Munkres</a:t>
            </a:r>
            <a:r>
              <a:rPr lang="en-US" dirty="0" smtClean="0"/>
              <a:t> for edit distance (skeleton provided)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17" y="3927231"/>
            <a:ext cx="8998507" cy="16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27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Behavioral norms are conveyed through </a:t>
            </a:r>
            <a:r>
              <a:rPr lang="en-US" dirty="0"/>
              <a:t>S</a:t>
            </a:r>
            <a:r>
              <a:rPr lang="en-US" dirty="0" smtClean="0"/>
              <a:t>OCIAL NETWORKS</a:t>
            </a:r>
          </a:p>
          <a:p>
            <a:pPr lvl="1"/>
            <a:r>
              <a:rPr lang="en-US" dirty="0" smtClean="0"/>
              <a:t>Health </a:t>
            </a:r>
            <a:r>
              <a:rPr lang="en-US" sz="2400" dirty="0" smtClean="0"/>
              <a:t>– eating, exercising, sleeping, drinking</a:t>
            </a:r>
            <a:endParaRPr lang="en-US" dirty="0" smtClean="0"/>
          </a:p>
          <a:p>
            <a:pPr lvl="1"/>
            <a:r>
              <a:rPr lang="en-US" dirty="0" smtClean="0"/>
              <a:t>Consumer </a:t>
            </a:r>
            <a:r>
              <a:rPr lang="en-US" sz="2400" dirty="0" smtClean="0"/>
              <a:t>– what we think we need/must buy</a:t>
            </a:r>
          </a:p>
          <a:p>
            <a:pPr lvl="1"/>
            <a:r>
              <a:rPr lang="en-US" dirty="0" smtClean="0"/>
              <a:t>Political </a:t>
            </a:r>
            <a:r>
              <a:rPr lang="en-US" sz="2400" dirty="0" smtClean="0"/>
              <a:t>– attitudes, activities </a:t>
            </a:r>
            <a:r>
              <a:rPr lang="en-US" sz="2000" dirty="0" smtClean="0"/>
              <a:t>(GOTV,  protesting, bombing)</a:t>
            </a:r>
            <a:endParaRPr lang="en-US" sz="2400" dirty="0" smtClean="0"/>
          </a:p>
          <a:p>
            <a:pPr lvl="1"/>
            <a:r>
              <a:rPr lang="en-US" dirty="0" smtClean="0"/>
              <a:t>Intellectual</a:t>
            </a:r>
          </a:p>
          <a:p>
            <a:pPr lvl="2"/>
            <a:r>
              <a:rPr lang="en-US" dirty="0" smtClean="0"/>
              <a:t>Whether we sign up for - &amp; stick with – GADSDC</a:t>
            </a:r>
          </a:p>
          <a:p>
            <a:r>
              <a:rPr lang="en-US" dirty="0" err="1" smtClean="0"/>
              <a:t>Kaggle</a:t>
            </a:r>
            <a:r>
              <a:rPr lang="en-US" dirty="0" smtClean="0"/>
              <a:t> Learning Social Circles</a:t>
            </a:r>
          </a:p>
          <a:p>
            <a:pPr lvl="1"/>
            <a:r>
              <a:rPr lang="en-US" dirty="0" smtClean="0"/>
              <a:t>Help us organize our FB friends into circle</a:t>
            </a:r>
          </a:p>
          <a:p>
            <a:pPr lvl="1"/>
            <a:r>
              <a:rPr lang="en-US" dirty="0" smtClean="0"/>
              <a:t>Probably VERY interesting to other entities</a:t>
            </a:r>
          </a:p>
          <a:p>
            <a:r>
              <a:rPr lang="en-US" dirty="0" smtClean="0"/>
              <a:t>My interest: social network analysis of online communities of practice for educators, .e.g., NSF CS10K</a:t>
            </a:r>
          </a:p>
        </p:txBody>
      </p:sp>
    </p:spTree>
    <p:extLst>
      <p:ext uri="{BB962C8B-B14F-4D97-AF65-F5344CB8AC3E}">
        <p14:creationId xmlns:p14="http://schemas.microsoft.com/office/powerpoint/2010/main" val="112936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447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NSF CS10K Community of Computer Science Educators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100" dirty="0" smtClean="0"/>
              <a:t>Posts during 2013</a:t>
            </a:r>
            <a:endParaRPr lang="en-US" sz="31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97" y="1828800"/>
            <a:ext cx="5647806" cy="4895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48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Goal: Infer the FB users’ circles of friends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err="1" smtClean="0"/>
              <a:t>Egonets</a:t>
            </a:r>
            <a:r>
              <a:rPr lang="en-US" dirty="0" smtClean="0"/>
              <a:t> for 110 FB users (include alters, not ego; coded by ego)</a:t>
            </a:r>
          </a:p>
          <a:p>
            <a:pPr lvl="1"/>
            <a:r>
              <a:rPr lang="en-US" dirty="0" smtClean="0"/>
              <a:t>For </a:t>
            </a:r>
            <a:r>
              <a:rPr lang="en-US" b="1" dirty="0" smtClean="0"/>
              <a:t>60 training egos</a:t>
            </a:r>
            <a:r>
              <a:rPr lang="en-US" dirty="0" smtClean="0"/>
              <a:t>, a file of circles of alters</a:t>
            </a:r>
          </a:p>
          <a:p>
            <a:pPr lvl="1"/>
            <a:r>
              <a:rPr lang="en-US" dirty="0" smtClean="0"/>
              <a:t>For all 110 , file of </a:t>
            </a:r>
            <a:r>
              <a:rPr lang="en-US" dirty="0" smtClean="0"/>
              <a:t>anonymized </a:t>
            </a:r>
            <a:r>
              <a:rPr lang="en-US" dirty="0" smtClean="0"/>
              <a:t>features </a:t>
            </a:r>
          </a:p>
          <a:p>
            <a:r>
              <a:rPr lang="en-US" dirty="0" smtClean="0"/>
              <a:t>Measuring submission, derived circles for </a:t>
            </a:r>
            <a:r>
              <a:rPr lang="en-US" b="1" dirty="0" smtClean="0"/>
              <a:t>50 test egos</a:t>
            </a:r>
            <a:endParaRPr lang="en-US" dirty="0" smtClean="0"/>
          </a:p>
          <a:p>
            <a:pPr lvl="1"/>
            <a:r>
              <a:rPr lang="en-US" dirty="0" smtClean="0"/>
              <a:t>Minimum edit distance[submission, ground truth]</a:t>
            </a:r>
          </a:p>
          <a:p>
            <a:r>
              <a:rPr lang="en-US" dirty="0" smtClean="0"/>
              <a:t>Provided</a:t>
            </a:r>
          </a:p>
          <a:p>
            <a:pPr lvl="1"/>
            <a:r>
              <a:rPr lang="en-US" dirty="0" smtClean="0"/>
              <a:t>Python code to implement edit distance</a:t>
            </a:r>
          </a:p>
          <a:p>
            <a:pPr lvl="1"/>
            <a:r>
              <a:rPr lang="en-US" dirty="0" smtClean="0"/>
              <a:t>Sample submissions </a:t>
            </a:r>
          </a:p>
          <a:p>
            <a:pPr lvl="2"/>
            <a:r>
              <a:rPr lang="en-US" dirty="0" smtClean="0"/>
              <a:t>one big circle of all friends: score = 5553</a:t>
            </a:r>
          </a:p>
          <a:p>
            <a:pPr lvl="2"/>
            <a:r>
              <a:rPr lang="en-US" dirty="0" smtClean="0"/>
              <a:t>connected components submission: score = </a:t>
            </a:r>
            <a:r>
              <a:rPr lang="en-US" b="1" dirty="0" smtClean="0"/>
              <a:t>5199</a:t>
            </a:r>
          </a:p>
        </p:txBody>
      </p:sp>
    </p:spTree>
    <p:extLst>
      <p:ext uri="{BB962C8B-B14F-4D97-AF65-F5344CB8AC3E}">
        <p14:creationId xmlns:p14="http://schemas.microsoft.com/office/powerpoint/2010/main" val="65904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as Adjacency Matrix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7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5" t="5456" r="21262" b="82287"/>
          <a:stretch/>
        </p:blipFill>
        <p:spPr bwMode="auto">
          <a:xfrm>
            <a:off x="264405" y="1145754"/>
            <a:ext cx="4307595" cy="72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30957" y="6248400"/>
            <a:ext cx="281940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/>
              <a:t>http://bost.ocks.org/mike/miserables/</a:t>
            </a:r>
            <a:endParaRPr lang="en-US" sz="1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00" t="20198" r="10820" b="13892"/>
          <a:stretch/>
        </p:blipFill>
        <p:spPr bwMode="auto">
          <a:xfrm>
            <a:off x="1544657" y="1842570"/>
            <a:ext cx="6096000" cy="487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46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Clusters as Adjacency Matrix Partitions</a:t>
            </a:r>
            <a:endParaRPr lang="en-US" sz="27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23" t="26272" r="15767" b="29398"/>
          <a:stretch/>
        </p:blipFill>
        <p:spPr bwMode="auto">
          <a:xfrm>
            <a:off x="1786772" y="1367072"/>
            <a:ext cx="5570455" cy="519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78644" y="6245315"/>
            <a:ext cx="266700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/>
              <a:t>http://bl.ocks.org/mbostock/4600693</a:t>
            </a:r>
            <a:endParaRPr lang="en-US" sz="120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5" t="5456" r="21262" b="82287"/>
          <a:stretch/>
        </p:blipFill>
        <p:spPr bwMode="auto">
          <a:xfrm>
            <a:off x="152400" y="1003516"/>
            <a:ext cx="4153359" cy="72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37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Clusters as Adjacency Matrix Partitions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7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41" t="21197" r="9924" b="12500"/>
          <a:stretch/>
        </p:blipFill>
        <p:spPr bwMode="auto">
          <a:xfrm>
            <a:off x="1600200" y="1839816"/>
            <a:ext cx="6318956" cy="487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5" t="5456" r="21262" b="82287"/>
          <a:stretch/>
        </p:blipFill>
        <p:spPr bwMode="auto">
          <a:xfrm>
            <a:off x="264405" y="1145754"/>
            <a:ext cx="4307595" cy="72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30957" y="6248400"/>
            <a:ext cx="281940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/>
              <a:t>http://bost.ocks.org/mike/miserables/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573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Strategy: Use </a:t>
            </a:r>
            <a:r>
              <a:rPr lang="en-US" dirty="0" err="1" smtClean="0"/>
              <a:t>Egonet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Examine and characterize </a:t>
            </a:r>
            <a:r>
              <a:rPr lang="en-US" dirty="0" err="1" smtClean="0"/>
              <a:t>egonets</a:t>
            </a:r>
            <a:endParaRPr lang="en-US" dirty="0" smtClean="0"/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Compute &amp; visualize graph-level metrics</a:t>
            </a:r>
          </a:p>
          <a:p>
            <a:pPr marL="914400" lvl="2" indent="0">
              <a:buNone/>
            </a:pPr>
            <a:r>
              <a:rPr lang="en-US" dirty="0" smtClean="0"/>
              <a:t>Number of nodes, edges, components; density; </a:t>
            </a:r>
            <a:r>
              <a:rPr lang="en-US" dirty="0" err="1" smtClean="0"/>
              <a:t>ave</a:t>
            </a:r>
            <a:r>
              <a:rPr lang="en-US" dirty="0" smtClean="0"/>
              <a:t> nodes/component; transitivity; </a:t>
            </a:r>
            <a:r>
              <a:rPr lang="en-US" dirty="0" err="1" smtClean="0"/>
              <a:t>cluster_coefs</a:t>
            </a:r>
            <a:r>
              <a:rPr lang="en-US" dirty="0" smtClean="0"/>
              <a:t>; geodesic; </a:t>
            </a:r>
            <a:r>
              <a:rPr lang="en-US" dirty="0" err="1" smtClean="0"/>
              <a:t>ave</a:t>
            </a:r>
            <a:r>
              <a:rPr lang="en-US" dirty="0" smtClean="0"/>
              <a:t> shortest path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Visualize </a:t>
            </a:r>
            <a:r>
              <a:rPr lang="en-US" dirty="0" err="1" smtClean="0"/>
              <a:t>egonets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Tailor clustering algorithm to </a:t>
            </a:r>
            <a:r>
              <a:rPr lang="en-US" dirty="0" err="1" smtClean="0"/>
              <a:t>egonet</a:t>
            </a:r>
            <a:endParaRPr lang="en-US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Apply many graph clustering algorithms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Classify each </a:t>
            </a:r>
            <a:r>
              <a:rPr lang="en-US" dirty="0" err="1" smtClean="0"/>
              <a:t>egonet</a:t>
            </a:r>
            <a:r>
              <a:rPr lang="en-US" dirty="0" smtClean="0"/>
              <a:t> as good/poor </a:t>
            </a:r>
            <a:r>
              <a:rPr lang="en-US" dirty="0" err="1" smtClean="0"/>
              <a:t>wrt</a:t>
            </a:r>
            <a:r>
              <a:rPr lang="en-US" dirty="0" smtClean="0"/>
              <a:t> each </a:t>
            </a:r>
            <a:r>
              <a:rPr lang="en-US" dirty="0" err="1" smtClean="0"/>
              <a:t>alg</a:t>
            </a:r>
            <a:endParaRPr lang="en-US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Predict algorithm outcome based on </a:t>
            </a:r>
            <a:r>
              <a:rPr lang="en-US" dirty="0" err="1" smtClean="0"/>
              <a:t>egonet</a:t>
            </a:r>
            <a:r>
              <a:rPr lang="en-US" dirty="0" smtClean="0"/>
              <a:t> metrics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Test: select best clustering algorithm based 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Improve using user users’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Submit by OCTOBER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4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Status: ~40%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Examine and characterize </a:t>
            </a:r>
            <a:r>
              <a:rPr lang="en-US" dirty="0" err="1" smtClean="0"/>
              <a:t>egonets</a:t>
            </a:r>
            <a:endParaRPr lang="en-US" dirty="0" smtClean="0"/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Compute </a:t>
            </a:r>
            <a:r>
              <a:rPr lang="en-US" dirty="0" smtClean="0"/>
              <a:t>&amp; visualize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graph-level metrics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Number of nodes, edges, components; density;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ave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nodes/component; transitivity;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cluster_coefs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; geodesic;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ave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shortest path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Visualize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egonets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Tailor clustering algorithm to </a:t>
            </a:r>
            <a:r>
              <a:rPr lang="en-US" dirty="0" err="1" smtClean="0"/>
              <a:t>egonet</a:t>
            </a:r>
            <a:endParaRPr lang="en-US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Apply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some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graph clustering algorithms, Louvain Method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Classify each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egonet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as good/poor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wrt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each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alg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857250" lvl="2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Edit distance program doesn’t produce benchmark values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Predict algorithm outcome based on </a:t>
            </a:r>
            <a:r>
              <a:rPr lang="en-US" dirty="0" err="1" smtClean="0"/>
              <a:t>egonet</a:t>
            </a:r>
            <a:r>
              <a:rPr lang="en-US" dirty="0" smtClean="0"/>
              <a:t> metrics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Test: select best clustering algorithm based 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Improve using user users’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Submit by OCTOBER 28</a:t>
            </a:r>
          </a:p>
        </p:txBody>
      </p:sp>
    </p:spTree>
    <p:extLst>
      <p:ext uri="{BB962C8B-B14F-4D97-AF65-F5344CB8AC3E}">
        <p14:creationId xmlns:p14="http://schemas.microsoft.com/office/powerpoint/2010/main" val="80722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534</Words>
  <Application>Microsoft Office PowerPoint</Application>
  <PresentationFormat>On-screen Show (4:3)</PresentationFormat>
  <Paragraphs>94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Kaggle Learning Social Circles in Networks</vt:lpstr>
      <vt:lpstr>Background</vt:lpstr>
      <vt:lpstr>NSF CS10K Community of Computer Science Educators Posts during 2013</vt:lpstr>
      <vt:lpstr>Competition Description</vt:lpstr>
      <vt:lpstr>Network as Adjacency Matrix </vt:lpstr>
      <vt:lpstr>Network Clusters as Adjacency Matrix Partitions</vt:lpstr>
      <vt:lpstr>Network Clusters as Adjacency Matrix Partitions </vt:lpstr>
      <vt:lpstr>Strategy: Use Egonet Structure</vt:lpstr>
      <vt:lpstr>Status: ~40%</vt:lpstr>
      <vt:lpstr>Louvain Partitions</vt:lpstr>
      <vt:lpstr>extra</vt:lpstr>
    </vt:vector>
  </TitlesOfParts>
  <Company>American Institutes for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Learning Social Circles in</dc:title>
  <dc:creator>Kathleen Perez-Lopez</dc:creator>
  <cp:lastModifiedBy>Kathleen Perez-Lopez</cp:lastModifiedBy>
  <cp:revision>30</cp:revision>
  <dcterms:created xsi:type="dcterms:W3CDTF">2014-10-06T17:34:25Z</dcterms:created>
  <dcterms:modified xsi:type="dcterms:W3CDTF">2014-10-06T21:40:47Z</dcterms:modified>
</cp:coreProperties>
</file>