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83" r:id="rId6"/>
    <p:sldId id="275" r:id="rId7"/>
    <p:sldId id="277" r:id="rId8"/>
    <p:sldId id="282" r:id="rId9"/>
    <p:sldId id="276" r:id="rId10"/>
    <p:sldId id="278" r:id="rId11"/>
    <p:sldId id="279" r:id="rId12"/>
    <p:sldId id="280" r:id="rId13"/>
    <p:sldId id="281" r:id="rId14"/>
    <p:sldId id="285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6A5A-522B-48BC-B7ED-EF4D19D05115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032E-0268-42F8-B81D-12036FFF71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3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Office_Excel_Worksheet5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Office_Excel_Worksheet7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Defaults on Lending Club Borrowers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</a:t>
            </a:r>
            <a:r>
              <a:rPr lang="en-US" dirty="0" err="1" smtClean="0"/>
              <a:t>Morneault</a:t>
            </a:r>
            <a:endParaRPr lang="en-US" dirty="0" smtClean="0"/>
          </a:p>
          <a:p>
            <a:r>
              <a:rPr lang="en-US" dirty="0" smtClean="0"/>
              <a:t>October 6, 2013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Ranking Feature Importance using Ensemble Techniques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250918" y="1981200"/>
          <a:ext cx="8588282" cy="3124200"/>
        </p:xfrm>
        <a:graphic>
          <a:graphicData uri="http://schemas.openxmlformats.org/presentationml/2006/ole">
            <p:oleObj spid="_x0000_s1025" name="Worksheet" r:id="rId3" imgW="6639052" imgH="267665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895600" y="5410200"/>
            <a:ext cx="3429000" cy="71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AUC of ROC = 0.651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066800" y="3405187"/>
          <a:ext cx="7019925" cy="1700213"/>
        </p:xfrm>
        <a:graphic>
          <a:graphicData uri="http://schemas.openxmlformats.org/presentationml/2006/ole">
            <p:oleObj spid="_x0000_s33793" name="Worksheet" r:id="rId3" imgW="2857500" imgH="771652" progId="Excel.Sheet.12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39837" y="1701800"/>
          <a:ext cx="6608763" cy="1270000"/>
        </p:xfrm>
        <a:graphic>
          <a:graphicData uri="http://schemas.openxmlformats.org/presentationml/2006/ole">
            <p:oleObj spid="_x0000_s33795" name="Worksheet" r:id="rId4" imgW="2724404" imgH="58115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743200" y="5562600"/>
            <a:ext cx="3581400" cy="563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AUC of ROC = 0.658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104900" y="3505200"/>
          <a:ext cx="6929438" cy="1690688"/>
        </p:xfrm>
        <a:graphic>
          <a:graphicData uri="http://schemas.openxmlformats.org/presentationml/2006/ole">
            <p:oleObj spid="_x0000_s34819" name="Worksheet" r:id="rId3" imgW="2829052" imgH="771652" progId="Excel.Sheet.12">
              <p:embed/>
            </p:oleObj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925512" y="1776412"/>
          <a:ext cx="7304088" cy="1271588"/>
        </p:xfrm>
        <a:graphic>
          <a:graphicData uri="http://schemas.openxmlformats.org/presentationml/2006/ole">
            <p:oleObj spid="_x0000_s34821" name="Worksheet" r:id="rId4" imgW="3000248" imgH="58115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67000" y="5562600"/>
            <a:ext cx="3810000" cy="563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AUC of ROC = 0.658</a:t>
            </a:r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143000" y="3352800"/>
          <a:ext cx="6819900" cy="1700213"/>
        </p:xfrm>
        <a:graphic>
          <a:graphicData uri="http://schemas.openxmlformats.org/presentationml/2006/ole">
            <p:oleObj spid="_x0000_s35843" name="Worksheet" r:id="rId3" imgW="2771648" imgH="771652" progId="Excel.Sheet.12">
              <p:embed/>
            </p:oleObj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295400" y="1676400"/>
          <a:ext cx="6545263" cy="1270000"/>
        </p:xfrm>
        <a:graphic>
          <a:graphicData uri="http://schemas.openxmlformats.org/presentationml/2006/ole">
            <p:oleObj spid="_x0000_s35845" name="Worksheet" r:id="rId4" imgW="2695448" imgH="581152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Feature Importance – Annual Income, Debt-to-Income, and Utilization Rate are important.  Home Ownership and Income Verification add little predictive value.</a:t>
            </a:r>
          </a:p>
          <a:p>
            <a:r>
              <a:rPr lang="en-US" dirty="0" smtClean="0"/>
              <a:t>Very low recall rate for Bad Loans</a:t>
            </a:r>
          </a:p>
          <a:p>
            <a:r>
              <a:rPr lang="en-US" dirty="0" smtClean="0"/>
              <a:t>LOTS of room for improvement but future potential is very high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Spend more time transforming categorical variables – use more dummy indicator variables over numerical encoding</a:t>
            </a:r>
          </a:p>
          <a:p>
            <a:r>
              <a:rPr lang="en-US" dirty="0" smtClean="0"/>
              <a:t>Incorporate macroeconomic data and assign to borrowers location</a:t>
            </a:r>
          </a:p>
          <a:p>
            <a:r>
              <a:rPr lang="en-US" dirty="0" smtClean="0"/>
              <a:t>Pull in data from other peer-to-peer lending marketplaces (e.g. Prosper)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Lending Club?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World’s largest </a:t>
            </a:r>
            <a:r>
              <a:rPr lang="en-US" dirty="0" smtClean="0"/>
              <a:t>p</a:t>
            </a:r>
            <a:r>
              <a:rPr lang="en-US" dirty="0" smtClean="0"/>
              <a:t>eer-to-peer lending platform – over $5 billion in loans since 2007</a:t>
            </a:r>
          </a:p>
          <a:p>
            <a:r>
              <a:rPr lang="en-US" dirty="0" smtClean="0"/>
              <a:t>Borrowers obtain a loan and investors purchase notes backed by payments made on loans</a:t>
            </a:r>
          </a:p>
          <a:p>
            <a:r>
              <a:rPr lang="en-US" dirty="0" smtClean="0"/>
              <a:t>All loans are unsecured personal loans &lt; $35K with rates between 6% and 26% based on grade assigned</a:t>
            </a:r>
          </a:p>
          <a:p>
            <a:r>
              <a:rPr lang="en-US" dirty="0" smtClean="0"/>
              <a:t>Investors earn money on interest.  Lending Club earns money on origination and service fees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Lending Club publishes dataset of all funded loans</a:t>
            </a:r>
          </a:p>
          <a:p>
            <a:r>
              <a:rPr lang="en-US" dirty="0" smtClean="0"/>
              <a:t>Lending Club’s grading algorithm is proprietary and not necessarily transparent</a:t>
            </a:r>
          </a:p>
          <a:p>
            <a:r>
              <a:rPr lang="en-US" dirty="0" smtClean="0"/>
              <a:t>Is there an opportunity to develop a credit risk pricing model that can compete with and more accurately predict default?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350K loans from 2007 to present</a:t>
            </a:r>
          </a:p>
          <a:p>
            <a:r>
              <a:rPr lang="en-US" dirty="0" smtClean="0"/>
              <a:t>Paid off: 14K</a:t>
            </a:r>
          </a:p>
          <a:p>
            <a:r>
              <a:rPr lang="en-US" dirty="0" smtClean="0"/>
              <a:t>Defaulted or Charged Off: 63K</a:t>
            </a:r>
          </a:p>
          <a:p>
            <a:r>
              <a:rPr lang="en-US" dirty="0" smtClean="0"/>
              <a:t>Includes information on funded loan and borrower characteristics and risk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morneault\Google Drive\Code\Data Science\Final Project\interest_vs_fico_by_grad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72" y="408186"/>
            <a:ext cx="8873028" cy="61450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Loan Details</a:t>
            </a:r>
            <a:r>
              <a:rPr lang="en-US" dirty="0" smtClean="0"/>
              <a:t> – Issue Date, Amount, Maturity, Purpose, Grade</a:t>
            </a:r>
          </a:p>
          <a:p>
            <a:r>
              <a:rPr lang="en-US" b="1" dirty="0" smtClean="0"/>
              <a:t>Borrower Characteristics</a:t>
            </a:r>
            <a:r>
              <a:rPr lang="en-US" dirty="0" smtClean="0"/>
              <a:t> – Employment, Income, Housing Status, Location</a:t>
            </a:r>
          </a:p>
          <a:p>
            <a:r>
              <a:rPr lang="en-US" b="1" dirty="0" smtClean="0"/>
              <a:t>Borrower Credit Metrics</a:t>
            </a:r>
            <a:r>
              <a:rPr lang="en-US" dirty="0" smtClean="0"/>
              <a:t> – FICO Score, Debt-to-Income Ratio, Credit History and Public Records</a:t>
            </a:r>
          </a:p>
          <a:p>
            <a:r>
              <a:rPr lang="en-US" b="1" dirty="0" smtClean="0"/>
              <a:t>Performance</a:t>
            </a:r>
            <a:r>
              <a:rPr lang="en-US" dirty="0" smtClean="0"/>
              <a:t> – Current Status, Payment History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gmorneault\Google Drive\Code\Data Science\Final Project\histogram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832128" cy="3657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morneault\Google Drive\Code\Data Science\Final Project\stacked_ba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199"/>
            <a:ext cx="8305800" cy="52870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and 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Created categorical “</a:t>
            </a:r>
            <a:r>
              <a:rPr lang="en-US" dirty="0" err="1" smtClean="0"/>
              <a:t>Is_Bad</a:t>
            </a:r>
            <a:r>
              <a:rPr lang="en-US" dirty="0" smtClean="0"/>
              <a:t>” variable:</a:t>
            </a:r>
          </a:p>
          <a:p>
            <a:pPr lvl="1"/>
            <a:r>
              <a:rPr lang="en-US" dirty="0" smtClean="0"/>
              <a:t>Bad – </a:t>
            </a:r>
            <a:r>
              <a:rPr lang="en-US" dirty="0" err="1" smtClean="0"/>
              <a:t>Defalted</a:t>
            </a:r>
            <a:r>
              <a:rPr lang="en-US" dirty="0" smtClean="0"/>
              <a:t> or Charged Off</a:t>
            </a:r>
          </a:p>
          <a:p>
            <a:pPr lvl="1"/>
            <a:r>
              <a:rPr lang="en-US" dirty="0" smtClean="0"/>
              <a:t>Good – Paid down or Prepaid</a:t>
            </a:r>
          </a:p>
          <a:p>
            <a:pPr lvl="1"/>
            <a:r>
              <a:rPr lang="en-US" dirty="0" smtClean="0"/>
              <a:t>Removed all loans still outstanding from the dataset</a:t>
            </a:r>
          </a:p>
          <a:p>
            <a:r>
              <a:rPr lang="en-US" dirty="0" smtClean="0"/>
              <a:t>Encoded categorical variables: Loan Purpose, Home Ownership, Income Verification, and Grade</a:t>
            </a:r>
          </a:p>
          <a:p>
            <a:r>
              <a:rPr lang="en-US" dirty="0" smtClean="0"/>
              <a:t>Used </a:t>
            </a:r>
            <a:r>
              <a:rPr lang="en-US" dirty="0" err="1" smtClean="0"/>
              <a:t>sklearn</a:t>
            </a:r>
            <a:r>
              <a:rPr lang="en-US" dirty="0" smtClean="0"/>
              <a:t> Count </a:t>
            </a:r>
            <a:r>
              <a:rPr lang="en-US" dirty="0" err="1" smtClean="0"/>
              <a:t>Vectorizer</a:t>
            </a:r>
            <a:r>
              <a:rPr lang="en-US" dirty="0" smtClean="0"/>
              <a:t> on Loan Description field for 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366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Office Excel Worksheet</vt:lpstr>
      <vt:lpstr>Predicting Defaults on Lending Club Borrowers</vt:lpstr>
      <vt:lpstr>What is Lending Club?</vt:lpstr>
      <vt:lpstr>Problem and Hypothesis</vt:lpstr>
      <vt:lpstr>Data</vt:lpstr>
      <vt:lpstr>Slide 5</vt:lpstr>
      <vt:lpstr>Feature Selection</vt:lpstr>
      <vt:lpstr>Slide 7</vt:lpstr>
      <vt:lpstr>Slide 8</vt:lpstr>
      <vt:lpstr>Cleaning and Feature Extraction</vt:lpstr>
      <vt:lpstr>Ranking Feature Importance using Ensemble Techniques</vt:lpstr>
      <vt:lpstr>Random Forest</vt:lpstr>
      <vt:lpstr>Logistic Regression</vt:lpstr>
      <vt:lpstr>Naïve Bayes</vt:lpstr>
      <vt:lpstr>Conclusions</vt:lpstr>
      <vt:lpstr>Next Steps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gmorneault</dc:creator>
  <cp:lastModifiedBy>gmorneault</cp:lastModifiedBy>
  <cp:revision>69</cp:revision>
  <dcterms:created xsi:type="dcterms:W3CDTF">2014-09-20T19:25:40Z</dcterms:created>
  <dcterms:modified xsi:type="dcterms:W3CDTF">2014-10-06T21:29:02Z</dcterms:modified>
</cp:coreProperties>
</file>