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19.xml" Type="http://schemas.openxmlformats.org/officeDocument/2006/relationships/slide" Id="rId2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media/image11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8.png" Type="http://schemas.openxmlformats.org/officeDocument/2006/relationships/image" Id="rId3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4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9.png" Type="http://schemas.openxmlformats.org/officeDocument/2006/relationships/image" Id="rId3"/></Relationships>
</file>

<file path=ppt/slideLayouts/_rels/slideLayout4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Relationship Target="../media/image09.png" Type="http://schemas.openxmlformats.org/officeDocument/2006/relationships/image" Id="rId3"/></Relationships>
</file>

<file path=ppt/slideLayouts/_rels/slideLayout5.xml.rels><?xml version="1.0" encoding="UTF-8" standalone="yes"?><Relationships xmlns="http://schemas.openxmlformats.org/package/2006/relationships"><Relationship Target="../media/image13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97819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buClr>
                <a:srgbClr val="8C4DA6"/>
              </a:buClr>
              <a:buFont typeface="Helvetica Neue"/>
              <a:buNone/>
              <a:defRPr strike="noStrike" u="none" b="0" cap="none" baseline="0" sz="1800" i="0">
                <a:solidFill>
                  <a:srgbClr val="8C4D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rtl="0" marR="0" indent="0" mar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914650" x="1371600"/>
            <a:ext cy="13143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28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14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rtl="0" marR="0" indent="0" marL="457200">
              <a:spcBef>
                <a:spcPts val="28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14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ctr" rtl="0" marR="0" indent="0" marL="914400">
              <a:spcBef>
                <a:spcPts val="28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14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ctr" rtl="0" marR="0" indent="0" marL="1371600">
              <a:spcBef>
                <a:spcPts val="28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14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ctr" rtl="0" marR="0" indent="0" marL="1828800">
              <a:spcBef>
                <a:spcPts val="28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14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20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20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20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Helvetica Neue"/>
              <a:buNone/>
              <a:defRPr strike="noStrike" u="none" b="0" cap="none" baseline="0" sz="2000" i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yle Guide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/>
        </p:nvSpPr>
        <p:spPr>
          <a:xfrm>
            <a:off y="1790700" x="335280"/>
            <a:ext cy="1386900" cx="1107300"/>
          </a:xfrm>
          <a:prstGeom prst="rect">
            <a:avLst/>
          </a:prstGeom>
          <a:solidFill>
            <a:srgbClr val="37B7F8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y="1790700" x="1814575"/>
            <a:ext cy="1386900" cx="1107300"/>
          </a:xfrm>
          <a:prstGeom prst="rect">
            <a:avLst/>
          </a:prstGeom>
          <a:solidFill>
            <a:srgbClr val="3CC289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1790700" x="3293871"/>
            <a:ext cy="1386900" cx="1107300"/>
          </a:xfrm>
          <a:prstGeom prst="rect">
            <a:avLst/>
          </a:prstGeom>
          <a:solidFill>
            <a:srgbClr val="8C4DA6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y="1790700" x="4773167"/>
            <a:ext cy="1386900" cx="1107300"/>
          </a:xfrm>
          <a:prstGeom prst="rect">
            <a:avLst/>
          </a:prstGeom>
          <a:solidFill>
            <a:srgbClr val="DF4F99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y="1790700" x="7731760"/>
            <a:ext cy="1386900" cx="1107300"/>
          </a:xfrm>
          <a:prstGeom prst="rect">
            <a:avLst/>
          </a:prstGeom>
          <a:solidFill>
            <a:srgbClr val="E5CD37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y="1790700" x="6252464"/>
            <a:ext cy="1386900" cx="1107300"/>
          </a:xfrm>
          <a:prstGeom prst="rect">
            <a:avLst/>
          </a:prstGeom>
          <a:solidFill>
            <a:srgbClr val="F88E3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287069" x="668204"/>
            <a:ext cy="1200150" cx="198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6654" x="3427730"/>
            <a:ext cy="461771" cx="228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Blank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rgbClr val="8C4DA6"/>
              </a:buClr>
              <a:buNone/>
              <a:defRPr b="0" sz="1800" i="0">
                <a:solidFill>
                  <a:srgbClr val="8C4DA6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1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-502025" x="-149325"/>
            <a:ext cy="7052500" cx="940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y="3765180" x="0"/>
            <a:ext cy="785700" cx="9144000"/>
          </a:xfrm>
          <a:prstGeom prst="rect">
            <a:avLst/>
          </a:prstGeom>
          <a:solidFill>
            <a:schemeClr val="dk1">
              <a:alpha val="5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64898" x="305242"/>
            <a:ext cy="342899" cx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y="3943255" x="3952239"/>
            <a:ext cy="429599" cx="493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Font typeface="Helvetica Neue"/>
              <a:defRPr>
                <a:solidFill>
                  <a:srgbClr val="37B7F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2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4789523" x="2306506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-70924" x="-140800"/>
            <a:ext cy="7012325" cx="9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y="3765180" x="0"/>
            <a:ext cy="785700" cx="9144000"/>
          </a:xfrm>
          <a:prstGeom prst="rect">
            <a:avLst/>
          </a:prstGeom>
          <a:solidFill>
            <a:schemeClr val="dk1">
              <a:alpha val="549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3943255" x="3952239"/>
            <a:ext cy="429599" cx="4937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buFont typeface="Helvetica Neue"/>
              <a:defRPr>
                <a:solidFill>
                  <a:srgbClr val="37B7F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4" name="Shape 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964898" x="305242"/>
            <a:ext cy="342899" cx="3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rand_SbyS_Whit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4789523" x="2306506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rgbClr val="37B7F8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2020032" x="1242640"/>
            <a:ext cy="1154430" cx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rand_Stacked_White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4789523" x="2306506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rgbClr val="37B7F8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1097279" x="2209131"/>
            <a:ext cy="2398585" cx="397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chfest (Draft)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/>
        </p:nvSpPr>
        <p:spPr>
          <a:xfrm>
            <a:off y="1840213" x="2745200"/>
            <a:ext cy="1246499" cx="3736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800" lang="en" i="0">
                <a:solidFill>
                  <a:schemeClr val="dk1"/>
                </a:solidFill>
                <a:latin typeface="Fjord One"/>
                <a:ea typeface="Fjord One"/>
                <a:cs typeface="Fjord One"/>
                <a:sym typeface="Fjord One"/>
              </a:rPr>
              <a:t>TEACHFEST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700" lang="en" i="0">
                <a:solidFill>
                  <a:srgbClr val="7F7F7F"/>
                </a:solidFill>
                <a:latin typeface="Fjord One"/>
                <a:ea typeface="Fjord One"/>
                <a:cs typeface="Fjord One"/>
                <a:sym typeface="Fjord One"/>
              </a:rPr>
              <a:t>SCALE YOUR IMPACT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3009532" x="3835805"/>
            <a:ext cy="230699" cx="15440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900" lang="en" i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SAN FRANCISCO • 2013</a:t>
            </a:r>
          </a:p>
        </p:txBody>
      </p:sp>
      <p:cxnSp>
        <p:nvCxnSpPr>
          <p:cNvPr id="38" name="Shape 38"/>
          <p:cNvCxnSpPr/>
          <p:nvPr/>
        </p:nvCxnSpPr>
        <p:spPr>
          <a:xfrm>
            <a:off y="3100177" x="2886365"/>
            <a:ext cy="0" cx="981300"/>
          </a:xfrm>
          <a:prstGeom prst="straightConnector1">
            <a:avLst/>
          </a:prstGeom>
          <a:noFill/>
          <a:ln w="9525" cap="flat">
            <a:solidFill>
              <a:srgbClr val="BFBFBF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39" name="Shape 39"/>
          <p:cNvCxnSpPr/>
          <p:nvPr/>
        </p:nvCxnSpPr>
        <p:spPr>
          <a:xfrm>
            <a:off y="3100177" x="5350401"/>
            <a:ext cy="0" cx="981300"/>
          </a:xfrm>
          <a:prstGeom prst="straightConnector1">
            <a:avLst/>
          </a:prstGeom>
          <a:noFill/>
          <a:ln w="9525" cap="flat">
            <a:solidFill>
              <a:srgbClr val="BFBFBF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Shee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1905280" x="3974471"/>
            <a:ext cy="1033272" cx="403021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title"/>
          </p:nvPr>
        </p:nvSpPr>
        <p:spPr>
          <a:xfrm>
            <a:off y="3118407" x="4434866"/>
            <a:ext cy="412500" cx="410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defRPr baseline="30000" sz="2400">
                <a:solidFill>
                  <a:srgbClr val="7F7F7F"/>
                </a:solidFill>
                <a:latin typeface="Fjord One"/>
                <a:ea typeface="Fjord One"/>
                <a:cs typeface="Fjord One"/>
                <a:sym typeface="Fjord One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89523" x="391602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trike="noStrike" u="none" b="0" cap="none" baseline="0" sz="1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y="3864948" x="0"/>
            <a:ext cy="12786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0"/>
            <a:ext cy="5143499" cx="9144000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36B5F4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413730" x="674314"/>
            <a:ext cy="817799" cx="814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Font typeface="Helvetica Neue"/>
              <a:defRPr baseline="0" sz="3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slideLayouts/slideLayout12.xml" Type="http://schemas.openxmlformats.org/officeDocument/2006/relationships/slideLayout" Id="rId13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23575" x="143100"/>
            <a:ext cy="405300" cx="894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rgbClr val="8C4DA6"/>
              </a:buClr>
              <a:buFont typeface="Fjord One"/>
              <a:buNone/>
              <a:defRPr strike="noStrike" u="none" b="0" cap="none" baseline="0" sz="1800" i="0">
                <a:solidFill>
                  <a:srgbClr val="8C4DA6"/>
                </a:solidFill>
                <a:latin typeface="Fjord One"/>
                <a:ea typeface="Fjord One"/>
                <a:cs typeface="Fjord One"/>
                <a:sym typeface="Fjord One"/>
              </a:defRPr>
            </a:lvl1pPr>
            <a:lvl2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2pPr>
            <a:lvl3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3pPr>
            <a:lvl4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4pPr>
            <a:lvl5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5pPr>
            <a:lvl6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6pPr>
            <a:lvl7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7pPr>
            <a:lvl8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8pPr>
            <a:lvl9pPr algn="l" rtl="0" marR="0" indent="0" marL="0">
              <a:spcBef>
                <a:spcPts val="0"/>
              </a:spcBef>
              <a:buFont typeface="Fjord One"/>
              <a:defRPr>
                <a:latin typeface="Fjord One"/>
                <a:ea typeface="Fjord One"/>
                <a:cs typeface="Fjord One"/>
                <a:sym typeface="Fjord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971550" x="457200"/>
            <a:ext cy="3623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92075" marL="180975">
              <a:spcBef>
                <a:spcPts val="280"/>
              </a:spcBef>
              <a:buClr>
                <a:srgbClr val="3F3F3F"/>
              </a:buClr>
              <a:buSzPct val="100000"/>
              <a:buFont typeface="Helvetica Neue"/>
              <a:buChar char="▪"/>
              <a:defRPr strike="noStrike" u="none" b="0" cap="none" baseline="0" sz="1000" i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l" rtl="0" marR="0" indent="-88900" marL="355600">
              <a:spcBef>
                <a:spcPts val="280"/>
              </a:spcBef>
              <a:buClr>
                <a:srgbClr val="3F3F3F"/>
              </a:buClr>
              <a:buSzPct val="100000"/>
              <a:buFont typeface="Helvetica Neue"/>
              <a:buChar char="–"/>
              <a:defRPr strike="noStrike" u="none" b="0" cap="none" baseline="0" sz="1000" i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algn="l" rtl="0" marR="0" indent="-93662" marL="538162">
              <a:spcBef>
                <a:spcPts val="280"/>
              </a:spcBef>
              <a:buClr>
                <a:srgbClr val="3F3F3F"/>
              </a:buClr>
              <a:buSzPct val="100000"/>
              <a:buFont typeface="Helvetica Neue"/>
              <a:buChar char="•"/>
              <a:defRPr strike="noStrike" u="none" b="0" cap="none" baseline="0" sz="1000" i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algn="l" rtl="0" marR="0" indent="-96837" marL="719137">
              <a:spcBef>
                <a:spcPts val="280"/>
              </a:spcBef>
              <a:buClr>
                <a:srgbClr val="3F3F3F"/>
              </a:buClr>
              <a:buSzPct val="100000"/>
              <a:buFont typeface="Helvetica Neue"/>
              <a:buChar char="–"/>
              <a:defRPr strike="noStrike" u="none" b="0" cap="none" baseline="0" sz="1000" i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algn="l" rtl="0" marR="0" indent="-93662" marL="893762">
              <a:spcBef>
                <a:spcPts val="280"/>
              </a:spcBef>
              <a:buClr>
                <a:srgbClr val="3F3F3F"/>
              </a:buClr>
              <a:buSzPct val="100000"/>
              <a:buFont typeface="Helvetica Neue"/>
              <a:buChar char="»"/>
              <a:defRPr strike="noStrike" u="none" b="0" cap="none" baseline="0" sz="1000" i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SzPct val="100000"/>
              <a:buFont typeface="Helvetica Neue"/>
              <a:buChar char="•"/>
              <a:defRPr strike="noStrike" u="none" b="0" cap="none" baseline="0" sz="10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SzPct val="100000"/>
              <a:buFont typeface="Helvetica Neue"/>
              <a:buChar char="•"/>
              <a:defRPr strike="noStrike" u="none" b="0" cap="none" baseline="0" sz="10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SzPct val="100000"/>
              <a:buFont typeface="Helvetica Neue"/>
              <a:buChar char="•"/>
              <a:defRPr strike="noStrike" u="none" b="0" cap="none" baseline="0" sz="10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SzPct val="100000"/>
              <a:buFont typeface="Helvetica Neue"/>
              <a:buChar char="•"/>
              <a:defRPr strike="noStrike" u="none" b="0" cap="none" baseline="0" sz="100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" name="Shape 7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4680480" x="7792920"/>
            <a:ext cy="342849" cx="1169631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2.png" Type="http://schemas.openxmlformats.org/officeDocument/2006/relationships/image" Id="rId3"/><Relationship Target="../media/image06.png" Type="http://schemas.openxmlformats.org/officeDocument/2006/relationships/image" Id="rId6"/><Relationship Target="../media/image03.png" Type="http://schemas.openxmlformats.org/officeDocument/2006/relationships/image" Id="rId5"/><Relationship Target="../media/image10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9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3173950" x="861900"/>
            <a:ext cy="412500" cx="6503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800" lang="en">
                <a:solidFill>
                  <a:srgbClr val="8C4DA6"/>
                </a:solidFill>
              </a:rPr>
              <a:t>User Churn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3766125" x="5981400"/>
            <a:ext cy="569399" cx="123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i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Huey Tran</a:t>
            </a:r>
          </a:p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i="1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10/06/2014</a:t>
            </a:r>
          </a:p>
          <a:p>
            <a:pPr algn="l" rt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i="1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before I did anything too crazy, I ran simple correlation tests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793875" x="406600"/>
            <a:ext cy="3178799" cx="813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 correlation between X variable event (e.g. played video, downloaded resource, created class) and Y variable event (i.e. visited)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Pearson’s r correlation, there was a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 positive relationship</a:t>
            </a: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(played video, visited)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(downloaded resource, visited)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somewhat to be expected since the variables are orthogonal. 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Pearson’s r correlation, there was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or negligible relationship</a:t>
            </a: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(create class, visited)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summary, weak correlations all around! 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Should I waste time putting in effort to move forward if correlations are weak? </a:t>
            </a:r>
          </a:p>
          <a:p>
            <a:pPr algn="l" rtl="0" lvl="3" marR="0" indent="-317500" marL="18288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NAH!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413730" x="674314"/>
            <a:ext cy="817799" cx="8148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Reframing the problem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LearnZillion may not have a leading engagement metric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793875" x="406600"/>
            <a:ext cy="3178799" cx="334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Leading engagement indicators fit in three categories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density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added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Visit frequency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793875" x="4495575"/>
            <a:ext cy="3178799" cx="334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LearnZillion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built-in virality factor(s) or element of community to enhance this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ability for users to participate in any form beyond consuming content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Visit frequency entirely dependent, then, on user experience and academic content (finite)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Enter: New problem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906150" x="652100"/>
            <a:ext cy="3830400" cx="80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LearnZillion identify those users who, within the first 14 days of account creation, exhibit behavior consistent with “churned” users? 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 data science!</a:t>
            </a:r>
          </a:p>
          <a:p>
            <a:pPr rtl="0" lvl="1" indent="-317500" marL="9144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Classification problem</a:t>
            </a:r>
          </a:p>
          <a:p>
            <a:pPr rtl="0" lvl="1" indent="-317500" marL="9144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three modeling techniques</a:t>
            </a:r>
          </a:p>
          <a:p>
            <a:pPr rtl="0" lvl="2" indent="-317500" marL="13716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machine</a:t>
            </a:r>
          </a:p>
          <a:p>
            <a:pPr rtl="0" lvl="2" indent="-317500" marL="13716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</a:p>
          <a:p>
            <a:pPr rtl="0" lvl="2" indent="-317500" marL="13716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K-Nearest-Neighbors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business with: </a:t>
            </a:r>
          </a:p>
          <a:p>
            <a:pPr rtl="0" lvl="1" indent="-317500" marL="9144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Retargeting campaigns</a:t>
            </a:r>
          </a:p>
          <a:p>
            <a:pPr rtl="0" lvl="1" indent="-317500" marL="9144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Inbound / Outbound marketing or demand generation</a:t>
            </a:r>
          </a:p>
          <a:p>
            <a:pPr rtl="0" lvl="1" indent="-317500" marL="9144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marketing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“Some combination of levers within 14 days of account created” 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793875" x="406600"/>
            <a:ext cy="3178799" cx="813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dataset for all users who created an account within specified timeframe with the following properties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created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 played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 downloaded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Classes created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Visited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Churn 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value = </a:t>
            </a: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user belongs to group that has not been on the site ≥ 30 days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value = </a:t>
            </a:r>
            <a:r>
              <a:rPr lang="en">
                <a:solidFill>
                  <a:srgbClr val="3CC2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user belongs to group that has been on the site ≤ 30 days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730" x="674314"/>
            <a:ext cy="817799" cx="8148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actual data science part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sklearn, cv, svm, rf, knn, oh my!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565275" x="406600"/>
            <a:ext cy="3591899" cx="813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__Future__, Pandas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in CSV and created dataframe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X and y (where y = 1 if true and y = 0 if false for “Churn”) for feature space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sklearn: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Imported StandardScaler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Imported KFold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Imported SVC for SVM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Imported RF for RF 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Imported KNN for KNN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 numpy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Defined accuracy (where y = y) for SVM, RF, and KNN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Profit!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y="793875" x="406600"/>
            <a:ext cy="3591899" cx="813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machine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87.5%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86.4 %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K-Nearest-Neighbor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85.5%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413730" x="674314"/>
            <a:ext cy="817799" cx="8148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Implications and Conclusions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do I do with this information and knowledge? How can I improve it? 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906150" x="652100"/>
            <a:ext cy="3830400" cx="80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can help business with: </a:t>
            </a:r>
          </a:p>
          <a:p>
            <a:pPr rtl="0" lvl="1" indent="-317500" marL="9144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Retargeting campaigns</a:t>
            </a:r>
          </a:p>
          <a:p>
            <a:pPr rtl="0" lvl="1" indent="-317500" marL="9144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Inbound / Outbound marketing or demand generation</a:t>
            </a:r>
          </a:p>
          <a:p>
            <a:pPr rtl="0" lvl="1" indent="-317500" marL="9144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marketing </a:t>
            </a:r>
          </a:p>
          <a:p>
            <a:pPr rtl="0" lvl="0" indent="-317500" marL="4572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up our data! This will help save lots of time for future projects</a:t>
            </a:r>
          </a:p>
          <a:p>
            <a:pPr rtl="0" lvl="0" indent="-317500" marL="4572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Product: consider feature ideas that can help our viral coefficient</a:t>
            </a:r>
          </a:p>
          <a:p>
            <a:pPr rtl="0" lvl="0" indent="-317500" marL="4572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probability of churn vs. classifier churn or no churn</a:t>
            </a:r>
          </a:p>
          <a:p>
            <a:pPr rtl="0" lvl="0" indent="-317500" marL="457200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 algorithm differently to get ≥ 90% accuracy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413730" x="674314"/>
            <a:ext cy="817799" cx="8148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problem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590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 a startup, there is a focus on finding a leading indicator for a user who would turn into an engaged user. Work streams would then optimize around this metric.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7125" x="2343900"/>
            <a:ext cy="535795" cx="6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19787" x="2291675"/>
            <a:ext cy="764899" cx="7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960216" x="2291675"/>
            <a:ext cy="764871" cx="7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835175" x="2343900"/>
            <a:ext cy="660449" cx="6604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y="860550" x="3306600"/>
            <a:ext cy="561299" cx="265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CC2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friends in 10 days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7">
            <a:alphaModFix/>
          </a:blip>
          <a:srcRect t="13199" b="13791" r="8915" l="9961"/>
          <a:stretch/>
        </p:blipFill>
        <p:spPr>
          <a:xfrm>
            <a:off y="1649175" x="2343900"/>
            <a:ext cy="594410" cx="6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y="1651037" x="3306600"/>
            <a:ext cy="561299" cx="2426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1-day retention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y="4062000" x="3306600"/>
            <a:ext cy="561299" cx="278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connections in Y days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3221575" x="3306600"/>
            <a:ext cy="561299" cx="414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≥ one file in one Dropbox folder on one device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2436300" x="3306600"/>
            <a:ext cy="561299" cx="2659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CC2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≥ 30 people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4684675" x="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 i="1">
                <a:latin typeface="Helvetica Neue"/>
                <a:ea typeface="Helvetica Neue"/>
                <a:cs typeface="Helvetica Neue"/>
                <a:sym typeface="Helvetica Neue"/>
              </a:rPr>
              <a:t>Source: Lean Analytics (2013), Alistair Croll and Benjamin Yoskovitz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Question: What is LearnZillion’s leading indicator for a user who would turn into an engaged user?  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906150" x="1185500"/>
            <a:ext cy="3178799" cx="390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possible </a:t>
            </a:r>
            <a:r>
              <a:rPr b="1" lang="en" i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levers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a lesson page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Played a video 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Common Core Navigator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Courses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Downloaded a document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search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a class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Added students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an assignment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906150" x="5476025"/>
            <a:ext cy="3178799" cx="390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Timeframe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day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 days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 days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 days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 thoughts and ideas for what LearnZillion’s leading engagement metric could be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906150" x="652100"/>
            <a:ext cy="3178799" cx="80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3 videos within 14 days since account created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a class within 14 days since account created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Downloaded 2 documents in 14 days since account created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combination of </a:t>
            </a:r>
            <a:r>
              <a:rPr lang="en" i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levers</a:t>
            </a: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within 14 days since account created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730" x="674314"/>
            <a:ext cy="817799" cx="8148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Acquiring and processing 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Acquiring the data proved to be difficult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906150" x="652100"/>
            <a:ext cy="3178799" cx="80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Mixpanel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call needs to be executed to get hundreds of thousands of event data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Original script contained errors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Wanted to convert JSON into CSV 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iteration of script contained more errors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 (finally)!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Processing the data revealed non-trivial inconsistencies in our data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906150" x="652100"/>
            <a:ext cy="3178799" cx="80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Renaming of properties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Inactive properties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Inconsistent formatting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were double-counted</a:t>
            </a:r>
          </a:p>
          <a:p>
            <a:pPr rtl="0" lvl="0" indent="-317500" marL="457200">
              <a:spcBef>
                <a:spcPts val="0"/>
              </a:spcBef>
              <a:spcAft>
                <a:spcPts val="100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Pre-processing the data was A LOT of fun!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135200" x="131450"/>
            <a:ext cy="405300" cx="8873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These were the parameters for the dataset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793875" x="406600"/>
            <a:ext cy="3178799" cx="428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b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Churned Users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created within 6 month timeframe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visited was ≥ 30 days ago 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users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created within same 6 month timeframe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visited was ≤ 30 days ago </a:t>
            </a:r>
          </a:p>
          <a:p>
            <a:pPr rtl="0" lvl="1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Relevant properties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created date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classes created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videos played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documents downloaded</a:t>
            </a:r>
          </a:p>
          <a:p>
            <a:pPr rtl="0" lvl="2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times visited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793875" x="4596650"/>
            <a:ext cy="3178799" cx="4280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●"/>
            </a:pPr>
            <a:r>
              <a:rPr b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Visited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 played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downloaded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created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○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Timeframe</a:t>
            </a:r>
          </a:p>
          <a:p>
            <a:pPr algn="l" rtl="0" lvl="2" marR="0" indent="-317500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Helvetica Neue"/>
              <a:buChar char="■"/>
            </a:pPr>
            <a:r>
              <a:rPr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timeframe as on the left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140204 LZ Theme">
  <a:themeElements>
    <a:clrScheme name="LZ Colors">
      <a:dk1>
        <a:srgbClr val="000000"/>
      </a:dk1>
      <a:lt1>
        <a:srgbClr val="FFFFFF"/>
      </a:lt1>
      <a:dk2>
        <a:srgbClr val="575757"/>
      </a:dk2>
      <a:lt2>
        <a:srgbClr val="FAFAFA"/>
      </a:lt2>
      <a:accent1>
        <a:srgbClr val="3DB8F5"/>
      </a:accent1>
      <a:accent2>
        <a:srgbClr val="3CC289"/>
      </a:accent2>
      <a:accent3>
        <a:srgbClr val="8C4DA6"/>
      </a:accent3>
      <a:accent4>
        <a:srgbClr val="DF4F99"/>
      </a:accent4>
      <a:accent5>
        <a:srgbClr val="F88E32"/>
      </a:accent5>
      <a:accent6>
        <a:srgbClr val="E5CD3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