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551" r:id="rId3"/>
    <p:sldId id="558" r:id="rId4"/>
    <p:sldId id="559" r:id="rId5"/>
    <p:sldId id="560" r:id="rId6"/>
    <p:sldId id="561" r:id="rId7"/>
    <p:sldId id="562" r:id="rId8"/>
    <p:sldId id="563" r:id="rId9"/>
    <p:sldId id="564" r:id="rId10"/>
    <p:sldId id="552" r:id="rId11"/>
    <p:sldId id="566" r:id="rId12"/>
    <p:sldId id="567" r:id="rId13"/>
    <p:sldId id="568" r:id="rId14"/>
    <p:sldId id="565" r:id="rId15"/>
    <p:sldId id="569" r:id="rId16"/>
    <p:sldId id="556" r:id="rId17"/>
    <p:sldId id="573" r:id="rId18"/>
    <p:sldId id="570" r:id="rId19"/>
    <p:sldId id="571" r:id="rId20"/>
    <p:sldId id="5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0000"/>
    <a:srgbClr val="9F79BF"/>
    <a:srgbClr val="D2A9A0"/>
    <a:srgbClr val="2B55A4"/>
    <a:srgbClr val="2354A4"/>
    <a:srgbClr val="2664A4"/>
    <a:srgbClr val="407AB4"/>
    <a:srgbClr val="397CA4"/>
    <a:srgbClr val="4871A4"/>
    <a:srgbClr val="4F6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52" autoAdjust="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A543-0748-044F-ADFA-3F310C1BC3F0}" type="datetimeFigureOut">
              <a:rPr lang="en-US" smtClean="0"/>
              <a:t>10/5/14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A0AD-9433-D342-B850-0BCEA7F4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38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5736C-08C4-6D4B-8E3D-B73EF34A349A}" type="datetimeFigureOut">
              <a:rPr lang="en-US" smtClean="0"/>
              <a:t>10/5/14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05689-4A1F-7C4F-99A3-659C80B97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05689-4A1F-7C4F-99A3-659C80B97C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&lt;#&gt;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D66EA2-2512-DD4E-B839-324EA9476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1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481"/>
            <a:ext cx="8229600" cy="5008196"/>
          </a:xfrm>
        </p:spPr>
        <p:txBody>
          <a:bodyPr/>
          <a:lstStyle>
            <a:lvl1pPr marL="231775" indent="-231775">
              <a:buFont typeface="Wingdings" charset="2"/>
              <a:buChar char="§"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-4771"/>
            <a:ext cx="8229600" cy="101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ts val="35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21"/>
          <p:cNvSpPr>
            <a:spLocks noChangeArrowheads="1"/>
          </p:cNvSpPr>
          <p:nvPr userDrawn="1"/>
        </p:nvSpPr>
        <p:spPr bwMode="auto">
          <a:xfrm>
            <a:off x="8251090" y="6475534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855" tIns="47924" rIns="95855" bIns="47924"/>
          <a:lstStyle/>
          <a:p>
            <a:pPr algn="r" defTabSz="954319"/>
            <a:fld id="{1ED5339C-9B55-4B32-A6B5-EBB420DEA1B7}" type="slidenum">
              <a:rPr lang="en-US" sz="1200" b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defTabSz="954319"/>
              <a:t>‹#›</a:t>
            </a:fld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020562"/>
            <a:ext cx="8229600" cy="0"/>
          </a:xfrm>
          <a:prstGeom prst="line">
            <a:avLst/>
          </a:prstGeom>
          <a:ln w="1270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6551104"/>
            <a:ext cx="694145" cy="2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34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8154"/>
            <a:ext cx="8229600" cy="500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marL="227013" marR="0" lvl="0" indent="-2254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Pct val="75000"/>
              <a:buFont typeface="Wingdings" charset="2"/>
              <a:buChar char="§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7013" marR="0" indent="-225425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prstClr val="black">
            <a:lumMod val="50000"/>
            <a:lumOff val="50000"/>
          </a:prstClr>
        </a:buClr>
        <a:buSzPct val="75000"/>
        <a:buFont typeface="Wingdings" charset="2"/>
        <a:buChar char="§"/>
        <a:tabLst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25425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100000"/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6788" indent="-176213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82725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>
            <a:lumMod val="50000"/>
            <a:lumOff val="50000"/>
          </a:schemeClr>
        </a:buClr>
        <a:buSzTx/>
        <a:buFont typeface="Arial"/>
        <a:buChar char="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image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16" t="1" b="1332"/>
          <a:stretch/>
        </p:blipFill>
        <p:spPr>
          <a:xfrm>
            <a:off x="-55" y="3073062"/>
            <a:ext cx="8515363" cy="3784938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2122285" y="1277763"/>
            <a:ext cx="6564515" cy="3972943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NPR </a:t>
            </a:r>
            <a:r>
              <a:rPr lang="en-US" sz="4400" dirty="0" smtClean="0"/>
              <a:t>One: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Prediction User Behavior with N-Nearest Neighbor Stories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endParaRPr lang="en-US" sz="2000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90" y="449682"/>
            <a:ext cx="1175946" cy="3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5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5480"/>
            <a:ext cx="8229600" cy="528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What?</a:t>
            </a:r>
          </a:p>
          <a:p>
            <a:r>
              <a:rPr lang="en-US" dirty="0" smtClean="0"/>
              <a:t>Predict from a user’s listening history whether they will react positively or negatively to a story we’re thinking about playing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Value Proposition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Hide/Demote stories in real-time so user doesn’t have to get out the phone and use the skip button</a:t>
            </a:r>
          </a:p>
          <a:p>
            <a:r>
              <a:rPr lang="en-US" dirty="0" smtClean="0"/>
              <a:t>Dig deep into the archives to pull out something that we haven’t played for you that we think you’ll like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User Ratings with TFIDF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5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5480"/>
            <a:ext cx="8229600" cy="528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Process:</a:t>
            </a:r>
          </a:p>
          <a:p>
            <a:r>
              <a:rPr lang="en-US" dirty="0" smtClean="0"/>
              <a:t>Input a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storyid</a:t>
            </a:r>
            <a:r>
              <a:rPr lang="en-US" dirty="0" smtClean="0"/>
              <a:t>, and N value</a:t>
            </a:r>
          </a:p>
          <a:p>
            <a:r>
              <a:rPr lang="en-US" dirty="0" smtClean="0"/>
              <a:t>For each </a:t>
            </a:r>
            <a:r>
              <a:rPr lang="en-US" dirty="0" err="1" smtClean="0"/>
              <a:t>userid</a:t>
            </a:r>
            <a:r>
              <a:rPr lang="en-US" dirty="0" smtClean="0"/>
              <a:t> and </a:t>
            </a:r>
            <a:r>
              <a:rPr lang="en-US" dirty="0" err="1" smtClean="0"/>
              <a:t>storyid</a:t>
            </a:r>
            <a:r>
              <a:rPr lang="en-US" dirty="0" smtClean="0"/>
              <a:t>, find the N nearest stories</a:t>
            </a:r>
          </a:p>
          <a:p>
            <a:r>
              <a:rPr lang="en-US" dirty="0" smtClean="0"/>
              <a:t>Compute a “vote” as a tally of the positive and negative signals sent by the user for N-nearest stories to the given </a:t>
            </a:r>
            <a:r>
              <a:rPr lang="en-US" dirty="0" err="1" smtClean="0"/>
              <a:t>storyid</a:t>
            </a:r>
            <a:endParaRPr lang="en-US" dirty="0" smtClean="0"/>
          </a:p>
          <a:p>
            <a:r>
              <a:rPr lang="en-US" dirty="0" smtClean="0"/>
              <a:t>Compute the rate of positive signals given among N-nearest</a:t>
            </a:r>
          </a:p>
          <a:p>
            <a:r>
              <a:rPr lang="en-US" dirty="0" smtClean="0"/>
              <a:t>Set a cutoff rate, make a prediction 1 or 0 for each story</a:t>
            </a:r>
          </a:p>
          <a:p>
            <a:r>
              <a:rPr lang="en-US" dirty="0" smtClean="0"/>
              <a:t>Measure performance with confusion matrix</a:t>
            </a:r>
          </a:p>
          <a:p>
            <a:r>
              <a:rPr lang="en-US" dirty="0" smtClean="0"/>
              <a:t>Rinse, Repeat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User Ratings with TFIDF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9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Scoring: How to think about success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23064" y="2323712"/>
            <a:ext cx="0" cy="3771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396066" y="4165241"/>
            <a:ext cx="5027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50134" y="3908221"/>
            <a:ext cx="146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Actual </a:t>
            </a:r>
            <a:endParaRPr lang="en-US" sz="24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202936" y="1466916"/>
            <a:ext cx="146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Prediction</a:t>
            </a:r>
            <a:endParaRPr lang="en-US" sz="24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1662843" y="5196703"/>
            <a:ext cx="41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62843" y="3221165"/>
            <a:ext cx="41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60246" y="1905762"/>
            <a:ext cx="41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88389" y="1905762"/>
            <a:ext cx="41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6066" y="2811101"/>
            <a:ext cx="231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don’t like it and we didn’t play it for you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1837" y="2944166"/>
            <a:ext cx="231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don’t like it and we played it for you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96066" y="5046684"/>
            <a:ext cx="231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like it and we didn’t play it for you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37302" y="5046684"/>
            <a:ext cx="231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like it and we played it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1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Scoring: How to think about success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23064" y="2323712"/>
            <a:ext cx="0" cy="37710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396066" y="4165241"/>
            <a:ext cx="5027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50134" y="3908221"/>
            <a:ext cx="146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Actual </a:t>
            </a:r>
            <a:endParaRPr lang="en-US" sz="24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202936" y="1466916"/>
            <a:ext cx="146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Prediction</a:t>
            </a:r>
            <a:endParaRPr lang="en-US" sz="2400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1662843" y="5196703"/>
            <a:ext cx="41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62843" y="3221165"/>
            <a:ext cx="41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60246" y="1905762"/>
            <a:ext cx="41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88389" y="1905762"/>
            <a:ext cx="41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6066" y="2811101"/>
            <a:ext cx="2317506" cy="923330"/>
          </a:xfrm>
          <a:prstGeom prst="rect">
            <a:avLst/>
          </a:prstGeom>
          <a:solidFill>
            <a:srgbClr val="C3D69B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You don’t like it and we didn’t play it for you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1837" y="2944166"/>
            <a:ext cx="231750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You don’t like it and we played it for you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96066" y="5046684"/>
            <a:ext cx="231750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like it and we didn’t play it for you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7302" y="5046684"/>
            <a:ext cx="231750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You like it and we played it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6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5480"/>
            <a:ext cx="8229600" cy="528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Many Attempts:</a:t>
            </a:r>
          </a:p>
          <a:p>
            <a:r>
              <a:rPr lang="en-US" dirty="0" smtClean="0"/>
              <a:t>Tried fixing the number of stories to return N at various values between 5 and 25</a:t>
            </a:r>
          </a:p>
          <a:p>
            <a:r>
              <a:rPr lang="en-US" dirty="0" smtClean="0"/>
              <a:t>Tried a home-made grid search for N parameter</a:t>
            </a:r>
          </a:p>
          <a:p>
            <a:r>
              <a:rPr lang="en-US" dirty="0" smtClean="0"/>
              <a:t>Tried a home-made grid search for the cutoff rate</a:t>
            </a:r>
          </a:p>
          <a:p>
            <a:r>
              <a:rPr lang="en-US" dirty="0" smtClean="0"/>
              <a:t>Tried setting cutoff value at user’s </a:t>
            </a:r>
            <a:r>
              <a:rPr lang="en-US" dirty="0" err="1" smtClean="0"/>
              <a:t>avg</a:t>
            </a:r>
            <a:r>
              <a:rPr lang="en-US" dirty="0" smtClean="0"/>
              <a:t> rating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Best Results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No fixed N… Set a Cosine-Similarity score cutoff at 0.12 rather than a fixed N value</a:t>
            </a:r>
          </a:p>
          <a:p>
            <a:r>
              <a:rPr lang="en-US" dirty="0" smtClean="0"/>
              <a:t>Use a minimum “votes” parameter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User Ratings with TFIDF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5480"/>
            <a:ext cx="8229600" cy="5287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Many Attempts:</a:t>
            </a:r>
          </a:p>
          <a:p>
            <a:r>
              <a:rPr lang="en-US" sz="2200" dirty="0" smtClean="0"/>
              <a:t>Tried fixing the number of stories to return N at various values between 5 and 25</a:t>
            </a:r>
          </a:p>
          <a:p>
            <a:r>
              <a:rPr lang="en-US" sz="2200" dirty="0" smtClean="0"/>
              <a:t>Tried a home-made grid search for N parameter</a:t>
            </a:r>
          </a:p>
          <a:p>
            <a:r>
              <a:rPr lang="en-US" sz="2200" dirty="0" smtClean="0"/>
              <a:t>Tried a home-made grid search for the cutoff rate</a:t>
            </a:r>
          </a:p>
          <a:p>
            <a:r>
              <a:rPr lang="en-US" sz="2200" dirty="0" smtClean="0"/>
              <a:t>Tried setting cutoff value at user’s avg. rating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Best Results</a:t>
            </a:r>
            <a:r>
              <a:rPr lang="en-US" sz="2200" dirty="0" smtClean="0"/>
              <a:t>:</a:t>
            </a:r>
          </a:p>
          <a:p>
            <a:r>
              <a:rPr lang="en-US" sz="2200" dirty="0" smtClean="0"/>
              <a:t>No fixed N… Set a Cosine-Similarity score cutoff at 0.12 rather than a fixed N value</a:t>
            </a:r>
          </a:p>
          <a:p>
            <a:r>
              <a:rPr lang="en-US" sz="2200" dirty="0" smtClean="0"/>
              <a:t>Use a minimum “votes” parameter</a:t>
            </a:r>
          </a:p>
          <a:p>
            <a:r>
              <a:rPr lang="en-US" sz="2200" dirty="0" smtClean="0"/>
              <a:t>Rather than use a positive rate, set a min number of negative ratings as an absolute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User Ratings with TFIDF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8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accuracy score achieved: </a:t>
            </a:r>
            <a:r>
              <a:rPr lang="en-US" dirty="0" smtClean="0"/>
              <a:t>77% (compare to overall positive signal rate of 68%)</a:t>
            </a:r>
          </a:p>
          <a:p>
            <a:r>
              <a:rPr lang="en-US" dirty="0" smtClean="0"/>
              <a:t>But only achieved a True Negative Rate &gt; 50% when using extreme cutoffs that severely limited the affected population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08" y="4625770"/>
            <a:ext cx="2628341" cy="76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Opportunities for Improvement</a:t>
            </a:r>
          </a:p>
          <a:p>
            <a:r>
              <a:rPr lang="en-US" dirty="0"/>
              <a:t>Only performed over a small sample of the users who had a critical mass of listening history</a:t>
            </a:r>
          </a:p>
          <a:p>
            <a:r>
              <a:rPr lang="en-US" dirty="0"/>
              <a:t>Not limited to any particular story type (some “aggregations” will likely produce more accurate results)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Challenges</a:t>
            </a:r>
          </a:p>
          <a:p>
            <a:r>
              <a:rPr lang="en-US" dirty="0" smtClean="0"/>
              <a:t>No cross-validation performed (essentially all train-set)</a:t>
            </a:r>
          </a:p>
          <a:p>
            <a:r>
              <a:rPr lang="en-US" dirty="0" smtClean="0"/>
              <a:t>Implementation is a challenge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Challenges /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9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TFIDF N-nearest similarity is a valid measure of similarity</a:t>
            </a:r>
            <a:endParaRPr lang="en-US" dirty="0" smtClean="0"/>
          </a:p>
          <a:p>
            <a:r>
              <a:rPr lang="en-US" dirty="0" smtClean="0"/>
              <a:t>But as a signal for predicting a user’s behavior, it’s rather weak</a:t>
            </a:r>
          </a:p>
          <a:p>
            <a:r>
              <a:rPr lang="en-US" dirty="0" smtClean="0"/>
              <a:t>In production, it is possible that this algorithm could be tweaked to be effective in demoting stories</a:t>
            </a:r>
          </a:p>
          <a:p>
            <a:r>
              <a:rPr lang="en-US" dirty="0" smtClean="0"/>
              <a:t>But it would only affect some users and occur infrequently ( &lt; 3% of stories)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7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 algorithm by story type (maybe this is valid for arts/culture stories but not lead news stories)</a:t>
            </a:r>
          </a:p>
          <a:p>
            <a:r>
              <a:rPr lang="en-US" dirty="0" smtClean="0"/>
              <a:t>Transform the algorithm to find something you’ll love rather than something you’ll hate</a:t>
            </a:r>
          </a:p>
          <a:p>
            <a:r>
              <a:rPr lang="en-US" dirty="0" smtClean="0"/>
              <a:t>Re-purpose the code as a tool for finding similar stories (agnostic to user behavior)</a:t>
            </a:r>
          </a:p>
          <a:p>
            <a:r>
              <a:rPr lang="en-US" dirty="0" smtClean="0"/>
              <a:t>A completely different exercise:</a:t>
            </a:r>
          </a:p>
          <a:p>
            <a:pPr lvl="1"/>
            <a:r>
              <a:rPr lang="en-US" dirty="0" smtClean="0"/>
              <a:t>Cluster stories together using k-means </a:t>
            </a:r>
          </a:p>
          <a:p>
            <a:pPr lvl="1"/>
            <a:r>
              <a:rPr lang="en-US" dirty="0" smtClean="0"/>
              <a:t>Measure cluster performance, cluster size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83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5481"/>
            <a:ext cx="5953699" cy="500819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Public radio made personal</a:t>
            </a:r>
          </a:p>
          <a:p>
            <a:r>
              <a:rPr lang="en-US" dirty="0" smtClean="0"/>
              <a:t>Serendipitously play you your favorite stories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Minimize the touches required</a:t>
            </a:r>
          </a:p>
          <a:p>
            <a:r>
              <a:rPr lang="en-US" dirty="0" smtClean="0"/>
              <a:t>Find things that you love</a:t>
            </a:r>
          </a:p>
          <a:p>
            <a:r>
              <a:rPr lang="en-US" dirty="0" smtClean="0"/>
              <a:t>Demote things that you don’t love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NPR 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99" y="1562632"/>
            <a:ext cx="2275901" cy="41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Stories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3772"/>
            <a:ext cx="8544436" cy="27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4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skips are good, many are not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in Personalization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5" y="2020232"/>
            <a:ext cx="5664200" cy="437421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34999" y="3460750"/>
            <a:ext cx="1190625" cy="2222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619500" y="3444875"/>
            <a:ext cx="889000" cy="2222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885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Collaborative Filtering</a:t>
            </a:r>
          </a:p>
          <a:p>
            <a:pPr lvl="1"/>
            <a:r>
              <a:rPr lang="en-US" dirty="0" smtClean="0"/>
              <a:t>User – user similarities predict what stories to play</a:t>
            </a:r>
          </a:p>
          <a:p>
            <a:pPr lvl="1"/>
            <a:r>
              <a:rPr lang="en-US" dirty="0" smtClean="0"/>
              <a:t>Attempted with beta audience</a:t>
            </a:r>
          </a:p>
          <a:p>
            <a:pPr lvl="1"/>
            <a:r>
              <a:rPr lang="en-US" dirty="0" smtClean="0"/>
              <a:t>Computationally difficult</a:t>
            </a:r>
          </a:p>
          <a:p>
            <a:pPr lvl="1"/>
            <a:endParaRPr lang="en-US" dirty="0"/>
          </a:p>
          <a:p>
            <a:r>
              <a:rPr lang="en-US" b="1" dirty="0" smtClean="0"/>
              <a:t>Personal Listening History Determination</a:t>
            </a:r>
            <a:endParaRPr lang="en-US" b="1" dirty="0"/>
          </a:p>
          <a:p>
            <a:pPr lvl="1"/>
            <a:r>
              <a:rPr lang="en-US" dirty="0" smtClean="0"/>
              <a:t>Story – story relationships in listening history predict what stories to play</a:t>
            </a:r>
            <a:endParaRPr lang="en-US" dirty="0"/>
          </a:p>
          <a:p>
            <a:pPr lvl="1"/>
            <a:r>
              <a:rPr lang="en-US" dirty="0" smtClean="0"/>
              <a:t>Acknowledges differences in user preferences and gives no weight to “wisdom of the crowd”</a:t>
            </a:r>
          </a:p>
          <a:p>
            <a:endParaRPr lang="en-US" dirty="0"/>
          </a:p>
          <a:p>
            <a:r>
              <a:rPr lang="en-US" dirty="0" smtClean="0"/>
              <a:t>True solution is probably a </a:t>
            </a:r>
            <a:r>
              <a:rPr lang="en-US" u="sng" dirty="0" smtClean="0"/>
              <a:t>combination of both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Approach:</a:t>
            </a:r>
          </a:p>
          <a:p>
            <a:pPr lvl="1"/>
            <a:r>
              <a:rPr lang="en-US" dirty="0" smtClean="0"/>
              <a:t>Find Similar stories by shared word frequency</a:t>
            </a:r>
          </a:p>
          <a:p>
            <a:pPr lvl="1"/>
            <a:r>
              <a:rPr lang="en-US" dirty="0" smtClean="0"/>
              <a:t>Use this similarity algorithm to predict the “rating” assigned</a:t>
            </a:r>
          </a:p>
          <a:p>
            <a:pPr lvl="1"/>
            <a:r>
              <a:rPr lang="en-US" dirty="0" smtClean="0"/>
              <a:t>Determine a cutoff score and measure predictability</a:t>
            </a:r>
          </a:p>
          <a:p>
            <a:endParaRPr lang="en-US" b="1" dirty="0"/>
          </a:p>
          <a:p>
            <a:r>
              <a:rPr lang="en-US" b="1" dirty="0" smtClean="0"/>
              <a:t>Data:</a:t>
            </a:r>
          </a:p>
          <a:p>
            <a:pPr lvl="1"/>
            <a:r>
              <a:rPr lang="en-US" dirty="0" smtClean="0"/>
              <a:t>Title text + Teaser </a:t>
            </a:r>
            <a:r>
              <a:rPr lang="en-US" dirty="0"/>
              <a:t>t</a:t>
            </a:r>
            <a:r>
              <a:rPr lang="en-US" dirty="0" smtClean="0"/>
              <a:t>ext concatenated</a:t>
            </a:r>
          </a:p>
          <a:p>
            <a:pPr lvl="1"/>
            <a:r>
              <a:rPr lang="en-US" dirty="0" smtClean="0"/>
              <a:t>Rating assigned by user (converted to binary positive / negative)</a:t>
            </a:r>
          </a:p>
          <a:p>
            <a:pPr marL="350838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N-Nearest Neighbor Similarity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923966"/>
            <a:ext cx="8112125" cy="537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697545"/>
            <a:ext cx="8207375" cy="5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1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+ Teaser 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4" y="2455289"/>
            <a:ext cx="8373626" cy="557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74" y="1663552"/>
            <a:ext cx="8112125" cy="537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74" y="3352595"/>
            <a:ext cx="8210533" cy="714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74" y="4461056"/>
            <a:ext cx="8112125" cy="7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9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Euclidian Distance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746" y="1731111"/>
            <a:ext cx="138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 story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46" y="2331301"/>
            <a:ext cx="1388949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5-nearest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3010" y="2757701"/>
            <a:ext cx="248771" cy="62231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837" y="3488000"/>
            <a:ext cx="13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score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11781" y="3574671"/>
            <a:ext cx="445171" cy="18182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86" y="1361779"/>
            <a:ext cx="6846765" cy="508377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559158" y="2318207"/>
            <a:ext cx="65062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9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5" y="1466532"/>
            <a:ext cx="6166397" cy="499864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TFIDF Cosine Similarity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746" y="1731111"/>
            <a:ext cx="138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 story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46" y="2331301"/>
            <a:ext cx="1388949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5-nearest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3010" y="2757701"/>
            <a:ext cx="248771" cy="62231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837" y="3488000"/>
            <a:ext cx="13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score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11781" y="3574671"/>
            <a:ext cx="445171" cy="18182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98437" y="2292019"/>
            <a:ext cx="57206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43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37" y="1468478"/>
            <a:ext cx="6675380" cy="50392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using TFIDF Cosine Similarity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746" y="1731111"/>
            <a:ext cx="138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Input story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46" y="2331301"/>
            <a:ext cx="1388949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5-nearest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3010" y="2757701"/>
            <a:ext cx="248771" cy="622316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837" y="3579658"/>
            <a:ext cx="13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score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11781" y="3666329"/>
            <a:ext cx="445171" cy="18182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18286" y="2252737"/>
            <a:ext cx="62927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41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13793</TotalTime>
  <Words>868</Words>
  <Application>Microsoft Macintosh PowerPoint</Application>
  <PresentationFormat>On-screen Show (4:3)</PresentationFormat>
  <Paragraphs>155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NPR One</vt:lpstr>
      <vt:lpstr>Value in Personalization</vt:lpstr>
      <vt:lpstr>Two Approaches</vt:lpstr>
      <vt:lpstr>N-Nearest Neighbor Similarity</vt:lpstr>
      <vt:lpstr>Title + Teaser text</vt:lpstr>
      <vt:lpstr>Using Euclidian Distance</vt:lpstr>
      <vt:lpstr>Using TFIDF Cosine Similarity</vt:lpstr>
      <vt:lpstr>Another example using TFIDF Cosine Similarity</vt:lpstr>
      <vt:lpstr>Predicting User Ratings with TFIDF</vt:lpstr>
      <vt:lpstr>Predicting User Ratings with TFIDF</vt:lpstr>
      <vt:lpstr>Scoring: How to think about success</vt:lpstr>
      <vt:lpstr>Scoring: How to think about success</vt:lpstr>
      <vt:lpstr>Predicting User Ratings with TFIDF</vt:lpstr>
      <vt:lpstr>Predicting User Ratings with TFIDF</vt:lpstr>
      <vt:lpstr>Results</vt:lpstr>
      <vt:lpstr>Additional Challenges / Opportunities</vt:lpstr>
      <vt:lpstr>Conclusions</vt:lpstr>
      <vt:lpstr>Next Steps</vt:lpstr>
      <vt:lpstr>Clustering Stories</vt:lpstr>
    </vt:vector>
  </TitlesOfParts>
  <Company>NPR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Mulder</dc:creator>
  <cp:lastModifiedBy>Nick Deprey</cp:lastModifiedBy>
  <cp:revision>1249</cp:revision>
  <dcterms:created xsi:type="dcterms:W3CDTF">2011-11-10T14:46:06Z</dcterms:created>
  <dcterms:modified xsi:type="dcterms:W3CDTF">2014-10-05T21:50:21Z</dcterms:modified>
</cp:coreProperties>
</file>