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57" r:id="rId5"/>
    <p:sldId id="259" r:id="rId6"/>
    <p:sldId id="260" r:id="rId7"/>
    <p:sldId id="264" r:id="rId8"/>
    <p:sldId id="265" r:id="rId9"/>
    <p:sldId id="267" r:id="rId10"/>
    <p:sldId id="268" r:id="rId11"/>
    <p:sldId id="266" r:id="rId12"/>
    <p:sldId id="273" r:id="rId13"/>
    <p:sldId id="263" r:id="rId14"/>
    <p:sldId id="270" r:id="rId15"/>
    <p:sldId id="261" r:id="rId16"/>
    <p:sldId id="262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4425-4446-4487-B80A-2782AA4F697D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7812-D081-4EF9-9AE5-0C81DD85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8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4425-4446-4487-B80A-2782AA4F697D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7812-D081-4EF9-9AE5-0C81DD85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27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4425-4446-4487-B80A-2782AA4F697D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7812-D081-4EF9-9AE5-0C81DD85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9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4425-4446-4487-B80A-2782AA4F697D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7812-D081-4EF9-9AE5-0C81DD85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5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4425-4446-4487-B80A-2782AA4F697D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7812-D081-4EF9-9AE5-0C81DD85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3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4425-4446-4487-B80A-2782AA4F697D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7812-D081-4EF9-9AE5-0C81DD85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0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4425-4446-4487-B80A-2782AA4F697D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7812-D081-4EF9-9AE5-0C81DD85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3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4425-4446-4487-B80A-2782AA4F697D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7812-D081-4EF9-9AE5-0C81DD85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7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4425-4446-4487-B80A-2782AA4F697D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7812-D081-4EF9-9AE5-0C81DD85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2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4425-4446-4487-B80A-2782AA4F697D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7812-D081-4EF9-9AE5-0C81DD85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6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4425-4446-4487-B80A-2782AA4F697D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7812-D081-4EF9-9AE5-0C81DD85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4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A4425-4446-4487-B80A-2782AA4F697D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F7812-D081-4EF9-9AE5-0C81DD85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40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onomist.com/node/16591116" TargetMode="External"/><Relationship Id="rId2" Type="http://schemas.openxmlformats.org/officeDocument/2006/relationships/hyperlink" Target="http://datos.labplc.mx/datasets/view/ecobic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Bike Sharing in Mexico City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Final Project Introduction to Data Science</a:t>
            </a:r>
          </a:p>
          <a:p>
            <a:r>
              <a:rPr lang="en-US" dirty="0" smtClean="0"/>
              <a:t>Jesus L. Trujillo </a:t>
            </a:r>
          </a:p>
          <a:p>
            <a:r>
              <a:rPr lang="en-US" dirty="0" smtClean="0"/>
              <a:t>October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55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hourly?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686800" cy="4806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052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seasons?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744639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44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Jesus\Desktop\jesus_graph_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-381000"/>
            <a:ext cx="9525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49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Bike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transforming the data I ended up with a data frame composed of 7,320 observations and 13 predictors (X) and a target (Y):</a:t>
            </a:r>
          </a:p>
          <a:p>
            <a:pPr lvl="1"/>
            <a:r>
              <a:rPr lang="en-US" dirty="0" smtClean="0"/>
              <a:t>The predictors are:</a:t>
            </a:r>
          </a:p>
          <a:p>
            <a:pPr lvl="2"/>
            <a:r>
              <a:rPr lang="en-US" dirty="0" err="1" smtClean="0"/>
              <a:t>week_days</a:t>
            </a:r>
            <a:r>
              <a:rPr lang="en-US" dirty="0" smtClean="0"/>
              <a:t>, month, hour, season, Gust Speed, Humidity, </a:t>
            </a:r>
            <a:r>
              <a:rPr lang="en-US" dirty="0" err="1" smtClean="0"/>
              <a:t>WindirDegrees</a:t>
            </a:r>
            <a:r>
              <a:rPr lang="en-US" dirty="0" smtClean="0"/>
              <a:t>, Conditions, Events, Dew Point, </a:t>
            </a:r>
            <a:r>
              <a:rPr lang="en-US" dirty="0" err="1" smtClean="0"/>
              <a:t>TemperatureF</a:t>
            </a:r>
            <a:r>
              <a:rPr lang="en-US" dirty="0" smtClean="0"/>
              <a:t>, </a:t>
            </a:r>
            <a:r>
              <a:rPr lang="en-US" dirty="0" err="1" smtClean="0"/>
              <a:t>VisibilityMPH</a:t>
            </a:r>
            <a:r>
              <a:rPr lang="en-US" dirty="0" smtClean="0"/>
              <a:t>, and </a:t>
            </a:r>
            <a:r>
              <a:rPr lang="en-US" dirty="0" err="1" smtClean="0"/>
              <a:t>WindSpeed</a:t>
            </a:r>
            <a:endParaRPr lang="en-US" dirty="0" smtClean="0"/>
          </a:p>
          <a:p>
            <a:pPr lvl="1"/>
            <a:r>
              <a:rPr lang="en-US" dirty="0" smtClean="0"/>
              <a:t>The target variable is:</a:t>
            </a:r>
          </a:p>
          <a:p>
            <a:pPr lvl="2"/>
            <a:r>
              <a:rPr lang="en-US" dirty="0" smtClean="0"/>
              <a:t>Number of trips in a given hour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5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Kaggle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Accuracy is evaluated using the Root Mean Squared Logarithmic Error (RMSLE).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i="1" dirty="0"/>
              <a:t>n</a:t>
            </a:r>
            <a:r>
              <a:rPr lang="en-US" dirty="0" smtClean="0">
                <a:effectLst/>
              </a:rPr>
              <a:t> is the number of observations in the test set</a:t>
            </a:r>
            <a:r>
              <a:rPr lang="en-US" dirty="0" smtClean="0"/>
              <a:t> </a:t>
            </a:r>
          </a:p>
          <a:p>
            <a:r>
              <a:rPr lang="en-US" i="1" dirty="0" smtClean="0"/>
              <a:t>pi</a:t>
            </a:r>
            <a:r>
              <a:rPr lang="en-US" dirty="0" smtClean="0">
                <a:effectLst/>
              </a:rPr>
              <a:t> is your predicted count</a:t>
            </a:r>
            <a:r>
              <a:rPr lang="en-US" dirty="0" smtClean="0"/>
              <a:t> </a:t>
            </a:r>
          </a:p>
          <a:p>
            <a:r>
              <a:rPr lang="en-US" i="1" dirty="0" err="1" smtClean="0"/>
              <a:t>ai</a:t>
            </a:r>
            <a:r>
              <a:rPr lang="en-US" dirty="0" smtClean="0">
                <a:effectLst/>
              </a:rPr>
              <a:t> is the actual count</a:t>
            </a:r>
            <a:r>
              <a:rPr lang="en-US" dirty="0" smtClean="0"/>
              <a:t> </a:t>
            </a:r>
          </a:p>
          <a:p>
            <a:r>
              <a:rPr lang="en-US" dirty="0" smtClean="0"/>
              <a:t>log(</a:t>
            </a:r>
            <a:r>
              <a:rPr lang="en-US" i="1" dirty="0" smtClean="0"/>
              <a:t>x</a:t>
            </a:r>
            <a:r>
              <a:rPr lang="en-US" dirty="0"/>
              <a:t>)</a:t>
            </a:r>
            <a:r>
              <a:rPr lang="en-US" dirty="0" smtClean="0">
                <a:effectLst/>
              </a:rPr>
              <a:t> is the natural </a:t>
            </a:r>
            <a:r>
              <a:rPr lang="en-US" dirty="0" smtClean="0"/>
              <a:t>logarithm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14600"/>
            <a:ext cx="6096000" cy="1454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36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Boosted Regression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First step in the model was to normalize the data and make sure that there were no missing values:</a:t>
            </a:r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 Learn really does not like </a:t>
            </a:r>
            <a:r>
              <a:rPr lang="en-US" dirty="0" err="1" smtClean="0"/>
              <a:t>NaN</a:t>
            </a:r>
            <a:endParaRPr lang="en-US" dirty="0" smtClean="0"/>
          </a:p>
          <a:p>
            <a:r>
              <a:rPr lang="en-US" dirty="0" smtClean="0"/>
              <a:t>The first model specifications (default) gave a pretty mediocre prediction rate:</a:t>
            </a:r>
          </a:p>
          <a:p>
            <a:pPr lvl="1"/>
            <a:r>
              <a:rPr lang="en-US" dirty="0" smtClean="0"/>
              <a:t>10.4313000472</a:t>
            </a:r>
          </a:p>
          <a:p>
            <a:pPr lvl="1"/>
            <a:r>
              <a:rPr lang="en-US" dirty="0" smtClean="0"/>
              <a:t>Actual benchmark: 0.24976</a:t>
            </a:r>
          </a:p>
          <a:p>
            <a:r>
              <a:rPr lang="en-US" dirty="0" smtClean="0"/>
              <a:t>Optimized model gives:</a:t>
            </a:r>
          </a:p>
          <a:p>
            <a:pPr lvl="1"/>
            <a:r>
              <a:rPr lang="en-US" dirty="0" smtClean="0"/>
              <a:t>6.34154256614</a:t>
            </a:r>
          </a:p>
        </p:txBody>
      </p:sp>
    </p:spTree>
    <p:extLst>
      <p:ext uri="{BB962C8B-B14F-4D97-AF65-F5344CB8AC3E}">
        <p14:creationId xmlns:p14="http://schemas.microsoft.com/office/powerpoint/2010/main" val="151322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Bayessian</a:t>
            </a:r>
            <a:r>
              <a:rPr lang="en-US" dirty="0" smtClean="0"/>
              <a:t> Ridge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 a better job predicting in variation:</a:t>
            </a:r>
          </a:p>
          <a:p>
            <a:pPr lvl="1"/>
            <a:r>
              <a:rPr lang="en-US" dirty="0" smtClean="0"/>
              <a:t>Predicted values ranged from 0 to 987</a:t>
            </a:r>
          </a:p>
          <a:p>
            <a:pPr lvl="2"/>
            <a:r>
              <a:rPr lang="en-US" dirty="0" smtClean="0"/>
              <a:t>Max value in my dataset is 1687</a:t>
            </a:r>
          </a:p>
          <a:p>
            <a:r>
              <a:rPr lang="en-US" dirty="0" smtClean="0"/>
              <a:t>The R squared was a bit better although I could not really improve accuracy at all:</a:t>
            </a:r>
          </a:p>
          <a:p>
            <a:pPr lvl="1"/>
            <a:r>
              <a:rPr lang="en-US" dirty="0" err="1" smtClean="0"/>
              <a:t>rmse</a:t>
            </a:r>
            <a:r>
              <a:rPr lang="en-US" dirty="0" smtClean="0"/>
              <a:t>=6.4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40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Support Vector Machine Regression.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was the model with the highest success rate:</a:t>
            </a:r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sme</a:t>
            </a:r>
            <a:r>
              <a:rPr lang="en-US" dirty="0" smtClean="0"/>
              <a:t>= 6.29587856774</a:t>
            </a:r>
          </a:p>
          <a:p>
            <a:r>
              <a:rPr lang="en-US" dirty="0" smtClean="0"/>
              <a:t>Did better with data variation than Gradient boosting regression.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27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 more variables to the dataset:</a:t>
            </a:r>
          </a:p>
          <a:p>
            <a:pPr lvl="1"/>
            <a:r>
              <a:rPr lang="en-US" dirty="0" smtClean="0"/>
              <a:t>If the weekday is a holiday</a:t>
            </a:r>
          </a:p>
          <a:p>
            <a:pPr lvl="1"/>
            <a:r>
              <a:rPr lang="en-US" dirty="0" smtClean="0"/>
              <a:t>Better temperature data</a:t>
            </a:r>
          </a:p>
          <a:p>
            <a:pPr lvl="1"/>
            <a:r>
              <a:rPr lang="en-US" dirty="0" smtClean="0"/>
              <a:t>Pay day</a:t>
            </a:r>
          </a:p>
          <a:p>
            <a:r>
              <a:rPr lang="en-US" dirty="0" smtClean="0"/>
              <a:t>Better transformation of the categorical variables:</a:t>
            </a:r>
          </a:p>
          <a:p>
            <a:pPr lvl="1"/>
            <a:r>
              <a:rPr lang="en-US" dirty="0" smtClean="0"/>
              <a:t>Many of the numeric values are meaningless</a:t>
            </a:r>
          </a:p>
          <a:p>
            <a:r>
              <a:rPr lang="en-US" dirty="0" smtClean="0"/>
              <a:t>Understand a bit better what is going in the </a:t>
            </a:r>
            <a:r>
              <a:rPr lang="en-US" dirty="0" err="1" smtClean="0"/>
              <a:t>blackbox</a:t>
            </a:r>
            <a:endParaRPr lang="en-US" dirty="0" smtClean="0"/>
          </a:p>
          <a:p>
            <a:r>
              <a:rPr lang="en-US" dirty="0" smtClean="0"/>
              <a:t>Find clean curated data!</a:t>
            </a:r>
          </a:p>
        </p:txBody>
      </p:sp>
    </p:spTree>
    <p:extLst>
      <p:ext uri="{BB962C8B-B14F-4D97-AF65-F5344CB8AC3E}">
        <p14:creationId xmlns:p14="http://schemas.microsoft.com/office/powerpoint/2010/main" val="263034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Bike sharing system information from Mexico City ‘</a:t>
            </a:r>
            <a:r>
              <a:rPr lang="en-US" dirty="0" err="1" smtClean="0"/>
              <a:t>Ecobici</a:t>
            </a:r>
            <a:r>
              <a:rPr lang="en-US" dirty="0" smtClean="0"/>
              <a:t>’: </a:t>
            </a:r>
            <a:r>
              <a:rPr lang="en-US" dirty="0" smtClean="0">
                <a:hlinkClick r:id="rId2"/>
              </a:rPr>
              <a:t>http://datos.labplc.mx/datasets/view/ecobici</a:t>
            </a:r>
            <a:endParaRPr lang="en-US" dirty="0" smtClean="0"/>
          </a:p>
          <a:p>
            <a:r>
              <a:rPr lang="en-US" dirty="0" smtClean="0"/>
              <a:t>The program started in February of 2010 and </a:t>
            </a:r>
            <a:r>
              <a:rPr lang="en-US" dirty="0" smtClean="0"/>
              <a:t>is considered one of the most successful in the world: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http://www.economist.com/node/16591116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688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know about bikes?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model this problem I followed the </a:t>
            </a:r>
            <a:r>
              <a:rPr lang="en-US" dirty="0" err="1" smtClean="0"/>
              <a:t>Kaggle</a:t>
            </a:r>
            <a:r>
              <a:rPr lang="en-US" dirty="0" smtClean="0"/>
              <a:t> competition structure:</a:t>
            </a:r>
          </a:p>
          <a:p>
            <a:pPr lvl="1"/>
            <a:r>
              <a:rPr lang="en-US" dirty="0" smtClean="0"/>
              <a:t>Predict demand of bikes using weather data and characteristics of users</a:t>
            </a:r>
          </a:p>
          <a:p>
            <a:pPr lvl="1"/>
            <a:r>
              <a:rPr lang="en-US" dirty="0" smtClean="0"/>
              <a:t>Data already processed but offered little insights on what else is going with bike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8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1000" y="2961500"/>
            <a:ext cx="2286000" cy="1257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32004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Acquisition</a:t>
            </a:r>
            <a:endParaRPr lang="en-US" sz="24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3020200" y="1559491"/>
            <a:ext cx="2743200" cy="1295400"/>
            <a:chOff x="3390900" y="1905000"/>
            <a:chExt cx="1828800" cy="685800"/>
          </a:xfrm>
        </p:grpSpPr>
        <p:sp>
          <p:nvSpPr>
            <p:cNvPr id="6" name="Round Diagonal Corner Rectangle 5"/>
            <p:cNvSpPr/>
            <p:nvPr/>
          </p:nvSpPr>
          <p:spPr>
            <a:xfrm>
              <a:off x="3390900" y="1905000"/>
              <a:ext cx="1714500" cy="685800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90900" y="2057400"/>
              <a:ext cx="1828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Bike usage data</a:t>
              </a:r>
              <a:endParaRPr lang="en-US" sz="28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86545" y="4762500"/>
            <a:ext cx="2405405" cy="1104900"/>
            <a:chOff x="3338945" y="4610100"/>
            <a:chExt cx="1842655" cy="723900"/>
          </a:xfrm>
        </p:grpSpPr>
        <p:sp>
          <p:nvSpPr>
            <p:cNvPr id="8" name="Round Diagonal Corner Rectangle 7"/>
            <p:cNvSpPr/>
            <p:nvPr/>
          </p:nvSpPr>
          <p:spPr>
            <a:xfrm>
              <a:off x="3390900" y="4648200"/>
              <a:ext cx="1790700" cy="685800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38945" y="4610100"/>
              <a:ext cx="1709305" cy="544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Mexico City Weather Data</a:t>
              </a:r>
              <a:endParaRPr lang="en-US" sz="2400" b="1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400800" y="1981200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 different files:</a:t>
            </a:r>
          </a:p>
          <a:p>
            <a:r>
              <a:rPr lang="en-US" sz="2400" dirty="0" smtClean="0"/>
              <a:t>-User</a:t>
            </a:r>
          </a:p>
          <a:p>
            <a:r>
              <a:rPr lang="en-US" sz="2400" dirty="0" smtClean="0"/>
              <a:t>-Trips</a:t>
            </a:r>
          </a:p>
          <a:p>
            <a:r>
              <a:rPr lang="en-US" sz="2400" dirty="0" smtClean="0"/>
              <a:t>-Stations 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324600" y="4218800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365 different ‘files’:</a:t>
            </a:r>
          </a:p>
          <a:p>
            <a:r>
              <a:rPr lang="en-US" sz="2400" dirty="0" smtClean="0"/>
              <a:t>-Web scrapping process to gather all of the data</a:t>
            </a:r>
          </a:p>
        </p:txBody>
      </p:sp>
      <p:sp>
        <p:nvSpPr>
          <p:cNvPr id="14" name="Down Arrow 13"/>
          <p:cNvSpPr/>
          <p:nvPr/>
        </p:nvSpPr>
        <p:spPr>
          <a:xfrm rot="14070586">
            <a:off x="2135904" y="1965448"/>
            <a:ext cx="751762" cy="8102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 rot="18354811">
            <a:off x="2223328" y="4238063"/>
            <a:ext cx="751762" cy="515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00400" y="3289209"/>
            <a:ext cx="1847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-Almost 1 gigabyte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3134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main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Descriptive statistics:</a:t>
            </a:r>
          </a:p>
          <a:p>
            <a:pPr lvl="1"/>
            <a:r>
              <a:rPr lang="en-US" dirty="0" smtClean="0"/>
              <a:t>Number of trips</a:t>
            </a:r>
          </a:p>
          <a:p>
            <a:pPr lvl="1"/>
            <a:r>
              <a:rPr lang="en-US" dirty="0" smtClean="0"/>
              <a:t>Average duration and distance traveled</a:t>
            </a:r>
          </a:p>
          <a:p>
            <a:pPr lvl="1"/>
            <a:r>
              <a:rPr lang="en-US" dirty="0" smtClean="0"/>
              <a:t>Hourly,  Daily and Monthly usage etc.</a:t>
            </a:r>
          </a:p>
          <a:p>
            <a:r>
              <a:rPr lang="en-US" dirty="0" smtClean="0"/>
              <a:t>Predictive modeling:</a:t>
            </a:r>
          </a:p>
          <a:p>
            <a:pPr lvl="1"/>
            <a:r>
              <a:rPr lang="en-US" dirty="0" smtClean="0"/>
              <a:t>Boosted Regression Model</a:t>
            </a:r>
            <a:endParaRPr lang="en-US" dirty="0" smtClean="0"/>
          </a:p>
          <a:p>
            <a:pPr lvl="1"/>
            <a:r>
              <a:rPr lang="en-US" dirty="0" smtClean="0"/>
              <a:t>Bayesian Ridge Regression</a:t>
            </a:r>
            <a:endParaRPr lang="en-US" dirty="0" smtClean="0"/>
          </a:p>
          <a:p>
            <a:pPr lvl="1"/>
            <a:r>
              <a:rPr lang="en-US" dirty="0" smtClean="0"/>
              <a:t>Support Vector Machine Regression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477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2012 there were 2,874,749 travels, or almost 8,000 trips a day</a:t>
            </a:r>
          </a:p>
          <a:p>
            <a:pPr lvl="1"/>
            <a:r>
              <a:rPr lang="en-US" dirty="0" smtClean="0"/>
              <a:t>The average duration of a trip is: 14.8 minutes</a:t>
            </a:r>
          </a:p>
          <a:p>
            <a:pPr lvl="1"/>
            <a:r>
              <a:rPr lang="en-US" dirty="0" smtClean="0"/>
              <a:t>And the average distance traveled per trip is:   1.13 km.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47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by Day of the Week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1" y="1295400"/>
            <a:ext cx="8744639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42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more accurate description of usage by day of the week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8882349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373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if time matters…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" y="1295400"/>
            <a:ext cx="902006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25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505</Words>
  <Application>Microsoft Office PowerPoint</Application>
  <PresentationFormat>On-screen Show (4:3)</PresentationFormat>
  <Paragraphs>83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Bike Sharing in Mexico City</vt:lpstr>
      <vt:lpstr>The project</vt:lpstr>
      <vt:lpstr>What do we know about bikes?</vt:lpstr>
      <vt:lpstr>Process</vt:lpstr>
      <vt:lpstr>Two main objectives</vt:lpstr>
      <vt:lpstr>Descriptive statistics</vt:lpstr>
      <vt:lpstr>Usage by Day of the Week</vt:lpstr>
      <vt:lpstr>A more accurate description of usage by day of the week</vt:lpstr>
      <vt:lpstr>But if time matters…</vt:lpstr>
      <vt:lpstr>What about hourly?</vt:lpstr>
      <vt:lpstr>What about seasons?</vt:lpstr>
      <vt:lpstr>PowerPoint Presentation</vt:lpstr>
      <vt:lpstr>Predicting Bike Demand</vt:lpstr>
      <vt:lpstr>The Kaggle Method</vt:lpstr>
      <vt:lpstr>Boosted Regression Model</vt:lpstr>
      <vt:lpstr>Bayessian Ridge Regression</vt:lpstr>
      <vt:lpstr>Support Vector Machine Regression.</vt:lpstr>
      <vt:lpstr>Next steps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Jesus Leal</dc:creator>
  <cp:lastModifiedBy>Jesus Leal</cp:lastModifiedBy>
  <cp:revision>21</cp:revision>
  <dcterms:created xsi:type="dcterms:W3CDTF">2014-10-05T20:31:31Z</dcterms:created>
  <dcterms:modified xsi:type="dcterms:W3CDTF">2014-10-06T23:41:10Z</dcterms:modified>
</cp:coreProperties>
</file>