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8" r:id="rId6"/>
    <p:sldId id="262" r:id="rId7"/>
    <p:sldId id="263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dicare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Oct 6,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2014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Velina Lee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9965" y="1752600"/>
            <a:ext cx="8960729" cy="1651881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3"/>
              <a:buNone/>
            </a:pPr>
            <a:r>
              <a:rPr lang="en-US" sz="3600" dirty="0" smtClean="0"/>
              <a:t>Medicare Data – Visualization and Diagnostic inference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66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 and Hypothetical Problem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9052560" cy="4965361"/>
          </a:xfrm>
        </p:spPr>
        <p:txBody>
          <a:bodyPr>
            <a:noAutofit/>
          </a:bodyPr>
          <a:lstStyle/>
          <a:p>
            <a:pPr marL="400003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https://data.medicare.gov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library(nutshell),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medicare.payments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400003"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Problem: Visualize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medicare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payments and draw meaningful conclusions</a:t>
            </a:r>
          </a:p>
          <a:p>
            <a:pPr marL="400003"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conclusions with healthcare professionals</a:t>
            </a:r>
          </a:p>
          <a:p>
            <a:pPr marL="400003">
              <a:lnSpc>
                <a:spcPct val="20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03">
              <a:lnSpc>
                <a:spcPct val="20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88" indent="0">
              <a:lnSpc>
                <a:spcPct val="200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88" indent="0">
              <a:lnSpc>
                <a:spcPct val="200000"/>
              </a:lnSpc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795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Level Description of Data Set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92964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140722 obs. </a:t>
            </a:r>
            <a:r>
              <a:rPr lang="en-US" sz="1800" b="1" dirty="0"/>
              <a:t>o</a:t>
            </a:r>
            <a:r>
              <a:rPr lang="en-US" sz="1800" b="1" dirty="0" smtClean="0"/>
              <a:t>f </a:t>
            </a:r>
            <a:r>
              <a:rPr lang="en-US" sz="1800" b="1" dirty="0"/>
              <a:t>14 </a:t>
            </a:r>
            <a:r>
              <a:rPr lang="en-US" sz="1800" b="1" dirty="0" smtClean="0"/>
              <a:t>variable</a:t>
            </a:r>
          </a:p>
          <a:p>
            <a:pPr marL="109728" indent="0">
              <a:buNone/>
            </a:pPr>
            <a:r>
              <a:rPr lang="en-US" sz="1600" dirty="0"/>
              <a:t>[1] "</a:t>
            </a:r>
            <a:r>
              <a:rPr lang="en-US" sz="1600" dirty="0" err="1"/>
              <a:t>Provider.Number</a:t>
            </a:r>
            <a:r>
              <a:rPr lang="en-US" sz="1600" dirty="0"/>
              <a:t>"          "</a:t>
            </a:r>
            <a:r>
              <a:rPr lang="en-US" sz="1600" dirty="0" err="1"/>
              <a:t>Hospital.Name</a:t>
            </a:r>
            <a:r>
              <a:rPr lang="en-US" sz="1600" dirty="0"/>
              <a:t>"            [3] "Address.1"                "Address.2"                [5] "Address.3"                "City"                     [7] "State"                    "</a:t>
            </a:r>
            <a:r>
              <a:rPr lang="en-US" sz="1600" dirty="0" err="1"/>
              <a:t>ZIP.Code</a:t>
            </a:r>
            <a:r>
              <a:rPr lang="en-US" sz="1600" dirty="0"/>
              <a:t>"                 [9] "</a:t>
            </a:r>
            <a:r>
              <a:rPr lang="en-US" sz="1600" dirty="0" err="1"/>
              <a:t>County.Name</a:t>
            </a:r>
            <a:r>
              <a:rPr lang="en-US" sz="1600" dirty="0"/>
              <a:t>"              "</a:t>
            </a:r>
            <a:r>
              <a:rPr lang="en-US" sz="1600" dirty="0" err="1"/>
              <a:t>Phone.Number</a:t>
            </a:r>
            <a:r>
              <a:rPr lang="en-US" sz="1600" dirty="0"/>
              <a:t>"            [11] "</a:t>
            </a:r>
            <a:r>
              <a:rPr lang="en-US" sz="1600" dirty="0" err="1"/>
              <a:t>Diagnosis.Related.Group</a:t>
            </a:r>
            <a:r>
              <a:rPr lang="en-US" sz="1600" dirty="0"/>
              <a:t>"  "</a:t>
            </a:r>
            <a:r>
              <a:rPr lang="en-US" sz="1600" dirty="0" err="1"/>
              <a:t>Medicare.Average.Payment</a:t>
            </a:r>
            <a:r>
              <a:rPr lang="en-US" sz="1600" dirty="0"/>
              <a:t>"[13] "</a:t>
            </a:r>
            <a:r>
              <a:rPr lang="en-US" sz="1600" dirty="0" err="1"/>
              <a:t>Number.Of.Cases</a:t>
            </a:r>
            <a:r>
              <a:rPr lang="en-US" sz="1600" dirty="0"/>
              <a:t>"          "Footnote" </a:t>
            </a:r>
            <a:endParaRPr lang="en-US" sz="1600" dirty="0" smtClean="0"/>
          </a:p>
          <a:p>
            <a:r>
              <a:rPr lang="en-US" sz="1800" b="1" dirty="0" smtClean="0"/>
              <a:t>70 diagnosis</a:t>
            </a:r>
          </a:p>
          <a:p>
            <a:pPr marL="109728" indent="0" latinLnBrk="1">
              <a:buNone/>
            </a:pPr>
            <a:r>
              <a:rPr lang="en-US" sz="1800" dirty="0"/>
              <a:t>[1] Acute myocardial infarction, discharged alive w/o CC/MCC              </a:t>
            </a:r>
          </a:p>
          <a:p>
            <a:pPr marL="109728" indent="0" latinLnBrk="1">
              <a:buNone/>
            </a:pPr>
            <a:r>
              <a:rPr lang="en-US" sz="1800" dirty="0"/>
              <a:t> [2] Acute myocardial infarction, discharged alive w MCC                   </a:t>
            </a:r>
          </a:p>
          <a:p>
            <a:pPr marL="109728" indent="0" latinLnBrk="1">
              <a:buNone/>
            </a:pPr>
            <a:r>
              <a:rPr lang="en-US" sz="1800" dirty="0"/>
              <a:t> [3] Acute myocardial infarction, discharged alive w CC                    </a:t>
            </a:r>
          </a:p>
          <a:p>
            <a:pPr marL="109728" indent="0" latinLnBrk="1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[4] Heart failure and shock w/o CC/MCC                                    </a:t>
            </a:r>
          </a:p>
          <a:p>
            <a:pPr marL="109728" indent="0" latinLnBrk="1"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[</a:t>
            </a:r>
            <a:r>
              <a:rPr lang="en-US" sz="1800" dirty="0">
                <a:solidFill>
                  <a:srgbClr val="FF0000"/>
                </a:solidFill>
              </a:rPr>
              <a:t>5] Heart failure and shock w MCC                                         </a:t>
            </a:r>
          </a:p>
          <a:p>
            <a:pPr marL="109728" indent="0" latinLnBrk="1">
              <a:buNone/>
            </a:pPr>
            <a:r>
              <a:rPr lang="en-US" sz="1800" dirty="0">
                <a:solidFill>
                  <a:srgbClr val="FF0000"/>
                </a:solidFill>
              </a:rPr>
              <a:t> [6] Heart failure and shock w CC                                          </a:t>
            </a:r>
          </a:p>
          <a:p>
            <a:pPr marL="109728" indent="0" latinLnBrk="1">
              <a:buNone/>
            </a:pPr>
            <a:r>
              <a:rPr lang="en-US" sz="1800" dirty="0" smtClean="0"/>
              <a:t> [</a:t>
            </a:r>
            <a:r>
              <a:rPr lang="en-US" sz="1800" dirty="0"/>
              <a:t>7] Chronic obstructive pulmonary disease w/o CC/MCC                      </a:t>
            </a:r>
          </a:p>
          <a:p>
            <a:pPr marL="109728" indent="0" latinLnBrk="1">
              <a:buNone/>
            </a:pPr>
            <a:r>
              <a:rPr lang="en-US" sz="1800" dirty="0"/>
              <a:t> [27] </a:t>
            </a:r>
            <a:r>
              <a:rPr lang="en-US" sz="1800" dirty="0" err="1"/>
              <a:t>Perc</a:t>
            </a:r>
            <a:r>
              <a:rPr lang="en-US" sz="1800" dirty="0"/>
              <a:t> </a:t>
            </a:r>
            <a:r>
              <a:rPr lang="en-US" sz="1800" dirty="0" err="1"/>
              <a:t>cardiovasc</a:t>
            </a:r>
            <a:r>
              <a:rPr lang="en-US" sz="1800" dirty="0"/>
              <a:t> </a:t>
            </a:r>
            <a:r>
              <a:rPr lang="en-US" sz="1800" dirty="0" err="1"/>
              <a:t>proc</a:t>
            </a:r>
            <a:r>
              <a:rPr lang="en-US" sz="1800" dirty="0"/>
              <a:t> w drug-eluting stent w/o MCC                     </a:t>
            </a:r>
          </a:p>
          <a:p>
            <a:pPr marL="109728" indent="0" latinLnBrk="1">
              <a:buNone/>
            </a:pPr>
            <a:r>
              <a:rPr lang="en-US" sz="1800" dirty="0">
                <a:solidFill>
                  <a:srgbClr val="FF0000"/>
                </a:solidFill>
              </a:rPr>
              <a:t>[28] Laparoscopic cholecystectomy w/o </a:t>
            </a:r>
            <a:r>
              <a:rPr lang="en-US" sz="1800" dirty="0" err="1">
                <a:solidFill>
                  <a:srgbClr val="FF0000"/>
                </a:solidFill>
              </a:rPr>
              <a:t>c.d.e</a:t>
            </a:r>
            <a:r>
              <a:rPr lang="en-US" sz="1800" dirty="0">
                <a:solidFill>
                  <a:srgbClr val="FF0000"/>
                </a:solidFill>
              </a:rPr>
              <a:t>. w/o CC/MCC                    </a:t>
            </a:r>
          </a:p>
          <a:p>
            <a:pPr marL="109728" indent="0" latinLnBrk="1">
              <a:buNone/>
            </a:pPr>
            <a:r>
              <a:rPr lang="en-US" sz="1800" dirty="0">
                <a:solidFill>
                  <a:srgbClr val="FF0000"/>
                </a:solidFill>
              </a:rPr>
              <a:t>[29] Laparoscopic cholecystectomy w/o </a:t>
            </a:r>
            <a:r>
              <a:rPr lang="en-US" sz="1800" dirty="0" err="1">
                <a:solidFill>
                  <a:srgbClr val="FF0000"/>
                </a:solidFill>
              </a:rPr>
              <a:t>c.d.e</a:t>
            </a:r>
            <a:r>
              <a:rPr lang="en-US" sz="1800" dirty="0">
                <a:solidFill>
                  <a:srgbClr val="FF0000"/>
                </a:solidFill>
              </a:rPr>
              <a:t>. w MCC                         </a:t>
            </a:r>
          </a:p>
          <a:p>
            <a:pPr marL="109728" indent="0" latinLnBrk="1">
              <a:buNone/>
            </a:pPr>
            <a:r>
              <a:rPr lang="en-US" sz="1800" dirty="0">
                <a:solidFill>
                  <a:srgbClr val="FF0000"/>
                </a:solidFill>
              </a:rPr>
              <a:t>[30] Laparoscopic cholecystectomy w/o </a:t>
            </a:r>
            <a:r>
              <a:rPr lang="en-US" sz="1800" dirty="0" err="1">
                <a:solidFill>
                  <a:srgbClr val="FF0000"/>
                </a:solidFill>
              </a:rPr>
              <a:t>c.d.e</a:t>
            </a:r>
            <a:r>
              <a:rPr lang="en-US" sz="1800" dirty="0">
                <a:solidFill>
                  <a:srgbClr val="FF0000"/>
                </a:solidFill>
              </a:rPr>
              <a:t>. w CC                          </a:t>
            </a:r>
          </a:p>
          <a:p>
            <a:pPr marL="109728" indent="0" latinLnBrk="1">
              <a:buNone/>
            </a:pPr>
            <a:r>
              <a:rPr lang="en-US" sz="1800" dirty="0"/>
              <a:t>[45] Back and neck </a:t>
            </a:r>
            <a:r>
              <a:rPr lang="en-US" sz="1800" dirty="0" err="1"/>
              <a:t>proc</a:t>
            </a:r>
            <a:r>
              <a:rPr lang="en-US" sz="1800" dirty="0"/>
              <a:t> </a:t>
            </a:r>
            <a:r>
              <a:rPr lang="en-US" sz="1800" dirty="0" err="1"/>
              <a:t>exc</a:t>
            </a:r>
            <a:r>
              <a:rPr lang="en-US" sz="1800" dirty="0"/>
              <a:t> spinal fusion w CC/MCC or disc device/</a:t>
            </a:r>
            <a:r>
              <a:rPr lang="en-US" sz="1800" dirty="0" err="1"/>
              <a:t>neurostim</a:t>
            </a:r>
            <a:endParaRPr lang="en-US" sz="1800" dirty="0"/>
          </a:p>
          <a:p>
            <a:pPr marL="109728" indent="0" latinLnBrk="1">
              <a:buNone/>
            </a:pPr>
            <a:r>
              <a:rPr lang="en-US" sz="1800" dirty="0"/>
              <a:t>[46] Bilateral or multiple major joint </a:t>
            </a:r>
            <a:r>
              <a:rPr lang="en-US" sz="1800" dirty="0" err="1"/>
              <a:t>procs</a:t>
            </a:r>
            <a:r>
              <a:rPr lang="en-US" sz="1800" dirty="0"/>
              <a:t> of lower extremity w MCC      </a:t>
            </a:r>
          </a:p>
          <a:p>
            <a:pPr marL="109728" indent="0" latinLnBrk="1">
              <a:buNone/>
            </a:pPr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47] Major joint replacement or reattachment of lower extremity w/o MCC    </a:t>
            </a:r>
          </a:p>
          <a:p>
            <a:pPr marL="109728" indent="0" latinLnBrk="1">
              <a:buNone/>
            </a:pPr>
            <a:r>
              <a:rPr lang="en-US" sz="1800" dirty="0">
                <a:solidFill>
                  <a:srgbClr val="FF0000"/>
                </a:solidFill>
              </a:rPr>
              <a:t>[48] Major joint replacement or reattachment of lower extremity w MCC      </a:t>
            </a:r>
          </a:p>
          <a:p>
            <a:pPr marL="109728" indent="0" latinLnBrk="1">
              <a:buNone/>
            </a:pPr>
            <a:r>
              <a:rPr lang="en-US" sz="1800" dirty="0"/>
              <a:t>[49] Revision of hip or knee replacement w/o CC/MCC   </a:t>
            </a:r>
            <a:endParaRPr lang="en-US" sz="1800" dirty="0" smtClean="0"/>
          </a:p>
          <a:p>
            <a:r>
              <a:rPr lang="en-US" sz="1800" b="1" dirty="0" smtClean="0"/>
              <a:t> </a:t>
            </a:r>
            <a:r>
              <a:rPr lang="en-US" sz="1800" b="1" dirty="0"/>
              <a:t>6 variables and 6286 observations:</a:t>
            </a:r>
          </a:p>
          <a:p>
            <a:r>
              <a:rPr lang="en-US" sz="1600" dirty="0"/>
              <a:t>[1] "</a:t>
            </a:r>
            <a:r>
              <a:rPr lang="en-US" sz="1600" dirty="0" err="1"/>
              <a:t>Provider.Number</a:t>
            </a:r>
            <a:r>
              <a:rPr lang="en-US" sz="1600" dirty="0"/>
              <a:t>"          "City"                    [3] "State"                    "</a:t>
            </a:r>
            <a:r>
              <a:rPr lang="en-US" sz="1600" dirty="0" err="1"/>
              <a:t>Diagnosis.Related.Group</a:t>
            </a:r>
            <a:r>
              <a:rPr lang="en-US" sz="1600" dirty="0"/>
              <a:t>" [5] "</a:t>
            </a:r>
            <a:r>
              <a:rPr lang="en-US" sz="1600" dirty="0" err="1"/>
              <a:t>Medicare.Average.Payment</a:t>
            </a:r>
            <a:r>
              <a:rPr lang="en-US" sz="1600" dirty="0"/>
              <a:t>" "</a:t>
            </a:r>
            <a:r>
              <a:rPr lang="en-US" sz="1600" dirty="0" err="1"/>
              <a:t>Number.Of.Cases</a:t>
            </a:r>
            <a:r>
              <a:rPr lang="en-US" sz="1600" dirty="0"/>
              <a:t>" </a:t>
            </a:r>
            <a:endParaRPr lang="en-US" sz="1800" dirty="0" smtClean="0"/>
          </a:p>
          <a:p>
            <a:pPr marL="109728" indent="0" latinLnBrk="1">
              <a:buNone/>
            </a:pPr>
            <a:r>
              <a:rPr lang="en-US" sz="1800" dirty="0" smtClean="0"/>
              <a:t>                     </a:t>
            </a:r>
            <a:endParaRPr lang="en-US" sz="1800" dirty="0"/>
          </a:p>
          <a:p>
            <a:pPr marL="109728" indent="0">
              <a:buNone/>
            </a:pPr>
            <a:endParaRPr lang="en-US" sz="1800" b="1" dirty="0" smtClean="0"/>
          </a:p>
          <a:p>
            <a:pPr marL="109728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86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 The Data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3" t="47534" r="2673" b="7784"/>
          <a:stretch>
            <a:fillRect/>
          </a:stretch>
        </p:blipFill>
        <p:spPr bwMode="auto">
          <a:xfrm>
            <a:off x="609599" y="914400"/>
            <a:ext cx="808593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4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Physician’s Salary by Specialty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674" t="38978" r="74198" b="36779"/>
          <a:stretch/>
        </p:blipFill>
        <p:spPr bwMode="auto">
          <a:xfrm>
            <a:off x="838200" y="1219200"/>
            <a:ext cx="21336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13369" t="33512" r="61631" b="33690"/>
          <a:stretch/>
        </p:blipFill>
        <p:spPr bwMode="auto">
          <a:xfrm>
            <a:off x="4164011" y="762000"/>
            <a:ext cx="4675189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1203" t="42543" r="80348" b="24421"/>
          <a:stretch/>
        </p:blipFill>
        <p:spPr bwMode="auto">
          <a:xfrm>
            <a:off x="838200" y="2971800"/>
            <a:ext cx="2133600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12968" t="38740" r="61497" b="29412"/>
          <a:stretch/>
        </p:blipFill>
        <p:spPr bwMode="auto">
          <a:xfrm>
            <a:off x="4267201" y="2971800"/>
            <a:ext cx="4419600" cy="1905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/>
          <a:srcRect l="2807" t="21629" r="84358" b="51990"/>
          <a:stretch/>
        </p:blipFill>
        <p:spPr bwMode="auto">
          <a:xfrm>
            <a:off x="1082040" y="4800600"/>
            <a:ext cx="1661160" cy="15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7"/>
          <a:srcRect l="12834" t="54427" r="62433" b="12061"/>
          <a:stretch/>
        </p:blipFill>
        <p:spPr bwMode="auto">
          <a:xfrm>
            <a:off x="4419600" y="4892040"/>
            <a:ext cx="4267200" cy="173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756920"/>
            <a:ext cx="2438400" cy="451939"/>
          </a:xfrm>
          <a:prstGeom prst="rect">
            <a:avLst/>
          </a:prstGeom>
          <a:solidFill>
            <a:srgbClr val="C9C2D1">
              <a:lumMod val="75000"/>
            </a:srgbClr>
          </a:solidFill>
          <a:ln w="9525" cap="flat" cmpd="sng" algn="ctr">
            <a:solidFill>
              <a:srgbClr val="7E6BC9">
                <a:shade val="50000"/>
              </a:srgbClr>
            </a:solidFill>
            <a:prstDash val="solid"/>
          </a:ln>
          <a:effectLst/>
        </p:spPr>
        <p:txBody>
          <a:bodyPr lIns="101870" tIns="50935" rIns="101870" bIns="50935" rtlCol="0" anchor="ctr"/>
          <a:lstStyle/>
          <a:p>
            <a:pPr algn="ctr" fontAlgn="base">
              <a:lnSpc>
                <a:spcPts val="144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/>
              </a:rPr>
              <a:t>Orthopedic Surgeon</a:t>
            </a:r>
            <a:endParaRPr lang="en-US" sz="1300" kern="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2519861"/>
            <a:ext cx="2438400" cy="451939"/>
          </a:xfrm>
          <a:prstGeom prst="rect">
            <a:avLst/>
          </a:prstGeom>
          <a:solidFill>
            <a:srgbClr val="C9C2D1">
              <a:lumMod val="75000"/>
            </a:srgbClr>
          </a:solidFill>
          <a:ln w="9525" cap="flat" cmpd="sng" algn="ctr">
            <a:solidFill>
              <a:srgbClr val="7E6BC9">
                <a:shade val="50000"/>
              </a:srgbClr>
            </a:solidFill>
            <a:prstDash val="solid"/>
          </a:ln>
          <a:effectLst/>
        </p:spPr>
        <p:txBody>
          <a:bodyPr lIns="101870" tIns="50935" rIns="101870" bIns="50935" rtlCol="0" anchor="ctr"/>
          <a:lstStyle/>
          <a:p>
            <a:pPr algn="ctr" fontAlgn="base">
              <a:lnSpc>
                <a:spcPts val="144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/>
              </a:rPr>
              <a:t>General Surgeon</a:t>
            </a:r>
            <a:endParaRPr lang="en-US" sz="1300" kern="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4343400"/>
            <a:ext cx="2438400" cy="451939"/>
          </a:xfrm>
          <a:prstGeom prst="rect">
            <a:avLst/>
          </a:prstGeom>
          <a:solidFill>
            <a:srgbClr val="C9C2D1">
              <a:lumMod val="75000"/>
            </a:srgbClr>
          </a:solidFill>
          <a:ln w="9525" cap="flat" cmpd="sng" algn="ctr">
            <a:solidFill>
              <a:srgbClr val="7E6BC9">
                <a:shade val="50000"/>
              </a:srgbClr>
            </a:solidFill>
            <a:prstDash val="solid"/>
          </a:ln>
          <a:effectLst/>
        </p:spPr>
        <p:txBody>
          <a:bodyPr lIns="101870" tIns="50935" rIns="101870" bIns="50935" rtlCol="0" anchor="ctr"/>
          <a:lstStyle/>
          <a:p>
            <a:pPr algn="ctr" fontAlgn="base">
              <a:lnSpc>
                <a:spcPts val="144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kern="0" dirty="0" smtClean="0"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/>
              </a:rPr>
              <a:t>Primary Care </a:t>
            </a:r>
            <a:endParaRPr lang="en-US" sz="1300" kern="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70877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 Data Visualization – Density Plots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7754" t="9507" r="8824" b="6358"/>
          <a:stretch/>
        </p:blipFill>
        <p:spPr bwMode="auto">
          <a:xfrm>
            <a:off x="990600" y="838200"/>
            <a:ext cx="6705600" cy="2971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7621" t="9745" r="8020" b="5644"/>
          <a:stretch/>
        </p:blipFill>
        <p:spPr bwMode="auto">
          <a:xfrm>
            <a:off x="1143000" y="3652520"/>
            <a:ext cx="6553200" cy="2830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73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Classification Using “Party” Package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3178" y="1031515"/>
            <a:ext cx="9159240" cy="6513761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 “predict” function on test data: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b="1" dirty="0"/>
          </a:p>
          <a:p>
            <a:pPr>
              <a:lnSpc>
                <a:spcPct val="120000"/>
              </a:lnSpc>
            </a:pPr>
            <a:endParaRPr lang="en-US" sz="1800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802" t="57517" r="49733" b="21331"/>
          <a:stretch/>
        </p:blipFill>
        <p:spPr bwMode="auto">
          <a:xfrm>
            <a:off x="189547" y="1524000"/>
            <a:ext cx="6668453" cy="1752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3" t="47534" r="2673" b="7784"/>
          <a:stretch>
            <a:fillRect/>
          </a:stretch>
        </p:blipFill>
        <p:spPr bwMode="auto">
          <a:xfrm>
            <a:off x="2102644" y="4038600"/>
            <a:ext cx="437435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/>
          <p:cNvSpPr/>
          <p:nvPr/>
        </p:nvSpPr>
        <p:spPr>
          <a:xfrm rot="5400000">
            <a:off x="4305299" y="-114299"/>
            <a:ext cx="381001" cy="8077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3505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 predicted results with actual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a Decision Tree Model for Diagnosis Prediction 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18717" t="24005" r="1336" b="11586"/>
          <a:stretch/>
        </p:blipFill>
        <p:spPr bwMode="auto">
          <a:xfrm>
            <a:off x="76200" y="914400"/>
            <a:ext cx="8991600" cy="533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6246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9906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 Medicare Payments per State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604" t="11171" r="33423" b="8972"/>
          <a:stretch/>
        </p:blipFill>
        <p:spPr bwMode="auto">
          <a:xfrm>
            <a:off x="1089024" y="914400"/>
            <a:ext cx="6988176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722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7593</TotalTime>
  <Words>393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Data Source and Hypothetical Problem</vt:lpstr>
      <vt:lpstr>High Level Description of Data Set</vt:lpstr>
      <vt:lpstr>Plot The Data</vt:lpstr>
      <vt:lpstr>Compare Physician’s Salary by Specialty</vt:lpstr>
      <vt:lpstr>Further Data Visualization – Density Plots</vt:lpstr>
      <vt:lpstr>Applying Classification Using “Party” Package</vt:lpstr>
      <vt:lpstr>Run a Decision Tree Model for Diagnosis Prediction </vt:lpstr>
      <vt:lpstr>Plot Medicare Payments per State</vt:lpstr>
    </vt:vector>
  </TitlesOfParts>
  <Company>K12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2014-09-24T16:51:20Z</dcterms:created>
  <dcterms:modified xsi:type="dcterms:W3CDTF">2014-10-06T21:02:27Z</dcterms:modified>
</cp:coreProperties>
</file>